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1"/>
  </p:notesMasterIdLst>
  <p:sldIdLst>
    <p:sldId id="256" r:id="rId2"/>
    <p:sldId id="314" r:id="rId3"/>
    <p:sldId id="408" r:id="rId4"/>
    <p:sldId id="409" r:id="rId5"/>
    <p:sldId id="410" r:id="rId6"/>
    <p:sldId id="411" r:id="rId7"/>
    <p:sldId id="412" r:id="rId8"/>
    <p:sldId id="441" r:id="rId9"/>
    <p:sldId id="413" r:id="rId10"/>
    <p:sldId id="414" r:id="rId11"/>
    <p:sldId id="415" r:id="rId12"/>
    <p:sldId id="416" r:id="rId13"/>
    <p:sldId id="417" r:id="rId14"/>
    <p:sldId id="418" r:id="rId15"/>
    <p:sldId id="442" r:id="rId16"/>
    <p:sldId id="419" r:id="rId17"/>
    <p:sldId id="420" r:id="rId18"/>
    <p:sldId id="421" r:id="rId19"/>
    <p:sldId id="443" r:id="rId20"/>
    <p:sldId id="422" r:id="rId21"/>
    <p:sldId id="423" r:id="rId22"/>
    <p:sldId id="424" r:id="rId23"/>
    <p:sldId id="444" r:id="rId24"/>
    <p:sldId id="425" r:id="rId25"/>
    <p:sldId id="426" r:id="rId26"/>
    <p:sldId id="427" r:id="rId27"/>
    <p:sldId id="428" r:id="rId28"/>
    <p:sldId id="445" r:id="rId29"/>
    <p:sldId id="432" r:id="rId30"/>
    <p:sldId id="431" r:id="rId31"/>
    <p:sldId id="446" r:id="rId32"/>
    <p:sldId id="433" r:id="rId33"/>
    <p:sldId id="434" r:id="rId34"/>
    <p:sldId id="435" r:id="rId35"/>
    <p:sldId id="437" r:id="rId36"/>
    <p:sldId id="438" r:id="rId37"/>
    <p:sldId id="439" r:id="rId38"/>
    <p:sldId id="440" r:id="rId39"/>
    <p:sldId id="28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A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04" autoAdjust="0"/>
    <p:restoredTop sz="92068" autoAdjust="0"/>
  </p:normalViewPr>
  <p:slideViewPr>
    <p:cSldViewPr snapToGrid="0">
      <p:cViewPr varScale="1">
        <p:scale>
          <a:sx n="76" d="100"/>
          <a:sy n="76" d="100"/>
        </p:scale>
        <p:origin x="102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1DF01-E9E9-4B0D-8D31-8F1887D834E2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0303F-C514-4A94-9AD4-87C2E815A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61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80FFE9D8-2F57-4F99-8B44-FEADAA97344A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3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153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E52C35C0-CCBA-4CEC-8EF3-CEA84BF4737C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13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180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B4BF64FB-18C8-4323-8602-CA5BAECBD603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14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4320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B068F90C-8EC1-4E82-884E-3DD0F48CB403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16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482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1DA2A74A-DB40-4DC2-9443-E833C18AB45D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17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956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812F0ED0-5F95-42A4-9900-0EB74AFE8E50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18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4393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FB65D871-2F99-44FB-875C-4A72AD345A72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20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7224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CF445F31-CDA2-4679-90FA-521E2B0E09CF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21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968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A1BD421C-4E02-4663-BE3D-A147B574DF28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22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292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C34AF04A-F322-421D-B569-19A947DFE6E6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24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0169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96AC733D-4EEB-488B-8F39-907E8DCDA0FC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25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031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72534CB5-2FB2-4141-97E1-2219F6C2D81F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4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5975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C3D38B9D-36FD-4232-8923-93386CAFAD1B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26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747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BD3E66F9-26C2-4E05-A356-D272315346C0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27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8739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0EB48C41-5738-4DD9-8212-A3063A9AFCC3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29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8544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7B8CDE96-ACA9-4B84-A743-A7F7D5D30356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30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50997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6E5FDA75-4837-484D-A400-FC9B9B7BE8FD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32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1933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8CBAC02D-306E-4A8F-AC2C-C437065D9BC2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33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3731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4EE16194-1AB5-4899-9C80-642EFB78130C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34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4151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24239D61-8949-46F4-88F7-474FB66CAEFA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35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4369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895C89D3-833D-4C00-80CA-56BA8596838F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36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6312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7819445F-DADD-4CD1-B856-1D2C1592B229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37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346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6F6BC5AF-9AB4-4CB6-A120-5638BABB1A12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5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9563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24B6B149-1D54-419A-BE2F-C92B9AA1EC1C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38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2107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31014DAB-63CA-4AB6-B01D-2E1D40EE7621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6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98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FA6AFAD6-77B1-452C-B464-D69A6F988675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7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995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EC8FF4EA-1DCB-4DC2-94A4-A160D984BA83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9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096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F92B0635-A224-4FFD-85CC-EB53948419FA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10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1239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78F3EA2A-5CAD-4CA8-BFFD-BFD861EA14BD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11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978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A72D9B67-2842-42EB-8362-28197833891A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12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90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1813" y="6350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7713" y="35708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84500" y="217710"/>
            <a:ext cx="5829300" cy="77289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143000"/>
            <a:ext cx="5829300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0"/>
            <a:r>
              <a:rPr lang="zh-CN" altLang="en-US" dirty="0" smtClean="0"/>
              <a:t>第二级</a:t>
            </a:r>
          </a:p>
          <a:p>
            <a:pPr lvl="0"/>
            <a:r>
              <a:rPr lang="zh-CN" altLang="en-US" dirty="0" smtClean="0"/>
              <a:t>第三级</a:t>
            </a:r>
          </a:p>
          <a:p>
            <a:pPr lvl="0"/>
            <a:r>
              <a:rPr lang="zh-CN" altLang="en-US" dirty="0" smtClean="0"/>
              <a:t>第四级</a:t>
            </a:r>
          </a:p>
          <a:p>
            <a:pPr lvl="0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6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125" y="217710"/>
            <a:ext cx="10576975" cy="77289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143000"/>
            <a:ext cx="10631488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228600"/>
            <a:ext cx="2908299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284179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2346" y="509810"/>
            <a:ext cx="10192265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100" y="1447800"/>
            <a:ext cx="10196512" cy="486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742950" indent="-28575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u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l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测试综合技能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smtClean="0"/>
              <a:t>11 Shell </a:t>
            </a:r>
            <a:r>
              <a:rPr lang="zh-CN" altLang="en-US" sz="3600" dirty="0" smtClean="0"/>
              <a:t>编程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4971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0670DA4F-132B-4F0A-B6D3-1BCE32C050FB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10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if</a:t>
            </a:r>
            <a:r>
              <a:rPr lang="zh-CN" altLang="en-US" smtClean="0"/>
              <a:t>条件</a:t>
            </a:r>
            <a:r>
              <a:rPr lang="zh-CN" altLang="zh-CN" smtClean="0"/>
              <a:t>语句</a:t>
            </a:r>
            <a:r>
              <a:rPr lang="zh-CN" altLang="en-US" smtClean="0"/>
              <a:t> </a:t>
            </a:r>
            <a:r>
              <a:rPr lang="en-US" altLang="zh-CN" smtClean="0"/>
              <a:t>—— </a:t>
            </a:r>
            <a:r>
              <a:rPr lang="zh-CN" altLang="en-US" smtClean="0"/>
              <a:t>单分支</a:t>
            </a:r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zh-CN" altLang="en-US" smtClean="0">
                <a:solidFill>
                  <a:schemeClr val="tx2"/>
                </a:solidFill>
              </a:rPr>
              <a:t>应用示例：</a:t>
            </a:r>
          </a:p>
          <a:p>
            <a:pPr lvl="1"/>
            <a:r>
              <a:rPr lang="zh-CN" altLang="en-US" smtClean="0"/>
              <a:t>如果</a:t>
            </a:r>
            <a:r>
              <a:rPr lang="en-US" altLang="zh-CN" smtClean="0"/>
              <a:t>/boot</a:t>
            </a:r>
            <a:r>
              <a:rPr lang="zh-CN" altLang="en-US" smtClean="0"/>
              <a:t>分区的空间使用超过</a:t>
            </a:r>
            <a:r>
              <a:rPr lang="en-US" altLang="zh-CN" smtClean="0"/>
              <a:t>80%</a:t>
            </a:r>
            <a:r>
              <a:rPr lang="zh-CN" altLang="en-US" smtClean="0"/>
              <a:t>，输出报警信息</a:t>
            </a:r>
          </a:p>
        </p:txBody>
      </p:sp>
      <p:sp>
        <p:nvSpPr>
          <p:cNvPr id="504835" name="AutoShape 3"/>
          <p:cNvSpPr>
            <a:spLocks noChangeArrowheads="1"/>
          </p:cNvSpPr>
          <p:nvPr/>
        </p:nvSpPr>
        <p:spPr bwMode="auto">
          <a:xfrm>
            <a:off x="766233" y="2025651"/>
            <a:ext cx="10676467" cy="2555875"/>
          </a:xfrm>
          <a:prstGeom prst="roundRect">
            <a:avLst>
              <a:gd name="adj" fmla="val 689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#!/bin/bash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RATE=`df -hT | grep "/boot" | awk '{print $6}' | cut -d "%" -f1 `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if </a:t>
            </a:r>
            <a:r>
              <a:rPr lang="en-US" altLang="zh-CN" sz="1800" b="1">
                <a:solidFill>
                  <a:srgbClr val="0000FF"/>
                </a:solidFill>
              </a:rPr>
              <a:t> [  $RATE  -gt  80  ]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then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echo "Warning,DISK is full!"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366289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E117CEC0-95CD-439F-BE68-FCC0A1C7B277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11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8435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if</a:t>
            </a:r>
            <a:r>
              <a:rPr lang="zh-CN" altLang="en-US" smtClean="0"/>
              <a:t>条件</a:t>
            </a:r>
            <a:r>
              <a:rPr lang="zh-CN" altLang="zh-CN" smtClean="0"/>
              <a:t>语句</a:t>
            </a:r>
            <a:r>
              <a:rPr lang="zh-CN" altLang="en-US" smtClean="0"/>
              <a:t> </a:t>
            </a:r>
            <a:r>
              <a:rPr lang="en-US" altLang="zh-CN" smtClean="0"/>
              <a:t>—— </a:t>
            </a:r>
            <a:r>
              <a:rPr lang="zh-CN" altLang="en-US" smtClean="0"/>
              <a:t>双分支</a:t>
            </a:r>
          </a:p>
        </p:txBody>
      </p:sp>
      <p:sp>
        <p:nvSpPr>
          <p:cNvPr id="18436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zh-CN" altLang="en-US" smtClean="0"/>
              <a:t>当“条件成立”、“条件不成立”时执行不同操作</a:t>
            </a:r>
          </a:p>
        </p:txBody>
      </p:sp>
      <p:grpSp>
        <p:nvGrpSpPr>
          <p:cNvPr id="506931" name="Group 51"/>
          <p:cNvGrpSpPr>
            <a:grpSpLocks/>
          </p:cNvGrpSpPr>
          <p:nvPr/>
        </p:nvGrpSpPr>
        <p:grpSpPr bwMode="auto">
          <a:xfrm>
            <a:off x="670984" y="1412875"/>
            <a:ext cx="10369549" cy="2016125"/>
            <a:chOff x="317" y="890"/>
            <a:chExt cx="4899" cy="1270"/>
          </a:xfrm>
        </p:grpSpPr>
        <p:sp>
          <p:nvSpPr>
            <p:cNvPr id="18458" name="AutoShape 5"/>
            <p:cNvSpPr>
              <a:spLocks noChangeArrowheads="1"/>
            </p:cNvSpPr>
            <p:nvPr/>
          </p:nvSpPr>
          <p:spPr bwMode="auto">
            <a:xfrm>
              <a:off x="929" y="1072"/>
              <a:ext cx="1497" cy="1088"/>
            </a:xfrm>
            <a:prstGeom prst="roundRect">
              <a:avLst>
                <a:gd name="adj" fmla="val 8824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if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条件测试命令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rgbClr val="FF0000"/>
                  </a:solidFill>
                  <a:ea typeface="楷体_GB2312" pitchFamily="49" charset="-122"/>
                </a:rPr>
                <a:t>  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命令序列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1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else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命令序列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2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fi</a:t>
              </a:r>
            </a:p>
          </p:txBody>
        </p:sp>
        <p:sp>
          <p:nvSpPr>
            <p:cNvPr id="18459" name="AutoShape 6"/>
            <p:cNvSpPr>
              <a:spLocks noChangeArrowheads="1"/>
            </p:cNvSpPr>
            <p:nvPr/>
          </p:nvSpPr>
          <p:spPr bwMode="auto">
            <a:xfrm>
              <a:off x="3061" y="1072"/>
              <a:ext cx="2155" cy="1088"/>
            </a:xfrm>
            <a:prstGeom prst="roundRect">
              <a:avLst>
                <a:gd name="adj" fmla="val 8731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if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3306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端口是否在监听状态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  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mysqld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服务已运行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  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else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启动 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mysqld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服务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fi</a:t>
              </a:r>
            </a:p>
          </p:txBody>
        </p:sp>
        <p:pic>
          <p:nvPicPr>
            <p:cNvPr id="18460" name="Picture 27" descr="语法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" y="890"/>
              <a:ext cx="681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1" name="AutoShape 28"/>
            <p:cNvSpPr>
              <a:spLocks noChangeArrowheads="1"/>
            </p:cNvSpPr>
            <p:nvPr/>
          </p:nvSpPr>
          <p:spPr bwMode="auto">
            <a:xfrm rot="-5400000">
              <a:off x="2636" y="1418"/>
              <a:ext cx="193" cy="385"/>
            </a:xfrm>
            <a:prstGeom prst="downArrow">
              <a:avLst>
                <a:gd name="adj1" fmla="val 50000"/>
                <a:gd name="adj2" fmla="val 4987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99CCFF"/>
                </a:gs>
              </a:gsLst>
              <a:lin ang="189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6930" name="Group 50"/>
          <p:cNvGrpSpPr>
            <a:grpSpLocks/>
          </p:cNvGrpSpPr>
          <p:nvPr/>
        </p:nvGrpSpPr>
        <p:grpSpPr bwMode="auto">
          <a:xfrm>
            <a:off x="1297518" y="3644901"/>
            <a:ext cx="9503833" cy="2640013"/>
            <a:chOff x="613" y="2326"/>
            <a:chExt cx="4490" cy="1663"/>
          </a:xfrm>
        </p:grpSpPr>
        <p:sp>
          <p:nvSpPr>
            <p:cNvPr id="18439" name="Line 30"/>
            <p:cNvSpPr>
              <a:spLocks noChangeShapeType="1"/>
            </p:cNvSpPr>
            <p:nvPr/>
          </p:nvSpPr>
          <p:spPr bwMode="auto">
            <a:xfrm>
              <a:off x="1625" y="2561"/>
              <a:ext cx="0" cy="1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8440" name="AutoShape 31"/>
            <p:cNvSpPr>
              <a:spLocks noChangeArrowheads="1"/>
            </p:cNvSpPr>
            <p:nvPr/>
          </p:nvSpPr>
          <p:spPr bwMode="auto">
            <a:xfrm>
              <a:off x="868" y="2908"/>
              <a:ext cx="1515" cy="567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1" name="Text Box 32"/>
            <p:cNvSpPr txBox="1">
              <a:spLocks noChangeArrowheads="1"/>
            </p:cNvSpPr>
            <p:nvPr/>
          </p:nvSpPr>
          <p:spPr bwMode="auto">
            <a:xfrm>
              <a:off x="986" y="3066"/>
              <a:ext cx="13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if </a:t>
              </a:r>
              <a:r>
                <a:rPr lang="en-US" altLang="zh-CN" sz="1600" b="1">
                  <a:ea typeface="楷体_GB2312" pitchFamily="49" charset="-122"/>
                </a:rPr>
                <a:t> </a:t>
              </a:r>
              <a:r>
                <a:rPr lang="zh-CN" altLang="en-US" sz="1600" b="1">
                  <a:ea typeface="楷体_GB2312" pitchFamily="49" charset="-122"/>
                </a:rPr>
                <a:t>条件测试命令</a:t>
              </a:r>
            </a:p>
          </p:txBody>
        </p:sp>
        <p:sp>
          <p:nvSpPr>
            <p:cNvPr id="18442" name="AutoShape 33"/>
            <p:cNvSpPr>
              <a:spLocks noChangeArrowheads="1"/>
            </p:cNvSpPr>
            <p:nvPr/>
          </p:nvSpPr>
          <p:spPr bwMode="auto">
            <a:xfrm>
              <a:off x="2761" y="2384"/>
              <a:ext cx="1073" cy="316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3" name="Text Box 34"/>
            <p:cNvSpPr txBox="1">
              <a:spLocks noChangeArrowheads="1"/>
            </p:cNvSpPr>
            <p:nvPr/>
          </p:nvSpPr>
          <p:spPr bwMode="auto">
            <a:xfrm>
              <a:off x="2782" y="2435"/>
              <a:ext cx="10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1…</a:t>
              </a:r>
            </a:p>
          </p:txBody>
        </p:sp>
        <p:sp>
          <p:nvSpPr>
            <p:cNvPr id="18444" name="Line 35"/>
            <p:cNvSpPr>
              <a:spLocks noChangeShapeType="1"/>
            </p:cNvSpPr>
            <p:nvPr/>
          </p:nvSpPr>
          <p:spPr bwMode="auto">
            <a:xfrm>
              <a:off x="1625" y="2561"/>
              <a:ext cx="1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8445" name="Line 36"/>
            <p:cNvSpPr>
              <a:spLocks noChangeShapeType="1"/>
            </p:cNvSpPr>
            <p:nvPr/>
          </p:nvSpPr>
          <p:spPr bwMode="auto">
            <a:xfrm>
              <a:off x="3834" y="2561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8446" name="Line 37"/>
            <p:cNvSpPr>
              <a:spLocks noChangeShapeType="1"/>
            </p:cNvSpPr>
            <p:nvPr/>
          </p:nvSpPr>
          <p:spPr bwMode="auto">
            <a:xfrm>
              <a:off x="4402" y="2561"/>
              <a:ext cx="0" cy="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8447" name="Line 38"/>
            <p:cNvSpPr>
              <a:spLocks noChangeShapeType="1"/>
            </p:cNvSpPr>
            <p:nvPr/>
          </p:nvSpPr>
          <p:spPr bwMode="auto">
            <a:xfrm flipV="1">
              <a:off x="4402" y="3382"/>
              <a:ext cx="0" cy="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8448" name="Text Box 39"/>
            <p:cNvSpPr txBox="1">
              <a:spLocks noChangeArrowheads="1"/>
            </p:cNvSpPr>
            <p:nvPr/>
          </p:nvSpPr>
          <p:spPr bwMode="auto">
            <a:xfrm>
              <a:off x="1545" y="2326"/>
              <a:ext cx="10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条件为真  </a:t>
              </a: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</a:p>
          </p:txBody>
        </p:sp>
        <p:sp>
          <p:nvSpPr>
            <p:cNvPr id="18449" name="Line 40"/>
            <p:cNvSpPr>
              <a:spLocks noChangeShapeType="1"/>
            </p:cNvSpPr>
            <p:nvPr/>
          </p:nvSpPr>
          <p:spPr bwMode="auto">
            <a:xfrm>
              <a:off x="1625" y="3825"/>
              <a:ext cx="1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8450" name="Line 41"/>
            <p:cNvSpPr>
              <a:spLocks noChangeShapeType="1"/>
            </p:cNvSpPr>
            <p:nvPr/>
          </p:nvSpPr>
          <p:spPr bwMode="auto">
            <a:xfrm>
              <a:off x="3834" y="3825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8451" name="AutoShape 42"/>
            <p:cNvSpPr>
              <a:spLocks noChangeArrowheads="1"/>
            </p:cNvSpPr>
            <p:nvPr/>
          </p:nvSpPr>
          <p:spPr bwMode="auto">
            <a:xfrm>
              <a:off x="2760" y="3673"/>
              <a:ext cx="1073" cy="316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2" name="Text Box 43"/>
            <p:cNvSpPr txBox="1">
              <a:spLocks noChangeArrowheads="1"/>
            </p:cNvSpPr>
            <p:nvPr/>
          </p:nvSpPr>
          <p:spPr bwMode="auto">
            <a:xfrm>
              <a:off x="2781" y="3723"/>
              <a:ext cx="10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2…</a:t>
              </a:r>
            </a:p>
          </p:txBody>
        </p:sp>
        <p:sp>
          <p:nvSpPr>
            <p:cNvPr id="18453" name="Text Box 44"/>
            <p:cNvSpPr txBox="1">
              <a:spLocks noChangeArrowheads="1"/>
            </p:cNvSpPr>
            <p:nvPr/>
          </p:nvSpPr>
          <p:spPr bwMode="auto">
            <a:xfrm>
              <a:off x="1562" y="3580"/>
              <a:ext cx="107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条件为假  </a:t>
              </a: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else</a:t>
              </a:r>
            </a:p>
          </p:txBody>
        </p:sp>
        <p:sp>
          <p:nvSpPr>
            <p:cNvPr id="18454" name="Line 45"/>
            <p:cNvSpPr>
              <a:spLocks noChangeShapeType="1"/>
            </p:cNvSpPr>
            <p:nvPr/>
          </p:nvSpPr>
          <p:spPr bwMode="auto">
            <a:xfrm>
              <a:off x="613" y="3193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8455" name="AutoShape 46"/>
            <p:cNvSpPr>
              <a:spLocks noChangeArrowheads="1"/>
            </p:cNvSpPr>
            <p:nvPr/>
          </p:nvSpPr>
          <p:spPr bwMode="auto">
            <a:xfrm>
              <a:off x="3919" y="3041"/>
              <a:ext cx="929" cy="316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6" name="Text Box 47"/>
            <p:cNvSpPr txBox="1">
              <a:spLocks noChangeArrowheads="1"/>
            </p:cNvSpPr>
            <p:nvPr/>
          </p:nvSpPr>
          <p:spPr bwMode="auto">
            <a:xfrm>
              <a:off x="3982" y="3075"/>
              <a:ext cx="81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fi</a:t>
              </a:r>
              <a:r>
                <a:rPr lang="en-US" altLang="zh-CN" sz="1600" b="1">
                  <a:ea typeface="楷体_GB2312" pitchFamily="49" charset="-122"/>
                </a:rPr>
                <a:t>  </a:t>
              </a:r>
              <a:r>
                <a:rPr lang="zh-CN" altLang="en-US" sz="1600" b="1">
                  <a:ea typeface="楷体_GB2312" pitchFamily="49" charset="-122"/>
                </a:rPr>
                <a:t>结束判断</a:t>
              </a:r>
            </a:p>
          </p:txBody>
        </p:sp>
        <p:sp>
          <p:nvSpPr>
            <p:cNvPr id="18457" name="Line 48"/>
            <p:cNvSpPr>
              <a:spLocks noChangeShapeType="1"/>
            </p:cNvSpPr>
            <p:nvPr/>
          </p:nvSpPr>
          <p:spPr bwMode="auto">
            <a:xfrm>
              <a:off x="4851" y="3193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17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C7DE09C6-9581-40A2-8E79-FF3E07101122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12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if</a:t>
            </a:r>
            <a:r>
              <a:rPr lang="zh-CN" altLang="en-US" smtClean="0"/>
              <a:t>条件</a:t>
            </a:r>
            <a:r>
              <a:rPr lang="zh-CN" altLang="zh-CN" smtClean="0"/>
              <a:t>语句</a:t>
            </a:r>
            <a:r>
              <a:rPr lang="zh-CN" altLang="en-US" smtClean="0"/>
              <a:t> </a:t>
            </a:r>
            <a:r>
              <a:rPr lang="en-US" altLang="zh-CN" smtClean="0"/>
              <a:t>—— </a:t>
            </a:r>
            <a:r>
              <a:rPr lang="zh-CN" altLang="en-US" smtClean="0"/>
              <a:t>双分支</a:t>
            </a:r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kumimoji="1" lang="zh-CN" altLang="en-US" smtClean="0">
                <a:solidFill>
                  <a:schemeClr val="tx2"/>
                </a:solidFill>
              </a:rPr>
              <a:t>应用示例：</a:t>
            </a:r>
          </a:p>
          <a:p>
            <a:pPr lvl="1"/>
            <a:r>
              <a:rPr kumimoji="1" lang="zh-CN" altLang="en-US" smtClean="0"/>
              <a:t>判断</a:t>
            </a:r>
            <a:r>
              <a:rPr kumimoji="1" lang="en-US" altLang="zh-CN" smtClean="0"/>
              <a:t>mysqld</a:t>
            </a:r>
            <a:r>
              <a:rPr kumimoji="1" lang="zh-CN" altLang="en-US" smtClean="0"/>
              <a:t>是否在运行，若已运行则输出提示信息，否则重新启动</a:t>
            </a:r>
            <a:r>
              <a:rPr kumimoji="1" lang="en-US" altLang="zh-CN" smtClean="0"/>
              <a:t>mysqld</a:t>
            </a:r>
            <a:r>
              <a:rPr kumimoji="1" lang="zh-CN" altLang="en-US" smtClean="0"/>
              <a:t>服务</a:t>
            </a:r>
            <a:endParaRPr lang="zh-CN" altLang="en-US" smtClean="0"/>
          </a:p>
        </p:txBody>
      </p:sp>
      <p:sp>
        <p:nvSpPr>
          <p:cNvPr id="508931" name="AutoShape 3"/>
          <p:cNvSpPr>
            <a:spLocks noChangeArrowheads="1"/>
          </p:cNvSpPr>
          <p:nvPr/>
        </p:nvSpPr>
        <p:spPr bwMode="auto">
          <a:xfrm>
            <a:off x="766233" y="2420939"/>
            <a:ext cx="10676467" cy="3240087"/>
          </a:xfrm>
          <a:prstGeom prst="roundRect">
            <a:avLst>
              <a:gd name="adj" fmla="val 4606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#!/bin/bash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service mysqld status &amp;&gt; /dev/null 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if</a:t>
            </a:r>
            <a:r>
              <a:rPr lang="en-US" altLang="zh-CN" sz="1800" b="1">
                <a:solidFill>
                  <a:srgbClr val="0000FF"/>
                </a:solidFill>
              </a:rPr>
              <a:t>  [  $?  -eq  0  ]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</a:t>
            </a:r>
            <a:r>
              <a:rPr lang="en-US" altLang="zh-CN" sz="1800" b="1">
                <a:solidFill>
                  <a:srgbClr val="FF0000"/>
                </a:solidFill>
              </a:rPr>
              <a:t>then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echo  "mysqld service is running."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    else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/etc/init.d/mysqld  restart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335698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269E347A-C7A1-4FD2-8251-58081EAF03AA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13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0483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if</a:t>
            </a:r>
            <a:r>
              <a:rPr lang="zh-CN" altLang="en-US" smtClean="0"/>
              <a:t>条件</a:t>
            </a:r>
            <a:r>
              <a:rPr lang="zh-CN" altLang="zh-CN" smtClean="0"/>
              <a:t>语句</a:t>
            </a:r>
            <a:r>
              <a:rPr lang="zh-CN" altLang="en-US" smtClean="0"/>
              <a:t> </a:t>
            </a:r>
            <a:r>
              <a:rPr lang="en-US" altLang="zh-CN" smtClean="0"/>
              <a:t>—— </a:t>
            </a:r>
            <a:r>
              <a:rPr lang="zh-CN" altLang="zh-CN" smtClean="0"/>
              <a:t>多分支</a:t>
            </a:r>
            <a:endParaRPr lang="zh-CN" altLang="en-US" smtClean="0"/>
          </a:p>
        </p:txBody>
      </p:sp>
      <p:sp>
        <p:nvSpPr>
          <p:cNvPr id="20484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zh-CN" altLang="en-US" smtClean="0"/>
              <a:t>相当于</a:t>
            </a:r>
            <a:r>
              <a:rPr lang="en-US" altLang="zh-CN" smtClean="0"/>
              <a:t>if</a:t>
            </a:r>
            <a:r>
              <a:rPr lang="zh-CN" altLang="en-US" smtClean="0"/>
              <a:t>语句嵌套，针对多个条件执行不同操作</a:t>
            </a:r>
          </a:p>
        </p:txBody>
      </p:sp>
      <p:grpSp>
        <p:nvGrpSpPr>
          <p:cNvPr id="511040" name="Group 64"/>
          <p:cNvGrpSpPr>
            <a:grpSpLocks/>
          </p:cNvGrpSpPr>
          <p:nvPr/>
        </p:nvGrpSpPr>
        <p:grpSpPr bwMode="auto">
          <a:xfrm>
            <a:off x="670985" y="1412876"/>
            <a:ext cx="5617633" cy="3529013"/>
            <a:chOff x="317" y="890"/>
            <a:chExt cx="2654" cy="2223"/>
          </a:xfrm>
        </p:grpSpPr>
        <p:pic>
          <p:nvPicPr>
            <p:cNvPr id="20518" name="Picture 29" descr="语法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" y="890"/>
              <a:ext cx="681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19" name="AutoShape 30"/>
            <p:cNvSpPr>
              <a:spLocks noChangeArrowheads="1"/>
            </p:cNvSpPr>
            <p:nvPr/>
          </p:nvSpPr>
          <p:spPr bwMode="auto">
            <a:xfrm>
              <a:off x="930" y="1072"/>
              <a:ext cx="2041" cy="2041"/>
            </a:xfrm>
            <a:prstGeom prst="roundRect">
              <a:avLst>
                <a:gd name="adj" fmla="val 5829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if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条件测试命令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1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;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命令序列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1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elif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条件测试命令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2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;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命令序列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2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elif  ...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else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命令序列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n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fi</a:t>
              </a:r>
            </a:p>
          </p:txBody>
        </p:sp>
      </p:grpSp>
      <p:grpSp>
        <p:nvGrpSpPr>
          <p:cNvPr id="511008" name="Group 32"/>
          <p:cNvGrpSpPr>
            <a:grpSpLocks/>
          </p:cNvGrpSpPr>
          <p:nvPr/>
        </p:nvGrpSpPr>
        <p:grpSpPr bwMode="auto">
          <a:xfrm>
            <a:off x="624418" y="1773238"/>
            <a:ext cx="10560049" cy="3910012"/>
            <a:chOff x="295" y="1117"/>
            <a:chExt cx="4989" cy="2463"/>
          </a:xfrm>
        </p:grpSpPr>
        <p:sp>
          <p:nvSpPr>
            <p:cNvPr id="20487" name="Line 33"/>
            <p:cNvSpPr>
              <a:spLocks noChangeShapeType="1"/>
            </p:cNvSpPr>
            <p:nvPr/>
          </p:nvSpPr>
          <p:spPr bwMode="auto">
            <a:xfrm>
              <a:off x="2154" y="193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488" name="Line 34"/>
            <p:cNvSpPr>
              <a:spLocks noChangeShapeType="1"/>
            </p:cNvSpPr>
            <p:nvPr/>
          </p:nvSpPr>
          <p:spPr bwMode="auto">
            <a:xfrm>
              <a:off x="1221" y="1332"/>
              <a:ext cx="0" cy="1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489" name="AutoShape 35"/>
            <p:cNvSpPr>
              <a:spLocks noChangeArrowheads="1"/>
            </p:cNvSpPr>
            <p:nvPr/>
          </p:nvSpPr>
          <p:spPr bwMode="auto">
            <a:xfrm>
              <a:off x="527" y="1650"/>
              <a:ext cx="1389" cy="52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0" name="Text Box 36"/>
            <p:cNvSpPr txBox="1">
              <a:spLocks noChangeArrowheads="1"/>
            </p:cNvSpPr>
            <p:nvPr/>
          </p:nvSpPr>
          <p:spPr bwMode="auto">
            <a:xfrm>
              <a:off x="636" y="1795"/>
              <a:ext cx="12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if  </a:t>
              </a:r>
              <a:r>
                <a:rPr lang="zh-CN" altLang="en-US" sz="1600" b="1">
                  <a:ea typeface="楷体_GB2312" pitchFamily="49" charset="-122"/>
                </a:rPr>
                <a:t>条件测试命令</a:t>
              </a:r>
              <a:r>
                <a:rPr lang="en-US" altLang="zh-CN" sz="1600" b="1">
                  <a:ea typeface="楷体_GB2312" pitchFamily="49" charset="-122"/>
                </a:rPr>
                <a:t>1</a:t>
              </a:r>
            </a:p>
          </p:txBody>
        </p:sp>
        <p:sp>
          <p:nvSpPr>
            <p:cNvPr id="20491" name="AutoShape 37"/>
            <p:cNvSpPr>
              <a:spLocks noChangeArrowheads="1"/>
            </p:cNvSpPr>
            <p:nvPr/>
          </p:nvSpPr>
          <p:spPr bwMode="auto">
            <a:xfrm>
              <a:off x="2263" y="1171"/>
              <a:ext cx="983" cy="289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2" name="Text Box 38"/>
            <p:cNvSpPr txBox="1">
              <a:spLocks noChangeArrowheads="1"/>
            </p:cNvSpPr>
            <p:nvPr/>
          </p:nvSpPr>
          <p:spPr bwMode="auto">
            <a:xfrm>
              <a:off x="2282" y="1216"/>
              <a:ext cx="9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1…</a:t>
              </a:r>
            </a:p>
          </p:txBody>
        </p:sp>
        <p:sp>
          <p:nvSpPr>
            <p:cNvPr id="20493" name="Line 39"/>
            <p:cNvSpPr>
              <a:spLocks noChangeShapeType="1"/>
            </p:cNvSpPr>
            <p:nvPr/>
          </p:nvSpPr>
          <p:spPr bwMode="auto">
            <a:xfrm>
              <a:off x="1221" y="1332"/>
              <a:ext cx="1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494" name="Line 40"/>
            <p:cNvSpPr>
              <a:spLocks noChangeShapeType="1"/>
            </p:cNvSpPr>
            <p:nvPr/>
          </p:nvSpPr>
          <p:spPr bwMode="auto">
            <a:xfrm>
              <a:off x="3246" y="1332"/>
              <a:ext cx="13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495" name="Line 41"/>
            <p:cNvSpPr>
              <a:spLocks noChangeShapeType="1"/>
            </p:cNvSpPr>
            <p:nvPr/>
          </p:nvSpPr>
          <p:spPr bwMode="auto">
            <a:xfrm flipV="1">
              <a:off x="4634" y="2678"/>
              <a:ext cx="0" cy="7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496" name="Text Box 42"/>
            <p:cNvSpPr txBox="1">
              <a:spLocks noChangeArrowheads="1"/>
            </p:cNvSpPr>
            <p:nvPr/>
          </p:nvSpPr>
          <p:spPr bwMode="auto">
            <a:xfrm>
              <a:off x="1148" y="1117"/>
              <a:ext cx="9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条件为真  </a:t>
              </a:r>
              <a:r>
                <a:rPr lang="en-US" altLang="zh-CN" sz="1600" b="1">
                  <a:ea typeface="楷体_GB2312" pitchFamily="49" charset="-122"/>
                </a:rPr>
                <a:t>then</a:t>
              </a:r>
            </a:p>
          </p:txBody>
        </p:sp>
        <p:sp>
          <p:nvSpPr>
            <p:cNvPr id="20497" name="Line 43"/>
            <p:cNvSpPr>
              <a:spLocks noChangeShapeType="1"/>
            </p:cNvSpPr>
            <p:nvPr/>
          </p:nvSpPr>
          <p:spPr bwMode="auto">
            <a:xfrm>
              <a:off x="2147" y="3430"/>
              <a:ext cx="10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498" name="Line 44"/>
            <p:cNvSpPr>
              <a:spLocks noChangeShapeType="1"/>
            </p:cNvSpPr>
            <p:nvPr/>
          </p:nvSpPr>
          <p:spPr bwMode="auto">
            <a:xfrm>
              <a:off x="4172" y="3430"/>
              <a:ext cx="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499" name="AutoShape 45"/>
            <p:cNvSpPr>
              <a:spLocks noChangeArrowheads="1"/>
            </p:cNvSpPr>
            <p:nvPr/>
          </p:nvSpPr>
          <p:spPr bwMode="auto">
            <a:xfrm>
              <a:off x="3187" y="3291"/>
              <a:ext cx="984" cy="289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0" name="Text Box 46"/>
            <p:cNvSpPr txBox="1">
              <a:spLocks noChangeArrowheads="1"/>
            </p:cNvSpPr>
            <p:nvPr/>
          </p:nvSpPr>
          <p:spPr bwMode="auto">
            <a:xfrm>
              <a:off x="3207" y="3343"/>
              <a:ext cx="9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n…</a:t>
              </a:r>
            </a:p>
          </p:txBody>
        </p:sp>
        <p:sp>
          <p:nvSpPr>
            <p:cNvPr id="20501" name="Text Box 47"/>
            <p:cNvSpPr txBox="1">
              <a:spLocks noChangeArrowheads="1"/>
            </p:cNvSpPr>
            <p:nvPr/>
          </p:nvSpPr>
          <p:spPr bwMode="auto">
            <a:xfrm>
              <a:off x="2089" y="3205"/>
              <a:ext cx="9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条件为假  </a:t>
              </a:r>
              <a:r>
                <a:rPr lang="en-US" altLang="zh-CN" sz="1600" b="1">
                  <a:ea typeface="楷体_GB2312" pitchFamily="49" charset="-122"/>
                </a:rPr>
                <a:t>else</a:t>
              </a:r>
            </a:p>
          </p:txBody>
        </p:sp>
        <p:sp>
          <p:nvSpPr>
            <p:cNvPr id="20502" name="AutoShape 48"/>
            <p:cNvSpPr>
              <a:spLocks noChangeArrowheads="1"/>
            </p:cNvSpPr>
            <p:nvPr/>
          </p:nvSpPr>
          <p:spPr bwMode="auto">
            <a:xfrm>
              <a:off x="1453" y="2201"/>
              <a:ext cx="1389" cy="52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3" name="Text Box 49"/>
            <p:cNvSpPr txBox="1">
              <a:spLocks noChangeArrowheads="1"/>
            </p:cNvSpPr>
            <p:nvPr/>
          </p:nvSpPr>
          <p:spPr bwMode="auto">
            <a:xfrm>
              <a:off x="1561" y="2346"/>
              <a:ext cx="12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elif  </a:t>
              </a:r>
              <a:r>
                <a:rPr lang="zh-CN" altLang="en-US" sz="1600" b="1">
                  <a:ea typeface="楷体_GB2312" pitchFamily="49" charset="-122"/>
                </a:rPr>
                <a:t>条件测试命令</a:t>
              </a:r>
              <a:r>
                <a:rPr lang="en-US" altLang="zh-CN" sz="1600" b="1">
                  <a:ea typeface="楷体_GB2312" pitchFamily="49" charset="-122"/>
                </a:rPr>
                <a:t>2</a:t>
              </a:r>
            </a:p>
          </p:txBody>
        </p:sp>
        <p:sp>
          <p:nvSpPr>
            <p:cNvPr id="20504" name="Line 50"/>
            <p:cNvSpPr>
              <a:spLocks noChangeShapeType="1"/>
            </p:cNvSpPr>
            <p:nvPr/>
          </p:nvSpPr>
          <p:spPr bwMode="auto">
            <a:xfrm>
              <a:off x="1221" y="2458"/>
              <a:ext cx="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505" name="AutoShape 51"/>
            <p:cNvSpPr>
              <a:spLocks noChangeArrowheads="1"/>
            </p:cNvSpPr>
            <p:nvPr/>
          </p:nvSpPr>
          <p:spPr bwMode="auto">
            <a:xfrm>
              <a:off x="3187" y="1811"/>
              <a:ext cx="984" cy="289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6" name="Text Box 52"/>
            <p:cNvSpPr txBox="1">
              <a:spLocks noChangeArrowheads="1"/>
            </p:cNvSpPr>
            <p:nvPr/>
          </p:nvSpPr>
          <p:spPr bwMode="auto">
            <a:xfrm>
              <a:off x="3215" y="1848"/>
              <a:ext cx="9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2…</a:t>
              </a:r>
            </a:p>
          </p:txBody>
        </p:sp>
        <p:sp>
          <p:nvSpPr>
            <p:cNvPr id="20507" name="Line 53"/>
            <p:cNvSpPr>
              <a:spLocks noChangeShapeType="1"/>
            </p:cNvSpPr>
            <p:nvPr/>
          </p:nvSpPr>
          <p:spPr bwMode="auto">
            <a:xfrm>
              <a:off x="2154" y="1941"/>
              <a:ext cx="1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508" name="Line 54"/>
            <p:cNvSpPr>
              <a:spLocks noChangeShapeType="1"/>
            </p:cNvSpPr>
            <p:nvPr/>
          </p:nvSpPr>
          <p:spPr bwMode="auto">
            <a:xfrm>
              <a:off x="4180" y="1941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509" name="Line 55"/>
            <p:cNvSpPr>
              <a:spLocks noChangeShapeType="1"/>
            </p:cNvSpPr>
            <p:nvPr/>
          </p:nvSpPr>
          <p:spPr bwMode="auto">
            <a:xfrm>
              <a:off x="4634" y="1332"/>
              <a:ext cx="0" cy="10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510" name="Text Box 56"/>
            <p:cNvSpPr txBox="1">
              <a:spLocks noChangeArrowheads="1"/>
            </p:cNvSpPr>
            <p:nvPr/>
          </p:nvSpPr>
          <p:spPr bwMode="auto">
            <a:xfrm>
              <a:off x="2082" y="1725"/>
              <a:ext cx="9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条件为真  </a:t>
              </a:r>
              <a:r>
                <a:rPr lang="en-US" altLang="zh-CN" sz="1600" b="1">
                  <a:ea typeface="楷体_GB2312" pitchFamily="49" charset="-122"/>
                </a:rPr>
                <a:t>then</a:t>
              </a:r>
            </a:p>
          </p:txBody>
        </p:sp>
        <p:sp>
          <p:nvSpPr>
            <p:cNvPr id="20511" name="Text Box 57"/>
            <p:cNvSpPr txBox="1">
              <a:spLocks noChangeArrowheads="1"/>
            </p:cNvSpPr>
            <p:nvPr/>
          </p:nvSpPr>
          <p:spPr bwMode="auto">
            <a:xfrm>
              <a:off x="1976" y="2925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……</a:t>
              </a:r>
            </a:p>
          </p:txBody>
        </p:sp>
        <p:sp>
          <p:nvSpPr>
            <p:cNvPr id="20512" name="Line 58"/>
            <p:cNvSpPr>
              <a:spLocks noChangeShapeType="1"/>
            </p:cNvSpPr>
            <p:nvPr/>
          </p:nvSpPr>
          <p:spPr bwMode="auto">
            <a:xfrm>
              <a:off x="2147" y="3083"/>
              <a:ext cx="0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513" name="Text Box 59"/>
            <p:cNvSpPr txBox="1">
              <a:spLocks noChangeArrowheads="1"/>
            </p:cNvSpPr>
            <p:nvPr/>
          </p:nvSpPr>
          <p:spPr bwMode="auto">
            <a:xfrm>
              <a:off x="3303" y="2925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……</a:t>
              </a:r>
            </a:p>
          </p:txBody>
        </p:sp>
        <p:sp>
          <p:nvSpPr>
            <p:cNvPr id="20514" name="Line 60"/>
            <p:cNvSpPr>
              <a:spLocks noChangeShapeType="1"/>
            </p:cNvSpPr>
            <p:nvPr/>
          </p:nvSpPr>
          <p:spPr bwMode="auto">
            <a:xfrm>
              <a:off x="295" y="1911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515" name="AutoShape 61"/>
            <p:cNvSpPr>
              <a:spLocks noChangeArrowheads="1"/>
            </p:cNvSpPr>
            <p:nvPr/>
          </p:nvSpPr>
          <p:spPr bwMode="auto">
            <a:xfrm>
              <a:off x="4199" y="2373"/>
              <a:ext cx="852" cy="289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6" name="Text Box 62"/>
            <p:cNvSpPr txBox="1">
              <a:spLocks noChangeArrowheads="1"/>
            </p:cNvSpPr>
            <p:nvPr/>
          </p:nvSpPr>
          <p:spPr bwMode="auto">
            <a:xfrm>
              <a:off x="4241" y="2403"/>
              <a:ext cx="8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fi  </a:t>
              </a:r>
              <a:r>
                <a:rPr lang="zh-CN" altLang="en-US" sz="1600" b="1">
                  <a:ea typeface="楷体_GB2312" pitchFamily="49" charset="-122"/>
                </a:rPr>
                <a:t>结束判断</a:t>
              </a:r>
            </a:p>
          </p:txBody>
        </p:sp>
        <p:sp>
          <p:nvSpPr>
            <p:cNvPr id="20517" name="Line 63"/>
            <p:cNvSpPr>
              <a:spLocks noChangeShapeType="1"/>
            </p:cNvSpPr>
            <p:nvPr/>
          </p:nvSpPr>
          <p:spPr bwMode="auto">
            <a:xfrm>
              <a:off x="5053" y="2512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605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1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7DAF26FB-D47C-43A4-93C1-DF5411A19536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14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zh-CN" altLang="en-US" smtClean="0"/>
              <a:t>请思考：</a:t>
            </a:r>
          </a:p>
          <a:p>
            <a:pPr lvl="1"/>
            <a:r>
              <a:rPr lang="zh-CN" altLang="en-US" smtClean="0"/>
              <a:t>如何判断</a:t>
            </a:r>
            <a:r>
              <a:rPr lang="en-US" altLang="zh-CN" smtClean="0"/>
              <a:t>/media/cdrom</a:t>
            </a:r>
            <a:r>
              <a:rPr lang="zh-CN" altLang="en-US" smtClean="0"/>
              <a:t>目录是否存在？</a:t>
            </a:r>
          </a:p>
          <a:p>
            <a:pPr lvl="1"/>
            <a:r>
              <a:rPr lang="zh-CN" altLang="en-US" smtClean="0"/>
              <a:t>提示用户输入一个整数，如何判断该值是否小于</a:t>
            </a:r>
            <a:r>
              <a:rPr lang="en-US" altLang="zh-CN" smtClean="0"/>
              <a:t>100</a:t>
            </a:r>
            <a:r>
              <a:rPr lang="zh-CN" altLang="en-US" smtClean="0"/>
              <a:t>？</a:t>
            </a:r>
          </a:p>
          <a:p>
            <a:pPr lvl="1"/>
            <a:r>
              <a:rPr lang="zh-CN" altLang="en-US" smtClean="0"/>
              <a:t>结合环境变量</a:t>
            </a:r>
            <a:r>
              <a:rPr lang="en-US" altLang="zh-CN" smtClean="0"/>
              <a:t>PWD</a:t>
            </a:r>
            <a:r>
              <a:rPr lang="zh-CN" altLang="en-US" smtClean="0"/>
              <a:t>，如何判断当前所在的工作目录是否为 </a:t>
            </a:r>
            <a:r>
              <a:rPr lang="en-US" altLang="zh-CN" smtClean="0"/>
              <a:t>/usr/src</a:t>
            </a:r>
            <a:r>
              <a:rPr lang="zh-CN" altLang="en-US" smtClean="0"/>
              <a:t>？</a:t>
            </a:r>
          </a:p>
          <a:p>
            <a:pPr lvl="1"/>
            <a:r>
              <a:rPr lang="zh-CN" altLang="en-US" smtClean="0"/>
              <a:t>逻辑测试操作符 </a:t>
            </a:r>
            <a:r>
              <a:rPr lang="en-US" altLang="zh-CN" smtClean="0"/>
              <a:t>&amp;&amp; </a:t>
            </a:r>
            <a:r>
              <a:rPr lang="zh-CN" altLang="en-US" smtClean="0"/>
              <a:t>与 </a:t>
            </a:r>
            <a:r>
              <a:rPr lang="en-US" altLang="zh-CN" smtClean="0"/>
              <a:t>|| </a:t>
            </a:r>
            <a:r>
              <a:rPr lang="zh-CN" altLang="en-US" smtClean="0"/>
              <a:t>的区别是什么？</a:t>
            </a:r>
          </a:p>
          <a:p>
            <a:pPr lvl="1"/>
            <a:r>
              <a:rPr lang="en-US" altLang="zh-CN" smtClean="0"/>
              <a:t>if</a:t>
            </a:r>
            <a:r>
              <a:rPr lang="zh-CN" altLang="en-US" smtClean="0"/>
              <a:t>语句结构有哪几种分支类型？语法格式分别是什么？</a:t>
            </a:r>
          </a:p>
        </p:txBody>
      </p:sp>
    </p:spTree>
    <p:extLst>
      <p:ext uri="{BB962C8B-B14F-4D97-AF65-F5344CB8AC3E}">
        <p14:creationId xmlns:p14="http://schemas.microsoft.com/office/powerpoint/2010/main" val="114595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条件测试</a:t>
            </a:r>
            <a:endParaRPr lang="en-US" altLang="zh-CN" dirty="0" smtClean="0"/>
          </a:p>
          <a:p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for</a:t>
            </a:r>
            <a:r>
              <a:rPr lang="zh-CN" altLang="en-US" dirty="0" smtClean="0">
                <a:solidFill>
                  <a:srgbClr val="FF0000"/>
                </a:solidFill>
              </a:rPr>
              <a:t>循环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en-US" altLang="zh-CN" dirty="0" smtClean="0"/>
              <a:t>case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err="1" smtClean="0"/>
              <a:t>continue,breake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22450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11A3B5C0-6797-4373-B225-950E3BE52230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16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2531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for</a:t>
            </a:r>
            <a:r>
              <a:rPr lang="zh-CN" altLang="en-US" smtClean="0"/>
              <a:t>循环语句</a:t>
            </a:r>
          </a:p>
        </p:txBody>
      </p:sp>
      <p:sp>
        <p:nvSpPr>
          <p:cNvPr id="22532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zh-CN" altLang="en-US" smtClean="0">
                <a:solidFill>
                  <a:schemeClr val="tx2"/>
                </a:solidFill>
              </a:rPr>
              <a:t>根据变量的不同取值，重复执行一组命令操作</a:t>
            </a:r>
            <a:endParaRPr lang="zh-CN" altLang="en-US" smtClean="0"/>
          </a:p>
        </p:txBody>
      </p:sp>
      <p:grpSp>
        <p:nvGrpSpPr>
          <p:cNvPr id="513071" name="Group 47"/>
          <p:cNvGrpSpPr>
            <a:grpSpLocks/>
          </p:cNvGrpSpPr>
          <p:nvPr/>
        </p:nvGrpSpPr>
        <p:grpSpPr bwMode="auto">
          <a:xfrm>
            <a:off x="670984" y="1412875"/>
            <a:ext cx="10801349" cy="2016125"/>
            <a:chOff x="317" y="890"/>
            <a:chExt cx="5103" cy="1270"/>
          </a:xfrm>
        </p:grpSpPr>
        <p:sp>
          <p:nvSpPr>
            <p:cNvPr id="22553" name="AutoShape 6"/>
            <p:cNvSpPr>
              <a:spLocks noChangeArrowheads="1"/>
            </p:cNvSpPr>
            <p:nvPr/>
          </p:nvSpPr>
          <p:spPr bwMode="auto">
            <a:xfrm>
              <a:off x="929" y="1072"/>
              <a:ext cx="1814" cy="1088"/>
            </a:xfrm>
            <a:prstGeom prst="roundRect">
              <a:avLst>
                <a:gd name="adj" fmla="val 10755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for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变量名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in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取值列表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do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命令序列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done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</a:p>
          </p:txBody>
        </p:sp>
        <p:sp>
          <p:nvSpPr>
            <p:cNvPr id="22554" name="AutoShape 7"/>
            <p:cNvSpPr>
              <a:spLocks noChangeArrowheads="1"/>
            </p:cNvSpPr>
            <p:nvPr/>
          </p:nvSpPr>
          <p:spPr bwMode="auto">
            <a:xfrm>
              <a:off x="3334" y="1072"/>
              <a:ext cx="2086" cy="1088"/>
            </a:xfrm>
            <a:prstGeom prst="roundRect">
              <a:avLst>
                <a:gd name="adj" fmla="val 9741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for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收件人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in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邮件地址列表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do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发送邮件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done </a:t>
              </a:r>
            </a:p>
          </p:txBody>
        </p:sp>
        <p:pic>
          <p:nvPicPr>
            <p:cNvPr id="22555" name="Picture 24" descr="语法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" y="890"/>
              <a:ext cx="681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56" name="AutoShape 26"/>
            <p:cNvSpPr>
              <a:spLocks noChangeArrowheads="1"/>
            </p:cNvSpPr>
            <p:nvPr/>
          </p:nvSpPr>
          <p:spPr bwMode="auto">
            <a:xfrm rot="-5400000">
              <a:off x="2954" y="1417"/>
              <a:ext cx="193" cy="385"/>
            </a:xfrm>
            <a:prstGeom prst="downArrow">
              <a:avLst>
                <a:gd name="adj1" fmla="val 50000"/>
                <a:gd name="adj2" fmla="val 4987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99CCFF"/>
                </a:gs>
              </a:gsLst>
              <a:lin ang="189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3070" name="Group 46"/>
          <p:cNvGrpSpPr>
            <a:grpSpLocks/>
          </p:cNvGrpSpPr>
          <p:nvPr/>
        </p:nvGrpSpPr>
        <p:grpSpPr bwMode="auto">
          <a:xfrm>
            <a:off x="1968500" y="3573463"/>
            <a:ext cx="9120717" cy="2735262"/>
            <a:chOff x="567" y="2311"/>
            <a:chExt cx="4309" cy="1723"/>
          </a:xfrm>
        </p:grpSpPr>
        <p:sp>
          <p:nvSpPr>
            <p:cNvPr id="22535" name="Line 27"/>
            <p:cNvSpPr>
              <a:spLocks noChangeShapeType="1"/>
            </p:cNvSpPr>
            <p:nvPr/>
          </p:nvSpPr>
          <p:spPr bwMode="auto">
            <a:xfrm>
              <a:off x="1185" y="3276"/>
              <a:ext cx="0" cy="4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2536" name="AutoShape 28"/>
            <p:cNvSpPr>
              <a:spLocks noChangeArrowheads="1"/>
            </p:cNvSpPr>
            <p:nvPr/>
          </p:nvSpPr>
          <p:spPr bwMode="auto">
            <a:xfrm>
              <a:off x="2083" y="3376"/>
              <a:ext cx="896" cy="658"/>
            </a:xfrm>
            <a:prstGeom prst="flowChartPreparat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7" name="AutoShape 29"/>
            <p:cNvSpPr>
              <a:spLocks noChangeArrowheads="1"/>
            </p:cNvSpPr>
            <p:nvPr/>
          </p:nvSpPr>
          <p:spPr bwMode="auto">
            <a:xfrm>
              <a:off x="831" y="2961"/>
              <a:ext cx="1016" cy="299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8" name="AutoShape 30"/>
            <p:cNvSpPr>
              <a:spLocks noChangeArrowheads="1"/>
            </p:cNvSpPr>
            <p:nvPr/>
          </p:nvSpPr>
          <p:spPr bwMode="auto">
            <a:xfrm>
              <a:off x="3608" y="2961"/>
              <a:ext cx="1016" cy="299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9" name="Text Box 31"/>
            <p:cNvSpPr txBox="1">
              <a:spLocks noChangeArrowheads="1"/>
            </p:cNvSpPr>
            <p:nvPr/>
          </p:nvSpPr>
          <p:spPr bwMode="auto">
            <a:xfrm>
              <a:off x="720" y="2985"/>
              <a:ext cx="124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for  </a:t>
              </a:r>
              <a:r>
                <a:rPr lang="zh-CN" altLang="en-US" sz="1600" b="1">
                  <a:ea typeface="楷体_GB2312" pitchFamily="49" charset="-122"/>
                </a:rPr>
                <a:t>变量</a:t>
              </a:r>
              <a:r>
                <a:rPr lang="en-US" altLang="zh-CN" sz="1600" b="1">
                  <a:ea typeface="楷体_GB2312" pitchFamily="49" charset="-122"/>
                </a:rPr>
                <a:t>=</a:t>
              </a:r>
              <a:r>
                <a:rPr lang="zh-CN" altLang="en-US" sz="1600" b="1">
                  <a:ea typeface="楷体_GB2312" pitchFamily="49" charset="-122"/>
                </a:rPr>
                <a:t>取值</a:t>
              </a:r>
              <a:r>
                <a:rPr lang="en-US" altLang="zh-CN" sz="1600" b="1">
                  <a:ea typeface="楷体_GB2312" pitchFamily="49" charset="-122"/>
                </a:rPr>
                <a:t>1</a:t>
              </a:r>
            </a:p>
          </p:txBody>
        </p:sp>
        <p:sp>
          <p:nvSpPr>
            <p:cNvPr id="22540" name="Text Box 32"/>
            <p:cNvSpPr txBox="1">
              <a:spLocks noChangeArrowheads="1"/>
            </p:cNvSpPr>
            <p:nvPr/>
          </p:nvSpPr>
          <p:spPr bwMode="auto">
            <a:xfrm>
              <a:off x="2230" y="3454"/>
              <a:ext cx="594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取值</a:t>
              </a:r>
              <a:r>
                <a:rPr lang="en-US" altLang="zh-CN" sz="1600" b="1">
                  <a:ea typeface="楷体_GB2312" pitchFamily="49" charset="-122"/>
                </a:rPr>
                <a:t>1</a:t>
              </a:r>
              <a:br>
                <a:rPr lang="en-US" altLang="zh-CN" sz="1600" b="1">
                  <a:ea typeface="楷体_GB2312" pitchFamily="49" charset="-122"/>
                </a:rPr>
              </a:br>
              <a:r>
                <a:rPr lang="en-US" altLang="zh-CN" sz="1600" b="1">
                  <a:ea typeface="楷体_GB2312" pitchFamily="49" charset="-122"/>
                </a:rPr>
                <a:t>…</a:t>
              </a:r>
              <a:br>
                <a:rPr lang="en-US" altLang="zh-CN" sz="1600" b="1">
                  <a:ea typeface="楷体_GB2312" pitchFamily="49" charset="-122"/>
                </a:rPr>
              </a:br>
              <a:r>
                <a:rPr lang="zh-CN" altLang="en-US" sz="1600" b="1">
                  <a:ea typeface="楷体_GB2312" pitchFamily="49" charset="-122"/>
                </a:rPr>
                <a:t>取值</a:t>
              </a:r>
              <a:r>
                <a:rPr lang="en-US" altLang="zh-CN" sz="1600" b="1">
                  <a:ea typeface="楷体_GB2312" pitchFamily="49" charset="-122"/>
                </a:rPr>
                <a:t>n</a:t>
              </a:r>
            </a:p>
          </p:txBody>
        </p:sp>
        <p:sp>
          <p:nvSpPr>
            <p:cNvPr id="22541" name="Text Box 33"/>
            <p:cNvSpPr txBox="1">
              <a:spLocks noChangeArrowheads="1"/>
            </p:cNvSpPr>
            <p:nvPr/>
          </p:nvSpPr>
          <p:spPr bwMode="auto">
            <a:xfrm>
              <a:off x="3606" y="2985"/>
              <a:ext cx="101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done  </a:t>
              </a:r>
              <a:r>
                <a:rPr lang="zh-CN" altLang="en-US" sz="1600" b="1">
                  <a:ea typeface="楷体_GB2312" pitchFamily="49" charset="-122"/>
                </a:rPr>
                <a:t>结束循环</a:t>
              </a:r>
            </a:p>
          </p:txBody>
        </p:sp>
        <p:sp>
          <p:nvSpPr>
            <p:cNvPr id="22542" name="Line 34"/>
            <p:cNvSpPr>
              <a:spLocks noChangeShapeType="1"/>
            </p:cNvSpPr>
            <p:nvPr/>
          </p:nvSpPr>
          <p:spPr bwMode="auto">
            <a:xfrm>
              <a:off x="1185" y="2520"/>
              <a:ext cx="8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2543" name="Line 35"/>
            <p:cNvSpPr>
              <a:spLocks noChangeShapeType="1"/>
            </p:cNvSpPr>
            <p:nvPr/>
          </p:nvSpPr>
          <p:spPr bwMode="auto">
            <a:xfrm>
              <a:off x="3039" y="2522"/>
              <a:ext cx="10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2544" name="AutoShape 36"/>
            <p:cNvSpPr>
              <a:spLocks noChangeArrowheads="1"/>
            </p:cNvSpPr>
            <p:nvPr/>
          </p:nvSpPr>
          <p:spPr bwMode="auto">
            <a:xfrm>
              <a:off x="2030" y="2378"/>
              <a:ext cx="1016" cy="299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5" name="Text Box 37"/>
            <p:cNvSpPr txBox="1">
              <a:spLocks noChangeArrowheads="1"/>
            </p:cNvSpPr>
            <p:nvPr/>
          </p:nvSpPr>
          <p:spPr bwMode="auto">
            <a:xfrm>
              <a:off x="2031" y="2425"/>
              <a:ext cx="10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do  </a:t>
              </a: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…</a:t>
              </a:r>
            </a:p>
          </p:txBody>
        </p:sp>
        <p:sp>
          <p:nvSpPr>
            <p:cNvPr id="22546" name="Line 38"/>
            <p:cNvSpPr>
              <a:spLocks noChangeShapeType="1"/>
            </p:cNvSpPr>
            <p:nvPr/>
          </p:nvSpPr>
          <p:spPr bwMode="auto">
            <a:xfrm>
              <a:off x="567" y="3097"/>
              <a:ext cx="2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2547" name="Line 39"/>
            <p:cNvSpPr>
              <a:spLocks noChangeShapeType="1"/>
            </p:cNvSpPr>
            <p:nvPr/>
          </p:nvSpPr>
          <p:spPr bwMode="auto">
            <a:xfrm>
              <a:off x="4637" y="3097"/>
              <a:ext cx="2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2548" name="Line 40"/>
            <p:cNvSpPr>
              <a:spLocks noChangeShapeType="1"/>
            </p:cNvSpPr>
            <p:nvPr/>
          </p:nvSpPr>
          <p:spPr bwMode="auto">
            <a:xfrm rot="10800000" flipV="1">
              <a:off x="2532" y="268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2549" name="Line 41"/>
            <p:cNvSpPr>
              <a:spLocks noChangeShapeType="1"/>
            </p:cNvSpPr>
            <p:nvPr/>
          </p:nvSpPr>
          <p:spPr bwMode="auto">
            <a:xfrm>
              <a:off x="1185" y="3699"/>
              <a:ext cx="8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2550" name="Line 42"/>
            <p:cNvSpPr>
              <a:spLocks noChangeShapeType="1"/>
            </p:cNvSpPr>
            <p:nvPr/>
          </p:nvSpPr>
          <p:spPr bwMode="auto">
            <a:xfrm>
              <a:off x="1185" y="2530"/>
              <a:ext cx="0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2551" name="Text Box 43"/>
            <p:cNvSpPr txBox="1">
              <a:spLocks noChangeArrowheads="1"/>
            </p:cNvSpPr>
            <p:nvPr/>
          </p:nvSpPr>
          <p:spPr bwMode="auto">
            <a:xfrm>
              <a:off x="3158" y="2311"/>
              <a:ext cx="9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取值</a:t>
              </a:r>
              <a:r>
                <a:rPr lang="en-US" altLang="zh-CN" sz="1600" b="1">
                  <a:ea typeface="楷体_GB2312" pitchFamily="49" charset="-122"/>
                </a:rPr>
                <a:t>n </a:t>
              </a:r>
              <a:r>
                <a:rPr lang="zh-CN" altLang="en-US" sz="1600" b="1">
                  <a:ea typeface="楷体_GB2312" pitchFamily="49" charset="-122"/>
                </a:rPr>
                <a:t>已使用</a:t>
              </a:r>
            </a:p>
          </p:txBody>
        </p:sp>
        <p:sp>
          <p:nvSpPr>
            <p:cNvPr id="22552" name="Line 44"/>
            <p:cNvSpPr>
              <a:spLocks noChangeShapeType="1"/>
            </p:cNvSpPr>
            <p:nvPr/>
          </p:nvSpPr>
          <p:spPr bwMode="auto">
            <a:xfrm>
              <a:off x="4115" y="2522"/>
              <a:ext cx="0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515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C322C91C-F1BE-494E-A19B-8BE848BF833B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17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for</a:t>
            </a:r>
            <a:r>
              <a:rPr lang="zh-CN" altLang="en-US" smtClean="0"/>
              <a:t>循环语句</a:t>
            </a:r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zh-CN" altLang="en-US" smtClean="0">
                <a:solidFill>
                  <a:schemeClr val="tx2"/>
                </a:solidFill>
              </a:rPr>
              <a:t>应用示例</a:t>
            </a:r>
            <a:r>
              <a:rPr lang="en-US" altLang="zh-CN" smtClean="0">
                <a:solidFill>
                  <a:schemeClr val="tx2"/>
                </a:solidFill>
              </a:rPr>
              <a:t>1</a:t>
            </a:r>
            <a:r>
              <a:rPr lang="zh-CN" altLang="en-US" smtClean="0">
                <a:solidFill>
                  <a:schemeClr val="tx2"/>
                </a:solidFill>
              </a:rPr>
              <a:t>：</a:t>
            </a:r>
          </a:p>
          <a:p>
            <a:pPr lvl="1"/>
            <a:r>
              <a:rPr lang="zh-CN" altLang="en-US" smtClean="0"/>
              <a:t>依次输出</a:t>
            </a:r>
            <a:r>
              <a:rPr lang="en-US" altLang="zh-CN" smtClean="0"/>
              <a:t>3</a:t>
            </a:r>
            <a:r>
              <a:rPr lang="zh-CN" altLang="en-US" smtClean="0"/>
              <a:t>条文字信息，包括一天中的“</a:t>
            </a:r>
            <a:r>
              <a:rPr lang="en-US" altLang="zh-CN" smtClean="0"/>
              <a:t>Morning”</a:t>
            </a:r>
            <a:r>
              <a:rPr lang="zh-CN" altLang="en-US" smtClean="0"/>
              <a:t>、“</a:t>
            </a:r>
            <a:r>
              <a:rPr lang="en-US" altLang="zh-CN" smtClean="0"/>
              <a:t>Noon”</a:t>
            </a:r>
            <a:r>
              <a:rPr lang="zh-CN" altLang="en-US" smtClean="0"/>
              <a:t>、“</a:t>
            </a:r>
            <a:r>
              <a:rPr lang="en-US" altLang="zh-CN" smtClean="0"/>
              <a:t>Evening”</a:t>
            </a:r>
            <a:r>
              <a:rPr lang="zh-CN" altLang="en-US" smtClean="0"/>
              <a:t>字串</a:t>
            </a:r>
          </a:p>
        </p:txBody>
      </p:sp>
      <p:sp>
        <p:nvSpPr>
          <p:cNvPr id="515075" name="AutoShape 3"/>
          <p:cNvSpPr>
            <a:spLocks noChangeArrowheads="1"/>
          </p:cNvSpPr>
          <p:nvPr/>
        </p:nvSpPr>
        <p:spPr bwMode="auto">
          <a:xfrm>
            <a:off x="766233" y="2276475"/>
            <a:ext cx="10676467" cy="2376488"/>
          </a:xfrm>
          <a:prstGeom prst="roundRect">
            <a:avLst>
              <a:gd name="adj" fmla="val 779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vi showday.sh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#!/bin/bash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for</a:t>
            </a:r>
            <a:r>
              <a:rPr lang="en-US" altLang="zh-CN" sz="1800" b="1">
                <a:solidFill>
                  <a:srgbClr val="0000FF"/>
                </a:solidFill>
              </a:rPr>
              <a:t> TM </a:t>
            </a:r>
            <a:r>
              <a:rPr lang="en-US" altLang="zh-CN" sz="1800" b="1">
                <a:solidFill>
                  <a:srgbClr val="FF0000"/>
                </a:solidFill>
              </a:rPr>
              <a:t>in</a:t>
            </a:r>
            <a:r>
              <a:rPr lang="en-US" altLang="zh-CN" sz="1800" b="1">
                <a:solidFill>
                  <a:srgbClr val="0000FF"/>
                </a:solidFill>
              </a:rPr>
              <a:t> "Morning" "Noon" "Evening"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do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echo "The $TM of the day."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done</a:t>
            </a:r>
            <a:r>
              <a:rPr lang="en-US" altLang="zh-CN" sz="1800" b="1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515083" name="AutoShape 11"/>
          <p:cNvSpPr>
            <a:spLocks noChangeArrowheads="1"/>
          </p:cNvSpPr>
          <p:nvPr/>
        </p:nvSpPr>
        <p:spPr bwMode="auto">
          <a:xfrm>
            <a:off x="766233" y="4670425"/>
            <a:ext cx="10676467" cy="1727200"/>
          </a:xfrm>
          <a:prstGeom prst="roundRect">
            <a:avLst>
              <a:gd name="adj" fmla="val 779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[</a:t>
            </a:r>
            <a:r>
              <a:rPr lang="en-US" altLang="zh-CN" sz="1800" b="1" dirty="0" err="1"/>
              <a:t>root@localhost</a:t>
            </a:r>
            <a:r>
              <a:rPr lang="en-US" altLang="zh-CN" sz="1800" b="1" dirty="0"/>
              <a:t> </a:t>
            </a:r>
            <a:r>
              <a:rPr lang="en-US" altLang="zh-CN" sz="1800" b="1" dirty="0" smtClean="0"/>
              <a:t>~]# ./showday.sh</a:t>
            </a:r>
            <a:endParaRPr lang="en-US" altLang="zh-CN" sz="1800" b="1" dirty="0"/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The </a:t>
            </a:r>
            <a:r>
              <a:rPr lang="en-US" altLang="zh-CN" sz="1800" b="1" dirty="0">
                <a:solidFill>
                  <a:srgbClr val="FF0000"/>
                </a:solidFill>
              </a:rPr>
              <a:t>Morning</a:t>
            </a:r>
            <a:r>
              <a:rPr lang="en-US" altLang="zh-CN" sz="1800" b="1" dirty="0"/>
              <a:t> of the day.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The </a:t>
            </a:r>
            <a:r>
              <a:rPr lang="en-US" altLang="zh-CN" sz="1800" b="1" dirty="0">
                <a:solidFill>
                  <a:srgbClr val="FF0000"/>
                </a:solidFill>
              </a:rPr>
              <a:t>Noon</a:t>
            </a:r>
            <a:r>
              <a:rPr lang="en-US" altLang="zh-CN" sz="1800" b="1" dirty="0"/>
              <a:t> of the day.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The </a:t>
            </a:r>
            <a:r>
              <a:rPr lang="en-US" altLang="zh-CN" sz="1800" b="1" dirty="0">
                <a:solidFill>
                  <a:srgbClr val="FF0000"/>
                </a:solidFill>
              </a:rPr>
              <a:t>Evening</a:t>
            </a:r>
            <a:r>
              <a:rPr lang="en-US" altLang="zh-CN" sz="1800" b="1" dirty="0"/>
              <a:t> of the day </a:t>
            </a:r>
          </a:p>
        </p:txBody>
      </p:sp>
      <p:sp>
        <p:nvSpPr>
          <p:cNvPr id="515084" name="AutoShape 12"/>
          <p:cNvSpPr>
            <a:spLocks noChangeArrowheads="1"/>
          </p:cNvSpPr>
          <p:nvPr/>
        </p:nvSpPr>
        <p:spPr bwMode="auto">
          <a:xfrm>
            <a:off x="6671733" y="4976813"/>
            <a:ext cx="3073400" cy="468312"/>
          </a:xfrm>
          <a:prstGeom prst="wedgeRoundRectCallout">
            <a:avLst>
              <a:gd name="adj1" fmla="val -43111"/>
              <a:gd name="adj2" fmla="val 9101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验证脚本执行结果</a:t>
            </a:r>
          </a:p>
        </p:txBody>
      </p:sp>
    </p:spTree>
    <p:extLst>
      <p:ext uri="{BB962C8B-B14F-4D97-AF65-F5344CB8AC3E}">
        <p14:creationId xmlns:p14="http://schemas.microsoft.com/office/powerpoint/2010/main" val="80480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5" grpId="0" animBg="1"/>
      <p:bldP spid="515083" grpId="0" animBg="1"/>
      <p:bldP spid="51508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71695B4D-E4A8-4EE2-9109-136DDF8F237D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18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for</a:t>
            </a:r>
            <a:r>
              <a:rPr lang="zh-CN" altLang="en-US" smtClean="0"/>
              <a:t>循环语句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zh-CN" altLang="en-US" smtClean="0">
                <a:solidFill>
                  <a:schemeClr val="tx2"/>
                </a:solidFill>
              </a:rPr>
              <a:t>应用示例</a:t>
            </a:r>
            <a:r>
              <a:rPr lang="en-US" altLang="zh-CN" smtClean="0">
                <a:solidFill>
                  <a:schemeClr val="tx2"/>
                </a:solidFill>
              </a:rPr>
              <a:t>2</a:t>
            </a:r>
            <a:r>
              <a:rPr lang="zh-CN" altLang="en-US" smtClean="0">
                <a:solidFill>
                  <a:schemeClr val="tx2"/>
                </a:solidFill>
              </a:rPr>
              <a:t>：</a:t>
            </a:r>
          </a:p>
          <a:p>
            <a:pPr lvl="1"/>
            <a:r>
              <a:rPr lang="zh-CN" altLang="en-US" smtClean="0"/>
              <a:t>对于使用“</a:t>
            </a:r>
            <a:r>
              <a:rPr lang="en-US" altLang="zh-CN" smtClean="0"/>
              <a:t>/bin/bash”</a:t>
            </a:r>
            <a:r>
              <a:rPr lang="zh-CN" altLang="en-US" smtClean="0"/>
              <a:t>作为登录</a:t>
            </a:r>
            <a:r>
              <a:rPr lang="en-US" altLang="zh-CN" smtClean="0"/>
              <a:t>Shell</a:t>
            </a:r>
            <a:r>
              <a:rPr lang="zh-CN" altLang="en-US" smtClean="0"/>
              <a:t>的系统用户，检查他们在“</a:t>
            </a:r>
            <a:r>
              <a:rPr lang="en-US" altLang="zh-CN" smtClean="0"/>
              <a:t>/opt”</a:t>
            </a:r>
            <a:r>
              <a:rPr lang="zh-CN" altLang="en-US" smtClean="0"/>
              <a:t>目录中拥有的子目录或文件数量，如果超过</a:t>
            </a:r>
            <a:r>
              <a:rPr lang="en-US" altLang="zh-CN" smtClean="0"/>
              <a:t>100</a:t>
            </a:r>
            <a:r>
              <a:rPr lang="zh-CN" altLang="en-US" smtClean="0"/>
              <a:t>个，则列出具体个数及对应的用户帐号</a:t>
            </a:r>
          </a:p>
        </p:txBody>
      </p:sp>
      <p:sp>
        <p:nvSpPr>
          <p:cNvPr id="560132" name="AutoShape 4"/>
          <p:cNvSpPr>
            <a:spLocks noChangeArrowheads="1"/>
          </p:cNvSpPr>
          <p:nvPr/>
        </p:nvSpPr>
        <p:spPr bwMode="auto">
          <a:xfrm>
            <a:off x="766233" y="1539875"/>
            <a:ext cx="10676467" cy="4319588"/>
          </a:xfrm>
          <a:prstGeom prst="roundRect">
            <a:avLst>
              <a:gd name="adj" fmla="val 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 </a:t>
            </a:r>
            <a:r>
              <a:rPr lang="en-US" altLang="zh-CN" sz="1800" b="1">
                <a:solidFill>
                  <a:srgbClr val="0000FF"/>
                </a:solidFill>
              </a:rPr>
              <a:t>#!/bin/bash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DIR="/opt"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LMT=100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ValidUsers=`grep "/bin/bash" /etc/passwd | cut -d ":" -f 1`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for</a:t>
            </a:r>
            <a:r>
              <a:rPr lang="en-US" altLang="zh-CN" sz="1800" b="1">
                <a:solidFill>
                  <a:srgbClr val="0000FF"/>
                </a:solidFill>
              </a:rPr>
              <a:t> UserName  </a:t>
            </a:r>
            <a:r>
              <a:rPr lang="en-US" altLang="zh-CN" sz="1800" b="1">
                <a:solidFill>
                  <a:srgbClr val="FF0000"/>
                </a:solidFill>
              </a:rPr>
              <a:t>in</a:t>
            </a:r>
            <a:r>
              <a:rPr lang="en-US" altLang="zh-CN" sz="1800" b="1">
                <a:solidFill>
                  <a:srgbClr val="0000FF"/>
                </a:solidFill>
              </a:rPr>
              <a:t>  $ValidUsers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do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Num=`find $DIR -user $UserName | wc -l`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if  [  $Num  -gt  $LMT  ]  ;  then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 echo "$UserName have $Num files."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fi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done</a:t>
            </a:r>
            <a:r>
              <a:rPr lang="en-US" altLang="zh-CN" sz="1800" b="1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560137" name="AutoShape 9"/>
          <p:cNvSpPr>
            <a:spLocks noChangeArrowheads="1"/>
          </p:cNvSpPr>
          <p:nvPr/>
        </p:nvSpPr>
        <p:spPr bwMode="auto">
          <a:xfrm>
            <a:off x="6864351" y="1881188"/>
            <a:ext cx="3744383" cy="684212"/>
          </a:xfrm>
          <a:prstGeom prst="wedgeRoundRectCallout">
            <a:avLst>
              <a:gd name="adj1" fmla="val -39542"/>
              <a:gd name="adj2" fmla="val 836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获得使用</a:t>
            </a:r>
            <a:r>
              <a:rPr lang="en-US" altLang="zh-CN" sz="1800" b="1">
                <a:ea typeface="楷体_GB2312" pitchFamily="49" charset="-122"/>
              </a:rPr>
              <a:t>bash</a:t>
            </a:r>
            <a:r>
              <a:rPr lang="zh-CN" altLang="en-US" sz="1800" b="1">
                <a:ea typeface="楷体_GB2312" pitchFamily="49" charset="-122"/>
              </a:rPr>
              <a:t>作为登录</a:t>
            </a:r>
            <a:r>
              <a:rPr lang="en-US" altLang="zh-CN" sz="1800" b="1">
                <a:ea typeface="楷体_GB2312" pitchFamily="49" charset="-122"/>
              </a:rPr>
              <a:t>Shell</a:t>
            </a:r>
            <a:r>
              <a:rPr lang="zh-CN" altLang="en-US" sz="1800" b="1">
                <a:ea typeface="楷体_GB2312" pitchFamily="49" charset="-122"/>
              </a:rPr>
              <a:t>的用户名列表</a:t>
            </a:r>
          </a:p>
        </p:txBody>
      </p:sp>
    </p:spTree>
    <p:extLst>
      <p:ext uri="{BB962C8B-B14F-4D97-AF65-F5344CB8AC3E}">
        <p14:creationId xmlns:p14="http://schemas.microsoft.com/office/powerpoint/2010/main" val="142455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条件测试</a:t>
            </a:r>
            <a:endParaRPr lang="en-US" altLang="zh-CN" dirty="0" smtClean="0"/>
          </a:p>
          <a:p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while</a:t>
            </a:r>
            <a:r>
              <a:rPr lang="zh-CN" altLang="en-US" dirty="0" smtClean="0">
                <a:solidFill>
                  <a:srgbClr val="FF0000"/>
                </a:solidFill>
              </a:rPr>
              <a:t>循环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case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err="1" smtClean="0"/>
              <a:t>continue,breake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387124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条件测试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en-US" altLang="zh-CN" dirty="0" smtClean="0"/>
              <a:t>case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err="1" smtClean="0"/>
              <a:t>continue,breake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99852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98A65BDD-1C23-4A90-8FF9-3608D5E5C64A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20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5603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while</a:t>
            </a:r>
            <a:r>
              <a:rPr lang="zh-CN" altLang="en-US" smtClean="0"/>
              <a:t>循环语句</a:t>
            </a:r>
          </a:p>
        </p:txBody>
      </p:sp>
      <p:sp>
        <p:nvSpPr>
          <p:cNvPr id="25604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zh-CN" altLang="en-US" smtClean="0"/>
              <a:t>重复测试指定的条件，只要条件成立则反复执行对应的命令操作</a:t>
            </a:r>
          </a:p>
          <a:p>
            <a:endParaRPr lang="en-US" altLang="zh-CN" smtClean="0"/>
          </a:p>
        </p:txBody>
      </p:sp>
      <p:grpSp>
        <p:nvGrpSpPr>
          <p:cNvPr id="517166" name="Group 46"/>
          <p:cNvGrpSpPr>
            <a:grpSpLocks/>
          </p:cNvGrpSpPr>
          <p:nvPr/>
        </p:nvGrpSpPr>
        <p:grpSpPr bwMode="auto">
          <a:xfrm>
            <a:off x="670984" y="1846264"/>
            <a:ext cx="10081683" cy="2014537"/>
            <a:chOff x="317" y="1163"/>
            <a:chExt cx="4763" cy="1269"/>
          </a:xfrm>
        </p:grpSpPr>
        <p:sp>
          <p:nvSpPr>
            <p:cNvPr id="25623" name="AutoShape 4"/>
            <p:cNvSpPr>
              <a:spLocks noChangeArrowheads="1"/>
            </p:cNvSpPr>
            <p:nvPr/>
          </p:nvSpPr>
          <p:spPr bwMode="auto">
            <a:xfrm>
              <a:off x="929" y="1344"/>
              <a:ext cx="1633" cy="1088"/>
            </a:xfrm>
            <a:prstGeom prst="roundRect">
              <a:avLst>
                <a:gd name="adj" fmla="val 8639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while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命令或表达式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do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     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命令列表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done</a:t>
              </a:r>
            </a:p>
          </p:txBody>
        </p:sp>
        <p:sp>
          <p:nvSpPr>
            <p:cNvPr id="25624" name="AutoShape 5"/>
            <p:cNvSpPr>
              <a:spLocks noChangeArrowheads="1"/>
            </p:cNvSpPr>
            <p:nvPr/>
          </p:nvSpPr>
          <p:spPr bwMode="auto">
            <a:xfrm>
              <a:off x="3198" y="1344"/>
              <a:ext cx="1882" cy="1088"/>
            </a:xfrm>
            <a:prstGeom prst="roundRect">
              <a:avLst>
                <a:gd name="adj" fmla="val 8824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while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可用内存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&lt;100MB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do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     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获取可用内存数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done</a:t>
              </a:r>
            </a:p>
          </p:txBody>
        </p:sp>
        <p:pic>
          <p:nvPicPr>
            <p:cNvPr id="25625" name="Picture 23" descr="语法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" y="1163"/>
              <a:ext cx="681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26" name="AutoShape 24"/>
            <p:cNvSpPr>
              <a:spLocks noChangeArrowheads="1"/>
            </p:cNvSpPr>
            <p:nvPr/>
          </p:nvSpPr>
          <p:spPr bwMode="auto">
            <a:xfrm rot="-5400000">
              <a:off x="2795" y="1690"/>
              <a:ext cx="193" cy="385"/>
            </a:xfrm>
            <a:prstGeom prst="downArrow">
              <a:avLst>
                <a:gd name="adj1" fmla="val 50000"/>
                <a:gd name="adj2" fmla="val 4987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99CCFF"/>
                </a:gs>
              </a:gsLst>
              <a:lin ang="189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7165" name="Group 45"/>
          <p:cNvGrpSpPr>
            <a:grpSpLocks/>
          </p:cNvGrpSpPr>
          <p:nvPr/>
        </p:nvGrpSpPr>
        <p:grpSpPr bwMode="auto">
          <a:xfrm>
            <a:off x="1864785" y="4005264"/>
            <a:ext cx="8648700" cy="2230437"/>
            <a:chOff x="881" y="2625"/>
            <a:chExt cx="4086" cy="1405"/>
          </a:xfrm>
        </p:grpSpPr>
        <p:sp>
          <p:nvSpPr>
            <p:cNvPr id="25607" name="AutoShape 28"/>
            <p:cNvSpPr>
              <a:spLocks noChangeArrowheads="1"/>
            </p:cNvSpPr>
            <p:nvPr/>
          </p:nvSpPr>
          <p:spPr bwMode="auto">
            <a:xfrm>
              <a:off x="2780" y="2695"/>
              <a:ext cx="1066" cy="297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8" name="Line 29"/>
            <p:cNvSpPr>
              <a:spLocks noChangeShapeType="1"/>
            </p:cNvSpPr>
            <p:nvPr/>
          </p:nvSpPr>
          <p:spPr bwMode="auto">
            <a:xfrm>
              <a:off x="1892" y="2845"/>
              <a:ext cx="0" cy="1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5609" name="AutoShape 30"/>
            <p:cNvSpPr>
              <a:spLocks noChangeArrowheads="1"/>
            </p:cNvSpPr>
            <p:nvPr/>
          </p:nvSpPr>
          <p:spPr bwMode="auto">
            <a:xfrm>
              <a:off x="1122" y="3170"/>
              <a:ext cx="1539" cy="533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0" name="Text Box 31"/>
            <p:cNvSpPr txBox="1">
              <a:spLocks noChangeArrowheads="1"/>
            </p:cNvSpPr>
            <p:nvPr/>
          </p:nvSpPr>
          <p:spPr bwMode="auto">
            <a:xfrm>
              <a:off x="1175" y="3319"/>
              <a:ext cx="148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while  </a:t>
              </a:r>
              <a:r>
                <a:rPr lang="zh-CN" altLang="en-US" sz="1600" b="1">
                  <a:ea typeface="楷体_GB2312" pitchFamily="49" charset="-122"/>
                </a:rPr>
                <a:t>条件测试命令</a:t>
              </a:r>
            </a:p>
          </p:txBody>
        </p:sp>
        <p:sp>
          <p:nvSpPr>
            <p:cNvPr id="25611" name="Line 32"/>
            <p:cNvSpPr>
              <a:spLocks noChangeShapeType="1"/>
            </p:cNvSpPr>
            <p:nvPr/>
          </p:nvSpPr>
          <p:spPr bwMode="auto">
            <a:xfrm>
              <a:off x="1892" y="2845"/>
              <a:ext cx="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5612" name="Line 33"/>
            <p:cNvSpPr>
              <a:spLocks noChangeShapeType="1"/>
            </p:cNvSpPr>
            <p:nvPr/>
          </p:nvSpPr>
          <p:spPr bwMode="auto">
            <a:xfrm>
              <a:off x="2673" y="3438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5613" name="Line 34"/>
            <p:cNvSpPr>
              <a:spLocks noChangeShapeType="1"/>
            </p:cNvSpPr>
            <p:nvPr/>
          </p:nvSpPr>
          <p:spPr bwMode="auto">
            <a:xfrm>
              <a:off x="3306" y="2995"/>
              <a:ext cx="0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5614" name="Line 35"/>
            <p:cNvSpPr>
              <a:spLocks noChangeShapeType="1"/>
            </p:cNvSpPr>
            <p:nvPr/>
          </p:nvSpPr>
          <p:spPr bwMode="auto">
            <a:xfrm flipV="1">
              <a:off x="4205" y="3615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5615" name="Text Box 36"/>
            <p:cNvSpPr txBox="1">
              <a:spLocks noChangeArrowheads="1"/>
            </p:cNvSpPr>
            <p:nvPr/>
          </p:nvSpPr>
          <p:spPr bwMode="auto">
            <a:xfrm>
              <a:off x="1892" y="2625"/>
              <a:ext cx="77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条件为真</a:t>
              </a:r>
            </a:p>
          </p:txBody>
        </p:sp>
        <p:sp>
          <p:nvSpPr>
            <p:cNvPr id="25616" name="Line 37"/>
            <p:cNvSpPr>
              <a:spLocks noChangeShapeType="1"/>
            </p:cNvSpPr>
            <p:nvPr/>
          </p:nvSpPr>
          <p:spPr bwMode="auto">
            <a:xfrm>
              <a:off x="1892" y="4029"/>
              <a:ext cx="2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5617" name="Text Box 38"/>
            <p:cNvSpPr txBox="1">
              <a:spLocks noChangeArrowheads="1"/>
            </p:cNvSpPr>
            <p:nvPr/>
          </p:nvSpPr>
          <p:spPr bwMode="auto">
            <a:xfrm>
              <a:off x="1967" y="3800"/>
              <a:ext cx="6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条件为假</a:t>
              </a:r>
            </a:p>
          </p:txBody>
        </p:sp>
        <p:sp>
          <p:nvSpPr>
            <p:cNvPr id="25618" name="Line 39"/>
            <p:cNvSpPr>
              <a:spLocks noChangeShapeType="1"/>
            </p:cNvSpPr>
            <p:nvPr/>
          </p:nvSpPr>
          <p:spPr bwMode="auto">
            <a:xfrm>
              <a:off x="881" y="3438"/>
              <a:ext cx="2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5619" name="AutoShape 40"/>
            <p:cNvSpPr>
              <a:spLocks noChangeArrowheads="1"/>
            </p:cNvSpPr>
            <p:nvPr/>
          </p:nvSpPr>
          <p:spPr bwMode="auto">
            <a:xfrm>
              <a:off x="3712" y="3303"/>
              <a:ext cx="1006" cy="296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0" name="Text Box 41"/>
            <p:cNvSpPr txBox="1">
              <a:spLocks noChangeArrowheads="1"/>
            </p:cNvSpPr>
            <p:nvPr/>
          </p:nvSpPr>
          <p:spPr bwMode="auto">
            <a:xfrm>
              <a:off x="3696" y="3327"/>
              <a:ext cx="104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done  </a:t>
              </a:r>
              <a:r>
                <a:rPr lang="zh-CN" altLang="en-US" sz="1600" b="1">
                  <a:ea typeface="楷体_GB2312" pitchFamily="49" charset="-122"/>
                </a:rPr>
                <a:t>结束循环</a:t>
              </a:r>
            </a:p>
          </p:txBody>
        </p:sp>
        <p:sp>
          <p:nvSpPr>
            <p:cNvPr id="25621" name="Line 42"/>
            <p:cNvSpPr>
              <a:spLocks noChangeShapeType="1"/>
            </p:cNvSpPr>
            <p:nvPr/>
          </p:nvSpPr>
          <p:spPr bwMode="auto">
            <a:xfrm>
              <a:off x="4731" y="3438"/>
              <a:ext cx="2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5622" name="Text Box 43"/>
            <p:cNvSpPr txBox="1">
              <a:spLocks noChangeArrowheads="1"/>
            </p:cNvSpPr>
            <p:nvPr/>
          </p:nvSpPr>
          <p:spPr bwMode="auto">
            <a:xfrm>
              <a:off x="2781" y="2731"/>
              <a:ext cx="10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do  </a:t>
              </a: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237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72A926CE-517F-4F79-9230-A1278EE1FFA3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21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while</a:t>
            </a:r>
            <a:r>
              <a:rPr lang="zh-CN" altLang="en-US" smtClean="0"/>
              <a:t>循环语句</a:t>
            </a:r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zh-CN" altLang="en-US" smtClean="0"/>
              <a:t>应用示例</a:t>
            </a:r>
            <a:r>
              <a:rPr lang="en-US" altLang="zh-CN" smtClean="0"/>
              <a:t>1</a:t>
            </a:r>
            <a:r>
              <a:rPr lang="zh-CN" altLang="en-US" smtClean="0"/>
              <a:t>：</a:t>
            </a:r>
          </a:p>
          <a:p>
            <a:pPr lvl="1"/>
            <a:r>
              <a:rPr lang="zh-CN" altLang="en-US" smtClean="0"/>
              <a:t>批量添加</a:t>
            </a:r>
            <a:r>
              <a:rPr lang="en-US" altLang="zh-CN" smtClean="0"/>
              <a:t>20</a:t>
            </a:r>
            <a:r>
              <a:rPr lang="zh-CN" altLang="en-US" smtClean="0"/>
              <a:t>个系统用户帐号， 用户名依次为“</a:t>
            </a:r>
            <a:r>
              <a:rPr lang="en-US" altLang="zh-CN" smtClean="0"/>
              <a:t>stu1”</a:t>
            </a:r>
            <a:r>
              <a:rPr lang="zh-CN" altLang="en-US" smtClean="0"/>
              <a:t>、“</a:t>
            </a:r>
            <a:r>
              <a:rPr lang="en-US" altLang="zh-CN" smtClean="0"/>
              <a:t>stu2”</a:t>
            </a:r>
            <a:r>
              <a:rPr lang="zh-CN" altLang="en-US" smtClean="0"/>
              <a:t>、</a:t>
            </a:r>
            <a:r>
              <a:rPr lang="en-US" altLang="zh-CN" smtClean="0"/>
              <a:t>……</a:t>
            </a:r>
            <a:r>
              <a:rPr lang="zh-CN" altLang="en-US" smtClean="0"/>
              <a:t>、“</a:t>
            </a:r>
            <a:r>
              <a:rPr lang="en-US" altLang="zh-CN" smtClean="0"/>
              <a:t>stu20”</a:t>
            </a:r>
          </a:p>
          <a:p>
            <a:pPr lvl="1"/>
            <a:r>
              <a:rPr lang="zh-CN" altLang="en-US" smtClean="0"/>
              <a:t>这些用户的初始密码均设置为“</a:t>
            </a:r>
            <a:r>
              <a:rPr lang="en-US" altLang="zh-CN" smtClean="0"/>
              <a:t>123456” </a:t>
            </a:r>
          </a:p>
        </p:txBody>
      </p:sp>
      <p:sp>
        <p:nvSpPr>
          <p:cNvPr id="519171" name="AutoShape 3"/>
          <p:cNvSpPr>
            <a:spLocks noChangeArrowheads="1"/>
          </p:cNvSpPr>
          <p:nvPr/>
        </p:nvSpPr>
        <p:spPr bwMode="auto">
          <a:xfrm>
            <a:off x="814917" y="2347913"/>
            <a:ext cx="10676467" cy="3313112"/>
          </a:xfrm>
          <a:prstGeom prst="roundRect">
            <a:avLst>
              <a:gd name="adj" fmla="val 519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#!/bin/bash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i=1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while</a:t>
            </a:r>
            <a:r>
              <a:rPr lang="en-US" altLang="zh-CN" sz="1800" b="1">
                <a:solidFill>
                  <a:srgbClr val="0000FF"/>
                </a:solidFill>
              </a:rPr>
              <a:t>  [  $i  -le  20  ]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do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useradd stu$i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echo "123456" | passwd --stdin stu$i &amp;&gt; /dev/null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i=`expr $i + 1`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done</a:t>
            </a:r>
            <a:r>
              <a:rPr lang="en-US" altLang="zh-CN" sz="1800" b="1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519179" name="AutoShape 11"/>
          <p:cNvSpPr>
            <a:spLocks noChangeArrowheads="1"/>
          </p:cNvSpPr>
          <p:nvPr/>
        </p:nvSpPr>
        <p:spPr bwMode="auto">
          <a:xfrm>
            <a:off x="3600452" y="5192713"/>
            <a:ext cx="3168649" cy="684212"/>
          </a:xfrm>
          <a:prstGeom prst="wedgeRoundRectCallout">
            <a:avLst>
              <a:gd name="adj1" fmla="val -40181"/>
              <a:gd name="adj2" fmla="val -8225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执行 </a:t>
            </a:r>
            <a:r>
              <a:rPr lang="en-US" altLang="zh-CN" sz="1800" b="1">
                <a:solidFill>
                  <a:srgbClr val="FF0000"/>
                </a:solidFill>
                <a:ea typeface="楷体_GB2312" pitchFamily="49" charset="-122"/>
              </a:rPr>
              <a:t>let  i++</a:t>
            </a:r>
            <a:r>
              <a:rPr lang="en-US" altLang="zh-CN" sz="1800" b="1">
                <a:ea typeface="楷体_GB2312" pitchFamily="49" charset="-122"/>
              </a:rPr>
              <a:t> </a:t>
            </a:r>
            <a:r>
              <a:rPr lang="zh-CN" altLang="en-US" sz="1800" b="1">
                <a:ea typeface="楷体_GB2312" pitchFamily="49" charset="-122"/>
              </a:rPr>
              <a:t>也可以使变量</a:t>
            </a:r>
            <a:r>
              <a:rPr lang="en-US" altLang="zh-CN" sz="1800" b="1">
                <a:ea typeface="楷体_GB2312" pitchFamily="49" charset="-122"/>
              </a:rPr>
              <a:t>i</a:t>
            </a:r>
            <a:r>
              <a:rPr lang="zh-CN" altLang="en-US" sz="1800" b="1">
                <a:ea typeface="楷体_GB2312" pitchFamily="49" charset="-122"/>
              </a:rPr>
              <a:t>的值递增</a:t>
            </a:r>
            <a:r>
              <a:rPr lang="en-US" altLang="zh-CN" sz="1800" b="1">
                <a:ea typeface="楷体_GB2312" pitchFamily="49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735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animBg="1"/>
      <p:bldP spid="51917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53F84ABE-A71A-4031-AFDA-37DC6955D1C7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22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while</a:t>
            </a:r>
            <a:r>
              <a:rPr lang="zh-CN" altLang="en-US" smtClean="0"/>
              <a:t>循环语句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zh-CN" altLang="en-US" smtClean="0"/>
              <a:t>应用示例</a:t>
            </a:r>
            <a:r>
              <a:rPr lang="en-US" altLang="zh-CN" smtClean="0"/>
              <a:t>2</a:t>
            </a:r>
            <a:r>
              <a:rPr lang="zh-CN" altLang="en-US" smtClean="0"/>
              <a:t>：</a:t>
            </a:r>
          </a:p>
          <a:p>
            <a:pPr lvl="1"/>
            <a:r>
              <a:rPr lang="zh-CN" altLang="en-US" smtClean="0"/>
              <a:t>批量删除上例中添加的</a:t>
            </a:r>
            <a:r>
              <a:rPr lang="en-US" altLang="zh-CN" smtClean="0"/>
              <a:t>20</a:t>
            </a:r>
            <a:r>
              <a:rPr lang="zh-CN" altLang="en-US" smtClean="0"/>
              <a:t>个系统用户帐号</a:t>
            </a:r>
          </a:p>
        </p:txBody>
      </p:sp>
      <p:sp>
        <p:nvSpPr>
          <p:cNvPr id="562180" name="AutoShape 4"/>
          <p:cNvSpPr>
            <a:spLocks noChangeArrowheads="1"/>
          </p:cNvSpPr>
          <p:nvPr/>
        </p:nvSpPr>
        <p:spPr bwMode="auto">
          <a:xfrm>
            <a:off x="814917" y="1989139"/>
            <a:ext cx="10676467" cy="2879725"/>
          </a:xfrm>
          <a:prstGeom prst="roundRect">
            <a:avLst>
              <a:gd name="adj" fmla="val 519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#!/bin/bash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i=1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while</a:t>
            </a:r>
            <a:r>
              <a:rPr lang="en-US" altLang="zh-CN" sz="1800" b="1">
                <a:solidFill>
                  <a:srgbClr val="0000FF"/>
                </a:solidFill>
              </a:rPr>
              <a:t>  [  $i  -le  20  ]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do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userdel -r stu$i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i=`expr $i + 1`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done</a:t>
            </a:r>
            <a:r>
              <a:rPr lang="en-US" altLang="zh-CN" sz="1800" b="1">
                <a:solidFill>
                  <a:srgbClr val="0000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77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条件测试</a:t>
            </a:r>
            <a:endParaRPr lang="en-US" altLang="zh-CN" dirty="0" smtClean="0"/>
          </a:p>
          <a:p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en-US" altLang="zh-CN" dirty="0"/>
              <a:t>while</a:t>
            </a:r>
            <a:r>
              <a:rPr lang="zh-CN" altLang="en-US" dirty="0"/>
              <a:t>循环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case</a:t>
            </a:r>
            <a:r>
              <a:rPr lang="zh-CN" altLang="en-US" dirty="0" smtClean="0">
                <a:solidFill>
                  <a:srgbClr val="FF0000"/>
                </a:solidFill>
              </a:rPr>
              <a:t>语句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/>
              <a:t>continue,breake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34970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3A42254F-FDCC-4B01-B2FB-6FC05911AC5F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24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case</a:t>
            </a:r>
            <a:r>
              <a:rPr lang="zh-CN" altLang="en-US" smtClean="0"/>
              <a:t>多重分支语句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zh-CN" altLang="en-US" smtClean="0">
                <a:solidFill>
                  <a:schemeClr val="tx2"/>
                </a:solidFill>
              </a:rPr>
              <a:t>根据变量的不同取值，分别执行不同的命令操作</a:t>
            </a:r>
          </a:p>
        </p:txBody>
      </p:sp>
      <p:grpSp>
        <p:nvGrpSpPr>
          <p:cNvPr id="521274" name="Group 58"/>
          <p:cNvGrpSpPr>
            <a:grpSpLocks/>
          </p:cNvGrpSpPr>
          <p:nvPr/>
        </p:nvGrpSpPr>
        <p:grpSpPr bwMode="auto">
          <a:xfrm>
            <a:off x="670984" y="1412875"/>
            <a:ext cx="7056967" cy="4679950"/>
            <a:chOff x="317" y="890"/>
            <a:chExt cx="3334" cy="2948"/>
          </a:xfrm>
        </p:grpSpPr>
        <p:sp>
          <p:nvSpPr>
            <p:cNvPr id="28726" name="AutoShape 5"/>
            <p:cNvSpPr>
              <a:spLocks noChangeArrowheads="1"/>
            </p:cNvSpPr>
            <p:nvPr/>
          </p:nvSpPr>
          <p:spPr bwMode="auto">
            <a:xfrm>
              <a:off x="929" y="1072"/>
              <a:ext cx="2722" cy="2766"/>
            </a:xfrm>
            <a:prstGeom prst="roundRect">
              <a:avLst>
                <a:gd name="adj" fmla="val 3819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case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变量值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in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 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模式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1)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    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命令序列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1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     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;;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模式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2)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   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命令序列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2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     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;;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　 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……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* )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   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默认执行的命令序列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esac</a:t>
              </a:r>
            </a:p>
          </p:txBody>
        </p:sp>
        <p:pic>
          <p:nvPicPr>
            <p:cNvPr id="28727" name="Picture 8" descr="语法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" y="890"/>
              <a:ext cx="681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1226" name="Group 10"/>
          <p:cNvGrpSpPr>
            <a:grpSpLocks/>
          </p:cNvGrpSpPr>
          <p:nvPr/>
        </p:nvGrpSpPr>
        <p:grpSpPr bwMode="auto">
          <a:xfrm>
            <a:off x="719667" y="1676400"/>
            <a:ext cx="10847917" cy="4368800"/>
            <a:chOff x="340" y="1056"/>
            <a:chExt cx="5125" cy="2752"/>
          </a:xfrm>
        </p:grpSpPr>
        <p:sp>
          <p:nvSpPr>
            <p:cNvPr id="28679" name="AutoShape 11"/>
            <p:cNvSpPr>
              <a:spLocks noChangeArrowheads="1"/>
            </p:cNvSpPr>
            <p:nvPr/>
          </p:nvSpPr>
          <p:spPr bwMode="auto">
            <a:xfrm>
              <a:off x="2274" y="2280"/>
              <a:ext cx="999" cy="305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0" name="Line 12"/>
            <p:cNvSpPr>
              <a:spLocks noChangeShapeType="1"/>
            </p:cNvSpPr>
            <p:nvPr/>
          </p:nvSpPr>
          <p:spPr bwMode="auto">
            <a:xfrm>
              <a:off x="1232" y="2841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681" name="AutoShape 13"/>
            <p:cNvSpPr>
              <a:spLocks noChangeArrowheads="1"/>
            </p:cNvSpPr>
            <p:nvPr/>
          </p:nvSpPr>
          <p:spPr bwMode="auto">
            <a:xfrm>
              <a:off x="588" y="2386"/>
              <a:ext cx="1278" cy="481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2" name="Text Box 14"/>
            <p:cNvSpPr txBox="1">
              <a:spLocks noChangeArrowheads="1"/>
            </p:cNvSpPr>
            <p:nvPr/>
          </p:nvSpPr>
          <p:spPr bwMode="auto">
            <a:xfrm>
              <a:off x="679" y="2523"/>
              <a:ext cx="11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case  </a:t>
              </a:r>
              <a:r>
                <a:rPr lang="zh-CN" altLang="en-US" sz="1600" b="1">
                  <a:ea typeface="楷体_GB2312" pitchFamily="49" charset="-122"/>
                </a:rPr>
                <a:t>变量</a:t>
              </a:r>
              <a:r>
                <a:rPr lang="en-US" altLang="zh-CN" sz="1600" b="1">
                  <a:ea typeface="楷体_GB2312" pitchFamily="49" charset="-122"/>
                </a:rPr>
                <a:t>=</a:t>
              </a:r>
              <a:r>
                <a:rPr lang="zh-CN" altLang="en-US" sz="1600" b="1">
                  <a:ea typeface="楷体_GB2312" pitchFamily="49" charset="-122"/>
                </a:rPr>
                <a:t>模式</a:t>
              </a:r>
              <a:r>
                <a:rPr lang="en-US" altLang="zh-CN" sz="1600" b="1">
                  <a:ea typeface="楷体_GB2312" pitchFamily="49" charset="-122"/>
                </a:rPr>
                <a:t>1</a:t>
              </a:r>
            </a:p>
          </p:txBody>
        </p:sp>
        <p:sp>
          <p:nvSpPr>
            <p:cNvPr id="28683" name="Line 15"/>
            <p:cNvSpPr>
              <a:spLocks noChangeShapeType="1"/>
            </p:cNvSpPr>
            <p:nvPr/>
          </p:nvSpPr>
          <p:spPr bwMode="auto">
            <a:xfrm flipV="1">
              <a:off x="4682" y="1076"/>
              <a:ext cx="0" cy="1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684" name="Line 16"/>
            <p:cNvSpPr>
              <a:spLocks noChangeShapeType="1"/>
            </p:cNvSpPr>
            <p:nvPr/>
          </p:nvSpPr>
          <p:spPr bwMode="auto">
            <a:xfrm>
              <a:off x="340" y="2622"/>
              <a:ext cx="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685" name="AutoShape 17"/>
            <p:cNvSpPr>
              <a:spLocks noChangeArrowheads="1"/>
            </p:cNvSpPr>
            <p:nvPr/>
          </p:nvSpPr>
          <p:spPr bwMode="auto">
            <a:xfrm>
              <a:off x="4175" y="2134"/>
              <a:ext cx="1034" cy="305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6" name="Text Box 18"/>
            <p:cNvSpPr txBox="1">
              <a:spLocks noChangeArrowheads="1"/>
            </p:cNvSpPr>
            <p:nvPr/>
          </p:nvSpPr>
          <p:spPr bwMode="auto">
            <a:xfrm>
              <a:off x="4195" y="2171"/>
              <a:ext cx="10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esac  </a:t>
              </a:r>
              <a:r>
                <a:rPr lang="zh-CN" altLang="en-US" sz="1600" b="1">
                  <a:ea typeface="楷体_GB2312" pitchFamily="49" charset="-122"/>
                </a:rPr>
                <a:t>结束分支</a:t>
              </a:r>
            </a:p>
          </p:txBody>
        </p:sp>
        <p:sp>
          <p:nvSpPr>
            <p:cNvPr id="28687" name="Line 19"/>
            <p:cNvSpPr>
              <a:spLocks noChangeShapeType="1"/>
            </p:cNvSpPr>
            <p:nvPr/>
          </p:nvSpPr>
          <p:spPr bwMode="auto">
            <a:xfrm>
              <a:off x="5222" y="2272"/>
              <a:ext cx="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688" name="AutoShape 20"/>
            <p:cNvSpPr>
              <a:spLocks noChangeArrowheads="1"/>
            </p:cNvSpPr>
            <p:nvPr/>
          </p:nvSpPr>
          <p:spPr bwMode="auto">
            <a:xfrm>
              <a:off x="756" y="1822"/>
              <a:ext cx="999" cy="304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9" name="Text Box 21"/>
            <p:cNvSpPr txBox="1">
              <a:spLocks noChangeArrowheads="1"/>
            </p:cNvSpPr>
            <p:nvPr/>
          </p:nvSpPr>
          <p:spPr bwMode="auto">
            <a:xfrm>
              <a:off x="805" y="1862"/>
              <a:ext cx="9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1…</a:t>
              </a:r>
            </a:p>
          </p:txBody>
        </p:sp>
        <p:sp>
          <p:nvSpPr>
            <p:cNvPr id="28690" name="Line 22"/>
            <p:cNvSpPr>
              <a:spLocks noChangeShapeType="1"/>
            </p:cNvSpPr>
            <p:nvPr/>
          </p:nvSpPr>
          <p:spPr bwMode="auto">
            <a:xfrm>
              <a:off x="1220" y="2134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691" name="Line 23"/>
            <p:cNvSpPr>
              <a:spLocks noChangeShapeType="1"/>
            </p:cNvSpPr>
            <p:nvPr/>
          </p:nvSpPr>
          <p:spPr bwMode="auto">
            <a:xfrm>
              <a:off x="1480" y="1437"/>
              <a:ext cx="5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692" name="Line 24"/>
            <p:cNvSpPr>
              <a:spLocks noChangeShapeType="1"/>
            </p:cNvSpPr>
            <p:nvPr/>
          </p:nvSpPr>
          <p:spPr bwMode="auto">
            <a:xfrm flipV="1">
              <a:off x="1991" y="1445"/>
              <a:ext cx="0" cy="1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693" name="AutoShape 25"/>
            <p:cNvSpPr>
              <a:spLocks noChangeArrowheads="1"/>
            </p:cNvSpPr>
            <p:nvPr/>
          </p:nvSpPr>
          <p:spPr bwMode="auto">
            <a:xfrm>
              <a:off x="980" y="1307"/>
              <a:ext cx="486" cy="26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1600" b="1">
                <a:ea typeface="楷体_GB2312" pitchFamily="49" charset="-122"/>
              </a:endParaRPr>
            </a:p>
          </p:txBody>
        </p:sp>
        <p:sp>
          <p:nvSpPr>
            <p:cNvPr id="28694" name="Text Box 26"/>
            <p:cNvSpPr txBox="1">
              <a:spLocks noChangeArrowheads="1"/>
            </p:cNvSpPr>
            <p:nvPr/>
          </p:nvSpPr>
          <p:spPr bwMode="auto">
            <a:xfrm>
              <a:off x="1120" y="1299"/>
              <a:ext cx="2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;;</a:t>
              </a:r>
            </a:p>
          </p:txBody>
        </p:sp>
        <p:sp>
          <p:nvSpPr>
            <p:cNvPr id="28695" name="Line 27"/>
            <p:cNvSpPr>
              <a:spLocks noChangeShapeType="1"/>
            </p:cNvSpPr>
            <p:nvPr/>
          </p:nvSpPr>
          <p:spPr bwMode="auto">
            <a:xfrm>
              <a:off x="1224" y="157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696" name="Line 28"/>
            <p:cNvSpPr>
              <a:spLocks noChangeShapeType="1"/>
            </p:cNvSpPr>
            <p:nvPr/>
          </p:nvSpPr>
          <p:spPr bwMode="auto">
            <a:xfrm>
              <a:off x="1220" y="1056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697" name="Text Box 29"/>
            <p:cNvSpPr txBox="1">
              <a:spLocks noChangeArrowheads="1"/>
            </p:cNvSpPr>
            <p:nvPr/>
          </p:nvSpPr>
          <p:spPr bwMode="auto">
            <a:xfrm>
              <a:off x="1252" y="1095"/>
              <a:ext cx="1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有</a:t>
              </a:r>
            </a:p>
          </p:txBody>
        </p:sp>
        <p:sp>
          <p:nvSpPr>
            <p:cNvPr id="28698" name="AutoShape 30"/>
            <p:cNvSpPr>
              <a:spLocks noChangeArrowheads="1"/>
            </p:cNvSpPr>
            <p:nvPr/>
          </p:nvSpPr>
          <p:spPr bwMode="auto">
            <a:xfrm>
              <a:off x="2103" y="2849"/>
              <a:ext cx="1278" cy="48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9" name="Text Box 31"/>
            <p:cNvSpPr txBox="1">
              <a:spLocks noChangeArrowheads="1"/>
            </p:cNvSpPr>
            <p:nvPr/>
          </p:nvSpPr>
          <p:spPr bwMode="auto">
            <a:xfrm>
              <a:off x="2317" y="2979"/>
              <a:ext cx="8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变量</a:t>
              </a:r>
              <a:r>
                <a:rPr lang="en-US" altLang="zh-CN" sz="1600" b="1">
                  <a:ea typeface="楷体_GB2312" pitchFamily="49" charset="-122"/>
                </a:rPr>
                <a:t>=</a:t>
              </a:r>
              <a:r>
                <a:rPr lang="zh-CN" altLang="en-US" sz="1600" b="1">
                  <a:ea typeface="楷体_GB2312" pitchFamily="49" charset="-122"/>
                </a:rPr>
                <a:t>模式</a:t>
              </a:r>
              <a:r>
                <a:rPr lang="en-US" altLang="zh-CN" sz="1600" b="1">
                  <a:ea typeface="楷体_GB2312" pitchFamily="49" charset="-122"/>
                </a:rPr>
                <a:t>2</a:t>
              </a:r>
            </a:p>
          </p:txBody>
        </p:sp>
        <p:sp>
          <p:nvSpPr>
            <p:cNvPr id="28700" name="AutoShape 32"/>
            <p:cNvSpPr>
              <a:spLocks noChangeArrowheads="1"/>
            </p:cNvSpPr>
            <p:nvPr/>
          </p:nvSpPr>
          <p:spPr bwMode="auto">
            <a:xfrm>
              <a:off x="4050" y="3328"/>
              <a:ext cx="1278" cy="48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1" name="Text Box 33"/>
            <p:cNvSpPr txBox="1">
              <a:spLocks noChangeArrowheads="1"/>
            </p:cNvSpPr>
            <p:nvPr/>
          </p:nvSpPr>
          <p:spPr bwMode="auto">
            <a:xfrm>
              <a:off x="4166" y="3458"/>
              <a:ext cx="10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变量</a:t>
              </a:r>
              <a:r>
                <a:rPr lang="en-US" altLang="zh-CN" sz="1600" b="1">
                  <a:ea typeface="楷体_GB2312" pitchFamily="49" charset="-122"/>
                </a:rPr>
                <a:t>=</a:t>
              </a:r>
              <a:r>
                <a:rPr lang="zh-CN" altLang="en-US" sz="1600" b="1">
                  <a:ea typeface="楷体_GB2312" pitchFamily="49" charset="-122"/>
                </a:rPr>
                <a:t>其他值</a:t>
              </a:r>
              <a:r>
                <a:rPr lang="en-US" altLang="zh-CN" sz="1600" b="1">
                  <a:ea typeface="楷体_GB2312" pitchFamily="49" charset="-122"/>
                </a:rPr>
                <a:t>(*)</a:t>
              </a:r>
            </a:p>
          </p:txBody>
        </p:sp>
        <p:sp>
          <p:nvSpPr>
            <p:cNvPr id="28702" name="AutoShape 34"/>
            <p:cNvSpPr>
              <a:spLocks noChangeArrowheads="1"/>
            </p:cNvSpPr>
            <p:nvPr/>
          </p:nvSpPr>
          <p:spPr bwMode="auto">
            <a:xfrm>
              <a:off x="4113" y="2763"/>
              <a:ext cx="1171" cy="305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3" name="Text Box 35"/>
            <p:cNvSpPr txBox="1">
              <a:spLocks noChangeArrowheads="1"/>
            </p:cNvSpPr>
            <p:nvPr/>
          </p:nvSpPr>
          <p:spPr bwMode="auto">
            <a:xfrm>
              <a:off x="4111" y="2803"/>
              <a:ext cx="1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默认命令序列</a:t>
              </a:r>
              <a:r>
                <a:rPr lang="en-US" altLang="zh-CN" sz="1600" b="1">
                  <a:ea typeface="楷体_GB2312" pitchFamily="49" charset="-122"/>
                </a:rPr>
                <a:t>…</a:t>
              </a:r>
            </a:p>
          </p:txBody>
        </p:sp>
        <p:sp>
          <p:nvSpPr>
            <p:cNvPr id="28704" name="Line 36"/>
            <p:cNvSpPr>
              <a:spLocks noChangeShapeType="1"/>
            </p:cNvSpPr>
            <p:nvPr/>
          </p:nvSpPr>
          <p:spPr bwMode="auto">
            <a:xfrm>
              <a:off x="4683" y="3085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05" name="Line 37"/>
            <p:cNvSpPr>
              <a:spLocks noChangeShapeType="1"/>
            </p:cNvSpPr>
            <p:nvPr/>
          </p:nvSpPr>
          <p:spPr bwMode="auto">
            <a:xfrm>
              <a:off x="4678" y="2447"/>
              <a:ext cx="0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06" name="Text Box 38"/>
            <p:cNvSpPr txBox="1">
              <a:spLocks noChangeArrowheads="1"/>
            </p:cNvSpPr>
            <p:nvPr/>
          </p:nvSpPr>
          <p:spPr bwMode="auto">
            <a:xfrm>
              <a:off x="3625" y="3457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……</a:t>
              </a:r>
            </a:p>
          </p:txBody>
        </p:sp>
        <p:sp>
          <p:nvSpPr>
            <p:cNvPr id="28707" name="Line 39"/>
            <p:cNvSpPr>
              <a:spLocks noChangeShapeType="1"/>
            </p:cNvSpPr>
            <p:nvPr/>
          </p:nvSpPr>
          <p:spPr bwMode="auto">
            <a:xfrm>
              <a:off x="1232" y="1068"/>
              <a:ext cx="3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08" name="Text Box 40"/>
            <p:cNvSpPr txBox="1">
              <a:spLocks noChangeArrowheads="1"/>
            </p:cNvSpPr>
            <p:nvPr/>
          </p:nvSpPr>
          <p:spPr bwMode="auto">
            <a:xfrm>
              <a:off x="1625" y="1421"/>
              <a:ext cx="1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无</a:t>
              </a:r>
            </a:p>
          </p:txBody>
        </p:sp>
        <p:sp>
          <p:nvSpPr>
            <p:cNvPr id="28709" name="Text Box 41"/>
            <p:cNvSpPr txBox="1">
              <a:spLocks noChangeArrowheads="1"/>
            </p:cNvSpPr>
            <p:nvPr/>
          </p:nvSpPr>
          <p:spPr bwMode="auto">
            <a:xfrm>
              <a:off x="1252" y="2164"/>
              <a:ext cx="1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是</a:t>
              </a:r>
            </a:p>
          </p:txBody>
        </p:sp>
        <p:sp>
          <p:nvSpPr>
            <p:cNvPr id="28710" name="Text Box 42"/>
            <p:cNvSpPr txBox="1">
              <a:spLocks noChangeArrowheads="1"/>
            </p:cNvSpPr>
            <p:nvPr/>
          </p:nvSpPr>
          <p:spPr bwMode="auto">
            <a:xfrm>
              <a:off x="1281" y="2820"/>
              <a:ext cx="18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否</a:t>
              </a:r>
            </a:p>
          </p:txBody>
        </p:sp>
        <p:sp>
          <p:nvSpPr>
            <p:cNvPr id="28711" name="Line 43"/>
            <p:cNvSpPr>
              <a:spLocks noChangeShapeType="1"/>
            </p:cNvSpPr>
            <p:nvPr/>
          </p:nvSpPr>
          <p:spPr bwMode="auto">
            <a:xfrm>
              <a:off x="1228" y="3084"/>
              <a:ext cx="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12" name="Line 44"/>
            <p:cNvSpPr>
              <a:spLocks noChangeShapeType="1"/>
            </p:cNvSpPr>
            <p:nvPr/>
          </p:nvSpPr>
          <p:spPr bwMode="auto">
            <a:xfrm>
              <a:off x="2752" y="3325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13" name="Text Box 45"/>
            <p:cNvSpPr txBox="1">
              <a:spLocks noChangeArrowheads="1"/>
            </p:cNvSpPr>
            <p:nvPr/>
          </p:nvSpPr>
          <p:spPr bwMode="auto">
            <a:xfrm>
              <a:off x="2802" y="3304"/>
              <a:ext cx="1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否</a:t>
              </a:r>
            </a:p>
          </p:txBody>
        </p:sp>
        <p:sp>
          <p:nvSpPr>
            <p:cNvPr id="28714" name="Line 46"/>
            <p:cNvSpPr>
              <a:spLocks noChangeShapeType="1"/>
            </p:cNvSpPr>
            <p:nvPr/>
          </p:nvSpPr>
          <p:spPr bwMode="auto">
            <a:xfrm>
              <a:off x="2748" y="3568"/>
              <a:ext cx="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15" name="Text Box 47"/>
            <p:cNvSpPr txBox="1">
              <a:spLocks noChangeArrowheads="1"/>
            </p:cNvSpPr>
            <p:nvPr/>
          </p:nvSpPr>
          <p:spPr bwMode="auto">
            <a:xfrm>
              <a:off x="2325" y="2326"/>
              <a:ext cx="9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2…</a:t>
              </a:r>
            </a:p>
          </p:txBody>
        </p:sp>
        <p:sp>
          <p:nvSpPr>
            <p:cNvPr id="28716" name="Line 48"/>
            <p:cNvSpPr>
              <a:spLocks noChangeShapeType="1"/>
            </p:cNvSpPr>
            <p:nvPr/>
          </p:nvSpPr>
          <p:spPr bwMode="auto">
            <a:xfrm>
              <a:off x="2739" y="2598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17" name="Line 49"/>
            <p:cNvSpPr>
              <a:spLocks noChangeShapeType="1"/>
            </p:cNvSpPr>
            <p:nvPr/>
          </p:nvSpPr>
          <p:spPr bwMode="auto">
            <a:xfrm>
              <a:off x="2999" y="1901"/>
              <a:ext cx="5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18" name="Line 50"/>
            <p:cNvSpPr>
              <a:spLocks noChangeShapeType="1"/>
            </p:cNvSpPr>
            <p:nvPr/>
          </p:nvSpPr>
          <p:spPr bwMode="auto">
            <a:xfrm flipV="1">
              <a:off x="3510" y="1909"/>
              <a:ext cx="0" cy="1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19" name="AutoShape 51"/>
            <p:cNvSpPr>
              <a:spLocks noChangeArrowheads="1"/>
            </p:cNvSpPr>
            <p:nvPr/>
          </p:nvSpPr>
          <p:spPr bwMode="auto">
            <a:xfrm>
              <a:off x="2499" y="1771"/>
              <a:ext cx="487" cy="26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1600" b="1">
                <a:ea typeface="楷体_GB2312" pitchFamily="49" charset="-122"/>
              </a:endParaRPr>
            </a:p>
          </p:txBody>
        </p:sp>
        <p:sp>
          <p:nvSpPr>
            <p:cNvPr id="28720" name="Text Box 52"/>
            <p:cNvSpPr txBox="1">
              <a:spLocks noChangeArrowheads="1"/>
            </p:cNvSpPr>
            <p:nvPr/>
          </p:nvSpPr>
          <p:spPr bwMode="auto">
            <a:xfrm>
              <a:off x="2640" y="1763"/>
              <a:ext cx="21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;;</a:t>
              </a:r>
            </a:p>
          </p:txBody>
        </p:sp>
        <p:sp>
          <p:nvSpPr>
            <p:cNvPr id="28721" name="Line 53"/>
            <p:cNvSpPr>
              <a:spLocks noChangeShapeType="1"/>
            </p:cNvSpPr>
            <p:nvPr/>
          </p:nvSpPr>
          <p:spPr bwMode="auto">
            <a:xfrm>
              <a:off x="2743" y="2036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22" name="Line 54"/>
            <p:cNvSpPr>
              <a:spLocks noChangeShapeType="1"/>
            </p:cNvSpPr>
            <p:nvPr/>
          </p:nvSpPr>
          <p:spPr bwMode="auto">
            <a:xfrm>
              <a:off x="2739" y="1076"/>
              <a:ext cx="0" cy="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23" name="Text Box 55"/>
            <p:cNvSpPr txBox="1">
              <a:spLocks noChangeArrowheads="1"/>
            </p:cNvSpPr>
            <p:nvPr/>
          </p:nvSpPr>
          <p:spPr bwMode="auto">
            <a:xfrm>
              <a:off x="2771" y="1559"/>
              <a:ext cx="1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有</a:t>
              </a:r>
            </a:p>
          </p:txBody>
        </p:sp>
        <p:sp>
          <p:nvSpPr>
            <p:cNvPr id="28724" name="Text Box 56"/>
            <p:cNvSpPr txBox="1">
              <a:spLocks noChangeArrowheads="1"/>
            </p:cNvSpPr>
            <p:nvPr/>
          </p:nvSpPr>
          <p:spPr bwMode="auto">
            <a:xfrm>
              <a:off x="3144" y="1885"/>
              <a:ext cx="1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无</a:t>
              </a:r>
            </a:p>
          </p:txBody>
        </p:sp>
        <p:sp>
          <p:nvSpPr>
            <p:cNvPr id="28725" name="Text Box 57"/>
            <p:cNvSpPr txBox="1">
              <a:spLocks noChangeArrowheads="1"/>
            </p:cNvSpPr>
            <p:nvPr/>
          </p:nvSpPr>
          <p:spPr bwMode="auto">
            <a:xfrm>
              <a:off x="2771" y="2628"/>
              <a:ext cx="1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301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21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C4F7609E-2880-480A-A19F-5A62C7820B65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25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case</a:t>
            </a:r>
            <a:r>
              <a:rPr lang="zh-CN" altLang="en-US" smtClean="0"/>
              <a:t>多重分支语句</a:t>
            </a:r>
          </a:p>
        </p:txBody>
      </p:sp>
      <p:sp>
        <p:nvSpPr>
          <p:cNvPr id="2970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zh-CN" altLang="en-US" smtClean="0"/>
              <a:t>应用示例</a:t>
            </a:r>
            <a:r>
              <a:rPr lang="en-US" altLang="zh-CN" smtClean="0"/>
              <a:t>1</a:t>
            </a:r>
            <a:r>
              <a:rPr lang="zh-CN" altLang="en-US" smtClean="0"/>
              <a:t>：</a:t>
            </a:r>
          </a:p>
          <a:p>
            <a:pPr lvl="1"/>
            <a:r>
              <a:rPr lang="zh-CN" altLang="en-US" smtClean="0"/>
              <a:t>编写脚本文件 </a:t>
            </a:r>
            <a:r>
              <a:rPr lang="en-US" altLang="zh-CN" smtClean="0"/>
              <a:t>mydb.sh</a:t>
            </a:r>
            <a:r>
              <a:rPr lang="zh-CN" altLang="en-US" smtClean="0"/>
              <a:t>，用于控制系统服务</a:t>
            </a:r>
            <a:r>
              <a:rPr lang="en-US" altLang="zh-CN" smtClean="0"/>
              <a:t>mysqld</a:t>
            </a:r>
          </a:p>
          <a:p>
            <a:pPr lvl="1"/>
            <a:r>
              <a:rPr lang="zh-CN" altLang="en-US" smtClean="0"/>
              <a:t>当执行 </a:t>
            </a:r>
            <a:r>
              <a:rPr lang="en-US" altLang="zh-CN" smtClean="0"/>
              <a:t>./mydb.sh  start </a:t>
            </a:r>
            <a:r>
              <a:rPr lang="zh-CN" altLang="en-US" smtClean="0"/>
              <a:t>时，启动</a:t>
            </a:r>
            <a:r>
              <a:rPr lang="en-US" altLang="zh-CN" smtClean="0"/>
              <a:t>mysqld</a:t>
            </a:r>
            <a:r>
              <a:rPr lang="zh-CN" altLang="en-US" smtClean="0"/>
              <a:t>服务</a:t>
            </a:r>
          </a:p>
          <a:p>
            <a:pPr lvl="1"/>
            <a:r>
              <a:rPr lang="zh-CN" altLang="en-US" smtClean="0"/>
              <a:t>当执行 </a:t>
            </a:r>
            <a:r>
              <a:rPr lang="en-US" altLang="zh-CN" smtClean="0"/>
              <a:t>./mydb.sh  stop </a:t>
            </a:r>
            <a:r>
              <a:rPr lang="zh-CN" altLang="en-US" smtClean="0"/>
              <a:t>时，关闭</a:t>
            </a:r>
            <a:r>
              <a:rPr lang="en-US" altLang="zh-CN" smtClean="0"/>
              <a:t>mysqld</a:t>
            </a:r>
            <a:r>
              <a:rPr lang="zh-CN" altLang="en-US" smtClean="0"/>
              <a:t>服务</a:t>
            </a:r>
          </a:p>
          <a:p>
            <a:pPr lvl="1"/>
            <a:r>
              <a:rPr lang="zh-CN" altLang="en-US" smtClean="0"/>
              <a:t>如果输入其他脚本参数，则显示帮助信息</a:t>
            </a:r>
          </a:p>
        </p:txBody>
      </p:sp>
      <p:sp>
        <p:nvSpPr>
          <p:cNvPr id="525315" name="AutoShape 3"/>
          <p:cNvSpPr>
            <a:spLocks noChangeArrowheads="1"/>
          </p:cNvSpPr>
          <p:nvPr/>
        </p:nvSpPr>
        <p:spPr bwMode="auto">
          <a:xfrm>
            <a:off x="766233" y="1539875"/>
            <a:ext cx="10676467" cy="4787900"/>
          </a:xfrm>
          <a:prstGeom prst="roundRect">
            <a:avLst>
              <a:gd name="adj" fmla="val 494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#!/bin/bash</a:t>
            </a:r>
            <a:r>
              <a:rPr lang="en-US" altLang="en-US" sz="1800" b="1">
                <a:solidFill>
                  <a:srgbClr val="0000FF"/>
                </a:solidFill>
              </a:rPr>
              <a:t> </a:t>
            </a:r>
            <a:endParaRPr lang="en-US" altLang="zh-CN" sz="1800" b="1">
              <a:solidFill>
                <a:srgbClr val="0000FF"/>
              </a:solidFill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case</a:t>
            </a:r>
            <a:r>
              <a:rPr lang="en-US" altLang="zh-CN" sz="1800" b="1">
                <a:solidFill>
                  <a:srgbClr val="0000FF"/>
                </a:solidFill>
              </a:rPr>
              <a:t>   $1   </a:t>
            </a:r>
            <a:r>
              <a:rPr lang="en-US" altLang="zh-CN" sz="1800" b="1">
                <a:solidFill>
                  <a:srgbClr val="FF0000"/>
                </a:solidFill>
              </a:rPr>
              <a:t>in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start)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echo  "Start MySQL service."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</a:t>
            </a:r>
            <a:r>
              <a:rPr lang="en-US" altLang="zh-CN" sz="1800" b="1">
                <a:solidFill>
                  <a:srgbClr val="FF0000"/>
                </a:solidFill>
              </a:rPr>
              <a:t>;;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stop)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echo  "Stop MySQL service."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</a:t>
            </a:r>
            <a:r>
              <a:rPr lang="en-US" altLang="zh-CN" sz="1800" b="1">
                <a:solidFill>
                  <a:srgbClr val="FF0000"/>
                </a:solidFill>
              </a:rPr>
              <a:t>;;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</a:t>
            </a:r>
            <a:r>
              <a:rPr lang="en-US" altLang="zh-CN" sz="1800" b="1">
                <a:solidFill>
                  <a:srgbClr val="FF0000"/>
                </a:solidFill>
              </a:rPr>
              <a:t>*)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echo  "Usage</a:t>
            </a:r>
            <a:r>
              <a:rPr lang="zh-CN" altLang="en-US" sz="1800" b="1">
                <a:solidFill>
                  <a:srgbClr val="0000FF"/>
                </a:solidFill>
              </a:rPr>
              <a:t>：</a:t>
            </a:r>
            <a:r>
              <a:rPr lang="en-US" altLang="zh-CN" sz="1800" b="1">
                <a:solidFill>
                  <a:srgbClr val="0000FF"/>
                </a:solidFill>
              </a:rPr>
              <a:t>$0  start|stop"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</a:t>
            </a:r>
            <a:r>
              <a:rPr lang="en-US" altLang="zh-CN" sz="1800" b="1">
                <a:solidFill>
                  <a:srgbClr val="FF0000"/>
                </a:solidFill>
              </a:rPr>
              <a:t>;;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esac</a:t>
            </a:r>
          </a:p>
        </p:txBody>
      </p:sp>
    </p:spTree>
    <p:extLst>
      <p:ext uri="{BB962C8B-B14F-4D97-AF65-F5344CB8AC3E}">
        <p14:creationId xmlns:p14="http://schemas.microsoft.com/office/powerpoint/2010/main" val="311549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AA85215A-CD42-4C9D-B858-3BCD4475EEB3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26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case</a:t>
            </a:r>
            <a:r>
              <a:rPr lang="zh-CN" altLang="en-US" smtClean="0"/>
              <a:t>多重分支语句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zh-CN" altLang="en-US" smtClean="0"/>
              <a:t>应用示例</a:t>
            </a:r>
            <a:r>
              <a:rPr lang="en-US" altLang="zh-CN" smtClean="0"/>
              <a:t>2</a:t>
            </a:r>
            <a:r>
              <a:rPr lang="zh-CN" altLang="en-US" smtClean="0"/>
              <a:t>：</a:t>
            </a:r>
          </a:p>
          <a:p>
            <a:pPr lvl="1"/>
            <a:r>
              <a:rPr lang="zh-CN" altLang="en-US" smtClean="0"/>
              <a:t>提示用户从键盘输入一个字符，判断该字符是否为字母、数字或者其它字符，并输出相应的提示信息 </a:t>
            </a:r>
          </a:p>
        </p:txBody>
      </p:sp>
      <p:sp>
        <p:nvSpPr>
          <p:cNvPr id="564228" name="AutoShape 4"/>
          <p:cNvSpPr>
            <a:spLocks noChangeArrowheads="1"/>
          </p:cNvSpPr>
          <p:nvPr/>
        </p:nvSpPr>
        <p:spPr bwMode="auto">
          <a:xfrm>
            <a:off x="814917" y="1557338"/>
            <a:ext cx="10676467" cy="4824412"/>
          </a:xfrm>
          <a:prstGeom prst="roundRect">
            <a:avLst>
              <a:gd name="adj" fmla="val 378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#!/bin/bash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read  -p  "Press some key, then press Return:“  KEY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case</a:t>
            </a:r>
            <a:r>
              <a:rPr lang="en-US" altLang="zh-CN" sz="1800" b="1">
                <a:solidFill>
                  <a:srgbClr val="0000FF"/>
                </a:solidFill>
              </a:rPr>
              <a:t>  "$KEY“  </a:t>
            </a:r>
            <a:r>
              <a:rPr lang="en-US" altLang="zh-CN" sz="1800" b="1">
                <a:solidFill>
                  <a:srgbClr val="FF0000"/>
                </a:solidFill>
              </a:rPr>
              <a:t>in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[a-z]|[A-Z])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echo "It's a letter."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</a:t>
            </a:r>
            <a:r>
              <a:rPr lang="en-US" altLang="zh-CN" sz="1800" b="1">
                <a:solidFill>
                  <a:srgbClr val="FF0000"/>
                </a:solidFill>
              </a:rPr>
              <a:t>;;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[0-9])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echo "It's a digit."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</a:t>
            </a:r>
            <a:r>
              <a:rPr lang="en-US" altLang="zh-CN" sz="1800" b="1">
                <a:solidFill>
                  <a:srgbClr val="FF0000"/>
                </a:solidFill>
              </a:rPr>
              <a:t>;;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</a:t>
            </a:r>
            <a:r>
              <a:rPr lang="en-US" altLang="zh-CN" sz="1800" b="1">
                <a:solidFill>
                  <a:srgbClr val="FF0000"/>
                </a:solidFill>
              </a:rPr>
              <a:t>*)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echo "It's function keys</a:t>
            </a:r>
            <a:r>
              <a:rPr lang="zh-CN" altLang="en-US" sz="1800" b="1">
                <a:solidFill>
                  <a:srgbClr val="0000FF"/>
                </a:solidFill>
              </a:rPr>
              <a:t>、</a:t>
            </a:r>
            <a:r>
              <a:rPr lang="en-US" altLang="zh-CN" sz="1800" b="1">
                <a:solidFill>
                  <a:srgbClr val="0000FF"/>
                </a:solidFill>
              </a:rPr>
              <a:t>Spacebar or other keys. 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esac</a:t>
            </a:r>
          </a:p>
        </p:txBody>
      </p:sp>
    </p:spTree>
    <p:extLst>
      <p:ext uri="{BB962C8B-B14F-4D97-AF65-F5344CB8AC3E}">
        <p14:creationId xmlns:p14="http://schemas.microsoft.com/office/powerpoint/2010/main" val="71266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2E1F0BE0-FF0D-48C4-A160-C8458EB84748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27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1747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until</a:t>
            </a:r>
            <a:r>
              <a:rPr lang="zh-CN" altLang="en-US" smtClean="0"/>
              <a:t>循环语句</a:t>
            </a:r>
          </a:p>
        </p:txBody>
      </p:sp>
      <p:sp>
        <p:nvSpPr>
          <p:cNvPr id="31748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en-US" altLang="zh-CN" smtClean="0"/>
              <a:t>until</a:t>
            </a:r>
            <a:r>
              <a:rPr lang="zh-CN" altLang="en-US" smtClean="0"/>
              <a:t>语句根据条件执行重复操作</a:t>
            </a:r>
          </a:p>
        </p:txBody>
      </p:sp>
      <p:grpSp>
        <p:nvGrpSpPr>
          <p:cNvPr id="527417" name="Group 57"/>
          <p:cNvGrpSpPr>
            <a:grpSpLocks/>
          </p:cNvGrpSpPr>
          <p:nvPr/>
        </p:nvGrpSpPr>
        <p:grpSpPr bwMode="auto">
          <a:xfrm>
            <a:off x="670984" y="1412875"/>
            <a:ext cx="4561416" cy="1944688"/>
            <a:chOff x="317" y="890"/>
            <a:chExt cx="2155" cy="1225"/>
          </a:xfrm>
        </p:grpSpPr>
        <p:sp>
          <p:nvSpPr>
            <p:cNvPr id="31767" name="AutoShape 5"/>
            <p:cNvSpPr>
              <a:spLocks noChangeArrowheads="1"/>
            </p:cNvSpPr>
            <p:nvPr/>
          </p:nvSpPr>
          <p:spPr bwMode="auto">
            <a:xfrm>
              <a:off x="929" y="1072"/>
              <a:ext cx="1543" cy="1043"/>
            </a:xfrm>
            <a:prstGeom prst="roundRect">
              <a:avLst>
                <a:gd name="adj" fmla="val 9778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until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条件测试命令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do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命令序列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done</a:t>
              </a:r>
            </a:p>
          </p:txBody>
        </p:sp>
        <p:pic>
          <p:nvPicPr>
            <p:cNvPr id="31768" name="Picture 37" descr="语法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" y="890"/>
              <a:ext cx="681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7416" name="Group 56"/>
          <p:cNvGrpSpPr>
            <a:grpSpLocks/>
          </p:cNvGrpSpPr>
          <p:nvPr/>
        </p:nvGrpSpPr>
        <p:grpSpPr bwMode="auto">
          <a:xfrm>
            <a:off x="2256367" y="3443289"/>
            <a:ext cx="9215967" cy="2649537"/>
            <a:chOff x="567" y="2321"/>
            <a:chExt cx="4354" cy="1669"/>
          </a:xfrm>
        </p:grpSpPr>
        <p:sp>
          <p:nvSpPr>
            <p:cNvPr id="31751" name="Line 39"/>
            <p:cNvSpPr>
              <a:spLocks noChangeShapeType="1"/>
            </p:cNvSpPr>
            <p:nvPr/>
          </p:nvSpPr>
          <p:spPr bwMode="auto">
            <a:xfrm>
              <a:off x="1645" y="2564"/>
              <a:ext cx="0" cy="1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1752" name="AutoShape 40"/>
            <p:cNvSpPr>
              <a:spLocks noChangeArrowheads="1"/>
            </p:cNvSpPr>
            <p:nvPr/>
          </p:nvSpPr>
          <p:spPr bwMode="auto">
            <a:xfrm>
              <a:off x="824" y="2911"/>
              <a:ext cx="1640" cy="567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3" name="Text Box 41"/>
            <p:cNvSpPr txBox="1">
              <a:spLocks noChangeArrowheads="1"/>
            </p:cNvSpPr>
            <p:nvPr/>
          </p:nvSpPr>
          <p:spPr bwMode="auto">
            <a:xfrm>
              <a:off x="880" y="3069"/>
              <a:ext cx="15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until  </a:t>
              </a:r>
              <a:r>
                <a:rPr lang="zh-CN" altLang="en-US" sz="1600" b="1">
                  <a:ea typeface="楷体_GB2312" pitchFamily="49" charset="-122"/>
                </a:rPr>
                <a:t>条件测试命令</a:t>
              </a:r>
            </a:p>
          </p:txBody>
        </p:sp>
        <p:sp>
          <p:nvSpPr>
            <p:cNvPr id="31754" name="Line 42"/>
            <p:cNvSpPr>
              <a:spLocks noChangeShapeType="1"/>
            </p:cNvSpPr>
            <p:nvPr/>
          </p:nvSpPr>
          <p:spPr bwMode="auto">
            <a:xfrm>
              <a:off x="1645" y="3826"/>
              <a:ext cx="9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1755" name="Line 43"/>
            <p:cNvSpPr>
              <a:spLocks noChangeShapeType="1"/>
            </p:cNvSpPr>
            <p:nvPr/>
          </p:nvSpPr>
          <p:spPr bwMode="auto">
            <a:xfrm>
              <a:off x="2476" y="3196"/>
              <a:ext cx="6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1756" name="Line 44"/>
            <p:cNvSpPr>
              <a:spLocks noChangeShapeType="1"/>
            </p:cNvSpPr>
            <p:nvPr/>
          </p:nvSpPr>
          <p:spPr bwMode="auto">
            <a:xfrm>
              <a:off x="3159" y="3199"/>
              <a:ext cx="0" cy="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1757" name="Line 45"/>
            <p:cNvSpPr>
              <a:spLocks noChangeShapeType="1"/>
            </p:cNvSpPr>
            <p:nvPr/>
          </p:nvSpPr>
          <p:spPr bwMode="auto">
            <a:xfrm flipV="1">
              <a:off x="4109" y="2564"/>
              <a:ext cx="0" cy="4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1758" name="Text Box 46"/>
            <p:cNvSpPr txBox="1">
              <a:spLocks noChangeArrowheads="1"/>
            </p:cNvSpPr>
            <p:nvPr/>
          </p:nvSpPr>
          <p:spPr bwMode="auto">
            <a:xfrm>
              <a:off x="1645" y="3587"/>
              <a:ext cx="8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条件为假</a:t>
              </a:r>
            </a:p>
          </p:txBody>
        </p:sp>
        <p:sp>
          <p:nvSpPr>
            <p:cNvPr id="31759" name="Line 47"/>
            <p:cNvSpPr>
              <a:spLocks noChangeShapeType="1"/>
            </p:cNvSpPr>
            <p:nvPr/>
          </p:nvSpPr>
          <p:spPr bwMode="auto">
            <a:xfrm>
              <a:off x="1645" y="2564"/>
              <a:ext cx="24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1760" name="Text Box 48"/>
            <p:cNvSpPr txBox="1">
              <a:spLocks noChangeArrowheads="1"/>
            </p:cNvSpPr>
            <p:nvPr/>
          </p:nvSpPr>
          <p:spPr bwMode="auto">
            <a:xfrm>
              <a:off x="1724" y="2321"/>
              <a:ext cx="69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条件为真</a:t>
              </a:r>
            </a:p>
          </p:txBody>
        </p:sp>
        <p:sp>
          <p:nvSpPr>
            <p:cNvPr id="31761" name="Line 49"/>
            <p:cNvSpPr>
              <a:spLocks noChangeShapeType="1"/>
            </p:cNvSpPr>
            <p:nvPr/>
          </p:nvSpPr>
          <p:spPr bwMode="auto">
            <a:xfrm>
              <a:off x="567" y="3196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1762" name="AutoShape 50"/>
            <p:cNvSpPr>
              <a:spLocks noChangeArrowheads="1"/>
            </p:cNvSpPr>
            <p:nvPr/>
          </p:nvSpPr>
          <p:spPr bwMode="auto">
            <a:xfrm>
              <a:off x="3583" y="3053"/>
              <a:ext cx="1072" cy="315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3" name="Text Box 51"/>
            <p:cNvSpPr txBox="1">
              <a:spLocks noChangeArrowheads="1"/>
            </p:cNvSpPr>
            <p:nvPr/>
          </p:nvSpPr>
          <p:spPr bwMode="auto">
            <a:xfrm>
              <a:off x="3612" y="3105"/>
              <a:ext cx="10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done  </a:t>
              </a:r>
              <a:r>
                <a:rPr lang="zh-CN" altLang="en-US" sz="1600" b="1">
                  <a:ea typeface="楷体_GB2312" pitchFamily="49" charset="-122"/>
                </a:rPr>
                <a:t>结束循环</a:t>
              </a:r>
            </a:p>
          </p:txBody>
        </p:sp>
        <p:sp>
          <p:nvSpPr>
            <p:cNvPr id="31764" name="Line 52"/>
            <p:cNvSpPr>
              <a:spLocks noChangeShapeType="1"/>
            </p:cNvSpPr>
            <p:nvPr/>
          </p:nvSpPr>
          <p:spPr bwMode="auto">
            <a:xfrm>
              <a:off x="4669" y="3196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1765" name="AutoShape 53"/>
            <p:cNvSpPr>
              <a:spLocks noChangeArrowheads="1"/>
            </p:cNvSpPr>
            <p:nvPr/>
          </p:nvSpPr>
          <p:spPr bwMode="auto">
            <a:xfrm>
              <a:off x="2590" y="3674"/>
              <a:ext cx="1136" cy="316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6" name="Text Box 54"/>
            <p:cNvSpPr txBox="1">
              <a:spLocks noChangeArrowheads="1"/>
            </p:cNvSpPr>
            <p:nvPr/>
          </p:nvSpPr>
          <p:spPr bwMode="auto">
            <a:xfrm>
              <a:off x="2592" y="3699"/>
              <a:ext cx="11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do  </a:t>
              </a: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578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条件测试</a:t>
            </a:r>
            <a:endParaRPr lang="en-US" altLang="zh-CN" dirty="0" smtClean="0"/>
          </a:p>
          <a:p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en-US" altLang="zh-CN" dirty="0"/>
              <a:t>while</a:t>
            </a:r>
            <a:r>
              <a:rPr lang="zh-CN" altLang="en-US" dirty="0"/>
              <a:t>循环</a:t>
            </a:r>
            <a:endParaRPr lang="en-US" altLang="zh-CN" dirty="0"/>
          </a:p>
          <a:p>
            <a:r>
              <a:rPr lang="en-US" altLang="zh-CN" dirty="0"/>
              <a:t>case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continue,breake</a:t>
            </a:r>
            <a:r>
              <a:rPr lang="zh-CN" altLang="en-US" dirty="0" smtClean="0">
                <a:solidFill>
                  <a:srgbClr val="FF0000"/>
                </a:solidFill>
              </a:rPr>
              <a:t>语句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59776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4FADA603-FF69-4DBD-88EC-17B45A2E8D42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29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533506" name="AutoShape 2"/>
          <p:cNvSpPr>
            <a:spLocks noChangeArrowheads="1"/>
          </p:cNvSpPr>
          <p:nvPr/>
        </p:nvSpPr>
        <p:spPr bwMode="auto">
          <a:xfrm>
            <a:off x="766233" y="2600325"/>
            <a:ext cx="10676467" cy="2773363"/>
          </a:xfrm>
          <a:prstGeom prst="roundRect">
            <a:avLst>
              <a:gd name="adj" fmla="val 6389"/>
            </a:avLst>
          </a:prstGeom>
          <a:gradFill rotWithShape="1">
            <a:gsLst>
              <a:gs pos="0">
                <a:srgbClr val="B5FDFA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/>
            <a:r>
              <a:rPr lang="en-US" altLang="zh-CN" sz="1800" b="1"/>
              <a:t>while  </a:t>
            </a:r>
          </a:p>
          <a:p>
            <a:pPr lvl="1" algn="l"/>
            <a:r>
              <a:rPr lang="en-US" altLang="zh-CN" sz="1800" b="1"/>
              <a:t>do</a:t>
            </a:r>
          </a:p>
          <a:p>
            <a:pPr lvl="1" algn="l"/>
            <a:r>
              <a:rPr lang="en-US" altLang="zh-CN" sz="1800" b="1"/>
              <a:t>    ……</a:t>
            </a:r>
          </a:p>
          <a:p>
            <a:pPr lvl="1" algn="l"/>
            <a:r>
              <a:rPr lang="en-US" altLang="zh-CN" sz="1800" b="1"/>
              <a:t>    ……</a:t>
            </a:r>
          </a:p>
          <a:p>
            <a:pPr lvl="1" algn="l"/>
            <a:r>
              <a:rPr lang="en-US" altLang="zh-CN" sz="1800" b="1">
                <a:solidFill>
                  <a:srgbClr val="FF3300"/>
                </a:solidFill>
              </a:rPr>
              <a:t>    </a:t>
            </a:r>
            <a:r>
              <a:rPr lang="en-US" altLang="zh-CN" sz="1800" b="1">
                <a:solidFill>
                  <a:srgbClr val="FF0000"/>
                </a:solidFill>
              </a:rPr>
              <a:t>continue</a:t>
            </a:r>
          </a:p>
          <a:p>
            <a:pPr lvl="1" algn="l"/>
            <a:r>
              <a:rPr lang="en-US" altLang="zh-CN" sz="1800" b="1"/>
              <a:t>    ……</a:t>
            </a:r>
          </a:p>
          <a:p>
            <a:pPr lvl="1" algn="l"/>
            <a:r>
              <a:rPr lang="en-US" altLang="zh-CN" sz="1800" b="1"/>
              <a:t>    ……</a:t>
            </a:r>
          </a:p>
          <a:p>
            <a:pPr lvl="1" algn="l"/>
            <a:r>
              <a:rPr lang="en-US" altLang="zh-CN" sz="1800" b="1"/>
              <a:t>done</a:t>
            </a:r>
          </a:p>
          <a:p>
            <a:pPr lvl="1" algn="l"/>
            <a:r>
              <a:rPr lang="en-US" altLang="zh-CN" sz="1800" b="1"/>
              <a:t>……</a:t>
            </a:r>
          </a:p>
        </p:txBody>
      </p:sp>
      <p:sp>
        <p:nvSpPr>
          <p:cNvPr id="3584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循环控制语句</a:t>
            </a:r>
          </a:p>
        </p:txBody>
      </p:sp>
      <p:sp>
        <p:nvSpPr>
          <p:cNvPr id="3584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en-US" altLang="zh-CN" smtClean="0"/>
              <a:t>continue</a:t>
            </a:r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for</a:t>
            </a:r>
            <a:r>
              <a:rPr lang="zh-CN" altLang="en-US" smtClean="0"/>
              <a:t>、</a:t>
            </a:r>
            <a:r>
              <a:rPr lang="en-US" altLang="zh-CN" smtClean="0"/>
              <a:t>while</a:t>
            </a:r>
            <a:r>
              <a:rPr lang="zh-CN" altLang="en-US" smtClean="0"/>
              <a:t>、</a:t>
            </a:r>
            <a:r>
              <a:rPr lang="en-US" altLang="zh-CN" smtClean="0"/>
              <a:t>until</a:t>
            </a:r>
            <a:r>
              <a:rPr lang="zh-CN" altLang="en-US" smtClean="0"/>
              <a:t>等循环语句中，用于跳过循环体内余下的语句，重新判断条件以便执行下一次循环</a:t>
            </a:r>
          </a:p>
        </p:txBody>
      </p:sp>
      <p:grpSp>
        <p:nvGrpSpPr>
          <p:cNvPr id="533516" name="Group 12"/>
          <p:cNvGrpSpPr>
            <a:grpSpLocks/>
          </p:cNvGrpSpPr>
          <p:nvPr/>
        </p:nvGrpSpPr>
        <p:grpSpPr bwMode="auto">
          <a:xfrm>
            <a:off x="2015067" y="2565401"/>
            <a:ext cx="1775884" cy="1439863"/>
            <a:chOff x="952" y="1616"/>
            <a:chExt cx="839" cy="907"/>
          </a:xfrm>
        </p:grpSpPr>
        <p:sp>
          <p:nvSpPr>
            <p:cNvPr id="35849" name="Line 5"/>
            <p:cNvSpPr>
              <a:spLocks noChangeShapeType="1"/>
            </p:cNvSpPr>
            <p:nvPr/>
          </p:nvSpPr>
          <p:spPr bwMode="auto">
            <a:xfrm>
              <a:off x="1609" y="2523"/>
              <a:ext cx="18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5850" name="Line 6"/>
            <p:cNvSpPr>
              <a:spLocks noChangeShapeType="1"/>
            </p:cNvSpPr>
            <p:nvPr/>
          </p:nvSpPr>
          <p:spPr bwMode="auto">
            <a:xfrm flipV="1">
              <a:off x="1791" y="1616"/>
              <a:ext cx="0" cy="90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5851" name="Line 7"/>
            <p:cNvSpPr>
              <a:spLocks noChangeShapeType="1"/>
            </p:cNvSpPr>
            <p:nvPr/>
          </p:nvSpPr>
          <p:spPr bwMode="auto">
            <a:xfrm>
              <a:off x="952" y="1616"/>
              <a:ext cx="83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5852" name="Line 8"/>
            <p:cNvSpPr>
              <a:spLocks noChangeShapeType="1"/>
            </p:cNvSpPr>
            <p:nvPr/>
          </p:nvSpPr>
          <p:spPr bwMode="auto">
            <a:xfrm>
              <a:off x="952" y="1616"/>
              <a:ext cx="0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  <p:sp>
        <p:nvSpPr>
          <p:cNvPr id="533513" name="AutoShape 9"/>
          <p:cNvSpPr>
            <a:spLocks noChangeArrowheads="1"/>
          </p:cNvSpPr>
          <p:nvPr/>
        </p:nvSpPr>
        <p:spPr bwMode="auto">
          <a:xfrm>
            <a:off x="4559300" y="3716338"/>
            <a:ext cx="3359151" cy="684212"/>
          </a:xfrm>
          <a:prstGeom prst="wedgeRoundRectCallout">
            <a:avLst>
              <a:gd name="adj1" fmla="val -42185"/>
              <a:gd name="adj2" fmla="val -9130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通常在循环体中与条件语句一起使用</a:t>
            </a:r>
          </a:p>
        </p:txBody>
      </p:sp>
      <p:sp>
        <p:nvSpPr>
          <p:cNvPr id="533517" name="Text Box 13"/>
          <p:cNvSpPr txBox="1">
            <a:spLocks noChangeArrowheads="1"/>
          </p:cNvSpPr>
          <p:nvPr/>
        </p:nvSpPr>
        <p:spPr bwMode="auto">
          <a:xfrm>
            <a:off x="3983567" y="2670175"/>
            <a:ext cx="575733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rgbClr val="3399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/>
              <a:t>继续下次循环</a:t>
            </a:r>
          </a:p>
        </p:txBody>
      </p:sp>
    </p:spTree>
    <p:extLst>
      <p:ext uri="{BB962C8B-B14F-4D97-AF65-F5344CB8AC3E}">
        <p14:creationId xmlns:p14="http://schemas.microsoft.com/office/powerpoint/2010/main" val="234570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3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3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6" grpId="0" animBg="1"/>
      <p:bldP spid="533513" grpId="0" animBg="1"/>
      <p:bldP spid="5335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988DB09F-7D65-4017-9F8D-B4CED3518E99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3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126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条件测试操作</a:t>
            </a:r>
          </a:p>
        </p:txBody>
      </p:sp>
      <p:sp>
        <p:nvSpPr>
          <p:cNvPr id="1126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mtClean="0"/>
              <a:t>test</a:t>
            </a:r>
            <a:r>
              <a:rPr lang="zh-CN" altLang="en-US" smtClean="0"/>
              <a:t>命令</a:t>
            </a:r>
          </a:p>
          <a:p>
            <a:pPr lvl="1"/>
            <a:r>
              <a:rPr lang="zh-CN" altLang="en-US" smtClean="0"/>
              <a:t>用途：测试特定的表达式是否成立，当条件成立时，命令执行后的返回值为</a:t>
            </a:r>
            <a:r>
              <a:rPr lang="en-US" altLang="zh-CN" smtClean="0"/>
              <a:t>0</a:t>
            </a:r>
            <a:r>
              <a:rPr lang="zh-CN" altLang="en-US" smtClean="0"/>
              <a:t>，否则为其他数值</a:t>
            </a:r>
          </a:p>
          <a:p>
            <a:pPr lvl="1"/>
            <a:r>
              <a:rPr lang="zh-CN" altLang="en-US" smtClean="0"/>
              <a:t>格式：</a:t>
            </a:r>
            <a:r>
              <a:rPr lang="en-US" altLang="zh-CN" smtClean="0">
                <a:solidFill>
                  <a:srgbClr val="FF0000"/>
                </a:solidFill>
              </a:rPr>
              <a:t>test  </a:t>
            </a:r>
            <a:r>
              <a:rPr lang="zh-CN" altLang="en-US" smtClean="0">
                <a:solidFill>
                  <a:srgbClr val="FF0000"/>
                </a:solidFill>
              </a:rPr>
              <a:t>条件表达式</a:t>
            </a:r>
          </a:p>
          <a:p>
            <a:pPr lvl="1">
              <a:buFontTx/>
              <a:buNone/>
            </a:pPr>
            <a:r>
              <a:rPr lang="zh-CN" altLang="en-US" smtClean="0">
                <a:solidFill>
                  <a:srgbClr val="FF0000"/>
                </a:solidFill>
              </a:rPr>
              <a:t>              </a:t>
            </a:r>
            <a:r>
              <a:rPr lang="en-US" altLang="zh-CN" smtClean="0">
                <a:solidFill>
                  <a:srgbClr val="FF0000"/>
                </a:solidFill>
              </a:rPr>
              <a:t>[   </a:t>
            </a:r>
            <a:r>
              <a:rPr lang="zh-CN" altLang="en-US" smtClean="0">
                <a:solidFill>
                  <a:srgbClr val="FF0000"/>
                </a:solidFill>
              </a:rPr>
              <a:t>条件表达式   </a:t>
            </a:r>
            <a:r>
              <a:rPr lang="en-US" altLang="zh-CN" smtClean="0">
                <a:solidFill>
                  <a:srgbClr val="FF0000"/>
                </a:solidFill>
              </a:rPr>
              <a:t>]</a:t>
            </a:r>
          </a:p>
          <a:p>
            <a:r>
              <a:rPr lang="zh-CN" altLang="en-US" smtClean="0"/>
              <a:t>常见的测试类型</a:t>
            </a:r>
          </a:p>
          <a:p>
            <a:pPr lvl="1"/>
            <a:r>
              <a:rPr lang="zh-CN" altLang="en-US" smtClean="0"/>
              <a:t>测试文件状态</a:t>
            </a:r>
          </a:p>
          <a:p>
            <a:pPr lvl="1"/>
            <a:r>
              <a:rPr lang="zh-CN" altLang="en-US" smtClean="0"/>
              <a:t>字符串比较</a:t>
            </a:r>
          </a:p>
          <a:p>
            <a:pPr lvl="1"/>
            <a:r>
              <a:rPr lang="zh-CN" altLang="en-US" smtClean="0"/>
              <a:t>整数值比较</a:t>
            </a:r>
          </a:p>
          <a:p>
            <a:pPr lvl="1"/>
            <a:r>
              <a:rPr lang="zh-CN" altLang="en-US" smtClean="0"/>
              <a:t>逻辑测试</a:t>
            </a:r>
          </a:p>
        </p:txBody>
      </p:sp>
    </p:spTree>
    <p:extLst>
      <p:ext uri="{BB962C8B-B14F-4D97-AF65-F5344CB8AC3E}">
        <p14:creationId xmlns:p14="http://schemas.microsoft.com/office/powerpoint/2010/main" val="357871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899A71D2-F447-44A2-BEA8-24476B23C142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30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531458" name="AutoShape 2"/>
          <p:cNvSpPr>
            <a:spLocks noChangeArrowheads="1"/>
          </p:cNvSpPr>
          <p:nvPr/>
        </p:nvSpPr>
        <p:spPr bwMode="auto">
          <a:xfrm>
            <a:off x="766233" y="2600325"/>
            <a:ext cx="10676467" cy="2773363"/>
          </a:xfrm>
          <a:prstGeom prst="roundRect">
            <a:avLst>
              <a:gd name="adj" fmla="val 6389"/>
            </a:avLst>
          </a:prstGeom>
          <a:gradFill rotWithShape="1">
            <a:gsLst>
              <a:gs pos="0">
                <a:srgbClr val="B5FDFA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/>
            <a:r>
              <a:rPr lang="en-US" altLang="zh-CN" sz="1800" b="1"/>
              <a:t>while  </a:t>
            </a:r>
            <a:r>
              <a:rPr lang="zh-CN" altLang="en-US" sz="1800" b="1"/>
              <a:t>命令 </a:t>
            </a:r>
          </a:p>
          <a:p>
            <a:pPr lvl="1" algn="l"/>
            <a:r>
              <a:rPr lang="en-US" altLang="zh-CN" sz="1800" b="1"/>
              <a:t>do</a:t>
            </a:r>
          </a:p>
          <a:p>
            <a:pPr lvl="1" algn="l"/>
            <a:r>
              <a:rPr lang="en-US" altLang="zh-CN" sz="1800" b="1"/>
              <a:t>    ……</a:t>
            </a:r>
          </a:p>
          <a:p>
            <a:pPr lvl="1" algn="l"/>
            <a:r>
              <a:rPr lang="en-US" altLang="zh-CN" sz="1800" b="1"/>
              <a:t>    ……</a:t>
            </a:r>
          </a:p>
          <a:p>
            <a:pPr lvl="1" algn="l"/>
            <a:r>
              <a:rPr lang="en-US" altLang="zh-CN" sz="1800" b="1">
                <a:solidFill>
                  <a:srgbClr val="FF3300"/>
                </a:solidFill>
              </a:rPr>
              <a:t>    </a:t>
            </a:r>
            <a:r>
              <a:rPr lang="en-US" altLang="zh-CN" sz="1800" b="1">
                <a:solidFill>
                  <a:srgbClr val="FF0000"/>
                </a:solidFill>
              </a:rPr>
              <a:t>break</a:t>
            </a:r>
          </a:p>
          <a:p>
            <a:pPr lvl="1" algn="l"/>
            <a:r>
              <a:rPr lang="en-US" altLang="zh-CN" sz="1800" b="1"/>
              <a:t>    ……</a:t>
            </a:r>
          </a:p>
          <a:p>
            <a:pPr lvl="1" algn="l"/>
            <a:r>
              <a:rPr lang="en-US" altLang="zh-CN" sz="1800" b="1"/>
              <a:t>    ……</a:t>
            </a:r>
          </a:p>
          <a:p>
            <a:pPr lvl="1" algn="l"/>
            <a:r>
              <a:rPr lang="en-US" altLang="zh-CN" sz="1800" b="1"/>
              <a:t>done</a:t>
            </a:r>
          </a:p>
          <a:p>
            <a:pPr lvl="1" algn="l"/>
            <a:r>
              <a:rPr lang="en-US" altLang="zh-CN" sz="1800" b="1"/>
              <a:t>……</a:t>
            </a:r>
          </a:p>
        </p:txBody>
      </p:sp>
      <p:sp>
        <p:nvSpPr>
          <p:cNvPr id="34820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循环控制语句</a:t>
            </a:r>
          </a:p>
        </p:txBody>
      </p:sp>
      <p:sp>
        <p:nvSpPr>
          <p:cNvPr id="34821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en-US" altLang="zh-CN" smtClean="0"/>
              <a:t>break</a:t>
            </a:r>
            <a:r>
              <a:rPr lang="zh-CN" altLang="en-US" smtClean="0"/>
              <a:t>语句</a:t>
            </a:r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for</a:t>
            </a:r>
            <a:r>
              <a:rPr lang="zh-CN" altLang="en-US" smtClean="0"/>
              <a:t>、</a:t>
            </a:r>
            <a:r>
              <a:rPr lang="en-US" altLang="zh-CN" smtClean="0"/>
              <a:t>while</a:t>
            </a:r>
            <a:r>
              <a:rPr lang="zh-CN" altLang="en-US" smtClean="0"/>
              <a:t>、</a:t>
            </a:r>
            <a:r>
              <a:rPr lang="en-US" altLang="zh-CN" smtClean="0"/>
              <a:t>until</a:t>
            </a:r>
            <a:r>
              <a:rPr lang="zh-CN" altLang="en-US" smtClean="0"/>
              <a:t>等循环语句中，用于跳出当前所在的循环体，执行循环体后的语句</a:t>
            </a:r>
          </a:p>
        </p:txBody>
      </p:sp>
      <p:sp>
        <p:nvSpPr>
          <p:cNvPr id="531462" name="Line 6"/>
          <p:cNvSpPr>
            <a:spLocks noChangeShapeType="1"/>
          </p:cNvSpPr>
          <p:nvPr/>
        </p:nvSpPr>
        <p:spPr bwMode="auto">
          <a:xfrm>
            <a:off x="3600451" y="4005263"/>
            <a:ext cx="0" cy="1079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grpSp>
        <p:nvGrpSpPr>
          <p:cNvPr id="531469" name="Group 13"/>
          <p:cNvGrpSpPr>
            <a:grpSpLocks/>
          </p:cNvGrpSpPr>
          <p:nvPr/>
        </p:nvGrpSpPr>
        <p:grpSpPr bwMode="auto">
          <a:xfrm>
            <a:off x="2446867" y="4005263"/>
            <a:ext cx="1176867" cy="1439862"/>
            <a:chOff x="1156" y="2523"/>
            <a:chExt cx="556" cy="907"/>
          </a:xfrm>
        </p:grpSpPr>
        <p:sp>
          <p:nvSpPr>
            <p:cNvPr id="34826" name="Line 5"/>
            <p:cNvSpPr>
              <a:spLocks noChangeShapeType="1"/>
            </p:cNvSpPr>
            <p:nvPr/>
          </p:nvSpPr>
          <p:spPr bwMode="auto">
            <a:xfrm>
              <a:off x="1417" y="2523"/>
              <a:ext cx="29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4827" name="Line 7"/>
            <p:cNvSpPr>
              <a:spLocks noChangeShapeType="1"/>
            </p:cNvSpPr>
            <p:nvPr/>
          </p:nvSpPr>
          <p:spPr bwMode="auto">
            <a:xfrm flipH="1">
              <a:off x="1156" y="3203"/>
              <a:ext cx="54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4828" name="Line 8"/>
            <p:cNvSpPr>
              <a:spLocks noChangeShapeType="1"/>
            </p:cNvSpPr>
            <p:nvPr/>
          </p:nvSpPr>
          <p:spPr bwMode="auto">
            <a:xfrm>
              <a:off x="1156" y="3203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  <p:sp>
        <p:nvSpPr>
          <p:cNvPr id="531465" name="AutoShape 9"/>
          <p:cNvSpPr>
            <a:spLocks noChangeArrowheads="1"/>
          </p:cNvSpPr>
          <p:nvPr/>
        </p:nvSpPr>
        <p:spPr bwMode="auto">
          <a:xfrm>
            <a:off x="4176184" y="3068638"/>
            <a:ext cx="3361267" cy="684212"/>
          </a:xfrm>
          <a:prstGeom prst="wedgeRoundRectCallout">
            <a:avLst>
              <a:gd name="adj1" fmla="val -42130"/>
              <a:gd name="adj2" fmla="val 9176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通常在循环体中与条件语句一起使用</a:t>
            </a:r>
          </a:p>
        </p:txBody>
      </p:sp>
      <p:sp>
        <p:nvSpPr>
          <p:cNvPr id="531466" name="Text Box 10"/>
          <p:cNvSpPr txBox="1">
            <a:spLocks noChangeArrowheads="1"/>
          </p:cNvSpPr>
          <p:nvPr/>
        </p:nvSpPr>
        <p:spPr bwMode="auto">
          <a:xfrm>
            <a:off x="3744384" y="3932239"/>
            <a:ext cx="57573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rgbClr val="3399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/>
              <a:t>跳出循环</a:t>
            </a:r>
          </a:p>
        </p:txBody>
      </p:sp>
    </p:spTree>
    <p:extLst>
      <p:ext uri="{BB962C8B-B14F-4D97-AF65-F5344CB8AC3E}">
        <p14:creationId xmlns:p14="http://schemas.microsoft.com/office/powerpoint/2010/main" val="82927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3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3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3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8" grpId="0" animBg="1"/>
      <p:bldP spid="531462" grpId="0" animBg="1"/>
      <p:bldP spid="531465" grpId="0" animBg="1"/>
      <p:bldP spid="53146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条件测试</a:t>
            </a:r>
            <a:endParaRPr lang="en-US" altLang="zh-CN" dirty="0" smtClean="0"/>
          </a:p>
          <a:p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en-US" altLang="zh-CN" dirty="0"/>
              <a:t>while</a:t>
            </a:r>
            <a:r>
              <a:rPr lang="zh-CN" altLang="en-US" dirty="0"/>
              <a:t>循环</a:t>
            </a:r>
            <a:endParaRPr lang="en-US" altLang="zh-CN" dirty="0"/>
          </a:p>
          <a:p>
            <a:r>
              <a:rPr lang="en-US" altLang="zh-CN" dirty="0"/>
              <a:t>case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en-US" altLang="zh-CN" dirty="0" err="1"/>
              <a:t>continue,breake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59776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1C1CA428-FCF2-4EB3-92B6-A1E30C7A0803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32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Shell</a:t>
            </a:r>
            <a:r>
              <a:rPr lang="zh-CN" altLang="en-US" smtClean="0"/>
              <a:t>函数应用</a:t>
            </a:r>
          </a:p>
        </p:txBody>
      </p:sp>
      <p:sp>
        <p:nvSpPr>
          <p:cNvPr id="3686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en-US" altLang="zh-CN" smtClean="0"/>
              <a:t>Shell</a:t>
            </a:r>
            <a:r>
              <a:rPr lang="zh-CN" altLang="en-US" smtClean="0"/>
              <a:t>函数概述</a:t>
            </a:r>
          </a:p>
          <a:p>
            <a:pPr lvl="1"/>
            <a:r>
              <a:rPr lang="zh-CN" altLang="en-US" smtClean="0"/>
              <a:t>在编写</a:t>
            </a:r>
            <a:r>
              <a:rPr lang="en-US" altLang="zh-CN" smtClean="0"/>
              <a:t>Shell</a:t>
            </a:r>
            <a:r>
              <a:rPr lang="zh-CN" altLang="en-US" smtClean="0"/>
              <a:t>脚本程序时，将一些需要重复使用的命令操作，定义为公共使用的语句块，即可称为函数</a:t>
            </a:r>
          </a:p>
          <a:p>
            <a:pPr lvl="1"/>
            <a:r>
              <a:rPr lang="zh-CN" altLang="en-US" smtClean="0"/>
              <a:t>合理使用</a:t>
            </a:r>
            <a:r>
              <a:rPr lang="en-US" altLang="zh-CN" smtClean="0"/>
              <a:t>Shell</a:t>
            </a:r>
            <a:r>
              <a:rPr lang="zh-CN" altLang="en-US" smtClean="0"/>
              <a:t>函数，可以使脚本内容更加简洁，增强程序的易读性，提高执行效率</a:t>
            </a:r>
          </a:p>
        </p:txBody>
      </p:sp>
    </p:spTree>
    <p:extLst>
      <p:ext uri="{BB962C8B-B14F-4D97-AF65-F5344CB8AC3E}">
        <p14:creationId xmlns:p14="http://schemas.microsoft.com/office/powerpoint/2010/main" val="285520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1ED42E67-BA5B-4238-B68E-577662A22185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33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7891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Shell</a:t>
            </a:r>
            <a:r>
              <a:rPr lang="zh-CN" altLang="en-US" smtClean="0"/>
              <a:t>函数应用</a:t>
            </a:r>
          </a:p>
        </p:txBody>
      </p:sp>
      <p:sp>
        <p:nvSpPr>
          <p:cNvPr id="37892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609600" y="944563"/>
            <a:ext cx="10972800" cy="612775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定义新的函数</a:t>
            </a:r>
          </a:p>
        </p:txBody>
      </p:sp>
      <p:sp>
        <p:nvSpPr>
          <p:cNvPr id="537619" name="Rectangle 19"/>
          <p:cNvSpPr>
            <a:spLocks noChangeArrowheads="1"/>
          </p:cNvSpPr>
          <p:nvPr/>
        </p:nvSpPr>
        <p:spPr bwMode="auto">
          <a:xfrm>
            <a:off x="609600" y="3095625"/>
            <a:ext cx="10972800" cy="6492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zh-CN" altLang="en-US" sz="2800" b="1"/>
              <a:t>调用已定义的函数</a:t>
            </a:r>
          </a:p>
        </p:txBody>
      </p:sp>
      <p:sp>
        <p:nvSpPr>
          <p:cNvPr id="537620" name="Rectangle 20"/>
          <p:cNvSpPr>
            <a:spLocks noChangeArrowheads="1"/>
          </p:cNvSpPr>
          <p:nvPr/>
        </p:nvSpPr>
        <p:spPr bwMode="auto">
          <a:xfrm>
            <a:off x="609600" y="4508501"/>
            <a:ext cx="10972800" cy="5762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zh-CN" altLang="en-US" sz="2800" b="1"/>
              <a:t>向函数内传递参数</a:t>
            </a:r>
          </a:p>
        </p:txBody>
      </p:sp>
      <p:grpSp>
        <p:nvGrpSpPr>
          <p:cNvPr id="537627" name="Group 27"/>
          <p:cNvGrpSpPr>
            <a:grpSpLocks/>
          </p:cNvGrpSpPr>
          <p:nvPr/>
        </p:nvGrpSpPr>
        <p:grpSpPr bwMode="auto">
          <a:xfrm>
            <a:off x="670985" y="1412876"/>
            <a:ext cx="9410700" cy="1584325"/>
            <a:chOff x="317" y="890"/>
            <a:chExt cx="4446" cy="998"/>
          </a:xfrm>
        </p:grpSpPr>
        <p:sp>
          <p:nvSpPr>
            <p:cNvPr id="37902" name="AutoShape 6"/>
            <p:cNvSpPr>
              <a:spLocks noChangeArrowheads="1"/>
            </p:cNvSpPr>
            <p:nvPr/>
          </p:nvSpPr>
          <p:spPr bwMode="auto">
            <a:xfrm>
              <a:off x="930" y="1071"/>
              <a:ext cx="1407" cy="81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function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  <a:r>
                <a:rPr lang="zh-CN" altLang="en-US" sz="1800" b="1">
                  <a:solidFill>
                    <a:srgbClr val="FF0000"/>
                  </a:solidFill>
                  <a:ea typeface="楷体_GB2312" pitchFamily="49" charset="-122"/>
                </a:rPr>
                <a:t>函数名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{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　　命令序列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}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</a:p>
          </p:txBody>
        </p:sp>
        <p:sp>
          <p:nvSpPr>
            <p:cNvPr id="37903" name="AutoShape 9"/>
            <p:cNvSpPr>
              <a:spLocks noChangeArrowheads="1"/>
            </p:cNvSpPr>
            <p:nvPr/>
          </p:nvSpPr>
          <p:spPr bwMode="auto">
            <a:xfrm>
              <a:off x="3016" y="1072"/>
              <a:ext cx="1747" cy="81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zh-CN" sz="1800" b="1">
                  <a:solidFill>
                    <a:srgbClr val="FF0000"/>
                  </a:solidFill>
                  <a:ea typeface="楷体_GB2312" pitchFamily="49" charset="-122"/>
                </a:rPr>
                <a:t>函数名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() {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　　命令序列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}</a:t>
              </a:r>
            </a:p>
          </p:txBody>
        </p:sp>
        <p:sp>
          <p:nvSpPr>
            <p:cNvPr id="37904" name="Rectangle 10"/>
            <p:cNvSpPr>
              <a:spLocks noChangeArrowheads="1"/>
            </p:cNvSpPr>
            <p:nvPr/>
          </p:nvSpPr>
          <p:spPr bwMode="auto">
            <a:xfrm>
              <a:off x="2516" y="1389"/>
              <a:ext cx="409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zh-CN" altLang="en-US" sz="2000"/>
                <a:t>或者</a:t>
              </a:r>
            </a:p>
          </p:txBody>
        </p:sp>
        <p:pic>
          <p:nvPicPr>
            <p:cNvPr id="37905" name="Picture 21" descr="语法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" y="890"/>
              <a:ext cx="681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37628" name="Group 28"/>
          <p:cNvGrpSpPr>
            <a:grpSpLocks/>
          </p:cNvGrpSpPr>
          <p:nvPr/>
        </p:nvGrpSpPr>
        <p:grpSpPr bwMode="auto">
          <a:xfrm>
            <a:off x="624418" y="3529014"/>
            <a:ext cx="9503833" cy="979487"/>
            <a:chOff x="295" y="2223"/>
            <a:chExt cx="4490" cy="617"/>
          </a:xfrm>
        </p:grpSpPr>
        <p:sp>
          <p:nvSpPr>
            <p:cNvPr id="37900" name="AutoShape 23"/>
            <p:cNvSpPr>
              <a:spLocks noChangeArrowheads="1"/>
            </p:cNvSpPr>
            <p:nvPr/>
          </p:nvSpPr>
          <p:spPr bwMode="auto">
            <a:xfrm>
              <a:off x="908" y="2404"/>
              <a:ext cx="3877" cy="362"/>
            </a:xfrm>
            <a:prstGeom prst="roundRect">
              <a:avLst>
                <a:gd name="adj" fmla="val 25417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rgbClr val="FF0000"/>
                  </a:solidFill>
                  <a:ea typeface="楷体_GB2312" pitchFamily="49" charset="-122"/>
                </a:rPr>
                <a:t>函数名</a:t>
              </a:r>
              <a:endParaRPr lang="zh-CN" altLang="en-US" sz="1800" b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pic>
          <p:nvPicPr>
            <p:cNvPr id="37901" name="Picture 24" descr="语法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2223"/>
              <a:ext cx="681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37629" name="Group 29"/>
          <p:cNvGrpSpPr>
            <a:grpSpLocks/>
          </p:cNvGrpSpPr>
          <p:nvPr/>
        </p:nvGrpSpPr>
        <p:grpSpPr bwMode="auto">
          <a:xfrm>
            <a:off x="624418" y="5013325"/>
            <a:ext cx="9503833" cy="979488"/>
            <a:chOff x="295" y="3158"/>
            <a:chExt cx="4490" cy="617"/>
          </a:xfrm>
        </p:grpSpPr>
        <p:sp>
          <p:nvSpPr>
            <p:cNvPr id="37898" name="AutoShape 25"/>
            <p:cNvSpPr>
              <a:spLocks noChangeArrowheads="1"/>
            </p:cNvSpPr>
            <p:nvPr/>
          </p:nvSpPr>
          <p:spPr bwMode="auto">
            <a:xfrm>
              <a:off x="908" y="3339"/>
              <a:ext cx="3877" cy="362"/>
            </a:xfrm>
            <a:prstGeom prst="roundRect">
              <a:avLst>
                <a:gd name="adj" fmla="val 25417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rgbClr val="FF0000"/>
                  </a:solidFill>
                  <a:ea typeface="楷体_GB2312" pitchFamily="49" charset="-122"/>
                </a:rPr>
                <a:t>函数名  参数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1  </a:t>
              </a:r>
              <a:r>
                <a:rPr lang="zh-CN" altLang="en-US" sz="1800" b="1">
                  <a:solidFill>
                    <a:srgbClr val="FF0000"/>
                  </a:solidFill>
                  <a:ea typeface="楷体_GB2312" pitchFamily="49" charset="-122"/>
                </a:rPr>
                <a:t>参数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2  ...</a:t>
              </a:r>
              <a:endParaRPr lang="en-US" altLang="zh-CN" sz="1800" b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pic>
          <p:nvPicPr>
            <p:cNvPr id="37899" name="Picture 26" descr="语法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3158"/>
              <a:ext cx="681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3131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3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3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7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19" grpId="0"/>
      <p:bldP spid="5376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FDF921F1-AB81-4AD6-ACE8-69BA7326B08F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34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89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Shell</a:t>
            </a:r>
            <a:r>
              <a:rPr lang="zh-CN" altLang="en-US" smtClean="0"/>
              <a:t>函数应用</a:t>
            </a:r>
          </a:p>
        </p:txBody>
      </p:sp>
      <p:sp>
        <p:nvSpPr>
          <p:cNvPr id="3891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zh-CN" altLang="en-US" smtClean="0"/>
              <a:t>应用示例：</a:t>
            </a:r>
          </a:p>
          <a:p>
            <a:pPr lvl="1"/>
            <a:r>
              <a:rPr lang="zh-CN" altLang="en-US" smtClean="0"/>
              <a:t>在脚本中定义一个加法函数，用于计算</a:t>
            </a:r>
            <a:r>
              <a:rPr lang="en-US" altLang="zh-CN" smtClean="0"/>
              <a:t>2</a:t>
            </a:r>
            <a:r>
              <a:rPr lang="zh-CN" altLang="en-US" smtClean="0"/>
              <a:t>个整数的和</a:t>
            </a:r>
          </a:p>
          <a:p>
            <a:pPr lvl="1"/>
            <a:r>
              <a:rPr lang="zh-CN" altLang="en-US" smtClean="0"/>
              <a:t>调用该函数计算（</a:t>
            </a:r>
            <a:r>
              <a:rPr lang="en-US" altLang="zh-CN" smtClean="0"/>
              <a:t>12+34</a:t>
            </a:r>
            <a:r>
              <a:rPr lang="zh-CN" altLang="en-US" smtClean="0"/>
              <a:t>）、（</a:t>
            </a:r>
            <a:r>
              <a:rPr lang="en-US" altLang="zh-CN" smtClean="0"/>
              <a:t>56+789</a:t>
            </a:r>
            <a:r>
              <a:rPr lang="zh-CN" altLang="en-US" smtClean="0"/>
              <a:t>）的和</a:t>
            </a:r>
          </a:p>
        </p:txBody>
      </p:sp>
      <p:sp>
        <p:nvSpPr>
          <p:cNvPr id="539651" name="AutoShape 3"/>
          <p:cNvSpPr>
            <a:spLocks noChangeArrowheads="1"/>
          </p:cNvSpPr>
          <p:nvPr/>
        </p:nvSpPr>
        <p:spPr bwMode="auto">
          <a:xfrm>
            <a:off x="766233" y="2420938"/>
            <a:ext cx="10676467" cy="2447925"/>
          </a:xfrm>
          <a:prstGeom prst="roundRect">
            <a:avLst>
              <a:gd name="adj" fmla="val 765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#!/bin/bash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adder() {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echo `expr $1 + $2`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}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adder 12 34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adder 56 789</a:t>
            </a:r>
          </a:p>
        </p:txBody>
      </p:sp>
      <p:sp>
        <p:nvSpPr>
          <p:cNvPr id="539656" name="AutoShape 8"/>
          <p:cNvSpPr>
            <a:spLocks noChangeArrowheads="1"/>
          </p:cNvSpPr>
          <p:nvPr/>
        </p:nvSpPr>
        <p:spPr bwMode="auto">
          <a:xfrm>
            <a:off x="766233" y="4976813"/>
            <a:ext cx="10676467" cy="1331912"/>
          </a:xfrm>
          <a:prstGeom prst="roundRect">
            <a:avLst>
              <a:gd name="adj" fmla="val 15255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sh adderfun.sh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46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845 </a:t>
            </a:r>
          </a:p>
        </p:txBody>
      </p:sp>
      <p:sp>
        <p:nvSpPr>
          <p:cNvPr id="539657" name="AutoShape 9"/>
          <p:cNvSpPr>
            <a:spLocks noChangeArrowheads="1"/>
          </p:cNvSpPr>
          <p:nvPr/>
        </p:nvSpPr>
        <p:spPr bwMode="auto">
          <a:xfrm>
            <a:off x="7823200" y="4868863"/>
            <a:ext cx="3073400" cy="468312"/>
          </a:xfrm>
          <a:prstGeom prst="wedgeRoundRectCallout">
            <a:avLst>
              <a:gd name="adj1" fmla="val -43111"/>
              <a:gd name="adj2" fmla="val 9101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验证脚本执行结果</a:t>
            </a:r>
          </a:p>
        </p:txBody>
      </p:sp>
    </p:spTree>
    <p:extLst>
      <p:ext uri="{BB962C8B-B14F-4D97-AF65-F5344CB8AC3E}">
        <p14:creationId xmlns:p14="http://schemas.microsoft.com/office/powerpoint/2010/main" val="93487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3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1" grpId="0" animBg="1"/>
      <p:bldP spid="539656" grpId="0" animBg="1"/>
      <p:bldP spid="53965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C1897A5A-C804-4991-A4DE-81293908CE54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35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40963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实验案例</a:t>
            </a:r>
            <a:r>
              <a:rPr lang="en-US" altLang="zh-CN" smtClean="0"/>
              <a:t>1</a:t>
            </a:r>
            <a:r>
              <a:rPr lang="zh-CN" altLang="en-US" smtClean="0"/>
              <a:t>：使用</a:t>
            </a:r>
            <a:r>
              <a:rPr lang="en-US" altLang="zh-CN" smtClean="0"/>
              <a:t>Shell</a:t>
            </a:r>
            <a:r>
              <a:rPr lang="zh-CN" altLang="en-US" smtClean="0"/>
              <a:t>脚本管理系统</a:t>
            </a:r>
          </a:p>
        </p:txBody>
      </p:sp>
      <p:sp>
        <p:nvSpPr>
          <p:cNvPr id="4096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599" y="1219201"/>
            <a:ext cx="11321845" cy="4937125"/>
          </a:xfrm>
        </p:spPr>
        <p:txBody>
          <a:bodyPr>
            <a:noAutofit/>
          </a:bodyPr>
          <a:lstStyle/>
          <a:p>
            <a:r>
              <a:rPr lang="zh-CN" altLang="en-US" sz="1600" dirty="0" smtClean="0"/>
              <a:t>需求描述</a:t>
            </a:r>
          </a:p>
          <a:p>
            <a:pPr lvl="1"/>
            <a:r>
              <a:rPr lang="zh-CN" altLang="en-US" sz="1600" dirty="0" smtClean="0"/>
              <a:t>编写脚本程序用于监测系统服务</a:t>
            </a:r>
            <a:r>
              <a:rPr lang="en-US" altLang="zh-CN" sz="1600" dirty="0" err="1" smtClean="0"/>
              <a:t>httpd</a:t>
            </a:r>
            <a:r>
              <a:rPr lang="zh-CN" altLang="en-US" sz="1600" dirty="0" smtClean="0"/>
              <a:t>的运行状态</a:t>
            </a:r>
          </a:p>
          <a:p>
            <a:pPr lvl="2"/>
            <a:r>
              <a:rPr lang="zh-CN" altLang="en-US" sz="1600" dirty="0" smtClean="0"/>
              <a:t> 当服务状态失常时在“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/log/htmon.log”</a:t>
            </a:r>
            <a:r>
              <a:rPr lang="zh-CN" altLang="en-US" sz="1600" dirty="0" smtClean="0"/>
              <a:t>文件中记入日志</a:t>
            </a:r>
          </a:p>
          <a:p>
            <a:pPr lvl="2"/>
            <a:r>
              <a:rPr lang="zh-CN" altLang="en-US" sz="1600" dirty="0" smtClean="0"/>
              <a:t> 自动将状态失常的</a:t>
            </a:r>
            <a:r>
              <a:rPr lang="en-US" altLang="zh-CN" sz="1600" dirty="0" err="1" smtClean="0"/>
              <a:t>httpd</a:t>
            </a:r>
            <a:r>
              <a:rPr lang="zh-CN" altLang="en-US" sz="1600" dirty="0" smtClean="0"/>
              <a:t>服务重新启动</a:t>
            </a:r>
          </a:p>
          <a:p>
            <a:pPr lvl="2"/>
            <a:r>
              <a:rPr lang="zh-CN" altLang="en-US" sz="1600" dirty="0" smtClean="0"/>
              <a:t> 若重启</a:t>
            </a:r>
            <a:r>
              <a:rPr lang="en-US" altLang="zh-CN" sz="1600" dirty="0" err="1" smtClean="0"/>
              <a:t>httpd</a:t>
            </a:r>
            <a:r>
              <a:rPr lang="zh-CN" altLang="en-US" sz="1600" dirty="0" smtClean="0"/>
              <a:t>服务失败，则尝试重新启动服务器主机</a:t>
            </a:r>
          </a:p>
          <a:p>
            <a:pPr lvl="2"/>
            <a:r>
              <a:rPr lang="zh-CN" altLang="en-US" sz="1600" dirty="0" smtClean="0"/>
              <a:t> 周一至周五期间每隔</a:t>
            </a:r>
            <a:r>
              <a:rPr lang="en-US" altLang="zh-CN" sz="1600" dirty="0" smtClean="0"/>
              <a:t>15</a:t>
            </a:r>
            <a:r>
              <a:rPr lang="zh-CN" altLang="en-US" sz="1600" dirty="0" smtClean="0"/>
              <a:t>分钟执行一次监测任务</a:t>
            </a:r>
          </a:p>
          <a:p>
            <a:pPr lvl="1"/>
            <a:r>
              <a:rPr lang="zh-CN" altLang="en-US" sz="1600" dirty="0" smtClean="0"/>
              <a:t>编写脚本程序用于批量添加用户</a:t>
            </a:r>
          </a:p>
          <a:p>
            <a:pPr lvl="2"/>
            <a:r>
              <a:rPr lang="zh-CN" altLang="en-US" sz="1600" dirty="0" smtClean="0"/>
              <a:t> 提供交互，能根据提示指定添加用户的数量（少于</a:t>
            </a:r>
            <a:r>
              <a:rPr lang="en-US" altLang="zh-CN" sz="1600" dirty="0" smtClean="0"/>
              <a:t>100</a:t>
            </a:r>
            <a:r>
              <a:rPr lang="zh-CN" altLang="en-US" sz="1600" dirty="0" smtClean="0"/>
              <a:t>）、用户名前缀，并能设置帐号的失效时间、初始密码</a:t>
            </a:r>
          </a:p>
          <a:p>
            <a:pPr lvl="2"/>
            <a:r>
              <a:rPr lang="zh-CN" altLang="en-US" sz="1600" dirty="0" smtClean="0"/>
              <a:t> 用户名编号统一使用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位数，如使用“</a:t>
            </a:r>
            <a:r>
              <a:rPr lang="en-US" altLang="zh-CN" sz="1600" dirty="0" smtClean="0"/>
              <a:t>01”</a:t>
            </a:r>
            <a:r>
              <a:rPr lang="zh-CN" altLang="en-US" sz="1600" dirty="0" smtClean="0"/>
              <a:t>、“</a:t>
            </a:r>
            <a:r>
              <a:rPr lang="en-US" altLang="zh-CN" sz="1600" dirty="0" smtClean="0"/>
              <a:t>02”</a:t>
            </a:r>
            <a:r>
              <a:rPr lang="zh-CN" altLang="en-US" sz="1600" dirty="0" smtClean="0"/>
              <a:t>的形式</a:t>
            </a:r>
          </a:p>
          <a:p>
            <a:pPr lvl="1"/>
            <a:r>
              <a:rPr lang="zh-CN" altLang="en-US" sz="1600" dirty="0" smtClean="0"/>
              <a:t>编写脚本批量删除用户</a:t>
            </a:r>
          </a:p>
          <a:p>
            <a:pPr lvl="2"/>
            <a:r>
              <a:rPr lang="zh-CN" altLang="en-US" sz="1600" dirty="0" smtClean="0"/>
              <a:t> 通过命令行参数指定要删除用户的名称前缀</a:t>
            </a:r>
          </a:p>
          <a:p>
            <a:pPr lvl="2"/>
            <a:r>
              <a:rPr lang="zh-CN" altLang="en-US" sz="1600" dirty="0" smtClean="0"/>
              <a:t> 删除以该前缀开头的所有用户，但要防止误删除</a:t>
            </a:r>
            <a:r>
              <a:rPr lang="en-US" altLang="zh-CN" sz="1600" dirty="0" smtClean="0"/>
              <a:t>root</a:t>
            </a:r>
            <a:r>
              <a:rPr lang="zh-CN" altLang="en-US" sz="1600" dirty="0" smtClean="0"/>
              <a:t>用户</a:t>
            </a:r>
          </a:p>
        </p:txBody>
      </p:sp>
    </p:spTree>
    <p:extLst>
      <p:ext uri="{BB962C8B-B14F-4D97-AF65-F5344CB8AC3E}">
        <p14:creationId xmlns:p14="http://schemas.microsoft.com/office/powerpoint/2010/main" val="29852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6AA6C3A6-9DE9-4E36-8902-12C4A4EAA0E9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36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实验案例</a:t>
            </a:r>
            <a:r>
              <a:rPr lang="en-US" altLang="zh-CN" smtClean="0"/>
              <a:t>1</a:t>
            </a:r>
            <a:r>
              <a:rPr lang="zh-CN" altLang="en-US" smtClean="0"/>
              <a:t>：使用</a:t>
            </a:r>
            <a:r>
              <a:rPr lang="en-US" altLang="zh-CN" smtClean="0"/>
              <a:t>Shell</a:t>
            </a:r>
            <a:r>
              <a:rPr lang="zh-CN" altLang="en-US" smtClean="0"/>
              <a:t>脚本管理系统</a:t>
            </a:r>
          </a:p>
        </p:txBody>
      </p:sp>
      <p:sp>
        <p:nvSpPr>
          <p:cNvPr id="4198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实现思路</a:t>
            </a:r>
          </a:p>
          <a:p>
            <a:pPr lvl="1"/>
            <a:r>
              <a:rPr lang="zh-CN" altLang="en-US" dirty="0" smtClean="0"/>
              <a:t>编写</a:t>
            </a:r>
            <a:r>
              <a:rPr lang="en-US" altLang="zh-CN" dirty="0" smtClean="0"/>
              <a:t>htmon.sh</a:t>
            </a:r>
            <a:r>
              <a:rPr lang="zh-CN" altLang="en-US" dirty="0" smtClean="0"/>
              <a:t>脚本文件用于监测</a:t>
            </a:r>
            <a:r>
              <a:rPr lang="en-US" altLang="zh-CN" dirty="0" err="1" smtClean="0"/>
              <a:t>httpd</a:t>
            </a:r>
            <a:r>
              <a:rPr lang="zh-CN" altLang="en-US" dirty="0" smtClean="0"/>
              <a:t>服务状态</a:t>
            </a:r>
          </a:p>
          <a:p>
            <a:pPr lvl="2"/>
            <a:r>
              <a:rPr lang="zh-CN" altLang="en-US" dirty="0" smtClean="0"/>
              <a:t> 通过“</a:t>
            </a:r>
            <a:r>
              <a:rPr lang="en-US" altLang="zh-CN" dirty="0" smtClean="0"/>
              <a:t>service </a:t>
            </a:r>
            <a:r>
              <a:rPr lang="en-US" altLang="zh-CN" dirty="0" err="1" smtClean="0"/>
              <a:t>httpd</a:t>
            </a:r>
            <a:r>
              <a:rPr lang="en-US" altLang="zh-CN" dirty="0" smtClean="0"/>
              <a:t> status” </a:t>
            </a:r>
            <a:r>
              <a:rPr lang="zh-CN" altLang="en-US" dirty="0" smtClean="0"/>
              <a:t>命令的返回值判断服务状态</a:t>
            </a:r>
          </a:p>
          <a:p>
            <a:pPr lvl="2"/>
            <a:r>
              <a:rPr lang="zh-CN" altLang="en-US" dirty="0" smtClean="0"/>
              <a:t> 使用重定向符号“</a:t>
            </a:r>
            <a:r>
              <a:rPr lang="en-US" altLang="zh-CN" dirty="0" smtClean="0"/>
              <a:t>&gt;&gt;”</a:t>
            </a:r>
            <a:r>
              <a:rPr lang="zh-CN" altLang="en-US" dirty="0" smtClean="0"/>
              <a:t>追加记录日志</a:t>
            </a:r>
          </a:p>
          <a:p>
            <a:pPr lvl="2"/>
            <a:r>
              <a:rPr lang="zh-CN" altLang="en-US" dirty="0" smtClean="0"/>
              <a:t> 结合</a:t>
            </a:r>
            <a:r>
              <a:rPr lang="en-US" altLang="zh-CN" dirty="0" err="1" smtClean="0"/>
              <a:t>crond</a:t>
            </a:r>
            <a:r>
              <a:rPr lang="zh-CN" altLang="en-US" dirty="0" smtClean="0"/>
              <a:t>计划任务定期执行</a:t>
            </a:r>
          </a:p>
          <a:p>
            <a:pPr lvl="1"/>
            <a:r>
              <a:rPr lang="zh-CN" altLang="en-US" dirty="0" smtClean="0"/>
              <a:t>编写</a:t>
            </a:r>
            <a:r>
              <a:rPr lang="en-US" altLang="zh-CN" dirty="0" smtClean="0"/>
              <a:t>myuadd.sh</a:t>
            </a:r>
            <a:r>
              <a:rPr lang="zh-CN" altLang="en-US" dirty="0" smtClean="0"/>
              <a:t>脚本用于批量添加用户帐号</a:t>
            </a:r>
          </a:p>
          <a:p>
            <a:pPr lvl="2"/>
            <a:r>
              <a:rPr lang="zh-CN" altLang="en-US" dirty="0" smtClean="0"/>
              <a:t> 使用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命令提示用户输入变量值进行交互</a:t>
            </a:r>
          </a:p>
          <a:p>
            <a:pPr lvl="2"/>
            <a:r>
              <a:rPr lang="zh-CN" altLang="en-US" dirty="0" smtClean="0"/>
              <a:t> 使用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语句循环执行添加用户的命令操作</a:t>
            </a:r>
          </a:p>
          <a:p>
            <a:pPr lvl="2"/>
            <a:r>
              <a:rPr lang="zh-CN" altLang="en-US" dirty="0" smtClean="0"/>
              <a:t> 使用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语句判断用户编号，小于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时自动在前缀后补“</a:t>
            </a:r>
            <a:r>
              <a:rPr lang="en-US" altLang="zh-CN" dirty="0" smtClean="0"/>
              <a:t>0”</a:t>
            </a:r>
          </a:p>
          <a:p>
            <a:pPr lvl="1"/>
            <a:r>
              <a:rPr lang="zh-CN" altLang="en-US" dirty="0" smtClean="0"/>
              <a:t>编写</a:t>
            </a:r>
            <a:r>
              <a:rPr lang="en-US" altLang="zh-CN" dirty="0" smtClean="0"/>
              <a:t>myudel.sh</a:t>
            </a:r>
            <a:r>
              <a:rPr lang="zh-CN" altLang="en-US" dirty="0" smtClean="0"/>
              <a:t>脚本用于批量删除用户帐号</a:t>
            </a:r>
          </a:p>
          <a:p>
            <a:pPr lvl="2"/>
            <a:r>
              <a:rPr lang="zh-CN" altLang="en-US" dirty="0" smtClean="0"/>
              <a:t> 通过位置参数“</a:t>
            </a:r>
            <a:r>
              <a:rPr lang="en-US" altLang="zh-CN" dirty="0" smtClean="0"/>
              <a:t>$1”</a:t>
            </a:r>
            <a:r>
              <a:rPr lang="zh-CN" altLang="en-US" dirty="0" smtClean="0"/>
              <a:t>传递要删除用户的名称前缀</a:t>
            </a:r>
          </a:p>
          <a:p>
            <a:pPr lvl="2"/>
            <a:r>
              <a:rPr lang="zh-CN" altLang="en-US" dirty="0" smtClean="0"/>
              <a:t> 结合“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-v root”</a:t>
            </a:r>
            <a:r>
              <a:rPr lang="zh-CN" altLang="en-US" dirty="0" smtClean="0"/>
              <a:t>排除掉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用户</a:t>
            </a:r>
          </a:p>
          <a:p>
            <a:pPr lvl="2"/>
            <a:r>
              <a:rPr lang="zh-CN" altLang="en-US" dirty="0" smtClean="0"/>
              <a:t> 使用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循环批量删除符合条件的用户</a:t>
            </a:r>
          </a:p>
        </p:txBody>
      </p:sp>
    </p:spTree>
    <p:extLst>
      <p:ext uri="{BB962C8B-B14F-4D97-AF65-F5344CB8AC3E}">
        <p14:creationId xmlns:p14="http://schemas.microsoft.com/office/powerpoint/2010/main" val="276031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01E62CCE-4476-4436-B7AF-6EA9DA72A40E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37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实验案例</a:t>
            </a:r>
            <a:r>
              <a:rPr lang="en-US" altLang="zh-CN" smtClean="0"/>
              <a:t>2</a:t>
            </a:r>
            <a:r>
              <a:rPr lang="zh-CN" altLang="en-US" smtClean="0"/>
              <a:t>：编写系统服务控制脚本</a:t>
            </a:r>
          </a:p>
        </p:txBody>
      </p:sp>
      <p:sp>
        <p:nvSpPr>
          <p:cNvPr id="430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需求描述</a:t>
            </a:r>
          </a:p>
          <a:p>
            <a:pPr lvl="1"/>
            <a:r>
              <a:rPr lang="zh-CN" altLang="en-US" dirty="0" smtClean="0"/>
              <a:t>为已安装的</a:t>
            </a:r>
            <a:r>
              <a:rPr lang="en-US" altLang="zh-CN" dirty="0" smtClean="0"/>
              <a:t>zebra</a:t>
            </a:r>
            <a:r>
              <a:rPr lang="zh-CN" altLang="en-US" dirty="0" smtClean="0"/>
              <a:t>程序编写 </a:t>
            </a:r>
            <a:r>
              <a:rPr lang="en-US" altLang="zh-CN" dirty="0" err="1" smtClean="0"/>
              <a:t>zebrad</a:t>
            </a:r>
            <a:r>
              <a:rPr lang="en-US" altLang="zh-CN" dirty="0" smtClean="0"/>
              <a:t> </a:t>
            </a:r>
            <a:r>
              <a:rPr lang="zh-CN" altLang="en-US" dirty="0" smtClean="0"/>
              <a:t>服务控制脚本</a:t>
            </a:r>
          </a:p>
          <a:p>
            <a:pPr lvl="2"/>
            <a:r>
              <a:rPr lang="zh-CN" altLang="en-US" dirty="0" smtClean="0"/>
              <a:t> 启动服务：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init.d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zebrad</a:t>
            </a:r>
            <a:r>
              <a:rPr lang="en-US" altLang="zh-CN" dirty="0" smtClean="0"/>
              <a:t> start</a:t>
            </a:r>
          </a:p>
          <a:p>
            <a:pPr lvl="2"/>
            <a:r>
              <a:rPr lang="en-US" altLang="zh-CN" dirty="0" smtClean="0"/>
              <a:t> </a:t>
            </a:r>
            <a:r>
              <a:rPr lang="zh-CN" altLang="en-US" dirty="0" smtClean="0"/>
              <a:t>终止服务：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init.d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zebrad</a:t>
            </a:r>
            <a:r>
              <a:rPr lang="en-US" altLang="zh-CN" dirty="0" smtClean="0"/>
              <a:t> start</a:t>
            </a:r>
          </a:p>
          <a:p>
            <a:pPr lvl="2"/>
            <a:r>
              <a:rPr lang="en-US" altLang="zh-CN" dirty="0" smtClean="0"/>
              <a:t> </a:t>
            </a:r>
            <a:r>
              <a:rPr lang="zh-CN" altLang="en-US" dirty="0" smtClean="0"/>
              <a:t>重启服务：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init.d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zebrad</a:t>
            </a:r>
            <a:r>
              <a:rPr lang="en-US" altLang="zh-CN" dirty="0" smtClean="0"/>
              <a:t> restart</a:t>
            </a:r>
          </a:p>
          <a:p>
            <a:pPr lvl="2"/>
            <a:r>
              <a:rPr lang="en-US" altLang="zh-CN" dirty="0" smtClean="0"/>
              <a:t> </a:t>
            </a:r>
            <a:r>
              <a:rPr lang="zh-CN" altLang="en-US" dirty="0" smtClean="0"/>
              <a:t>查看服务状态：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init.d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zebrad</a:t>
            </a:r>
            <a:r>
              <a:rPr lang="en-US" altLang="zh-CN" dirty="0" smtClean="0"/>
              <a:t> status</a:t>
            </a:r>
          </a:p>
          <a:p>
            <a:pPr lvl="2"/>
            <a:r>
              <a:rPr lang="en-US" altLang="zh-CN" dirty="0" smtClean="0"/>
              <a:t> </a:t>
            </a:r>
            <a:r>
              <a:rPr lang="zh-CN" altLang="en-US" dirty="0" smtClean="0"/>
              <a:t>未正确指定“</a:t>
            </a:r>
            <a:r>
              <a:rPr lang="en-US" altLang="zh-CN" dirty="0" smtClean="0"/>
              <a:t>start”</a:t>
            </a:r>
            <a:r>
              <a:rPr lang="zh-CN" altLang="en-US" dirty="0" smtClean="0"/>
              <a:t>、“</a:t>
            </a:r>
            <a:r>
              <a:rPr lang="en-US" altLang="zh-CN" dirty="0" smtClean="0"/>
              <a:t>stop”</a:t>
            </a:r>
            <a:r>
              <a:rPr lang="zh-CN" altLang="en-US" dirty="0" smtClean="0"/>
              <a:t>、“</a:t>
            </a:r>
            <a:r>
              <a:rPr lang="en-US" altLang="zh-CN" dirty="0" smtClean="0"/>
              <a:t>restart”</a:t>
            </a:r>
            <a:r>
              <a:rPr lang="zh-CN" altLang="en-US" dirty="0" smtClean="0"/>
              <a:t>、“</a:t>
            </a:r>
            <a:r>
              <a:rPr lang="en-US" altLang="zh-CN" dirty="0" smtClean="0"/>
              <a:t>status”</a:t>
            </a:r>
            <a:r>
              <a:rPr lang="zh-CN" altLang="en-US" dirty="0" smtClean="0"/>
              <a:t>参数时，输出用法帮助信息后退出</a:t>
            </a:r>
          </a:p>
          <a:p>
            <a:pPr lvl="2"/>
            <a:r>
              <a:rPr lang="zh-CN" altLang="en-US" dirty="0" smtClean="0"/>
              <a:t> 在启动、终止服务时应显示相关提示信息</a:t>
            </a:r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err="1" smtClean="0"/>
              <a:t>zebrad</a:t>
            </a:r>
            <a:r>
              <a:rPr lang="zh-CN" altLang="en-US" dirty="0" smtClean="0"/>
              <a:t>添加为系统服务</a:t>
            </a:r>
          </a:p>
        </p:txBody>
      </p:sp>
    </p:spTree>
    <p:extLst>
      <p:ext uri="{BB962C8B-B14F-4D97-AF65-F5344CB8AC3E}">
        <p14:creationId xmlns:p14="http://schemas.microsoft.com/office/powerpoint/2010/main" val="16664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E7E4FECB-F1E9-4211-A7AD-49F94D922202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38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44035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实验案例</a:t>
            </a:r>
            <a:r>
              <a:rPr lang="en-US" altLang="zh-CN" dirty="0"/>
              <a:t>3</a:t>
            </a:r>
            <a:r>
              <a:rPr lang="zh-CN" altLang="en-US" dirty="0" smtClean="0"/>
              <a:t>：编写系统服务控制脚本</a:t>
            </a:r>
          </a:p>
        </p:txBody>
      </p:sp>
      <p:sp>
        <p:nvSpPr>
          <p:cNvPr id="4403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mtClean="0"/>
              <a:t>实现思路</a:t>
            </a:r>
          </a:p>
          <a:p>
            <a:pPr lvl="1"/>
            <a:r>
              <a:rPr lang="zh-CN" altLang="en-US" smtClean="0"/>
              <a:t>参考已有的系统脚本建立 </a:t>
            </a:r>
            <a:r>
              <a:rPr lang="en-US" altLang="zh-CN" smtClean="0"/>
              <a:t>zebrad </a:t>
            </a:r>
            <a:r>
              <a:rPr lang="zh-CN" altLang="en-US" smtClean="0"/>
              <a:t>脚本文件</a:t>
            </a:r>
          </a:p>
          <a:p>
            <a:pPr lvl="1"/>
            <a:r>
              <a:rPr lang="zh-CN" altLang="en-US" smtClean="0"/>
              <a:t>将启动、终止</a:t>
            </a:r>
            <a:r>
              <a:rPr lang="en-US" altLang="zh-CN" smtClean="0"/>
              <a:t>zebra</a:t>
            </a:r>
            <a:r>
              <a:rPr lang="zh-CN" altLang="en-US" smtClean="0"/>
              <a:t>程序等执行操作分别定义为函数</a:t>
            </a:r>
          </a:p>
          <a:p>
            <a:pPr lvl="2"/>
            <a:r>
              <a:rPr lang="zh-CN" altLang="en-US" smtClean="0"/>
              <a:t> 通过“</a:t>
            </a:r>
            <a:r>
              <a:rPr lang="en-US" altLang="zh-CN" smtClean="0"/>
              <a:t>/usr/local/sbin/zebra -d”</a:t>
            </a:r>
            <a:r>
              <a:rPr lang="zh-CN" altLang="en-US" smtClean="0"/>
              <a:t>命令启动</a:t>
            </a:r>
            <a:r>
              <a:rPr lang="en-US" altLang="zh-CN" smtClean="0"/>
              <a:t>zebra</a:t>
            </a:r>
            <a:r>
              <a:rPr lang="zh-CN" altLang="en-US" smtClean="0"/>
              <a:t>服务</a:t>
            </a:r>
          </a:p>
          <a:p>
            <a:pPr lvl="2"/>
            <a:r>
              <a:rPr lang="zh-CN" altLang="en-US" smtClean="0"/>
              <a:t> 结合“</a:t>
            </a:r>
            <a:r>
              <a:rPr lang="en-US" altLang="zh-CN" smtClean="0"/>
              <a:t>/var/run/zebra.pid”</a:t>
            </a:r>
            <a:r>
              <a:rPr lang="zh-CN" altLang="en-US" smtClean="0"/>
              <a:t>文件中的</a:t>
            </a:r>
            <a:r>
              <a:rPr lang="en-US" altLang="zh-CN" smtClean="0"/>
              <a:t>PID</a:t>
            </a:r>
            <a:r>
              <a:rPr lang="zh-CN" altLang="en-US" smtClean="0"/>
              <a:t>号终止</a:t>
            </a:r>
            <a:r>
              <a:rPr lang="en-US" altLang="zh-CN" smtClean="0"/>
              <a:t>zebra</a:t>
            </a:r>
            <a:r>
              <a:rPr lang="zh-CN" altLang="en-US" smtClean="0"/>
              <a:t>进程</a:t>
            </a:r>
          </a:p>
          <a:p>
            <a:pPr lvl="2"/>
            <a:r>
              <a:rPr lang="zh-CN" altLang="en-US" smtClean="0"/>
              <a:t> 通过判断“</a:t>
            </a:r>
            <a:r>
              <a:rPr lang="en-US" altLang="zh-CN" smtClean="0"/>
              <a:t>zebra -d”</a:t>
            </a:r>
            <a:r>
              <a:rPr lang="zh-CN" altLang="en-US" smtClean="0"/>
              <a:t>进程信息确定</a:t>
            </a:r>
            <a:r>
              <a:rPr lang="en-US" altLang="zh-CN" smtClean="0"/>
              <a:t>zebra</a:t>
            </a:r>
            <a:r>
              <a:rPr lang="zh-CN" altLang="en-US" smtClean="0"/>
              <a:t>服务状态</a:t>
            </a:r>
          </a:p>
          <a:p>
            <a:pPr lvl="1"/>
            <a:r>
              <a:rPr lang="zh-CN" altLang="en-US" smtClean="0"/>
              <a:t>设置</a:t>
            </a:r>
            <a:r>
              <a:rPr lang="en-US" altLang="zh-CN" smtClean="0"/>
              <a:t>case</a:t>
            </a:r>
            <a:r>
              <a:rPr lang="zh-CN" altLang="en-US" smtClean="0"/>
              <a:t>分支语句</a:t>
            </a:r>
          </a:p>
          <a:p>
            <a:pPr lvl="2"/>
            <a:r>
              <a:rPr lang="zh-CN" altLang="en-US" smtClean="0"/>
              <a:t> 读取执行脚本时提供的未知参数“</a:t>
            </a:r>
            <a:r>
              <a:rPr lang="en-US" altLang="zh-CN" smtClean="0"/>
              <a:t>$1”</a:t>
            </a:r>
            <a:r>
              <a:rPr lang="zh-CN" altLang="en-US" smtClean="0"/>
              <a:t>，并进行比较</a:t>
            </a:r>
          </a:p>
          <a:p>
            <a:pPr lvl="2"/>
            <a:r>
              <a:rPr lang="zh-CN" altLang="en-US" smtClean="0"/>
              <a:t> 若为“</a:t>
            </a:r>
            <a:r>
              <a:rPr lang="en-US" altLang="zh-CN" smtClean="0"/>
              <a:t>start”</a:t>
            </a:r>
            <a:r>
              <a:rPr lang="zh-CN" altLang="en-US" smtClean="0"/>
              <a:t>、“</a:t>
            </a:r>
            <a:r>
              <a:rPr lang="en-US" altLang="zh-CN" smtClean="0"/>
              <a:t>stop”</a:t>
            </a:r>
            <a:r>
              <a:rPr lang="zh-CN" altLang="en-US" smtClean="0"/>
              <a:t>等字串，分别调用对应函数</a:t>
            </a:r>
          </a:p>
          <a:p>
            <a:pPr lvl="2"/>
            <a:r>
              <a:rPr lang="zh-CN" altLang="en-US" smtClean="0"/>
              <a:t> 否则执行默认操作，显示用法帮助信息并退出</a:t>
            </a:r>
          </a:p>
          <a:p>
            <a:pPr lvl="1"/>
            <a:r>
              <a:rPr lang="zh-CN" altLang="en-US" smtClean="0"/>
              <a:t>执行“</a:t>
            </a:r>
            <a:r>
              <a:rPr lang="en-US" altLang="zh-CN" smtClean="0"/>
              <a:t>chkconfig --add zebrad”</a:t>
            </a:r>
            <a:r>
              <a:rPr lang="zh-CN" altLang="en-US" smtClean="0"/>
              <a:t>添加为系统服务</a:t>
            </a:r>
          </a:p>
          <a:p>
            <a:pPr lvl="2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8914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44469" y="2632363"/>
            <a:ext cx="6497060" cy="83345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39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B682FF26-9688-4115-A974-7FABA26E6DC2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4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条件测试操作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mtClean="0"/>
              <a:t>测试文件状态</a:t>
            </a:r>
          </a:p>
          <a:p>
            <a:pPr lvl="1"/>
            <a:r>
              <a:rPr lang="zh-CN" altLang="en-US" smtClean="0"/>
              <a:t>格式：</a:t>
            </a:r>
            <a:r>
              <a:rPr lang="en-US" altLang="zh-CN" smtClean="0">
                <a:solidFill>
                  <a:srgbClr val="FF0000"/>
                </a:solidFill>
              </a:rPr>
              <a:t>[  </a:t>
            </a:r>
            <a:r>
              <a:rPr lang="zh-CN" altLang="en-US" smtClean="0">
                <a:solidFill>
                  <a:srgbClr val="FF0000"/>
                </a:solidFill>
              </a:rPr>
              <a:t>操作符  文件或目录  </a:t>
            </a:r>
            <a:r>
              <a:rPr lang="en-US" altLang="zh-CN" smtClean="0">
                <a:solidFill>
                  <a:srgbClr val="FF0000"/>
                </a:solidFill>
              </a:rPr>
              <a:t>]</a:t>
            </a:r>
          </a:p>
          <a:p>
            <a:r>
              <a:rPr lang="zh-CN" altLang="en-US" smtClean="0"/>
              <a:t>常用的测试操作符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-d</a:t>
            </a:r>
            <a:r>
              <a:rPr lang="zh-CN" altLang="en-US" smtClean="0"/>
              <a:t>：测试是否为目录（</a:t>
            </a:r>
            <a:r>
              <a:rPr lang="en-US" altLang="zh-CN" smtClean="0"/>
              <a:t>Directory</a:t>
            </a:r>
            <a:r>
              <a:rPr lang="zh-CN" altLang="en-US" smtClean="0"/>
              <a:t>）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-e</a:t>
            </a:r>
            <a:r>
              <a:rPr lang="zh-CN" altLang="en-US" smtClean="0"/>
              <a:t>：测试目录或文件是否存在（</a:t>
            </a:r>
            <a:r>
              <a:rPr lang="en-US" altLang="zh-CN" smtClean="0"/>
              <a:t>Exist</a:t>
            </a:r>
            <a:r>
              <a:rPr lang="zh-CN" altLang="en-US" smtClean="0"/>
              <a:t>）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-f</a:t>
            </a:r>
            <a:r>
              <a:rPr lang="zh-CN" altLang="en-US" smtClean="0"/>
              <a:t>：测试是否为文件（</a:t>
            </a:r>
            <a:r>
              <a:rPr lang="en-US" altLang="zh-CN" smtClean="0"/>
              <a:t>File</a:t>
            </a:r>
            <a:r>
              <a:rPr lang="zh-CN" altLang="en-US" smtClean="0"/>
              <a:t>）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-r</a:t>
            </a:r>
            <a:r>
              <a:rPr lang="zh-CN" altLang="en-US" smtClean="0"/>
              <a:t>：测试当前用户是否有权限读取（</a:t>
            </a:r>
            <a:r>
              <a:rPr lang="en-US" altLang="zh-CN" smtClean="0"/>
              <a:t>Read</a:t>
            </a:r>
            <a:r>
              <a:rPr lang="zh-CN" altLang="en-US" smtClean="0"/>
              <a:t>）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-w</a:t>
            </a:r>
            <a:r>
              <a:rPr lang="zh-CN" altLang="en-US" smtClean="0"/>
              <a:t>：测试当前用户是否有权限写入（</a:t>
            </a:r>
            <a:r>
              <a:rPr lang="en-US" altLang="zh-CN" smtClean="0"/>
              <a:t>Write</a:t>
            </a:r>
            <a:r>
              <a:rPr lang="zh-CN" altLang="en-US" smtClean="0"/>
              <a:t>）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-x</a:t>
            </a:r>
            <a:r>
              <a:rPr lang="zh-CN" altLang="en-US" smtClean="0"/>
              <a:t>：测试当前用户是否可执行（</a:t>
            </a:r>
            <a:r>
              <a:rPr lang="en-US" altLang="zh-CN" smtClean="0"/>
              <a:t>Excute</a:t>
            </a:r>
            <a:r>
              <a:rPr lang="zh-CN" altLang="en-US" smtClean="0"/>
              <a:t>）该文件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-L</a:t>
            </a:r>
            <a:r>
              <a:rPr lang="zh-CN" altLang="en-US" smtClean="0"/>
              <a:t>：测试是否为符号连接（</a:t>
            </a:r>
            <a:r>
              <a:rPr lang="en-US" altLang="zh-CN" smtClean="0"/>
              <a:t>Link</a:t>
            </a:r>
            <a:r>
              <a:rPr lang="zh-CN" altLang="en-US" smtClean="0"/>
              <a:t>）文件</a:t>
            </a:r>
          </a:p>
        </p:txBody>
      </p:sp>
      <p:sp>
        <p:nvSpPr>
          <p:cNvPr id="494598" name="AutoShape 6"/>
          <p:cNvSpPr>
            <a:spLocks noChangeArrowheads="1"/>
          </p:cNvSpPr>
          <p:nvPr/>
        </p:nvSpPr>
        <p:spPr bwMode="auto">
          <a:xfrm>
            <a:off x="766233" y="1968500"/>
            <a:ext cx="10676467" cy="4052888"/>
          </a:xfrm>
          <a:prstGeom prst="roundRect">
            <a:avLst>
              <a:gd name="adj" fmla="val 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</a:t>
            </a:r>
            <a:r>
              <a:rPr lang="en-US" altLang="zh-CN" sz="1800" b="1">
                <a:solidFill>
                  <a:srgbClr val="FF0000"/>
                </a:solidFill>
              </a:rPr>
              <a:t>[  -d /etc/vsftpd  ]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echo $?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0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</a:t>
            </a:r>
            <a:r>
              <a:rPr lang="en-US" altLang="zh-CN" sz="1800" b="1">
                <a:solidFill>
                  <a:srgbClr val="FF0000"/>
                </a:solidFill>
              </a:rPr>
              <a:t>[  -d /etc/hosts  ]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echo $?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94599" name="AutoShape 7"/>
          <p:cNvSpPr>
            <a:spLocks noChangeArrowheads="1"/>
          </p:cNvSpPr>
          <p:nvPr/>
        </p:nvSpPr>
        <p:spPr bwMode="auto">
          <a:xfrm>
            <a:off x="7344834" y="2097088"/>
            <a:ext cx="3551767" cy="684212"/>
          </a:xfrm>
          <a:prstGeom prst="wedgeRoundRectCallout">
            <a:avLst>
              <a:gd name="adj1" fmla="val -41657"/>
              <a:gd name="adj2" fmla="val 8178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返回值为</a:t>
            </a:r>
            <a:r>
              <a:rPr lang="en-US" altLang="zh-CN" sz="1800" b="1">
                <a:ea typeface="楷体_GB2312" pitchFamily="49" charset="-122"/>
              </a:rPr>
              <a:t>0</a:t>
            </a:r>
            <a:r>
              <a:rPr lang="zh-CN" altLang="en-US" sz="1800" b="1">
                <a:ea typeface="楷体_GB2312" pitchFamily="49" charset="-122"/>
              </a:rPr>
              <a:t>，表示上一步测试的条件成立</a:t>
            </a:r>
          </a:p>
        </p:txBody>
      </p:sp>
      <p:sp>
        <p:nvSpPr>
          <p:cNvPr id="494601" name="AutoShape 9"/>
          <p:cNvSpPr>
            <a:spLocks noChangeArrowheads="1"/>
          </p:cNvSpPr>
          <p:nvPr/>
        </p:nvSpPr>
        <p:spPr bwMode="auto">
          <a:xfrm>
            <a:off x="766233" y="4510088"/>
            <a:ext cx="10676467" cy="1727200"/>
          </a:xfrm>
          <a:prstGeom prst="roundRect">
            <a:avLst>
              <a:gd name="adj" fmla="val 1020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[ -e /media/cdrom ] </a:t>
            </a:r>
            <a:r>
              <a:rPr lang="en-US" altLang="zh-CN" sz="1800" b="1">
                <a:solidFill>
                  <a:srgbClr val="FF0000"/>
                </a:solidFill>
              </a:rPr>
              <a:t>&amp;&amp;</a:t>
            </a:r>
            <a:r>
              <a:rPr lang="en-US" altLang="zh-CN" sz="1800" b="1"/>
              <a:t> echo "YES"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YES 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[ -e /media/cdrom/Server ] &amp;&amp; echo "YES“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</a:t>
            </a:r>
          </a:p>
        </p:txBody>
      </p:sp>
      <p:sp>
        <p:nvSpPr>
          <p:cNvPr id="494600" name="AutoShape 8"/>
          <p:cNvSpPr>
            <a:spLocks noChangeArrowheads="1"/>
          </p:cNvSpPr>
          <p:nvPr/>
        </p:nvSpPr>
        <p:spPr bwMode="auto">
          <a:xfrm>
            <a:off x="6671734" y="3681413"/>
            <a:ext cx="3263900" cy="684212"/>
          </a:xfrm>
          <a:prstGeom prst="wedgeRoundRectCallout">
            <a:avLst>
              <a:gd name="adj1" fmla="val -42282"/>
              <a:gd name="adj2" fmla="val 8178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如果测试的条件成立则输出“</a:t>
            </a:r>
            <a:r>
              <a:rPr lang="en-US" altLang="zh-CN" sz="1800" b="1">
                <a:ea typeface="楷体_GB2312" pitchFamily="49" charset="-122"/>
              </a:rPr>
              <a:t>YES”</a:t>
            </a:r>
          </a:p>
        </p:txBody>
      </p:sp>
    </p:spTree>
    <p:extLst>
      <p:ext uri="{BB962C8B-B14F-4D97-AF65-F5344CB8AC3E}">
        <p14:creationId xmlns:p14="http://schemas.microsoft.com/office/powerpoint/2010/main" val="360331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8" grpId="0" animBg="1"/>
      <p:bldP spid="494599" grpId="0" animBg="1"/>
      <p:bldP spid="494601" grpId="0" animBg="1"/>
      <p:bldP spid="49460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58A16FB5-533F-4091-94FE-1E29EAA3E44D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5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条件测试操作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mtClean="0"/>
              <a:t>整数值比较</a:t>
            </a:r>
          </a:p>
          <a:p>
            <a:pPr lvl="1"/>
            <a:r>
              <a:rPr lang="zh-CN" altLang="en-US" smtClean="0"/>
              <a:t>格式：</a:t>
            </a:r>
            <a:r>
              <a:rPr lang="en-US" altLang="zh-CN" smtClean="0">
                <a:solidFill>
                  <a:srgbClr val="FF0000"/>
                </a:solidFill>
              </a:rPr>
              <a:t>[  </a:t>
            </a:r>
            <a:r>
              <a:rPr lang="zh-CN" altLang="en-US" smtClean="0">
                <a:solidFill>
                  <a:srgbClr val="FF0000"/>
                </a:solidFill>
              </a:rPr>
              <a:t>整数</a:t>
            </a:r>
            <a:r>
              <a:rPr lang="en-US" altLang="zh-CN" smtClean="0">
                <a:solidFill>
                  <a:srgbClr val="FF0000"/>
                </a:solidFill>
              </a:rPr>
              <a:t>1  </a:t>
            </a:r>
            <a:r>
              <a:rPr lang="zh-CN" altLang="en-US" smtClean="0">
                <a:solidFill>
                  <a:srgbClr val="FF0000"/>
                </a:solidFill>
              </a:rPr>
              <a:t>操作符  整数</a:t>
            </a:r>
            <a:r>
              <a:rPr lang="en-US" altLang="zh-CN" smtClean="0">
                <a:solidFill>
                  <a:srgbClr val="FF0000"/>
                </a:solidFill>
              </a:rPr>
              <a:t>2  ]</a:t>
            </a:r>
          </a:p>
          <a:p>
            <a:r>
              <a:rPr lang="zh-CN" altLang="en-US" smtClean="0"/>
              <a:t>常用的测试操作符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-eq</a:t>
            </a:r>
            <a:r>
              <a:rPr lang="zh-CN" altLang="en-US" smtClean="0"/>
              <a:t>：等于（</a:t>
            </a:r>
            <a:r>
              <a:rPr lang="en-US" altLang="zh-CN" smtClean="0"/>
              <a:t>Equal</a:t>
            </a:r>
            <a:r>
              <a:rPr lang="zh-CN" altLang="en-US" smtClean="0"/>
              <a:t>）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-ne</a:t>
            </a:r>
            <a:r>
              <a:rPr lang="zh-CN" altLang="en-US" smtClean="0"/>
              <a:t>：不等于（</a:t>
            </a:r>
            <a:r>
              <a:rPr lang="en-US" altLang="zh-CN" smtClean="0"/>
              <a:t>Not Equal</a:t>
            </a:r>
            <a:r>
              <a:rPr lang="zh-CN" altLang="en-US" smtClean="0"/>
              <a:t>）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-gt</a:t>
            </a:r>
            <a:r>
              <a:rPr lang="zh-CN" altLang="en-US" smtClean="0"/>
              <a:t>：大于（</a:t>
            </a:r>
            <a:r>
              <a:rPr lang="en-US" altLang="zh-CN" smtClean="0"/>
              <a:t>Greater Than</a:t>
            </a:r>
            <a:r>
              <a:rPr lang="zh-CN" altLang="en-US" smtClean="0"/>
              <a:t>）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-lt</a:t>
            </a:r>
            <a:r>
              <a:rPr lang="zh-CN" altLang="en-US" smtClean="0"/>
              <a:t>：小于（</a:t>
            </a:r>
            <a:r>
              <a:rPr lang="en-US" altLang="zh-CN" smtClean="0"/>
              <a:t>Lesser Than</a:t>
            </a:r>
            <a:r>
              <a:rPr lang="zh-CN" altLang="en-US" smtClean="0"/>
              <a:t>）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-le</a:t>
            </a:r>
            <a:r>
              <a:rPr lang="zh-CN" altLang="en-US" smtClean="0"/>
              <a:t>：小于或等于（</a:t>
            </a:r>
            <a:r>
              <a:rPr lang="en-US" altLang="zh-CN" smtClean="0"/>
              <a:t>Lesser or Equal</a:t>
            </a:r>
            <a:r>
              <a:rPr lang="zh-CN" altLang="en-US" smtClean="0"/>
              <a:t>）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-ge</a:t>
            </a:r>
            <a:r>
              <a:rPr lang="zh-CN" altLang="en-US" smtClean="0"/>
              <a:t>：大于或等于（</a:t>
            </a:r>
            <a:r>
              <a:rPr lang="en-US" altLang="zh-CN" smtClean="0"/>
              <a:t>Greater or Equal</a:t>
            </a:r>
            <a:r>
              <a:rPr lang="zh-CN" altLang="en-US" smtClean="0"/>
              <a:t>）</a:t>
            </a:r>
          </a:p>
        </p:txBody>
      </p:sp>
      <p:sp>
        <p:nvSpPr>
          <p:cNvPr id="496646" name="AutoShape 6"/>
          <p:cNvSpPr>
            <a:spLocks noChangeArrowheads="1"/>
          </p:cNvSpPr>
          <p:nvPr/>
        </p:nvSpPr>
        <p:spPr bwMode="auto">
          <a:xfrm>
            <a:off x="766233" y="1968500"/>
            <a:ext cx="10676467" cy="4052888"/>
          </a:xfrm>
          <a:prstGeom prst="roundRect">
            <a:avLst>
              <a:gd name="adj" fmla="val 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[root@localhost ~]# who | wc -l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5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[root@localhost ~]# </a:t>
            </a:r>
            <a:r>
              <a:rPr lang="en-US" altLang="zh-CN" sz="1800" b="1">
                <a:solidFill>
                  <a:srgbClr val="FF0000"/>
                </a:solidFill>
              </a:rPr>
              <a:t>[ `who | wc -l` -le 10 ]</a:t>
            </a:r>
            <a:r>
              <a:rPr lang="en-US" altLang="zh-CN" sz="1800" b="1">
                <a:solidFill>
                  <a:schemeClr val="tx1"/>
                </a:solidFill>
              </a:rPr>
              <a:t> &amp;&amp; echo "YES"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YES </a:t>
            </a:r>
          </a:p>
        </p:txBody>
      </p:sp>
      <p:sp>
        <p:nvSpPr>
          <p:cNvPr id="496647" name="AutoShape 7"/>
          <p:cNvSpPr>
            <a:spLocks noChangeArrowheads="1"/>
          </p:cNvSpPr>
          <p:nvPr/>
        </p:nvSpPr>
        <p:spPr bwMode="auto">
          <a:xfrm>
            <a:off x="766233" y="3644900"/>
            <a:ext cx="10676467" cy="2808288"/>
          </a:xfrm>
          <a:prstGeom prst="roundRect">
            <a:avLst>
              <a:gd name="adj" fmla="val 7181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[root@localhost ~]# df -hT | grep "/boot" | awk '{print $6}'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12% 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[root@localhost ~]# BootUsage=`df -hT | grep "/boot" | awk '{print $6}' | cut -d "%" -f 1`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[root@localhost ~]# echo $BootUsage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12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[root@localhost ~]# </a:t>
            </a:r>
            <a:r>
              <a:rPr lang="en-US" altLang="zh-CN" sz="1800" b="1">
                <a:solidFill>
                  <a:srgbClr val="FF0000"/>
                </a:solidFill>
              </a:rPr>
              <a:t>[ $BootUsage -gt 95 ]</a:t>
            </a:r>
            <a:r>
              <a:rPr lang="en-US" altLang="zh-CN" sz="1800" b="1">
                <a:solidFill>
                  <a:schemeClr val="tx1"/>
                </a:solidFill>
              </a:rPr>
              <a:t> &amp;&amp; echo "YES" </a:t>
            </a:r>
          </a:p>
        </p:txBody>
      </p:sp>
      <p:sp>
        <p:nvSpPr>
          <p:cNvPr id="496649" name="AutoShape 9"/>
          <p:cNvSpPr>
            <a:spLocks noChangeArrowheads="1"/>
          </p:cNvSpPr>
          <p:nvPr/>
        </p:nvSpPr>
        <p:spPr bwMode="auto">
          <a:xfrm>
            <a:off x="6959600" y="1952626"/>
            <a:ext cx="3649133" cy="684213"/>
          </a:xfrm>
          <a:prstGeom prst="wedgeRoundRectCallout">
            <a:avLst>
              <a:gd name="adj1" fmla="val -43042"/>
              <a:gd name="adj2" fmla="val 8178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如果登录用户数小于或等于</a:t>
            </a:r>
            <a:r>
              <a:rPr lang="en-US" altLang="zh-CN" sz="1800" b="1">
                <a:ea typeface="楷体_GB2312" pitchFamily="49" charset="-122"/>
              </a:rPr>
              <a:t>10</a:t>
            </a:r>
            <a:r>
              <a:rPr lang="zh-CN" altLang="en-US" sz="1800" b="1">
                <a:ea typeface="楷体_GB2312" pitchFamily="49" charset="-122"/>
              </a:rPr>
              <a:t>则输出 </a:t>
            </a:r>
            <a:r>
              <a:rPr lang="en-US" altLang="zh-CN" sz="1800" b="1">
                <a:ea typeface="楷体_GB2312" pitchFamily="49" charset="-122"/>
              </a:rPr>
              <a:t>YES</a:t>
            </a:r>
          </a:p>
        </p:txBody>
      </p:sp>
      <p:sp>
        <p:nvSpPr>
          <p:cNvPr id="496650" name="AutoShape 10"/>
          <p:cNvSpPr>
            <a:spLocks noChangeArrowheads="1"/>
          </p:cNvSpPr>
          <p:nvPr/>
        </p:nvSpPr>
        <p:spPr bwMode="auto">
          <a:xfrm>
            <a:off x="6915151" y="5121276"/>
            <a:ext cx="4415367" cy="684213"/>
          </a:xfrm>
          <a:prstGeom prst="wedgeRoundRectCallout">
            <a:avLst>
              <a:gd name="adj1" fmla="val -41181"/>
              <a:gd name="adj2" fmla="val 8178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如果</a:t>
            </a:r>
            <a:r>
              <a:rPr lang="en-US" altLang="zh-CN" sz="1800" b="1">
                <a:ea typeface="楷体_GB2312" pitchFamily="49" charset="-122"/>
              </a:rPr>
              <a:t>/boot</a:t>
            </a:r>
            <a:r>
              <a:rPr lang="zh-CN" altLang="en-US" sz="1800" b="1">
                <a:ea typeface="楷体_GB2312" pitchFamily="49" charset="-122"/>
              </a:rPr>
              <a:t>分区的磁盘使用率超过</a:t>
            </a:r>
            <a:r>
              <a:rPr lang="en-US" altLang="zh-CN" sz="1800" b="1">
                <a:ea typeface="楷体_GB2312" pitchFamily="49" charset="-122"/>
              </a:rPr>
              <a:t>95%</a:t>
            </a:r>
            <a:r>
              <a:rPr lang="zh-CN" altLang="en-US" sz="1800" b="1">
                <a:ea typeface="楷体_GB2312" pitchFamily="49" charset="-122"/>
              </a:rPr>
              <a:t>则输出 </a:t>
            </a:r>
            <a:r>
              <a:rPr lang="en-US" altLang="zh-CN" sz="1800" b="1">
                <a:ea typeface="楷体_GB2312" pitchFamily="49" charset="-122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16215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6" grpId="0" animBg="1"/>
      <p:bldP spid="496647" grpId="0" animBg="1"/>
      <p:bldP spid="496649" grpId="0" animBg="1"/>
      <p:bldP spid="4966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CBF76A96-47F7-4507-A005-2A00AD19BEE3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6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条件测试操作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mtClean="0"/>
              <a:t>字符串比较</a:t>
            </a:r>
          </a:p>
          <a:p>
            <a:pPr lvl="1"/>
            <a:r>
              <a:rPr lang="zh-CN" altLang="en-US" smtClean="0"/>
              <a:t>格式：</a:t>
            </a:r>
            <a:r>
              <a:rPr lang="en-US" altLang="zh-CN" smtClean="0">
                <a:solidFill>
                  <a:srgbClr val="FF0000"/>
                </a:solidFill>
              </a:rPr>
              <a:t>[  </a:t>
            </a:r>
            <a:r>
              <a:rPr lang="zh-CN" altLang="en-US" smtClean="0">
                <a:solidFill>
                  <a:srgbClr val="FF0000"/>
                </a:solidFill>
              </a:rPr>
              <a:t>字符串</a:t>
            </a:r>
            <a:r>
              <a:rPr lang="en-US" altLang="zh-CN" smtClean="0">
                <a:solidFill>
                  <a:srgbClr val="FF0000"/>
                </a:solidFill>
              </a:rPr>
              <a:t>1  =  </a:t>
            </a:r>
            <a:r>
              <a:rPr lang="zh-CN" altLang="en-US" smtClean="0">
                <a:solidFill>
                  <a:srgbClr val="FF0000"/>
                </a:solidFill>
              </a:rPr>
              <a:t>字符串</a:t>
            </a:r>
            <a:r>
              <a:rPr lang="en-US" altLang="zh-CN" smtClean="0">
                <a:solidFill>
                  <a:srgbClr val="FF0000"/>
                </a:solidFill>
              </a:rPr>
              <a:t>2 ]</a:t>
            </a:r>
          </a:p>
          <a:p>
            <a:pPr lvl="1">
              <a:buFontTx/>
              <a:buNone/>
            </a:pPr>
            <a:r>
              <a:rPr lang="en-US" altLang="zh-CN" smtClean="0">
                <a:solidFill>
                  <a:srgbClr val="FF0000"/>
                </a:solidFill>
              </a:rPr>
              <a:t>              [  </a:t>
            </a:r>
            <a:r>
              <a:rPr lang="zh-CN" altLang="en-US" smtClean="0">
                <a:solidFill>
                  <a:srgbClr val="FF0000"/>
                </a:solidFill>
              </a:rPr>
              <a:t>字符串</a:t>
            </a:r>
            <a:r>
              <a:rPr lang="en-US" altLang="zh-CN" smtClean="0">
                <a:solidFill>
                  <a:srgbClr val="FF0000"/>
                </a:solidFill>
              </a:rPr>
              <a:t>1  !=  </a:t>
            </a:r>
            <a:r>
              <a:rPr lang="zh-CN" altLang="en-US" smtClean="0">
                <a:solidFill>
                  <a:srgbClr val="FF0000"/>
                </a:solidFill>
              </a:rPr>
              <a:t>字符串</a:t>
            </a:r>
            <a:r>
              <a:rPr lang="en-US" altLang="zh-CN" smtClean="0">
                <a:solidFill>
                  <a:srgbClr val="FF0000"/>
                </a:solidFill>
              </a:rPr>
              <a:t>2 ]</a:t>
            </a:r>
          </a:p>
          <a:p>
            <a:pPr lvl="1">
              <a:buFontTx/>
              <a:buNone/>
            </a:pPr>
            <a:r>
              <a:rPr lang="en-US" altLang="zh-CN" smtClean="0">
                <a:solidFill>
                  <a:srgbClr val="FF0000"/>
                </a:solidFill>
              </a:rPr>
              <a:t>              [  -z  </a:t>
            </a:r>
            <a:r>
              <a:rPr lang="zh-CN" altLang="en-US" smtClean="0">
                <a:solidFill>
                  <a:srgbClr val="FF0000"/>
                </a:solidFill>
              </a:rPr>
              <a:t>字符串 </a:t>
            </a:r>
            <a:r>
              <a:rPr lang="en-US" altLang="zh-CN" smtClean="0">
                <a:solidFill>
                  <a:srgbClr val="FF0000"/>
                </a:solidFill>
              </a:rPr>
              <a:t>]</a:t>
            </a:r>
          </a:p>
          <a:p>
            <a:r>
              <a:rPr lang="zh-CN" altLang="en-US" smtClean="0"/>
              <a:t>常用的测试操作符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=</a:t>
            </a:r>
            <a:r>
              <a:rPr lang="zh-CN" altLang="en-US" smtClean="0"/>
              <a:t>：字符串内容相同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!=</a:t>
            </a:r>
            <a:r>
              <a:rPr lang="zh-CN" altLang="en-US" smtClean="0"/>
              <a:t>：字符串内容不同，</a:t>
            </a:r>
            <a:r>
              <a:rPr lang="en-US" altLang="zh-CN" smtClean="0"/>
              <a:t>! </a:t>
            </a:r>
            <a:r>
              <a:rPr lang="zh-CN" altLang="en-US" smtClean="0"/>
              <a:t>号表示相反的意思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-z</a:t>
            </a:r>
            <a:r>
              <a:rPr lang="zh-CN" altLang="en-US" smtClean="0"/>
              <a:t>：字符串内容为空</a:t>
            </a:r>
          </a:p>
        </p:txBody>
      </p:sp>
      <p:sp>
        <p:nvSpPr>
          <p:cNvPr id="498694" name="AutoShape 6"/>
          <p:cNvSpPr>
            <a:spLocks noChangeArrowheads="1"/>
          </p:cNvSpPr>
          <p:nvPr/>
        </p:nvSpPr>
        <p:spPr bwMode="auto">
          <a:xfrm>
            <a:off x="766233" y="1968500"/>
            <a:ext cx="10676467" cy="4052888"/>
          </a:xfrm>
          <a:prstGeom prst="roundRect">
            <a:avLst>
              <a:gd name="adj" fmla="val 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[root@localhost ~]# read -p "Location</a:t>
            </a:r>
            <a:r>
              <a:rPr lang="zh-CN" altLang="en-US" sz="1800" b="1">
                <a:solidFill>
                  <a:schemeClr val="tx1"/>
                </a:solidFill>
              </a:rPr>
              <a:t>：</a:t>
            </a:r>
            <a:r>
              <a:rPr lang="en-US" altLang="zh-CN" sz="1800" b="1">
                <a:solidFill>
                  <a:schemeClr val="tx1"/>
                </a:solidFill>
              </a:rPr>
              <a:t>" FilePath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Location</a:t>
            </a:r>
            <a:r>
              <a:rPr lang="zh-CN" altLang="en-US" sz="1800" b="1">
                <a:solidFill>
                  <a:schemeClr val="tx1"/>
                </a:solidFill>
              </a:rPr>
              <a:t>：</a:t>
            </a:r>
            <a:r>
              <a:rPr lang="en-US" altLang="zh-CN" sz="1800" b="1">
                <a:solidFill>
                  <a:srgbClr val="0000FF"/>
                </a:solidFill>
              </a:rPr>
              <a:t>/etc/inittab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[root@localhost ~]# </a:t>
            </a:r>
            <a:r>
              <a:rPr lang="en-US" altLang="zh-CN" sz="1800" b="1">
                <a:solidFill>
                  <a:srgbClr val="FF0000"/>
                </a:solidFill>
              </a:rPr>
              <a:t>[ $FilePath = "/etc/inittab" ]</a:t>
            </a:r>
            <a:r>
              <a:rPr lang="en-US" altLang="zh-CN" sz="1800" b="1">
                <a:solidFill>
                  <a:schemeClr val="tx1"/>
                </a:solidFill>
              </a:rPr>
              <a:t> &amp;&amp; echo "YES"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YES </a:t>
            </a:r>
          </a:p>
        </p:txBody>
      </p:sp>
      <p:sp>
        <p:nvSpPr>
          <p:cNvPr id="498695" name="AutoShape 7"/>
          <p:cNvSpPr>
            <a:spLocks noChangeArrowheads="1"/>
          </p:cNvSpPr>
          <p:nvPr/>
        </p:nvSpPr>
        <p:spPr bwMode="auto">
          <a:xfrm>
            <a:off x="766233" y="3644900"/>
            <a:ext cx="10676467" cy="2376488"/>
          </a:xfrm>
          <a:prstGeom prst="roundRect">
            <a:avLst>
              <a:gd name="adj" fmla="val 7181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[root@localhost ~]# </a:t>
            </a:r>
            <a:r>
              <a:rPr lang="en-US" altLang="zh-CN" sz="1800" b="1">
                <a:solidFill>
                  <a:srgbClr val="FF0000"/>
                </a:solidFill>
              </a:rPr>
              <a:t>[ $LANG != "en.US" ]</a:t>
            </a:r>
            <a:r>
              <a:rPr lang="en-US" altLang="zh-CN" sz="1800" b="1">
                <a:solidFill>
                  <a:schemeClr val="tx1"/>
                </a:solidFill>
              </a:rPr>
              <a:t> &amp;&amp; echo $LANG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zh_CN.UTF-8 </a:t>
            </a:r>
          </a:p>
        </p:txBody>
      </p:sp>
      <p:sp>
        <p:nvSpPr>
          <p:cNvPr id="498696" name="AutoShape 8"/>
          <p:cNvSpPr>
            <a:spLocks noChangeArrowheads="1"/>
          </p:cNvSpPr>
          <p:nvPr/>
        </p:nvSpPr>
        <p:spPr bwMode="auto">
          <a:xfrm>
            <a:off x="8401051" y="1916113"/>
            <a:ext cx="3647016" cy="684212"/>
          </a:xfrm>
          <a:prstGeom prst="wedgeRoundRectCallout">
            <a:avLst>
              <a:gd name="adj1" fmla="val -42398"/>
              <a:gd name="adj2" fmla="val 8433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如果键入路径与指定的目录一致则输出 </a:t>
            </a:r>
            <a:r>
              <a:rPr lang="en-US" altLang="zh-CN" sz="1800" b="1">
                <a:ea typeface="楷体_GB2312" pitchFamily="49" charset="-122"/>
              </a:rPr>
              <a:t>YES</a:t>
            </a:r>
          </a:p>
        </p:txBody>
      </p:sp>
      <p:sp>
        <p:nvSpPr>
          <p:cNvPr id="498697" name="AutoShape 9"/>
          <p:cNvSpPr>
            <a:spLocks noChangeArrowheads="1"/>
          </p:cNvSpPr>
          <p:nvPr/>
        </p:nvSpPr>
        <p:spPr bwMode="auto">
          <a:xfrm>
            <a:off x="6191251" y="4437063"/>
            <a:ext cx="4993216" cy="684212"/>
          </a:xfrm>
          <a:prstGeom prst="wedgeRoundRectCallout">
            <a:avLst>
              <a:gd name="adj1" fmla="val -41269"/>
              <a:gd name="adj2" fmla="val -8805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如果当前的语言环境不是 </a:t>
            </a:r>
            <a:r>
              <a:rPr lang="en-US" altLang="zh-CN" sz="1800" b="1">
                <a:ea typeface="楷体_GB2312" pitchFamily="49" charset="-122"/>
              </a:rPr>
              <a:t>en_US</a:t>
            </a:r>
            <a:r>
              <a:rPr lang="zh-CN" altLang="en-US" sz="1800" b="1">
                <a:ea typeface="楷体_GB2312" pitchFamily="49" charset="-122"/>
              </a:rPr>
              <a:t>，则输出</a:t>
            </a:r>
            <a:r>
              <a:rPr lang="en-US" altLang="zh-CN" sz="1800" b="1">
                <a:ea typeface="楷体_GB2312" pitchFamily="49" charset="-122"/>
              </a:rPr>
              <a:t>LANG</a:t>
            </a:r>
            <a:r>
              <a:rPr lang="zh-CN" altLang="en-US" sz="1800" b="1">
                <a:ea typeface="楷体_GB2312" pitchFamily="49" charset="-122"/>
              </a:rPr>
              <a:t>变量的值</a:t>
            </a:r>
          </a:p>
        </p:txBody>
      </p:sp>
    </p:spTree>
    <p:extLst>
      <p:ext uri="{BB962C8B-B14F-4D97-AF65-F5344CB8AC3E}">
        <p14:creationId xmlns:p14="http://schemas.microsoft.com/office/powerpoint/2010/main" val="74521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4" grpId="0" animBg="1"/>
      <p:bldP spid="498695" grpId="0" animBg="1"/>
      <p:bldP spid="498696" grpId="0" animBg="1"/>
      <p:bldP spid="49869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B8239973-9106-4672-8633-C5FD6F233B28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7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条件测试操作</a:t>
            </a:r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逻辑测试</a:t>
            </a:r>
          </a:p>
          <a:p>
            <a:pPr lvl="1"/>
            <a:r>
              <a:rPr lang="zh-CN" altLang="en-US" dirty="0" smtClean="0"/>
              <a:t>格式：</a:t>
            </a:r>
            <a:r>
              <a:rPr lang="en-US" altLang="zh-CN" dirty="0" smtClean="0">
                <a:solidFill>
                  <a:srgbClr val="FF0000"/>
                </a:solidFill>
              </a:rPr>
              <a:t>[  </a:t>
            </a:r>
            <a:r>
              <a:rPr lang="zh-CN" altLang="en-US" dirty="0" smtClean="0">
                <a:solidFill>
                  <a:srgbClr val="FF0000"/>
                </a:solidFill>
              </a:rPr>
              <a:t>表达式</a:t>
            </a:r>
            <a:r>
              <a:rPr lang="en-US" altLang="zh-CN" dirty="0" smtClean="0">
                <a:solidFill>
                  <a:srgbClr val="FF0000"/>
                </a:solidFill>
              </a:rPr>
              <a:t>1  ]  </a:t>
            </a:r>
            <a:r>
              <a:rPr lang="zh-CN" altLang="en-US" dirty="0" smtClean="0">
                <a:solidFill>
                  <a:srgbClr val="FF0000"/>
                </a:solidFill>
              </a:rPr>
              <a:t>操作符  </a:t>
            </a:r>
            <a:r>
              <a:rPr lang="en-US" altLang="zh-CN" dirty="0" smtClean="0">
                <a:solidFill>
                  <a:srgbClr val="FF0000"/>
                </a:solidFill>
              </a:rPr>
              <a:t>[  </a:t>
            </a:r>
            <a:r>
              <a:rPr lang="zh-CN" altLang="en-US" dirty="0" smtClean="0">
                <a:solidFill>
                  <a:srgbClr val="FF0000"/>
                </a:solidFill>
              </a:rPr>
              <a:t>表达式</a:t>
            </a:r>
            <a:r>
              <a:rPr lang="en-US" altLang="zh-CN" dirty="0" smtClean="0">
                <a:solidFill>
                  <a:srgbClr val="FF0000"/>
                </a:solidFill>
              </a:rPr>
              <a:t>2  ]  ... </a:t>
            </a:r>
          </a:p>
          <a:p>
            <a:r>
              <a:rPr lang="zh-CN" altLang="en-US" dirty="0" smtClean="0"/>
              <a:t>常用的测试操作符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&amp;&amp;</a:t>
            </a:r>
            <a:r>
              <a:rPr lang="zh-CN" altLang="en-US" dirty="0" smtClean="0"/>
              <a:t>：逻辑与</a:t>
            </a:r>
          </a:p>
          <a:p>
            <a:pPr lvl="2"/>
            <a:r>
              <a:rPr lang="zh-CN" altLang="en-US" b="0" dirty="0" smtClean="0"/>
              <a:t> </a:t>
            </a:r>
            <a:r>
              <a:rPr lang="en-US" altLang="zh-CN" b="0" dirty="0" smtClean="0"/>
              <a:t>&amp;&amp;</a:t>
            </a:r>
            <a:r>
              <a:rPr lang="zh-CN" altLang="en-US" dirty="0" smtClean="0"/>
              <a:t>左边的命令（命令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）返回真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即返回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，成功被执行）后，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右边的命令（命令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）才能够被执行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||</a:t>
            </a:r>
            <a:r>
              <a:rPr lang="zh-CN" altLang="en-US" dirty="0" smtClean="0"/>
              <a:t>：逻辑或</a:t>
            </a:r>
          </a:p>
          <a:p>
            <a:pPr lvl="2"/>
            <a:r>
              <a:rPr lang="zh-CN" altLang="en-US" dirty="0" smtClean="0"/>
              <a:t> </a:t>
            </a:r>
            <a:r>
              <a:rPr lang="en-US" altLang="zh-CN" dirty="0" smtClean="0"/>
              <a:t>||</a:t>
            </a:r>
            <a:r>
              <a:rPr lang="zh-CN" altLang="en-US" dirty="0"/>
              <a:t>左边的命令（命令</a:t>
            </a:r>
            <a:r>
              <a:rPr lang="en-US" altLang="zh-CN" dirty="0"/>
              <a:t>1</a:t>
            </a:r>
            <a:r>
              <a:rPr lang="zh-CN" altLang="en-US" dirty="0"/>
              <a:t>）未执行成功，那么就执行</a:t>
            </a:r>
            <a:r>
              <a:rPr lang="en-US" altLang="zh-CN" dirty="0"/>
              <a:t>||</a:t>
            </a:r>
            <a:r>
              <a:rPr lang="zh-CN" altLang="en-US" dirty="0"/>
              <a:t>右边的命令（命令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!</a:t>
            </a:r>
            <a:r>
              <a:rPr lang="zh-CN" altLang="en-US" dirty="0" smtClean="0"/>
              <a:t>：逻辑否</a:t>
            </a:r>
          </a:p>
          <a:p>
            <a:pPr lvl="2"/>
            <a:r>
              <a:rPr lang="zh-CN" altLang="en-US" dirty="0" smtClean="0"/>
              <a:t> 当指定的条件不成立时，返回结果为真</a:t>
            </a:r>
          </a:p>
        </p:txBody>
      </p:sp>
      <p:sp>
        <p:nvSpPr>
          <p:cNvPr id="500744" name="AutoShape 8"/>
          <p:cNvSpPr>
            <a:spLocks noChangeArrowheads="1"/>
          </p:cNvSpPr>
          <p:nvPr/>
        </p:nvSpPr>
        <p:spPr bwMode="auto">
          <a:xfrm>
            <a:off x="1046452" y="3434007"/>
            <a:ext cx="10676467" cy="2520950"/>
          </a:xfrm>
          <a:prstGeom prst="roundRect">
            <a:avLst>
              <a:gd name="adj" fmla="val 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</a:rPr>
              <a:t>[</a:t>
            </a:r>
            <a:r>
              <a:rPr lang="en-US" altLang="zh-CN" sz="1800" b="1" dirty="0" err="1">
                <a:solidFill>
                  <a:schemeClr val="tx1"/>
                </a:solidFill>
              </a:rPr>
              <a:t>root@localhost</a:t>
            </a:r>
            <a:r>
              <a:rPr lang="en-US" altLang="zh-CN" sz="1800" b="1" dirty="0">
                <a:solidFill>
                  <a:schemeClr val="tx1"/>
                </a:solidFill>
              </a:rPr>
              <a:t> ~]# echo $USER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</a:rPr>
              <a:t>root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</a:rPr>
              <a:t>[</a:t>
            </a:r>
            <a:r>
              <a:rPr lang="en-US" altLang="zh-CN" sz="1800" b="1" dirty="0" err="1">
                <a:solidFill>
                  <a:schemeClr val="tx1"/>
                </a:solidFill>
              </a:rPr>
              <a:t>root@localhost</a:t>
            </a:r>
            <a:r>
              <a:rPr lang="en-US" altLang="zh-CN" sz="1800" b="1" dirty="0">
                <a:solidFill>
                  <a:schemeClr val="tx1"/>
                </a:solidFill>
              </a:rPr>
              <a:t> ~]# [ $USER != "teacher" ]  </a:t>
            </a:r>
            <a:r>
              <a:rPr lang="en-US" altLang="zh-CN" sz="1800" b="1" dirty="0">
                <a:solidFill>
                  <a:srgbClr val="FF0000"/>
                </a:solidFill>
              </a:rPr>
              <a:t>&amp;&amp;</a:t>
            </a:r>
            <a:r>
              <a:rPr lang="en-US" altLang="zh-CN" sz="1800" b="1" dirty="0">
                <a:solidFill>
                  <a:schemeClr val="tx1"/>
                </a:solidFill>
              </a:rPr>
              <a:t>  echo "Not teacher"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</a:rPr>
              <a:t>Not teacher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</a:rPr>
              <a:t>[</a:t>
            </a:r>
            <a:r>
              <a:rPr lang="en-US" altLang="zh-CN" sz="1800" b="1" dirty="0" err="1">
                <a:solidFill>
                  <a:schemeClr val="tx1"/>
                </a:solidFill>
              </a:rPr>
              <a:t>root@localhost</a:t>
            </a:r>
            <a:r>
              <a:rPr lang="en-US" altLang="zh-CN" sz="1800" b="1" dirty="0">
                <a:solidFill>
                  <a:schemeClr val="tx1"/>
                </a:solidFill>
              </a:rPr>
              <a:t> ~]# [ $USER = "teacher" ]  </a:t>
            </a:r>
            <a:r>
              <a:rPr lang="en-US" altLang="zh-CN" sz="1800" b="1" dirty="0">
                <a:solidFill>
                  <a:srgbClr val="FF0000"/>
                </a:solidFill>
              </a:rPr>
              <a:t>||</a:t>
            </a:r>
            <a:r>
              <a:rPr lang="en-US" altLang="zh-CN" sz="1800" b="1" dirty="0">
                <a:solidFill>
                  <a:schemeClr val="tx1"/>
                </a:solidFill>
              </a:rPr>
              <a:t>  echo "Not teacher"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</a:rPr>
              <a:t>Not teacher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endParaRPr lang="en-US" altLang="zh-CN" sz="1800" b="1" dirty="0">
              <a:solidFill>
                <a:schemeClr val="tx1"/>
              </a:solidFill>
            </a:endParaRPr>
          </a:p>
        </p:txBody>
      </p:sp>
      <p:sp>
        <p:nvSpPr>
          <p:cNvPr id="500746" name="AutoShape 10"/>
          <p:cNvSpPr>
            <a:spLocks noChangeArrowheads="1"/>
          </p:cNvSpPr>
          <p:nvPr/>
        </p:nvSpPr>
        <p:spPr bwMode="auto">
          <a:xfrm>
            <a:off x="7837403" y="3450766"/>
            <a:ext cx="4224867" cy="684213"/>
          </a:xfrm>
          <a:prstGeom prst="wedgeRoundRectCallout">
            <a:avLst>
              <a:gd name="adj1" fmla="val -41833"/>
              <a:gd name="adj2" fmla="val 8433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 dirty="0">
                <a:ea typeface="楷体_GB2312" pitchFamily="49" charset="-122"/>
              </a:rPr>
              <a:t>如果发现用户不是 </a:t>
            </a:r>
            <a:r>
              <a:rPr lang="en-US" altLang="zh-CN" sz="1800" b="1" dirty="0">
                <a:ea typeface="楷体_GB2312" pitchFamily="49" charset="-122"/>
              </a:rPr>
              <a:t>teacher</a:t>
            </a:r>
            <a:r>
              <a:rPr lang="zh-CN" altLang="en-US" sz="1800" b="1" dirty="0">
                <a:ea typeface="楷体_GB2312" pitchFamily="49" charset="-122"/>
              </a:rPr>
              <a:t>则提示：“</a:t>
            </a:r>
            <a:r>
              <a:rPr lang="en-US" altLang="zh-CN" sz="1800" b="1" dirty="0">
                <a:ea typeface="楷体_GB2312" pitchFamily="49" charset="-122"/>
              </a:rPr>
              <a:t>Not teacher”</a:t>
            </a:r>
          </a:p>
        </p:txBody>
      </p:sp>
      <p:sp>
        <p:nvSpPr>
          <p:cNvPr id="500747" name="AutoShape 11"/>
          <p:cNvSpPr>
            <a:spLocks noChangeArrowheads="1"/>
          </p:cNvSpPr>
          <p:nvPr/>
        </p:nvSpPr>
        <p:spPr bwMode="auto">
          <a:xfrm>
            <a:off x="7593780" y="5602265"/>
            <a:ext cx="3649133" cy="468313"/>
          </a:xfrm>
          <a:prstGeom prst="wedgeRoundRectCallout">
            <a:avLst>
              <a:gd name="adj1" fmla="val -40546"/>
              <a:gd name="adj2" fmla="val -9169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 dirty="0">
                <a:ea typeface="楷体_GB2312" pitchFamily="49" charset="-122"/>
              </a:rPr>
              <a:t>与上一命令行效果相同</a:t>
            </a:r>
          </a:p>
        </p:txBody>
      </p:sp>
    </p:spTree>
    <p:extLst>
      <p:ext uri="{BB962C8B-B14F-4D97-AF65-F5344CB8AC3E}">
        <p14:creationId xmlns:p14="http://schemas.microsoft.com/office/powerpoint/2010/main" val="263722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0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44" grpId="0" animBg="1"/>
      <p:bldP spid="500746" grpId="0" animBg="1"/>
      <p:bldP spid="5007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条件测试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if</a:t>
            </a:r>
            <a:r>
              <a:rPr lang="zh-CN" altLang="en-US" dirty="0" smtClean="0">
                <a:solidFill>
                  <a:srgbClr val="FF0000"/>
                </a:solidFill>
              </a:rPr>
              <a:t>语句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en-US" altLang="zh-CN" dirty="0" smtClean="0"/>
              <a:t>case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err="1" smtClean="0"/>
              <a:t>continue,breake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28417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F20DCF52-1A58-49CF-AE34-454E78D86C82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9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6387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if</a:t>
            </a:r>
            <a:r>
              <a:rPr lang="zh-CN" altLang="en-US" smtClean="0"/>
              <a:t>条件</a:t>
            </a:r>
            <a:r>
              <a:rPr lang="zh-CN" altLang="zh-CN" smtClean="0"/>
              <a:t>语句</a:t>
            </a:r>
            <a:r>
              <a:rPr lang="zh-CN" altLang="en-US" smtClean="0"/>
              <a:t> </a:t>
            </a:r>
            <a:r>
              <a:rPr lang="en-US" altLang="zh-CN" smtClean="0"/>
              <a:t>—— </a:t>
            </a:r>
            <a:r>
              <a:rPr lang="zh-CN" altLang="en-US" smtClean="0"/>
              <a:t>单分支</a:t>
            </a:r>
          </a:p>
        </p:txBody>
      </p:sp>
      <p:sp>
        <p:nvSpPr>
          <p:cNvPr id="16388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zh-CN" altLang="en-US" smtClean="0"/>
              <a:t>当“条件成立”时执行相应的操作</a:t>
            </a:r>
          </a:p>
        </p:txBody>
      </p:sp>
      <p:grpSp>
        <p:nvGrpSpPr>
          <p:cNvPr id="502861" name="Group 77"/>
          <p:cNvGrpSpPr>
            <a:grpSpLocks/>
          </p:cNvGrpSpPr>
          <p:nvPr/>
        </p:nvGrpSpPr>
        <p:grpSpPr bwMode="auto">
          <a:xfrm>
            <a:off x="670984" y="1412876"/>
            <a:ext cx="9074149" cy="1584325"/>
            <a:chOff x="317" y="890"/>
            <a:chExt cx="4287" cy="998"/>
          </a:xfrm>
        </p:grpSpPr>
        <p:pic>
          <p:nvPicPr>
            <p:cNvPr id="16407" name="Picture 5" descr="语法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" y="890"/>
              <a:ext cx="681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8" name="AutoShape 6"/>
            <p:cNvSpPr>
              <a:spLocks noChangeArrowheads="1"/>
            </p:cNvSpPr>
            <p:nvPr/>
          </p:nvSpPr>
          <p:spPr bwMode="auto">
            <a:xfrm>
              <a:off x="930" y="1072"/>
              <a:ext cx="1451" cy="816"/>
            </a:xfrm>
            <a:prstGeom prst="roundRect">
              <a:avLst>
                <a:gd name="adj" fmla="val 11028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en-US" sz="1800" b="1">
                  <a:solidFill>
                    <a:srgbClr val="FF0000"/>
                  </a:solidFill>
                  <a:ea typeface="楷体_GB2312" pitchFamily="49" charset="-122"/>
                </a:rPr>
                <a:t>if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条件测试命令 </a:t>
              </a:r>
              <a:endParaRPr lang="en-US" altLang="en-US" sz="1800" b="1">
                <a:solidFill>
                  <a:schemeClr val="tx2"/>
                </a:solidFill>
                <a:ea typeface="楷体_GB2312" pitchFamily="49" charset="-122"/>
              </a:endParaRP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en-US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en-US" altLang="en-US" sz="1800" b="1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  <a:r>
                <a:rPr lang="en-US" altLang="en-US" sz="18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  <a:r>
                <a:rPr lang="en-US" altLang="en-US" sz="1800" b="1">
                  <a:solidFill>
                    <a:schemeClr val="tx2"/>
                  </a:solidFill>
                  <a:ea typeface="楷体_GB2312" pitchFamily="49" charset="-122"/>
                </a:rPr>
                <a:t> 命令序列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en-US" sz="1800" b="1">
                  <a:solidFill>
                    <a:srgbClr val="FF0000"/>
                  </a:solidFill>
                  <a:ea typeface="楷体_GB2312" pitchFamily="49" charset="-122"/>
                </a:rPr>
                <a:t>fi</a:t>
              </a:r>
              <a:endParaRPr lang="en-US" altLang="zh-CN" sz="1800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16409" name="AutoShape 7"/>
            <p:cNvSpPr>
              <a:spLocks noChangeArrowheads="1"/>
            </p:cNvSpPr>
            <p:nvPr/>
          </p:nvSpPr>
          <p:spPr bwMode="auto">
            <a:xfrm>
              <a:off x="2972" y="1072"/>
              <a:ext cx="1632" cy="816"/>
            </a:xfrm>
            <a:prstGeom prst="roundRect">
              <a:avLst>
                <a:gd name="adj" fmla="val 10963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en-US" sz="1800" b="1">
                  <a:solidFill>
                    <a:srgbClr val="FF0000"/>
                  </a:solidFill>
                  <a:ea typeface="楷体_GB2312" pitchFamily="49" charset="-122"/>
                </a:rPr>
                <a:t>if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磁盘已用空间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&gt;80%</a:t>
              </a:r>
              <a:endParaRPr lang="en-US" altLang="en-US" sz="1800" b="1">
                <a:solidFill>
                  <a:schemeClr val="tx2"/>
                </a:solidFill>
                <a:ea typeface="楷体_GB2312" pitchFamily="49" charset="-122"/>
              </a:endParaRP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3300"/>
                  </a:solidFill>
                  <a:ea typeface="楷体_GB2312" pitchFamily="49" charset="-122"/>
                </a:rPr>
                <a:t>    </a:t>
              </a:r>
              <a:r>
                <a:rPr lang="en-US" altLang="en-US" sz="1800" b="1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  <a:r>
                <a:rPr lang="en-US" altLang="en-US" sz="18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报警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en-US" sz="1800" b="1">
                  <a:solidFill>
                    <a:srgbClr val="FF0000"/>
                  </a:solidFill>
                  <a:ea typeface="楷体_GB2312" pitchFamily="49" charset="-122"/>
                </a:rPr>
                <a:t>fi</a:t>
              </a:r>
              <a:endParaRPr lang="en-US" altLang="zh-CN" sz="1800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16410" name="AutoShape 8"/>
            <p:cNvSpPr>
              <a:spLocks noChangeArrowheads="1"/>
            </p:cNvSpPr>
            <p:nvPr/>
          </p:nvSpPr>
          <p:spPr bwMode="auto">
            <a:xfrm rot="-5400000">
              <a:off x="2591" y="1282"/>
              <a:ext cx="193" cy="385"/>
            </a:xfrm>
            <a:prstGeom prst="downArrow">
              <a:avLst>
                <a:gd name="adj1" fmla="val 50000"/>
                <a:gd name="adj2" fmla="val 4987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99CCFF"/>
                </a:gs>
              </a:gsLst>
              <a:lin ang="189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2860" name="Group 76"/>
          <p:cNvGrpSpPr>
            <a:grpSpLocks/>
          </p:cNvGrpSpPr>
          <p:nvPr/>
        </p:nvGrpSpPr>
        <p:grpSpPr bwMode="auto">
          <a:xfrm>
            <a:off x="1295400" y="3357563"/>
            <a:ext cx="9220200" cy="2308225"/>
            <a:chOff x="701" y="2308"/>
            <a:chExt cx="4356" cy="1454"/>
          </a:xfrm>
        </p:grpSpPr>
        <p:sp>
          <p:nvSpPr>
            <p:cNvPr id="16391" name="AutoShape 59"/>
            <p:cNvSpPr>
              <a:spLocks noChangeArrowheads="1"/>
            </p:cNvSpPr>
            <p:nvPr/>
          </p:nvSpPr>
          <p:spPr bwMode="auto">
            <a:xfrm>
              <a:off x="3908" y="3002"/>
              <a:ext cx="902" cy="306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2" name="Line 60"/>
            <p:cNvSpPr>
              <a:spLocks noChangeShapeType="1"/>
            </p:cNvSpPr>
            <p:nvPr/>
          </p:nvSpPr>
          <p:spPr bwMode="auto">
            <a:xfrm>
              <a:off x="1682" y="2536"/>
              <a:ext cx="0" cy="1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393" name="AutoShape 61"/>
            <p:cNvSpPr>
              <a:spLocks noChangeArrowheads="1"/>
            </p:cNvSpPr>
            <p:nvPr/>
          </p:nvSpPr>
          <p:spPr bwMode="auto">
            <a:xfrm>
              <a:off x="948" y="2872"/>
              <a:ext cx="1470" cy="551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4" name="Text Box 62"/>
            <p:cNvSpPr txBox="1">
              <a:spLocks noChangeArrowheads="1"/>
            </p:cNvSpPr>
            <p:nvPr/>
          </p:nvSpPr>
          <p:spPr bwMode="auto">
            <a:xfrm>
              <a:off x="1063" y="3026"/>
              <a:ext cx="12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if </a:t>
              </a:r>
              <a:r>
                <a:rPr lang="en-US" altLang="zh-CN" sz="1600" b="1">
                  <a:ea typeface="楷体_GB2312" pitchFamily="49" charset="-122"/>
                </a:rPr>
                <a:t> </a:t>
              </a:r>
              <a:r>
                <a:rPr lang="zh-CN" altLang="en-US" sz="1600" b="1">
                  <a:ea typeface="楷体_GB2312" pitchFamily="49" charset="-122"/>
                </a:rPr>
                <a:t>条件测试命令</a:t>
              </a:r>
            </a:p>
          </p:txBody>
        </p:sp>
        <p:sp>
          <p:nvSpPr>
            <p:cNvPr id="16395" name="AutoShape 63"/>
            <p:cNvSpPr>
              <a:spLocks noChangeArrowheads="1"/>
            </p:cNvSpPr>
            <p:nvPr/>
          </p:nvSpPr>
          <p:spPr bwMode="auto">
            <a:xfrm>
              <a:off x="2785" y="2365"/>
              <a:ext cx="1041" cy="306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6" name="Text Box 64"/>
            <p:cNvSpPr txBox="1">
              <a:spLocks noChangeArrowheads="1"/>
            </p:cNvSpPr>
            <p:nvPr/>
          </p:nvSpPr>
          <p:spPr bwMode="auto">
            <a:xfrm>
              <a:off x="2805" y="2413"/>
              <a:ext cx="101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…</a:t>
              </a:r>
            </a:p>
          </p:txBody>
        </p:sp>
        <p:sp>
          <p:nvSpPr>
            <p:cNvPr id="16397" name="Text Box 65"/>
            <p:cNvSpPr txBox="1">
              <a:spLocks noChangeArrowheads="1"/>
            </p:cNvSpPr>
            <p:nvPr/>
          </p:nvSpPr>
          <p:spPr bwMode="auto">
            <a:xfrm>
              <a:off x="3969" y="3034"/>
              <a:ext cx="7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fi</a:t>
              </a:r>
              <a:r>
                <a:rPr lang="en-US" altLang="zh-CN" sz="1600" b="1">
                  <a:ea typeface="楷体_GB2312" pitchFamily="49" charset="-122"/>
                </a:rPr>
                <a:t>  </a:t>
              </a:r>
              <a:r>
                <a:rPr lang="zh-CN" altLang="en-US" sz="1600" b="1">
                  <a:ea typeface="楷体_GB2312" pitchFamily="49" charset="-122"/>
                </a:rPr>
                <a:t>结束判断</a:t>
              </a:r>
            </a:p>
          </p:txBody>
        </p:sp>
        <p:sp>
          <p:nvSpPr>
            <p:cNvPr id="16398" name="Line 66"/>
            <p:cNvSpPr>
              <a:spLocks noChangeShapeType="1"/>
            </p:cNvSpPr>
            <p:nvPr/>
          </p:nvSpPr>
          <p:spPr bwMode="auto">
            <a:xfrm>
              <a:off x="1682" y="2536"/>
              <a:ext cx="11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399" name="Line 67"/>
            <p:cNvSpPr>
              <a:spLocks noChangeShapeType="1"/>
            </p:cNvSpPr>
            <p:nvPr/>
          </p:nvSpPr>
          <p:spPr bwMode="auto">
            <a:xfrm>
              <a:off x="3826" y="2536"/>
              <a:ext cx="5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400" name="Line 68"/>
            <p:cNvSpPr>
              <a:spLocks noChangeShapeType="1"/>
            </p:cNvSpPr>
            <p:nvPr/>
          </p:nvSpPr>
          <p:spPr bwMode="auto">
            <a:xfrm>
              <a:off x="4377" y="2536"/>
              <a:ext cx="0" cy="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401" name="Line 69"/>
            <p:cNvSpPr>
              <a:spLocks noChangeShapeType="1"/>
            </p:cNvSpPr>
            <p:nvPr/>
          </p:nvSpPr>
          <p:spPr bwMode="auto">
            <a:xfrm flipV="1">
              <a:off x="4377" y="3333"/>
              <a:ext cx="0" cy="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402" name="Text Box 70"/>
            <p:cNvSpPr txBox="1">
              <a:spLocks noChangeArrowheads="1"/>
            </p:cNvSpPr>
            <p:nvPr/>
          </p:nvSpPr>
          <p:spPr bwMode="auto">
            <a:xfrm>
              <a:off x="1605" y="2308"/>
              <a:ext cx="10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条件为真  </a:t>
              </a: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</a:p>
          </p:txBody>
        </p:sp>
        <p:sp>
          <p:nvSpPr>
            <p:cNvPr id="16403" name="Line 71"/>
            <p:cNvSpPr>
              <a:spLocks noChangeShapeType="1"/>
            </p:cNvSpPr>
            <p:nvPr/>
          </p:nvSpPr>
          <p:spPr bwMode="auto">
            <a:xfrm>
              <a:off x="1682" y="3762"/>
              <a:ext cx="26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404" name="Text Box 72"/>
            <p:cNvSpPr txBox="1">
              <a:spLocks noChangeArrowheads="1"/>
            </p:cNvSpPr>
            <p:nvPr/>
          </p:nvSpPr>
          <p:spPr bwMode="auto">
            <a:xfrm>
              <a:off x="1622" y="3524"/>
              <a:ext cx="10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条件为假</a:t>
              </a:r>
            </a:p>
          </p:txBody>
        </p:sp>
        <p:sp>
          <p:nvSpPr>
            <p:cNvPr id="16405" name="Line 73"/>
            <p:cNvSpPr>
              <a:spLocks noChangeShapeType="1"/>
            </p:cNvSpPr>
            <p:nvPr/>
          </p:nvSpPr>
          <p:spPr bwMode="auto">
            <a:xfrm>
              <a:off x="701" y="3149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406" name="Line 74"/>
            <p:cNvSpPr>
              <a:spLocks noChangeShapeType="1"/>
            </p:cNvSpPr>
            <p:nvPr/>
          </p:nvSpPr>
          <p:spPr bwMode="auto">
            <a:xfrm>
              <a:off x="4813" y="3149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401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6539</TotalTime>
  <Words>2842</Words>
  <Application>Microsoft Office PowerPoint</Application>
  <PresentationFormat>宽屏</PresentationFormat>
  <Paragraphs>551</Paragraphs>
  <Slides>39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黑体</vt:lpstr>
      <vt:lpstr>楷体</vt:lpstr>
      <vt:lpstr>楷体_GB2312</vt:lpstr>
      <vt:lpstr>宋体</vt:lpstr>
      <vt:lpstr>幼圆</vt:lpstr>
      <vt:lpstr>Arial</vt:lpstr>
      <vt:lpstr>Calibri</vt:lpstr>
      <vt:lpstr>Century Gothic</vt:lpstr>
      <vt:lpstr>Times New Roman</vt:lpstr>
      <vt:lpstr>Wingdings</vt:lpstr>
      <vt:lpstr>Wingdings 3</vt:lpstr>
      <vt:lpstr>丝状</vt:lpstr>
      <vt:lpstr>测试综合技能</vt:lpstr>
      <vt:lpstr>目录</vt:lpstr>
      <vt:lpstr>条件测试操作</vt:lpstr>
      <vt:lpstr>条件测试操作</vt:lpstr>
      <vt:lpstr>条件测试操作</vt:lpstr>
      <vt:lpstr>条件测试操作</vt:lpstr>
      <vt:lpstr>条件测试操作</vt:lpstr>
      <vt:lpstr>目录</vt:lpstr>
      <vt:lpstr>if条件语句 —— 单分支</vt:lpstr>
      <vt:lpstr>if条件语句 —— 单分支</vt:lpstr>
      <vt:lpstr>if条件语句 —— 双分支</vt:lpstr>
      <vt:lpstr>if条件语句 —— 双分支</vt:lpstr>
      <vt:lpstr>if条件语句 —— 多分支</vt:lpstr>
      <vt:lpstr>小结</vt:lpstr>
      <vt:lpstr>目录</vt:lpstr>
      <vt:lpstr>for循环语句</vt:lpstr>
      <vt:lpstr>for循环语句</vt:lpstr>
      <vt:lpstr>for循环语句</vt:lpstr>
      <vt:lpstr>目录</vt:lpstr>
      <vt:lpstr>while循环语句</vt:lpstr>
      <vt:lpstr>while循环语句</vt:lpstr>
      <vt:lpstr>while循环语句</vt:lpstr>
      <vt:lpstr>目录</vt:lpstr>
      <vt:lpstr>case多重分支语句</vt:lpstr>
      <vt:lpstr>case多重分支语句</vt:lpstr>
      <vt:lpstr>case多重分支语句</vt:lpstr>
      <vt:lpstr>until循环语句</vt:lpstr>
      <vt:lpstr>目录</vt:lpstr>
      <vt:lpstr>循环控制语句</vt:lpstr>
      <vt:lpstr>循环控制语句</vt:lpstr>
      <vt:lpstr>目录</vt:lpstr>
      <vt:lpstr>Shell函数应用</vt:lpstr>
      <vt:lpstr>Shell函数应用</vt:lpstr>
      <vt:lpstr>Shell函数应用</vt:lpstr>
      <vt:lpstr>实验案例1：使用Shell脚本管理系统</vt:lpstr>
      <vt:lpstr>实验案例1：使用Shell脚本管理系统</vt:lpstr>
      <vt:lpstr>实验案例2：编写系统服务控制脚本</vt:lpstr>
      <vt:lpstr>实验案例3：编写系统服务控制脚本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刘兴梅</cp:lastModifiedBy>
  <cp:revision>302</cp:revision>
  <dcterms:created xsi:type="dcterms:W3CDTF">2017-06-13T01:11:38Z</dcterms:created>
  <dcterms:modified xsi:type="dcterms:W3CDTF">2017-09-07T00:19:02Z</dcterms:modified>
</cp:coreProperties>
</file>