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4"/>
  </p:notesMasterIdLst>
  <p:handoutMasterIdLst>
    <p:handoutMasterId r:id="rId45"/>
  </p:handoutMasterIdLst>
  <p:sldIdLst>
    <p:sldId id="257" r:id="rId6"/>
    <p:sldId id="446" r:id="rId7"/>
    <p:sldId id="498" r:id="rId8"/>
    <p:sldId id="452" r:id="rId9"/>
    <p:sldId id="468" r:id="rId10"/>
    <p:sldId id="470" r:id="rId11"/>
    <p:sldId id="469" r:id="rId12"/>
    <p:sldId id="496" r:id="rId13"/>
    <p:sldId id="457" r:id="rId14"/>
    <p:sldId id="484" r:id="rId15"/>
    <p:sldId id="499" r:id="rId16"/>
    <p:sldId id="442" r:id="rId17"/>
    <p:sldId id="471" r:id="rId18"/>
    <p:sldId id="461" r:id="rId19"/>
    <p:sldId id="463" r:id="rId20"/>
    <p:sldId id="467" r:id="rId21"/>
    <p:sldId id="486" r:id="rId22"/>
    <p:sldId id="453" r:id="rId23"/>
    <p:sldId id="494" r:id="rId24"/>
    <p:sldId id="495" r:id="rId25"/>
    <p:sldId id="488" r:id="rId26"/>
    <p:sldId id="497" r:id="rId27"/>
    <p:sldId id="464" r:id="rId28"/>
    <p:sldId id="451" r:id="rId29"/>
    <p:sldId id="435" r:id="rId30"/>
    <p:sldId id="474" r:id="rId31"/>
    <p:sldId id="477" r:id="rId32"/>
    <p:sldId id="465" r:id="rId33"/>
    <p:sldId id="466" r:id="rId34"/>
    <p:sldId id="479" r:id="rId35"/>
    <p:sldId id="476" r:id="rId36"/>
    <p:sldId id="475" r:id="rId37"/>
    <p:sldId id="478" r:id="rId38"/>
    <p:sldId id="481" r:id="rId39"/>
    <p:sldId id="482" r:id="rId40"/>
    <p:sldId id="480" r:id="rId41"/>
    <p:sldId id="483" r:id="rId42"/>
    <p:sldId id="311"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7877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38</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2017/9/10</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9/10/2017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2017/9/10</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2017/9/10</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9/10/2017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2017/9/10</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2017/9/10</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2017/9/10</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2017/9/10</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2017/9/10</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2017/9/10</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2017/9/10</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2017/9/10</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9/10/2017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2017/9/10</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9/10/2017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3</a:t>
            </a:r>
            <a:r>
              <a:rPr lang="zh-CN" altLang="en-US" dirty="0"/>
              <a:t>讲 微信开发环境与调试工具</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什么是</a:t>
            </a:r>
            <a:r>
              <a:rPr lang="en-US" altLang="zh-CN" b="0" dirty="0"/>
              <a:t>Token</a:t>
            </a:r>
            <a:endParaRPr lang="zh-CN" altLang="en-US" b="0" dirty="0"/>
          </a:p>
        </p:txBody>
      </p:sp>
      <p:sp>
        <p:nvSpPr>
          <p:cNvPr id="4" name="文本框 3"/>
          <p:cNvSpPr txBox="1"/>
          <p:nvPr/>
        </p:nvSpPr>
        <p:spPr>
          <a:xfrm>
            <a:off x="1054100" y="1748299"/>
            <a:ext cx="10375900"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信息安全中的一个术语。</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在计算机通信过程的身份认证中，是‘令牌’的意思。</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更通俗的解释：暗号。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使用的方式与模式有很多种。</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这里所使用的就像是双方约定好的一个暗号，微信服务器使用</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时间值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随机数进行加密后传输，开发者服务器也使用暗号加上传递过来的时间值与随机数参数进行加密，对比加密后的结果即可进行验证。加密方式相同，只有</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相同才会保证加密结果相同。</a:t>
            </a:r>
          </a:p>
        </p:txBody>
      </p:sp>
    </p:spTree>
    <p:extLst>
      <p:ext uri="{BB962C8B-B14F-4D97-AF65-F5344CB8AC3E}">
        <p14:creationId xmlns:p14="http://schemas.microsoft.com/office/powerpoint/2010/main" val="3792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参数解释</a:t>
            </a:r>
          </a:p>
        </p:txBody>
      </p:sp>
      <p:graphicFrame>
        <p:nvGraphicFramePr>
          <p:cNvPr id="3" name="表格 2">
            <a:extLst>
              <a:ext uri="{FF2B5EF4-FFF2-40B4-BE49-F238E27FC236}">
                <a16:creationId xmlns:a16="http://schemas.microsoft.com/office/drawing/2014/main" id="{AEF29BB5-00AD-43ED-890B-0D8192E5213F}"/>
              </a:ext>
            </a:extLst>
          </p:cNvPr>
          <p:cNvGraphicFramePr>
            <a:graphicFrameLocks noGrp="1"/>
          </p:cNvGraphicFramePr>
          <p:nvPr>
            <p:extLst>
              <p:ext uri="{D42A27DB-BD31-4B8C-83A1-F6EECF244321}">
                <p14:modId xmlns:p14="http://schemas.microsoft.com/office/powerpoint/2010/main" val="2805677918"/>
              </p:ext>
            </p:extLst>
          </p:nvPr>
        </p:nvGraphicFramePr>
        <p:xfrm>
          <a:off x="1219200" y="2203464"/>
          <a:ext cx="9144000" cy="3066624"/>
        </p:xfrm>
        <a:graphic>
          <a:graphicData uri="http://schemas.openxmlformats.org/drawingml/2006/table">
            <a:tbl>
              <a:tblPr/>
              <a:tblGrid>
                <a:gridCol w="2580886">
                  <a:extLst>
                    <a:ext uri="{9D8B030D-6E8A-4147-A177-3AD203B41FA5}">
                      <a16:colId xmlns:a16="http://schemas.microsoft.com/office/drawing/2014/main" val="1577393140"/>
                    </a:ext>
                  </a:extLst>
                </a:gridCol>
                <a:gridCol w="6563114">
                  <a:extLst>
                    <a:ext uri="{9D8B030D-6E8A-4147-A177-3AD203B41FA5}">
                      <a16:colId xmlns:a16="http://schemas.microsoft.com/office/drawing/2014/main" val="992367268"/>
                    </a:ext>
                  </a:extLst>
                </a:gridCol>
              </a:tblGrid>
              <a:tr h="825630">
                <a:tc>
                  <a:txBody>
                    <a:bodyPr/>
                    <a:lstStyle/>
                    <a:p>
                      <a:pPr latinLnBrk="1"/>
                      <a:r>
                        <a:rPr lang="zh-CN" altLang="en-US" b="1">
                          <a:effectLst/>
                        </a:rPr>
                        <a:t>参数</a:t>
                      </a:r>
                      <a:br>
                        <a:rPr lang="zh-CN" altLang="en-US" b="1">
                          <a:effectLst/>
                        </a:rPr>
                      </a:br>
                      <a:endParaRPr lang="zh-CN" altLang="en-US">
                        <a:effectLst/>
                      </a:endParaRPr>
                    </a:p>
                  </a:txBody>
                  <a:tcPr>
                    <a:lnL>
                      <a:noFill/>
                    </a:lnL>
                    <a:lnR>
                      <a:noFill/>
                    </a:lnR>
                    <a:lnT>
                      <a:noFill/>
                    </a:lnT>
                    <a:lnB>
                      <a:noFill/>
                    </a:lnB>
                  </a:tcPr>
                </a:tc>
                <a:tc>
                  <a:txBody>
                    <a:bodyPr/>
                    <a:lstStyle/>
                    <a:p>
                      <a:pPr latinLnBrk="1"/>
                      <a:r>
                        <a:rPr lang="zh-CN" altLang="en-US" b="1" dirty="0">
                          <a:effectLst/>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89815648"/>
                  </a:ext>
                </a:extLst>
              </a:tr>
              <a:tr h="825630">
                <a:tc>
                  <a:txBody>
                    <a:bodyPr/>
                    <a:lstStyle/>
                    <a:p>
                      <a:pPr latinLnBrk="1"/>
                      <a:r>
                        <a:rPr lang="en-US">
                          <a:effectLst/>
                        </a:rPr>
                        <a:t>signature</a:t>
                      </a:r>
                    </a:p>
                  </a:txBody>
                  <a:tcPr>
                    <a:lnL>
                      <a:noFill/>
                    </a:lnL>
                    <a:lnR>
                      <a:noFill/>
                    </a:lnR>
                    <a:lnT>
                      <a:noFill/>
                    </a:lnT>
                    <a:lnB>
                      <a:noFill/>
                    </a:lnB>
                  </a:tcPr>
                </a:tc>
                <a:tc>
                  <a:txBody>
                    <a:bodyPr/>
                    <a:lstStyle/>
                    <a:p>
                      <a:pPr latinLnBrk="1"/>
                      <a:r>
                        <a:rPr lang="zh-CN" altLang="en-US">
                          <a:effectLst/>
                        </a:rPr>
                        <a:t>微信加密签名，</a:t>
                      </a:r>
                      <a:r>
                        <a:rPr lang="en-US" altLang="zh-CN">
                          <a:effectLst/>
                        </a:rPr>
                        <a:t>signature</a:t>
                      </a:r>
                      <a:r>
                        <a:rPr lang="zh-CN" altLang="en-US">
                          <a:effectLst/>
                        </a:rPr>
                        <a:t>结合了开发者填写的</a:t>
                      </a:r>
                      <a:r>
                        <a:rPr lang="en-US" altLang="zh-CN">
                          <a:effectLst/>
                        </a:rPr>
                        <a:t>token</a:t>
                      </a:r>
                      <a:r>
                        <a:rPr lang="zh-CN" altLang="en-US">
                          <a:effectLst/>
                        </a:rPr>
                        <a:t>参数和请求中的</a:t>
                      </a:r>
                      <a:r>
                        <a:rPr lang="en-US" altLang="zh-CN">
                          <a:effectLst/>
                        </a:rPr>
                        <a:t>timestamp</a:t>
                      </a:r>
                      <a:r>
                        <a:rPr lang="zh-CN" altLang="en-US">
                          <a:effectLst/>
                        </a:rPr>
                        <a:t>参数、</a:t>
                      </a:r>
                      <a:r>
                        <a:rPr lang="en-US" altLang="zh-CN">
                          <a:effectLst/>
                        </a:rPr>
                        <a:t>nonce</a:t>
                      </a:r>
                      <a:r>
                        <a:rPr lang="zh-CN" altLang="en-US">
                          <a:effectLst/>
                        </a:rPr>
                        <a:t>参数。</a:t>
                      </a:r>
                    </a:p>
                  </a:txBody>
                  <a:tcPr>
                    <a:lnL>
                      <a:noFill/>
                    </a:lnL>
                    <a:lnR>
                      <a:noFill/>
                    </a:lnR>
                    <a:lnT>
                      <a:noFill/>
                    </a:lnT>
                    <a:lnB>
                      <a:noFill/>
                    </a:lnB>
                  </a:tcPr>
                </a:tc>
                <a:extLst>
                  <a:ext uri="{0D108BD9-81ED-4DB2-BD59-A6C34878D82A}">
                    <a16:rowId xmlns:a16="http://schemas.microsoft.com/office/drawing/2014/main" val="1759636406"/>
                  </a:ext>
                </a:extLst>
              </a:tr>
              <a:tr h="471788">
                <a:tc>
                  <a:txBody>
                    <a:bodyPr/>
                    <a:lstStyle/>
                    <a:p>
                      <a:pPr latinLnBrk="1"/>
                      <a:r>
                        <a:rPr lang="en-US">
                          <a:effectLst/>
                        </a:rPr>
                        <a:t>timestamp</a:t>
                      </a:r>
                    </a:p>
                  </a:txBody>
                  <a:tcPr>
                    <a:lnL>
                      <a:noFill/>
                    </a:lnL>
                    <a:lnR>
                      <a:noFill/>
                    </a:lnR>
                    <a:lnT>
                      <a:noFill/>
                    </a:lnT>
                    <a:lnB>
                      <a:noFill/>
                    </a:lnB>
                  </a:tcPr>
                </a:tc>
                <a:tc>
                  <a:txBody>
                    <a:bodyPr/>
                    <a:lstStyle/>
                    <a:p>
                      <a:pPr latinLnBrk="1"/>
                      <a:r>
                        <a:rPr lang="zh-CN" altLang="en-US">
                          <a:effectLst/>
                        </a:rPr>
                        <a:t>时间戳</a:t>
                      </a:r>
                    </a:p>
                  </a:txBody>
                  <a:tcPr>
                    <a:lnL>
                      <a:noFill/>
                    </a:lnL>
                    <a:lnR>
                      <a:noFill/>
                    </a:lnR>
                    <a:lnT>
                      <a:noFill/>
                    </a:lnT>
                    <a:lnB>
                      <a:noFill/>
                    </a:lnB>
                  </a:tcPr>
                </a:tc>
                <a:extLst>
                  <a:ext uri="{0D108BD9-81ED-4DB2-BD59-A6C34878D82A}">
                    <a16:rowId xmlns:a16="http://schemas.microsoft.com/office/drawing/2014/main" val="2741852180"/>
                  </a:ext>
                </a:extLst>
              </a:tr>
              <a:tr h="471788">
                <a:tc>
                  <a:txBody>
                    <a:bodyPr/>
                    <a:lstStyle/>
                    <a:p>
                      <a:pPr latinLnBrk="1"/>
                      <a:r>
                        <a:rPr lang="en-US">
                          <a:effectLst/>
                        </a:rPr>
                        <a:t>nonce</a:t>
                      </a:r>
                    </a:p>
                  </a:txBody>
                  <a:tcPr>
                    <a:lnL>
                      <a:noFill/>
                    </a:lnL>
                    <a:lnR>
                      <a:noFill/>
                    </a:lnR>
                    <a:lnT>
                      <a:noFill/>
                    </a:lnT>
                    <a:lnB>
                      <a:noFill/>
                    </a:lnB>
                  </a:tcPr>
                </a:tc>
                <a:tc>
                  <a:txBody>
                    <a:bodyPr/>
                    <a:lstStyle/>
                    <a:p>
                      <a:pPr latinLnBrk="1"/>
                      <a:r>
                        <a:rPr lang="zh-CN" altLang="en-US">
                          <a:effectLst/>
                        </a:rPr>
                        <a:t>随机数</a:t>
                      </a:r>
                    </a:p>
                  </a:txBody>
                  <a:tcPr>
                    <a:lnL>
                      <a:noFill/>
                    </a:lnL>
                    <a:lnR>
                      <a:noFill/>
                    </a:lnR>
                    <a:lnT>
                      <a:noFill/>
                    </a:lnT>
                    <a:lnB>
                      <a:noFill/>
                    </a:lnB>
                  </a:tcPr>
                </a:tc>
                <a:extLst>
                  <a:ext uri="{0D108BD9-81ED-4DB2-BD59-A6C34878D82A}">
                    <a16:rowId xmlns:a16="http://schemas.microsoft.com/office/drawing/2014/main" val="390924034"/>
                  </a:ext>
                </a:extLst>
              </a:tr>
              <a:tr h="471788">
                <a:tc>
                  <a:txBody>
                    <a:bodyPr/>
                    <a:lstStyle/>
                    <a:p>
                      <a:pPr latinLnBrk="1"/>
                      <a:r>
                        <a:rPr lang="en-US">
                          <a:effectLst/>
                        </a:rPr>
                        <a:t>echostr</a:t>
                      </a:r>
                    </a:p>
                  </a:txBody>
                  <a:tcPr>
                    <a:lnL>
                      <a:noFill/>
                    </a:lnL>
                    <a:lnR>
                      <a:noFill/>
                    </a:lnR>
                    <a:lnT>
                      <a:noFill/>
                    </a:lnT>
                    <a:lnB>
                      <a:noFill/>
                    </a:lnB>
                  </a:tcPr>
                </a:tc>
                <a:tc>
                  <a:txBody>
                    <a:bodyPr/>
                    <a:lstStyle/>
                    <a:p>
                      <a:pPr latinLnBrk="1"/>
                      <a:r>
                        <a:rPr lang="zh-CN" altLang="en-US" dirty="0">
                          <a:effectLst/>
                        </a:rPr>
                        <a:t>随机字符串</a:t>
                      </a:r>
                    </a:p>
                  </a:txBody>
                  <a:tcPr>
                    <a:lnL>
                      <a:noFill/>
                    </a:lnL>
                    <a:lnR>
                      <a:noFill/>
                    </a:lnR>
                    <a:lnT>
                      <a:noFill/>
                    </a:lnT>
                    <a:lnB>
                      <a:noFill/>
                    </a:lnB>
                  </a:tcPr>
                </a:tc>
                <a:extLst>
                  <a:ext uri="{0D108BD9-81ED-4DB2-BD59-A6C34878D82A}">
                    <a16:rowId xmlns:a16="http://schemas.microsoft.com/office/drawing/2014/main" val="3741451351"/>
                  </a:ext>
                </a:extLst>
              </a:tr>
            </a:tbl>
          </a:graphicData>
        </a:graphic>
      </p:graphicFrame>
    </p:spTree>
    <p:extLst>
      <p:ext uri="{BB962C8B-B14F-4D97-AF65-F5344CB8AC3E}">
        <p14:creationId xmlns:p14="http://schemas.microsoft.com/office/powerpoint/2010/main" val="39129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b="0" dirty="0"/>
              <a:t>开发者</a:t>
            </a:r>
            <a:r>
              <a:rPr lang="en-US" altLang="zh-CN" b="0" dirty="0"/>
              <a:t>URL</a:t>
            </a:r>
            <a:r>
              <a:rPr lang="zh-CN" altLang="en-US" b="0"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https://mp.weixin.qq.com/wiki?t=resource/res_main&amp;id=mp1421135319</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微信服务器会使用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请求把</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timestramp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nonce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zh-CN" altLang="en-US" sz="2000" dirty="0">
                <a:latin typeface="微软雅黑" panose="020B0503020204020204" pitchFamily="34" charset="-122"/>
                <a:ea typeface="微软雅黑" panose="020B0503020204020204" pitchFamily="34" charset="-122"/>
              </a:rPr>
              <a:t>几个参数发送到开发者提交的</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开发者服务器校验过程：</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对比，标识该请求来源于微信</a:t>
            </a:r>
            <a:endParaRPr lang="en-US" altLang="zh-CN" sz="2000" dirty="0">
              <a:solidFill>
                <a:schemeClr val="accent6">
                  <a:lumMod val="75000"/>
                </a:schemeClr>
              </a:solidFill>
            </a:endParaRPr>
          </a:p>
          <a:p>
            <a:pPr lvl="1">
              <a:lnSpc>
                <a:spcPct val="150000"/>
              </a:lnSpc>
            </a:pPr>
            <a:r>
              <a:rPr lang="en-US" altLang="zh-CN" sz="2000" dirty="0">
                <a:solidFill>
                  <a:schemeClr val="accent6">
                    <a:lumMod val="75000"/>
                  </a:schemeClr>
                </a:solidFill>
              </a:rPr>
              <a:t>4</a:t>
            </a:r>
            <a:r>
              <a:rPr lang="zh-CN" altLang="en-US" sz="2000" dirty="0">
                <a:solidFill>
                  <a:schemeClr val="accent6">
                    <a:lumMod val="75000"/>
                  </a:schemeClr>
                </a:solidFill>
              </a:rPr>
              <a:t>）正确则原样返回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注意：验证过程和通信过程互斥。验证只需要一次，通过以后，就不再需要验证。</a:t>
            </a:r>
          </a:p>
        </p:txBody>
      </p:sp>
    </p:spTree>
    <p:extLst>
      <p:ext uri="{BB962C8B-B14F-4D97-AF65-F5344CB8AC3E}">
        <p14:creationId xmlns:p14="http://schemas.microsoft.com/office/powerpoint/2010/main" val="12490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token=‘hello’;  nonce=1023;  timestamp= ‘1498629517’;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asdfg</a:t>
            </a:r>
            <a:r>
              <a:rPr lang="en-US" altLang="zh-CN" sz="2000" dirty="0">
                <a:latin typeface="微软雅黑" panose="020B0503020204020204" pitchFamily="34" charset="-122"/>
                <a:ea typeface="微软雅黑" panose="020B0503020204020204" pitchFamily="34" charset="-122"/>
              </a:rPr>
              <a:t>’;</a:t>
            </a:r>
            <a:endParaRPr lang="en-US" altLang="zh-CN" dirty="0"/>
          </a:p>
          <a:p>
            <a:pPr>
              <a:lnSpc>
                <a:spcPct val="150000"/>
              </a:lnSpc>
            </a:pPr>
            <a:r>
              <a:rPr lang="zh-CN" altLang="en-US" sz="2000" dirty="0">
                <a:latin typeface="微软雅黑" panose="020B0503020204020204" pitchFamily="34" charset="-122"/>
                <a:ea typeface="微软雅黑" panose="020B0503020204020204" pitchFamily="34" charset="-122"/>
              </a:rPr>
              <a:t>经过以上步骤操作后得到</a:t>
            </a:r>
            <a:r>
              <a:rPr lang="en-US" altLang="zh-CN" sz="2000" dirty="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微信服务器发送的请求就是：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[URL]?signature=</a:t>
            </a:r>
            <a:r>
              <a:rPr lang="en-US" altLang="zh-CN" sz="2000" dirty="0"/>
              <a:t> </a:t>
            </a:r>
            <a:r>
              <a:rPr lang="en-US" altLang="zh-CN" sz="2000" dirty="0">
                <a:latin typeface="微软雅黑" panose="020B0503020204020204" pitchFamily="34" charset="-122"/>
                <a:ea typeface="微软雅黑" panose="020B0503020204020204" pitchFamily="34" charset="-122"/>
              </a:rPr>
              <a:t>a9b915c2be2f9ecda24053f590b93f0dd85eb91b</a:t>
            </a:r>
            <a:r>
              <a:rPr lang="en-US" altLang="zh-CN" sz="2000" dirty="0"/>
              <a:t>&amp;</a:t>
            </a:r>
            <a:r>
              <a:rPr lang="en-US" altLang="zh-CN" sz="2000" dirty="0">
                <a:latin typeface="微软雅黑" panose="020B0503020204020204" pitchFamily="34" charset="-122"/>
                <a:ea typeface="微软雅黑" panose="020B0503020204020204" pitchFamily="34" charset="-122"/>
              </a:rPr>
              <a:t>timestamp</a:t>
            </a:r>
            <a:r>
              <a:rPr lang="en-US" altLang="zh-CN" sz="2000" dirty="0"/>
              <a:t>=</a:t>
            </a:r>
            <a:r>
              <a:rPr lang="en-US" altLang="zh-CN" sz="2000" dirty="0">
                <a:latin typeface="微软雅黑" panose="020B0503020204020204" pitchFamily="34" charset="-122"/>
                <a:ea typeface="微软雅黑" panose="020B0503020204020204" pitchFamily="34" charset="-122"/>
              </a:rPr>
              <a:t>1498629517&amp;nonce=1023&amp;echoStr=</a:t>
            </a:r>
            <a:r>
              <a:rPr lang="en-US" altLang="zh-CN" sz="2000" dirty="0" err="1">
                <a:latin typeface="微软雅黑" panose="020B0503020204020204" pitchFamily="34" charset="-122"/>
                <a:ea typeface="微软雅黑" panose="020B0503020204020204" pitchFamily="34" charset="-122"/>
              </a:rPr>
              <a:t>asdfg</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开发者服务器根据配置好的</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使用相同的处理过程计算后与</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参数</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判断是不是相同，相同返回</a:t>
            </a:r>
            <a:r>
              <a:rPr lang="en-US" altLang="zh-CN" sz="2000" dirty="0" err="1">
                <a:latin typeface="微软雅黑" panose="020B0503020204020204" pitchFamily="34" charset="-122"/>
                <a:ea typeface="微软雅黑" panose="020B0503020204020204" pitchFamily="34" charset="-122"/>
              </a:rPr>
              <a:t>asdfg</a:t>
            </a:r>
            <a:r>
              <a:rPr lang="zh-CN" altLang="en-US" sz="2000" dirty="0">
                <a:latin typeface="微软雅黑" panose="020B0503020204020204" pitchFamily="34" charset="-122"/>
                <a:ea typeface="微软雅黑" panose="020B0503020204020204" pitchFamily="34" charset="-122"/>
              </a:rPr>
              <a:t>否则返回空值。</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b="0" dirty="0"/>
              <a:t>开发者服务器</a:t>
            </a:r>
            <a:r>
              <a:rPr lang="en-US" altLang="zh-CN" b="0" dirty="0"/>
              <a:t>URL</a:t>
            </a:r>
            <a:r>
              <a:rPr lang="zh-CN" altLang="en-US" b="0" dirty="0"/>
              <a:t>验证代码</a:t>
            </a:r>
          </a:p>
        </p:txBody>
      </p:sp>
      <p:sp>
        <p:nvSpPr>
          <p:cNvPr id="4" name="文本框 3"/>
          <p:cNvSpPr txBox="1"/>
          <p:nvPr/>
        </p:nvSpPr>
        <p:spPr>
          <a:xfrm>
            <a:off x="1054098" y="1600200"/>
            <a:ext cx="6310263" cy="4708981"/>
          </a:xfrm>
          <a:prstGeom prst="rect">
            <a:avLst/>
          </a:prstGeom>
          <a:noFill/>
        </p:spPr>
        <p:txBody>
          <a:bodyPr wrap="square" rtlCol="0">
            <a:spAutoFit/>
          </a:bodyPr>
          <a:lstStyle/>
          <a:p>
            <a:pPr>
              <a:lnSpc>
                <a:spcPts val="2400"/>
              </a:lnSpc>
            </a:pPr>
            <a:r>
              <a:rPr lang="en-US" altLang="zh-CN" dirty="0">
                <a:latin typeface="Consolas" panose="020B0609020204030204" pitchFamily="49" charset="0"/>
                <a:ea typeface="微软雅黑" panose="020B0503020204020204" pitchFamily="34" charset="-122"/>
              </a:rPr>
              <a:t>private function </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 </a:t>
            </a:r>
          </a:p>
          <a:p>
            <a:pPr>
              <a:lnSpc>
                <a:spcPts val="2400"/>
              </a:lnSpc>
            </a:pPr>
            <a:r>
              <a:rPr lang="en-US" altLang="zh-CN" dirty="0">
                <a:latin typeface="Consolas" panose="020B0609020204030204" pitchFamily="49" charset="0"/>
                <a:ea typeface="微软雅黑" panose="020B0503020204020204" pitchFamily="34" charset="-122"/>
              </a:rPr>
              <a:t>    $signature = $_GET["signature"]; </a:t>
            </a:r>
          </a:p>
          <a:p>
            <a:pPr>
              <a:lnSpc>
                <a:spcPts val="2400"/>
              </a:lnSpc>
            </a:pPr>
            <a:r>
              <a:rPr lang="en-US" altLang="zh-CN" dirty="0">
                <a:latin typeface="Consolas" panose="020B0609020204030204" pitchFamily="49" charset="0"/>
                <a:ea typeface="微软雅黑" panose="020B0503020204020204" pitchFamily="34" charset="-122"/>
              </a:rPr>
              <a:t>    $timestamp = $_GET["timestamp"];        </a:t>
            </a:r>
          </a:p>
          <a:p>
            <a:pPr>
              <a:lnSpc>
                <a:spcPts val="2400"/>
              </a:lnSpc>
            </a:pPr>
            <a:r>
              <a:rPr lang="en-US" altLang="zh-CN" dirty="0">
                <a:latin typeface="Consolas" panose="020B0609020204030204" pitchFamily="49" charset="0"/>
                <a:ea typeface="微软雅黑" panose="020B0503020204020204" pitchFamily="34" charset="-122"/>
              </a:rPr>
              <a:t>    $nonce = $_GET["nonce"];	</a:t>
            </a:r>
          </a:p>
          <a:p>
            <a:pPr>
              <a:lnSpc>
                <a:spcPts val="2400"/>
              </a:lnSpc>
            </a:pPr>
            <a:r>
              <a:rPr lang="en-US" altLang="zh-CN" dirty="0">
                <a:latin typeface="Consolas" panose="020B0609020204030204" pitchFamily="49" charset="0"/>
                <a:ea typeface="微软雅黑" panose="020B0503020204020204" pitchFamily="34" charset="-122"/>
              </a:rPr>
              <a:t>    $token = $this-&gt;_token; //</a:t>
            </a:r>
            <a:r>
              <a:rPr lang="zh-CN" altLang="en-US" dirty="0">
                <a:latin typeface="Consolas" panose="020B0609020204030204" pitchFamily="49" charset="0"/>
                <a:ea typeface="微软雅黑" panose="020B0503020204020204" pitchFamily="34" charset="-122"/>
              </a:rPr>
              <a:t>你设置的</a:t>
            </a:r>
            <a:r>
              <a:rPr lang="en-US" altLang="zh-CN" dirty="0">
                <a:latin typeface="Consolas" panose="020B0609020204030204" pitchFamily="49" charset="0"/>
                <a:ea typeface="微软雅黑" panose="020B0503020204020204" pitchFamily="34" charset="-122"/>
              </a:rPr>
              <a:t>Token</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 array($token, $timestamp, $nonce);</a:t>
            </a:r>
          </a:p>
          <a:p>
            <a:pPr>
              <a:lnSpc>
                <a:spcPts val="2400"/>
              </a:lnSpc>
            </a:pPr>
            <a:r>
              <a:rPr lang="en-US" altLang="zh-CN" dirty="0">
                <a:latin typeface="Consolas" panose="020B0609020204030204" pitchFamily="49" charset="0"/>
                <a:ea typeface="微软雅黑" panose="020B0503020204020204" pitchFamily="34" charset="-122"/>
              </a:rPr>
              <a:t>    sort($</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字典排序</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implode(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sha1(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加密</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if(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$signature ){</a:t>
            </a:r>
          </a:p>
          <a:p>
            <a:pPr>
              <a:lnSpc>
                <a:spcPts val="2400"/>
              </a:lnSpc>
            </a:pPr>
            <a:r>
              <a:rPr lang="en-US" altLang="zh-CN" dirty="0">
                <a:latin typeface="Consolas" panose="020B0609020204030204" pitchFamily="49" charset="0"/>
                <a:ea typeface="微软雅黑" panose="020B0503020204020204" pitchFamily="34" charset="-122"/>
              </a:rPr>
              <a:t>        return true;</a:t>
            </a:r>
          </a:p>
          <a:p>
            <a:pPr>
              <a:lnSpc>
                <a:spcPts val="2400"/>
              </a:lnSpc>
            </a:pPr>
            <a:r>
              <a:rPr lang="en-US" altLang="zh-CN" dirty="0">
                <a:latin typeface="Consolas" panose="020B0609020204030204" pitchFamily="49" charset="0"/>
                <a:ea typeface="微软雅黑" panose="020B0503020204020204" pitchFamily="34" charset="-122"/>
              </a:rPr>
              <a:t>    }else{</a:t>
            </a:r>
          </a:p>
          <a:p>
            <a:pPr>
              <a:lnSpc>
                <a:spcPts val="2400"/>
              </a:lnSpc>
            </a:pPr>
            <a:r>
              <a:rPr lang="en-US" altLang="zh-CN" dirty="0">
                <a:latin typeface="Consolas" panose="020B0609020204030204" pitchFamily="49" charset="0"/>
                <a:ea typeface="微软雅黑" panose="020B0503020204020204" pitchFamily="34" charset="-122"/>
              </a:rPr>
              <a:t>        return false;</a:t>
            </a:r>
          </a:p>
          <a:p>
            <a:pPr>
              <a:lnSpc>
                <a:spcPts val="2400"/>
              </a:lnSpc>
            </a:pP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
        <p:nvSpPr>
          <p:cNvPr id="3" name="文本框 2"/>
          <p:cNvSpPr txBox="1"/>
          <p:nvPr/>
        </p:nvSpPr>
        <p:spPr>
          <a:xfrm>
            <a:off x="7561005" y="4254910"/>
            <a:ext cx="4406540" cy="1754326"/>
          </a:xfrm>
          <a:prstGeom prst="rect">
            <a:avLst/>
          </a:prstGeom>
          <a:noFill/>
        </p:spPr>
        <p:txBody>
          <a:bodyPr wrap="square" rtlCol="0">
            <a:spAutoFit/>
          </a:bodyPr>
          <a:lstStyle/>
          <a:p>
            <a:r>
              <a:rPr lang="en-US" altLang="zh-CN" dirty="0">
                <a:latin typeface="Consolas" panose="020B0609020204030204" pitchFamily="49" charset="0"/>
                <a:ea typeface="微软雅黑" panose="020B0503020204020204" pitchFamily="34" charset="-122"/>
              </a:rPr>
              <a:t>public function valid()  {</a:t>
            </a:r>
          </a:p>
          <a:p>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 $_GET["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if($this-&gt;</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exit($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完整的验证文件</a:t>
            </a:r>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https://pan.baidu.com/s/1kVQJZoF</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下载文件后填写自己定义的</a:t>
            </a:r>
            <a:r>
              <a:rPr lang="en-US" altLang="zh-CN" sz="2400" dirty="0">
                <a:latin typeface="微软雅黑" panose="020B0503020204020204" pitchFamily="34" charset="-122"/>
                <a:ea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rPr>
              <a:t>，上传至申请的虚拟主机。</a:t>
            </a:r>
          </a:p>
        </p:txBody>
      </p:sp>
    </p:spTree>
    <p:extLst>
      <p:ext uri="{BB962C8B-B14F-4D97-AF65-F5344CB8AC3E}">
        <p14:creationId xmlns:p14="http://schemas.microsoft.com/office/powerpoint/2010/main" val="123325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验证失败的问题</a:t>
            </a:r>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路径填写有误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不一致</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代码存在错误</a:t>
            </a:r>
            <a:endParaRPr lang="en-US" altLang="zh-CN" sz="20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280304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b="0" dirty="0"/>
              <a:t>验证完成后的操作</a:t>
            </a:r>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p>
        </p:txBody>
      </p:sp>
    </p:spTree>
    <p:extLst>
      <p:ext uri="{BB962C8B-B14F-4D97-AF65-F5344CB8AC3E}">
        <p14:creationId xmlns:p14="http://schemas.microsoft.com/office/powerpoint/2010/main" val="124506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第二节</a:t>
            </a:r>
          </a:p>
        </p:txBody>
      </p:sp>
      <p:sp>
        <p:nvSpPr>
          <p:cNvPr id="5" name="文本框 4"/>
          <p:cNvSpPr txBox="1"/>
          <p:nvPr/>
        </p:nvSpPr>
        <p:spPr>
          <a:xfrm>
            <a:off x="4058444" y="2085977"/>
            <a:ext cx="46997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b="0" dirty="0"/>
              <a:t>微信服务器转发消息的格式</a:t>
            </a:r>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&lt;xml&gt;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]]&gt;&lt;/Content&gt;</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&lt;/xml&gt;</a:t>
            </a:r>
            <a:endParaRPr lang="en-US" altLang="zh-CN" dirty="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微信服务器转发的时候加上了</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字段，这个字段表示微信消息的唯一</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，通过这个</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就可以查到这条消息的具体信息。</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在整个数据库中是唯一的。</a:t>
            </a:r>
          </a:p>
        </p:txBody>
      </p:sp>
    </p:spTree>
    <p:extLst>
      <p:ext uri="{BB962C8B-B14F-4D97-AF65-F5344CB8AC3E}">
        <p14:creationId xmlns:p14="http://schemas.microsoft.com/office/powerpoint/2010/main" val="292189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8" name="文本框 7"/>
          <p:cNvSpPr txBox="1"/>
          <p:nvPr/>
        </p:nvSpPr>
        <p:spPr>
          <a:xfrm>
            <a:off x="4058444" y="2085977"/>
            <a:ext cx="46997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b="0" dirty="0"/>
              <a:t>开发者服务器如何回复</a:t>
            </a:r>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回复文本消息的格式</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&lt;xml&gt;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&lt;/xml&gt;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a:latin typeface="微软雅黑" panose="020B0503020204020204" pitchFamily="34" charset="-122"/>
                <a:ea typeface="微软雅黑" panose="020B0503020204020204" pitchFamily="34" charset="-122"/>
              </a:rPr>
              <a:t>ToUserName</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FromUserName</a:t>
            </a:r>
            <a:r>
              <a:rPr lang="zh-CN" altLang="en-US" sz="2000" dirty="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5397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b="0" dirty="0"/>
              <a:t>实现返回原始数据的功能</a:t>
            </a:r>
          </a:p>
        </p:txBody>
      </p:sp>
      <p:sp>
        <p:nvSpPr>
          <p:cNvPr id="4" name="文本框 3"/>
          <p:cNvSpPr txBox="1"/>
          <p:nvPr/>
        </p:nvSpPr>
        <p:spPr>
          <a:xfrm>
            <a:off x="1054100" y="1714499"/>
            <a:ext cx="10175875"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程序处理过程：</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数据，使用</a:t>
            </a:r>
            <a:r>
              <a:rPr lang="en-US" altLang="zh-CN" dirty="0" err="1">
                <a:latin typeface="微软雅黑" panose="020B0503020204020204" pitchFamily="34" charset="-122"/>
                <a:ea typeface="微软雅黑" panose="020B0503020204020204" pitchFamily="34" charset="-122"/>
              </a:rPr>
              <a:t>simplexml_load_string</a:t>
            </a:r>
            <a:r>
              <a:rPr lang="zh-CN" altLang="en-US" dirty="0">
                <a:latin typeface="微软雅黑" panose="020B0503020204020204" pitchFamily="34" charset="-122"/>
                <a:ea typeface="微软雅黑" panose="020B0503020204020204" pitchFamily="34" charset="-122"/>
              </a:rPr>
              <a:t>函数把</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格式的字符串转换成</a:t>
            </a:r>
            <a:r>
              <a:rPr lang="en-US" altLang="zh-CN" dirty="0" err="1">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a:t>
            </a:r>
            <a:r>
              <a:rPr lang="en-US" altLang="zh-CN" dirty="0" err="1">
                <a:latin typeface="微软雅黑" panose="020B0503020204020204" pitchFamily="34" charset="-122"/>
                <a:ea typeface="微软雅黑" panose="020B0503020204020204" pitchFamily="34" charset="-122"/>
              </a:rPr>
              <a:t>get_object_vars</a:t>
            </a:r>
            <a:r>
              <a:rPr lang="zh-CN" altLang="en-US" dirty="0">
                <a:latin typeface="微软雅黑" panose="020B0503020204020204" pitchFamily="34" charset="-122"/>
                <a:ea typeface="微软雅黑" panose="020B0503020204020204" pitchFamily="34" charset="-122"/>
              </a:rPr>
              <a:t>可以把</a:t>
            </a:r>
            <a:r>
              <a:rPr lang="en-US" altLang="zh-CN" dirty="0">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对象的属性转换成数组。</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获取每个字段的值，判断</a:t>
            </a:r>
            <a:r>
              <a:rPr lang="en-US" altLang="zh-CN" dirty="0" err="1">
                <a:latin typeface="微软雅黑" panose="020B0503020204020204" pitchFamily="34" charset="-122"/>
                <a:ea typeface="微软雅黑" panose="020B0503020204020204" pitchFamily="34" charset="-122"/>
              </a:rPr>
              <a:t>MsgType</a:t>
            </a:r>
            <a:r>
              <a:rPr lang="zh-CN" altLang="en-US" dirty="0">
                <a:latin typeface="微软雅黑" panose="020B0503020204020204" pitchFamily="34" charset="-122"/>
                <a:ea typeface="微软雅黑" panose="020B0503020204020204" pitchFamily="34" charset="-122"/>
              </a:rPr>
              <a:t>字段是不是</a:t>
            </a: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，是的话获取</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使用构造的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格式的消息回复字符串，把收到的</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，收到消息的</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内容为收到的消息内容，使用</a:t>
            </a:r>
            <a:r>
              <a:rPr lang="en-US" altLang="zh-CN" dirty="0" err="1">
                <a:latin typeface="微软雅黑" panose="020B0503020204020204" pitchFamily="34" charset="-122"/>
                <a:ea typeface="微软雅黑" panose="020B0503020204020204" pitchFamily="34" charset="-122"/>
              </a:rPr>
              <a:t>sprintf</a:t>
            </a:r>
            <a:r>
              <a:rPr lang="zh-CN" altLang="en-US" dirty="0">
                <a:latin typeface="微软雅黑" panose="020B0503020204020204" pitchFamily="34" charset="-122"/>
                <a:ea typeface="微软雅黑" panose="020B0503020204020204" pitchFamily="34" charset="-122"/>
              </a:rPr>
              <a:t>把字符串格式化以后返回数据。</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然后输出数据，微信服务器会收到</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格式的消息数据。就会转发给微信客户端用户。</a:t>
            </a:r>
          </a:p>
        </p:txBody>
      </p:sp>
    </p:spTree>
    <p:extLst>
      <p:ext uri="{BB962C8B-B14F-4D97-AF65-F5344CB8AC3E}">
        <p14:creationId xmlns:p14="http://schemas.microsoft.com/office/powerpoint/2010/main" val="85913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错误提示</a:t>
            </a:r>
          </a:p>
        </p:txBody>
      </p:sp>
      <p:sp>
        <p:nvSpPr>
          <p:cNvPr id="4" name="文本框 3"/>
          <p:cNvSpPr txBox="1"/>
          <p:nvPr/>
        </p:nvSpPr>
        <p:spPr>
          <a:xfrm>
            <a:off x="1400176" y="1771650"/>
            <a:ext cx="1010126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微信服务器在以下两种情况下直接提示错误信息：“该公众号暂时无法提供服务，请稍后再试”</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开发者服务器在</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秒内没有回复内容</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开发者服务器回复了异常数据</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i="1" dirty="0">
                <a:solidFill>
                  <a:srgbClr val="FF0000"/>
                </a:solidFill>
                <a:latin typeface="微软雅黑" panose="020B0503020204020204" pitchFamily="34" charset="-122"/>
                <a:ea typeface="微软雅黑" panose="020B0503020204020204" pitchFamily="34" charset="-122"/>
              </a:rPr>
              <a:t>！开发文档被动回复消息是如此解释，在接收普通消息的解释是</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秒内没有响应，微信会重试</a:t>
            </a:r>
            <a:r>
              <a:rPr lang="en-US" altLang="zh-CN" i="1" dirty="0">
                <a:solidFill>
                  <a:srgbClr val="FF0000"/>
                </a:solidFill>
                <a:latin typeface="微软雅黑" panose="020B0503020204020204" pitchFamily="34" charset="-122"/>
                <a:ea typeface="微软雅黑" panose="020B0503020204020204" pitchFamily="34" charset="-122"/>
              </a:rPr>
              <a:t>3</a:t>
            </a:r>
            <a:r>
              <a:rPr lang="zh-CN" altLang="en-US" i="1" dirty="0">
                <a:solidFill>
                  <a:srgbClr val="FF0000"/>
                </a:solidFill>
                <a:latin typeface="微软雅黑" panose="020B0503020204020204" pitchFamily="34" charset="-122"/>
                <a:ea typeface="微软雅黑" panose="020B0503020204020204" pitchFamily="34" charset="-122"/>
              </a:rPr>
              <a:t>次如果不能回复则提示错误。但是如果程序无法在</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秒内响应则重试多少次都不会得到响应。</a:t>
            </a:r>
            <a:endParaRPr lang="en-US" altLang="zh-CN" i="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a:latin typeface="微软雅黑" panose="020B0503020204020204" pitchFamily="34" charset="-122"/>
                <a:ea typeface="微软雅黑" panose="020B0503020204020204" pitchFamily="34" charset="-122"/>
              </a:rPr>
              <a:t>success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lvl="2">
              <a:lnSpc>
                <a:spcPct val="150000"/>
              </a:lnSpc>
            </a:pPr>
            <a:r>
              <a:rPr lang="zh-CN" altLang="en-US" sz="2000" dirty="0">
                <a:latin typeface="微软雅黑" panose="020B0503020204020204" pitchFamily="34" charset="-122"/>
                <a:ea typeface="微软雅黑" panose="020B0503020204020204" pitchFamily="34" charset="-122"/>
              </a:rPr>
              <a:t>注意：这种情况不是</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格式的数据。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414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b="0" dirty="0"/>
              <a:t>需要注意的问题</a:t>
            </a:r>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首先就是要获取微信服务器的</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数据流。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获取的方式因为</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版本不同而有所区别。</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$GLOBALS[“HTTP_RAW_POST_DATA”];  //php5.6</a:t>
            </a:r>
            <a:r>
              <a:rPr lang="zh-CN" altLang="en-US" sz="2000" dirty="0">
                <a:latin typeface="微软雅黑" panose="020B0503020204020204" pitchFamily="34" charset="-122"/>
                <a:ea typeface="微软雅黑" panose="020B0503020204020204" pitchFamily="34" charset="-122"/>
              </a:rPr>
              <a:t>以前的版本</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b="0" dirty="0"/>
              <a:t>第三节 微信调试工具</a:t>
            </a:r>
          </a:p>
        </p:txBody>
      </p:sp>
      <p:sp>
        <p:nvSpPr>
          <p:cNvPr id="5" name="文本框 4"/>
          <p:cNvSpPr txBox="1"/>
          <p:nvPr/>
        </p:nvSpPr>
        <p:spPr>
          <a:xfrm>
            <a:off x="4058444" y="2085977"/>
            <a:ext cx="46997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b="0" dirty="0"/>
              <a:t>开发者服务器端调试</a:t>
            </a:r>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使用文件记录错误信息。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使用错误日志函数</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记录信息。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数据库记录。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开源日志库</a:t>
            </a:r>
          </a:p>
        </p:txBody>
      </p:sp>
    </p:spTree>
    <p:extLst>
      <p:ext uri="{BB962C8B-B14F-4D97-AF65-F5344CB8AC3E}">
        <p14:creationId xmlns:p14="http://schemas.microsoft.com/office/powerpoint/2010/main" val="202622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b="0" dirty="0"/>
              <a:t>与普通开发调试的区别</a:t>
            </a:r>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为什么不能用</a:t>
            </a:r>
            <a:r>
              <a:rPr lang="en-US" altLang="zh-CN" sz="2000" dirty="0">
                <a:latin typeface="微软雅黑" panose="020B0503020204020204" pitchFamily="34" charset="-122"/>
                <a:ea typeface="微软雅黑" panose="020B0503020204020204" pitchFamily="34" charset="-122"/>
              </a:rPr>
              <a:t>echo</a:t>
            </a:r>
            <a:r>
              <a:rPr lang="zh-CN" altLang="en-US" sz="2000" dirty="0">
                <a:latin typeface="微软雅黑" panose="020B0503020204020204" pitchFamily="34" charset="-122"/>
                <a:ea typeface="微软雅黑" panose="020B0503020204020204" pitchFamily="34" charset="-122"/>
              </a:rPr>
              <a:t>输出错误信息的方式进行调试？</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与微信服务器通信，格式错误微信会收到错误提示：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改公众号暂时无法提供服务，请稍后再试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另一个需要注意的问题是：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微信接口调试工具只能调试接口问题，如果是程序的其他问题，则需要其他的调试方法。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微信在线调试工具</a:t>
            </a:r>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登录微信公众平台后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打开‘开发者工具’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打开页面上的‘在线接口调试工具。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根据提示填写相关字段查看运行结果。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b="0" dirty="0"/>
              <a:t>创建文件记录错误信息</a:t>
            </a:r>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在指定路径创建文件。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每次把需要的信息写入文件。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file_put_contents</a:t>
            </a:r>
            <a:r>
              <a:rPr lang="zh-CN" altLang="en-US" sz="2000" dirty="0">
                <a:latin typeface="微软雅黑" panose="020B0503020204020204" pitchFamily="34" charset="-122"/>
                <a:ea typeface="微软雅黑" panose="020B0503020204020204" pitchFamily="34" charset="-122"/>
              </a:rPr>
              <a:t>函数写入信息。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b="0" dirty="0" err="1"/>
              <a:t>error_log</a:t>
            </a:r>
            <a:r>
              <a:rPr lang="zh-CN" altLang="en-US" b="0" dirty="0"/>
              <a:t>错误日志函数</a:t>
            </a:r>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函数用于发送错误消息。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bool </a:t>
            </a:r>
            <a:r>
              <a:rPr lang="en-US" altLang="zh-CN" dirty="0" err="1">
                <a:latin typeface="Malgun Gothic" panose="020B0503020000020004" pitchFamily="34" charset="-127"/>
                <a:ea typeface="Malgun Gothic" panose="020B0503020000020004" pitchFamily="34" charset="-127"/>
              </a:rPr>
              <a:t>error_log</a:t>
            </a:r>
            <a:r>
              <a:rPr lang="en-US" altLang="zh-CN" dirty="0">
                <a:latin typeface="Malgun Gothic" panose="020B0503020000020004" pitchFamily="34" charset="-127"/>
                <a:ea typeface="Malgun Gothic" panose="020B0503020000020004" pitchFamily="34" charset="-127"/>
              </a:rPr>
              <a:t>(string $message, </a:t>
            </a:r>
            <a:r>
              <a:rPr lang="en-US" altLang="zh-CN" dirty="0" err="1">
                <a:latin typeface="Malgun Gothic" panose="020B0503020000020004" pitchFamily="34" charset="-127"/>
                <a:ea typeface="Malgun Gothic" panose="020B0503020000020004" pitchFamily="34" charset="-127"/>
              </a:rPr>
              <a:t>int</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message_type</a:t>
            </a:r>
            <a:r>
              <a:rPr lang="en-US" altLang="zh-CN" dirty="0">
                <a:latin typeface="Malgun Gothic" panose="020B0503020000020004" pitchFamily="34" charset="-127"/>
                <a:ea typeface="Malgun Gothic" panose="020B0503020000020004" pitchFamily="34" charset="-127"/>
              </a:rPr>
              <a:t>, string $</a:t>
            </a:r>
            <a:r>
              <a:rPr lang="en-US" altLang="zh-CN" dirty="0" err="1">
                <a:latin typeface="Malgun Gothic" panose="020B0503020000020004" pitchFamily="34" charset="-127"/>
                <a:ea typeface="Malgun Gothic" panose="020B0503020000020004" pitchFamily="34" charset="-127"/>
              </a:rPr>
              <a:t>destination,string</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extra_headers</a:t>
            </a:r>
            <a:r>
              <a:rPr lang="en-US" altLang="zh-CN" dirty="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不同参数，处理类型不同，第二个参数</a:t>
            </a:r>
            <a:r>
              <a:rPr lang="en-US" altLang="zh-CN" sz="2000" dirty="0" err="1">
                <a:latin typeface="微软雅黑" panose="020B0503020204020204" pitchFamily="34" charset="-122"/>
                <a:ea typeface="微软雅黑" panose="020B0503020204020204" pitchFamily="34" charset="-122"/>
              </a:rPr>
              <a:t>messagge_type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操作系统的日志机制或者一个文件；</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：发送到</a:t>
            </a:r>
            <a:r>
              <a:rPr lang="en-US" altLang="zh-CN" sz="2000" dirty="0">
                <a:latin typeface="微软雅黑" panose="020B0503020204020204" pitchFamily="34" charset="-122"/>
                <a:ea typeface="微软雅黑" panose="020B0503020204020204" pitchFamily="34" charset="-122"/>
              </a:rPr>
              <a:t>destination</a:t>
            </a:r>
            <a:r>
              <a:rPr lang="zh-CN" altLang="en-US" sz="2000" dirty="0">
                <a:latin typeface="微软雅黑" panose="020B0503020204020204" pitchFamily="34" charset="-122"/>
                <a:ea typeface="微软雅黑" panose="020B0503020204020204" pitchFamily="34" charset="-122"/>
              </a:rPr>
              <a:t>参数设置的邮箱；</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：消息作为新的一行被发送到一个文件里；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：直接发送到</a:t>
            </a:r>
            <a:r>
              <a:rPr lang="en-US" altLang="zh-CN" sz="2000" dirty="0">
                <a:latin typeface="微软雅黑" panose="020B0503020204020204" pitchFamily="34" charset="-122"/>
                <a:ea typeface="微软雅黑" panose="020B0503020204020204" pitchFamily="34" charset="-122"/>
              </a:rPr>
              <a:t>SAPI</a:t>
            </a:r>
            <a:r>
              <a:rPr lang="zh-CN" altLang="en-US" sz="2000" dirty="0">
                <a:latin typeface="微软雅黑" panose="020B0503020204020204" pitchFamily="34" charset="-122"/>
                <a:ea typeface="微软雅黑" panose="020B0503020204020204" pitchFamily="34" charset="-122"/>
              </a:rPr>
              <a:t>日志处理程序；</a:t>
            </a:r>
            <a:endParaRPr lang="en-US" altLang="zh-CN" sz="2000" dirty="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9FBA5014-7534-44E7-91E7-1E1C25671245}"/>
              </a:ext>
            </a:extLst>
          </p:cNvPr>
          <p:cNvSpPr txBox="1"/>
          <p:nvPr/>
        </p:nvSpPr>
        <p:spPr>
          <a:xfrm>
            <a:off x="1317523" y="1789471"/>
            <a:ext cx="8554064"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如何搭建微信开发环境</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完成第一个简单的应用程序：回复文本消息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如何调试，几种调试工具的使用</a:t>
            </a:r>
          </a:p>
        </p:txBody>
      </p:sp>
    </p:spTree>
    <p:extLst>
      <p:ext uri="{BB962C8B-B14F-4D97-AF65-F5344CB8AC3E}">
        <p14:creationId xmlns:p14="http://schemas.microsoft.com/office/powerpoint/2010/main" val="181489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如何使用</a:t>
            </a:r>
            <a:r>
              <a:rPr lang="en-US" altLang="zh-CN" b="0" dirty="0" err="1"/>
              <a:t>error_log</a:t>
            </a:r>
            <a:endParaRPr lang="zh-CN" altLang="en-US" b="0"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对于调试来讲，使用</a:t>
            </a:r>
            <a:r>
              <a:rPr lang="en-US" altLang="zh-CN" sz="2400" dirty="0" err="1">
                <a:latin typeface="微软雅黑" panose="020B0503020204020204" pitchFamily="34" charset="-122"/>
                <a:ea typeface="微软雅黑" panose="020B0503020204020204" pitchFamily="34" charset="-122"/>
              </a:rPr>
              <a:t>message_type</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发送到一个文件里是最方便的选择。</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代码：</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不存在则会创建此文件</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a:latin typeface="Malgun Gothic" panose="020B0503020000020004" pitchFamily="34" charset="-127"/>
                <a:ea typeface="Malgun Gothic" panose="020B0503020000020004" pitchFamily="34" charset="-127"/>
              </a:rPr>
              <a:t>error_log</a:t>
            </a:r>
            <a:r>
              <a:rPr lang="en-US" altLang="zh-CN" sz="2400" dirty="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b="0" dirty="0"/>
              <a:t>数据库记录调试信息</a:t>
            </a:r>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开发者服务器端使用数据库进行调试：</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创建一个用于记录错误信息的表</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每次请求都记录运行过程中的关键信息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需要连接数据库写入错误信息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查看数据库就可以找到错误信息</a:t>
            </a:r>
          </a:p>
        </p:txBody>
      </p:sp>
    </p:spTree>
    <p:extLst>
      <p:ext uri="{BB962C8B-B14F-4D97-AF65-F5344CB8AC3E}">
        <p14:creationId xmlns:p14="http://schemas.microsoft.com/office/powerpoint/2010/main" val="2112609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b="0" dirty="0"/>
              <a:t>monolog</a:t>
            </a:r>
            <a:r>
              <a:rPr lang="zh-CN" altLang="en-US" b="0" dirty="0"/>
              <a:t>日志进行调试</a:t>
            </a:r>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可以把日志发送到文件，邮箱，数据库等</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能够很好的进行扩展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环境要求</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以上</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b="0" dirty="0"/>
              <a:t>monolog</a:t>
            </a:r>
            <a:r>
              <a:rPr lang="zh-CN" altLang="en-US" b="0" dirty="0"/>
              <a:t>几个重要概念</a:t>
            </a:r>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Handler</a:t>
            </a:r>
            <a:r>
              <a:rPr lang="zh-CN" altLang="en-US" sz="2000" b="1" dirty="0">
                <a:latin typeface="微软雅黑" panose="020B0503020204020204" pitchFamily="34" charset="-122"/>
                <a:ea typeface="微软雅黑" panose="020B0503020204020204" pitchFamily="34" charset="-122"/>
              </a:rPr>
              <a:t>日志管理器：</a:t>
            </a:r>
            <a:r>
              <a:rPr lang="zh-CN" altLang="en-US" sz="2000" dirty="0">
                <a:latin typeface="微软雅黑" panose="020B0503020204020204" pitchFamily="34" charset="-122"/>
                <a:ea typeface="微软雅黑" panose="020B0503020204020204" pitchFamily="34" charset="-122"/>
              </a:rPr>
              <a:t>当实例化一个</a:t>
            </a:r>
            <a:r>
              <a:rPr lang="en-US" altLang="zh-CN" sz="2000" dirty="0">
                <a:latin typeface="微软雅黑" panose="020B0503020204020204" pitchFamily="34" charset="-122"/>
                <a:ea typeface="微软雅黑" panose="020B0503020204020204" pitchFamily="34" charset="-122"/>
              </a:rPr>
              <a:t>Logger</a:t>
            </a:r>
            <a:r>
              <a:rPr lang="zh-CN" altLang="en-US" sz="2000" dirty="0">
                <a:latin typeface="微软雅黑" panose="020B0503020204020204" pitchFamily="34" charset="-122"/>
                <a:ea typeface="微软雅黑" panose="020B0503020204020204" pitchFamily="34" charset="-122"/>
              </a:rPr>
              <a:t>的时候，需要有一个名称表示日志所处的空间或者说是域，而实例化以后，就需要去处理日志，那么进行日志处理的类就是日志管理器（</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：记录写入</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流，用于写入文件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SyslogHandler</a:t>
            </a:r>
            <a:r>
              <a:rPr lang="zh-CN" altLang="en-US" sz="2000" dirty="0">
                <a:latin typeface="微软雅黑" panose="020B0503020204020204" pitchFamily="34" charset="-122"/>
                <a:ea typeface="微软雅黑" panose="020B0503020204020204" pitchFamily="34" charset="-122"/>
              </a:rPr>
              <a:t>：使用系统日志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ErrorlogHandler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错误日志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NativeMailHandler</a:t>
            </a:r>
            <a:r>
              <a:rPr lang="zh-CN" altLang="en-US" sz="2000" dirty="0">
                <a:latin typeface="微软雅黑" panose="020B0503020204020204" pitchFamily="34" charset="-122"/>
                <a:ea typeface="微软雅黑" panose="020B0503020204020204" pitchFamily="34" charset="-122"/>
              </a:rPr>
              <a:t>：发送邮件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SocketHandler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传递日志记录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这些日志管理器实际就是本地一个</a:t>
            </a:r>
            <a:r>
              <a:rPr lang="en-US" altLang="zh-CN" sz="2000" dirty="0" err="1">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文件实现了对应功能的一个类，比如</a:t>
            </a: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就是类的名称。</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b="0" dirty="0"/>
              <a:t>monolog</a:t>
            </a:r>
            <a:r>
              <a:rPr lang="zh-CN" altLang="en-US" b="0"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日志格式 ：</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已经内置了很多格式化处理的</a:t>
            </a:r>
            <a:r>
              <a:rPr lang="en-US" altLang="zh-CN" sz="2000" dirty="0">
                <a:latin typeface="微软雅黑" panose="020B0503020204020204" pitchFamily="34" charset="-122"/>
                <a:ea typeface="微软雅黑" panose="020B0503020204020204" pitchFamily="34" charset="-122"/>
              </a:rPr>
              <a:t>formatter</a:t>
            </a: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b="0" dirty="0"/>
              <a:t>monolog</a:t>
            </a:r>
            <a:r>
              <a:rPr lang="zh-CN" altLang="en-US" b="0"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为日志添加额外信息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p>
        </p:txBody>
      </p:sp>
    </p:spTree>
    <p:extLst>
      <p:ext uri="{BB962C8B-B14F-4D97-AF65-F5344CB8AC3E}">
        <p14:creationId xmlns:p14="http://schemas.microsoft.com/office/powerpoint/2010/main" val="145590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日志等级</a:t>
            </a:r>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以下几个等级越往下错误等级越高</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DEBUG (100):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a:latin typeface="微软雅黑" panose="020B0503020204020204" pitchFamily="34" charset="-122"/>
                <a:ea typeface="微软雅黑" panose="020B0503020204020204" pitchFamily="34" charset="-122"/>
              </a:rPr>
              <a:t>CRITICAL (500):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时所设置的等级则不会被记录。</a:t>
            </a: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b="0" dirty="0"/>
              <a:t>通过实例代码来理解</a:t>
            </a:r>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test [] []</a:t>
            </a:r>
            <a:endParaRPr lang="zh-CN" altLang="en-US" sz="2400" dirty="0"/>
          </a:p>
        </p:txBody>
      </p:sp>
      <p:sp>
        <p:nvSpPr>
          <p:cNvPr id="5" name="文本框 4"/>
          <p:cNvSpPr txBox="1"/>
          <p:nvPr/>
        </p:nvSpPr>
        <p:spPr>
          <a:xfrm>
            <a:off x="1171575" y="1785938"/>
            <a:ext cx="9444038" cy="3231654"/>
          </a:xfrm>
          <a:prstGeom prst="rect">
            <a:avLst/>
          </a:prstGeom>
          <a:noFill/>
        </p:spPr>
        <p:txBody>
          <a:bodyPr wrap="square" rtlCol="0">
            <a:spAutoFit/>
          </a:bodyPr>
          <a:lstStyle/>
          <a:p>
            <a:r>
              <a:rPr lang="en-US" altLang="zh-CN" i="1" dirty="0"/>
              <a:t>// </a:t>
            </a:r>
            <a:r>
              <a:rPr lang="zh-CN" altLang="en-US" i="1"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i="1" dirty="0"/>
              <a:t>// </a:t>
            </a:r>
            <a:r>
              <a:rPr lang="zh-CN" altLang="en-US" i="1"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a:t>(‘test');</a:t>
            </a:r>
          </a:p>
          <a:p>
            <a:r>
              <a:rPr lang="en-US" altLang="zh-CN" i="1" dirty="0"/>
              <a:t>//warning</a:t>
            </a:r>
            <a:r>
              <a:rPr lang="zh-CN" altLang="en-US" i="1" dirty="0"/>
              <a:t>级别的不会被记录</a:t>
            </a:r>
            <a:endParaRPr lang="en-US" altLang="zh-CN" i="1" dirty="0"/>
          </a:p>
        </p:txBody>
      </p:sp>
    </p:spTree>
    <p:extLst>
      <p:ext uri="{BB962C8B-B14F-4D97-AF65-F5344CB8AC3E}">
        <p14:creationId xmlns:p14="http://schemas.microsoft.com/office/powerpoint/2010/main" val="3397123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b="0" dirty="0"/>
              <a:t>第一节</a:t>
            </a:r>
          </a:p>
        </p:txBody>
      </p:sp>
      <p:sp>
        <p:nvSpPr>
          <p:cNvPr id="5" name="文本框 4"/>
          <p:cNvSpPr txBox="1"/>
          <p:nvPr/>
        </p:nvSpPr>
        <p:spPr>
          <a:xfrm>
            <a:off x="4058444" y="2343152"/>
            <a:ext cx="46997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要实现的结果</a:t>
            </a:r>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发送一条文本消息，公众号返回同样的消息。</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流程</a:t>
            </a:r>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要达到以上演示效果，需要几个流程：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了解</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程序的执行流程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明确微信服务器是如何与开发者服务器通信的</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配置微信公众号开启微信开发者模式</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验证</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进行编码实现以上功能</a:t>
            </a:r>
          </a:p>
        </p:txBody>
      </p:sp>
    </p:spTree>
    <p:extLst>
      <p:ext uri="{BB962C8B-B14F-4D97-AF65-F5344CB8AC3E}">
        <p14:creationId xmlns:p14="http://schemas.microsoft.com/office/powerpoint/2010/main" val="175920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b="0" dirty="0"/>
              <a:t>Web</a:t>
            </a:r>
            <a:r>
              <a:rPr lang="zh-CN" altLang="en-US" b="0" dirty="0"/>
              <a:t>程序的执行流程</a:t>
            </a:r>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服务器</a:t>
            </a: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服务器软件监听</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端口</a:t>
            </a: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PHP</a:t>
            </a: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请求</a:t>
            </a: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返回数据</a:t>
            </a: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2196797" y="2314446"/>
            <a:ext cx="2411618" cy="553998"/>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浏览器发起请求。</a:t>
            </a: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也可以是其他格式的文本：</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2414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b="0" dirty="0"/>
              <a:t>被动回复消息执行过程</a:t>
            </a:r>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微信服务器</a:t>
            </a: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a:t>
            </a: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开发者服务器</a:t>
            </a: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21033" y="5206938"/>
            <a:ext cx="8980672"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当微信用户向公众账号发消息时，微信服务器将</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数据包以</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消息形式发送到开发者服务器；开发者服务器处理后把</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格式响应消息返回给微信服务器，微信服务器发送消息到微信用户。</a:t>
            </a:r>
          </a:p>
        </p:txBody>
      </p:sp>
      <p:sp>
        <p:nvSpPr>
          <p:cNvPr id="20" name="文本框 19"/>
          <p:cNvSpPr txBox="1"/>
          <p:nvPr/>
        </p:nvSpPr>
        <p:spPr>
          <a:xfrm rot="2003127">
            <a:off x="2794071" y="2839309"/>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微信消息</a:t>
            </a: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格式响应消息</a:t>
            </a: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发送响应消息</a:t>
            </a: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转发</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格式消息</a:t>
            </a:r>
          </a:p>
        </p:txBody>
      </p:sp>
    </p:spTree>
    <p:extLst>
      <p:ext uri="{BB962C8B-B14F-4D97-AF65-F5344CB8AC3E}">
        <p14:creationId xmlns:p14="http://schemas.microsoft.com/office/powerpoint/2010/main" val="147192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b="0" dirty="0"/>
              <a:t>开启微信开发者模式</a:t>
            </a:r>
          </a:p>
        </p:txBody>
      </p:sp>
      <p:sp>
        <p:nvSpPr>
          <p:cNvPr id="4" name="文本框 3"/>
          <p:cNvSpPr txBox="1"/>
          <p:nvPr/>
        </p:nvSpPr>
        <p:spPr>
          <a:xfrm>
            <a:off x="1074784" y="1843088"/>
            <a:ext cx="98694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开发之前先配置，配置就要进行验证。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要配置好微信服务器与开发者服务器通信有四个选项：</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：开发者服务器上处理微信消息的链接</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：自己设置</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消息加解密密钥（</a:t>
            </a:r>
            <a:r>
              <a:rPr lang="en-US" altLang="zh-CN" sz="2000" dirty="0" err="1">
                <a:latin typeface="微软雅黑" panose="020B0503020204020204" pitchFamily="34" charset="-122"/>
                <a:ea typeface="微软雅黑" panose="020B0503020204020204" pitchFamily="34" charset="-122"/>
              </a:rPr>
              <a:t>EncodingAESKey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注意：开启开发者模式，之前使用微信公众后台设定的菜单会失效，要使用菜单必须要使用接口调用创建菜单。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8511</TotalTime>
  <Words>2382</Words>
  <Application>Microsoft Office PowerPoint</Application>
  <PresentationFormat>宽屏</PresentationFormat>
  <Paragraphs>254</Paragraphs>
  <Slides>38</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38</vt:i4>
      </vt:variant>
    </vt:vector>
  </HeadingPairs>
  <TitlesOfParts>
    <vt:vector size="55" baseType="lpstr">
      <vt:lpstr>Malgun Gothic</vt: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1884</cp:revision>
  <dcterms:created xsi:type="dcterms:W3CDTF">2014-07-07T13:10:41Z</dcterms:created>
  <dcterms:modified xsi:type="dcterms:W3CDTF">2017-09-10T07:58:56Z</dcterms:modified>
</cp:coreProperties>
</file>