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38"/>
  </p:notesMasterIdLst>
  <p:handoutMasterIdLst>
    <p:handoutMasterId r:id="rId39"/>
  </p:handoutMasterIdLst>
  <p:sldIdLst>
    <p:sldId id="257" r:id="rId6"/>
    <p:sldId id="446" r:id="rId7"/>
    <p:sldId id="454" r:id="rId8"/>
    <p:sldId id="492" r:id="rId9"/>
    <p:sldId id="493" r:id="rId10"/>
    <p:sldId id="494" r:id="rId11"/>
    <p:sldId id="495" r:id="rId12"/>
    <p:sldId id="496" r:id="rId13"/>
    <p:sldId id="497" r:id="rId14"/>
    <p:sldId id="499" r:id="rId15"/>
    <p:sldId id="500" r:id="rId16"/>
    <p:sldId id="498" r:id="rId17"/>
    <p:sldId id="501" r:id="rId18"/>
    <p:sldId id="451" r:id="rId19"/>
    <p:sldId id="481" r:id="rId20"/>
    <p:sldId id="482" r:id="rId21"/>
    <p:sldId id="466" r:id="rId22"/>
    <p:sldId id="483" r:id="rId23"/>
    <p:sldId id="484" r:id="rId24"/>
    <p:sldId id="485" r:id="rId25"/>
    <p:sldId id="486" r:id="rId26"/>
    <p:sldId id="487" r:id="rId27"/>
    <p:sldId id="488" r:id="rId28"/>
    <p:sldId id="460" r:id="rId29"/>
    <p:sldId id="439" r:id="rId30"/>
    <p:sldId id="490" r:id="rId31"/>
    <p:sldId id="480" r:id="rId32"/>
    <p:sldId id="489" r:id="rId33"/>
    <p:sldId id="491" r:id="rId34"/>
    <p:sldId id="456" r:id="rId35"/>
    <p:sldId id="440" r:id="rId36"/>
    <p:sldId id="311" r:id="rId37"/>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46"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2017/9/6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aseline="0" dirty="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10E9C519-C3B1-4654-8EF9-A227F461FE5A}" type="slidenum">
              <a:rPr lang="zh-CN" altLang="en-US" smtClean="0"/>
              <a:t>4</a:t>
            </a:fld>
            <a:endParaRPr lang="zh-CN" altLang="en-US"/>
          </a:p>
        </p:txBody>
      </p:sp>
    </p:spTree>
    <p:extLst>
      <p:ext uri="{BB962C8B-B14F-4D97-AF65-F5344CB8AC3E}">
        <p14:creationId xmlns:p14="http://schemas.microsoft.com/office/powerpoint/2010/main" val="2275824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32</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2017/9/6</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9/6/2017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2017/9/6</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2017/9/6</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9/6/2017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2017/9/6</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2017/9/6</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2017/9/6</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2017/9/6</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2017/9/6</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2017/9/6</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2017/9/6</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2017/9/6</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9/6/2017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2017/9/6</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9/6/2017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api.weixin.qq.com/cgi-bin/tags/get?access_token=ACCESS_TOKEN"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8</a:t>
            </a:r>
            <a:r>
              <a:rPr lang="zh-CN" altLang="en-US" dirty="0"/>
              <a:t>讲 用户管理</a:t>
            </a:r>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批量获取用户信息</a:t>
            </a:r>
          </a:p>
        </p:txBody>
      </p:sp>
      <p:sp>
        <p:nvSpPr>
          <p:cNvPr id="3" name="文本框 2">
            <a:extLst>
              <a:ext uri="{FF2B5EF4-FFF2-40B4-BE49-F238E27FC236}">
                <a16:creationId xmlns:a16="http://schemas.microsoft.com/office/drawing/2014/main" id="{1B632F4C-F8F1-4269-9FC4-7111FEDA2EF4}"/>
              </a:ext>
            </a:extLst>
          </p:cNvPr>
          <p:cNvSpPr txBox="1"/>
          <p:nvPr/>
        </p:nvSpPr>
        <p:spPr>
          <a:xfrm>
            <a:off x="1054099" y="1661652"/>
            <a:ext cx="10931424" cy="449353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接口：</a:t>
            </a:r>
            <a:endParaRPr lang="en-US" altLang="zh-CN" dirty="0"/>
          </a:p>
          <a:p>
            <a:pPr lvl="1"/>
            <a:r>
              <a:rPr lang="en-US" altLang="zh-CN" dirty="0"/>
              <a:t>https://api.weixin.qq.com/cgi-bin/user/info/batchget?access_token=ACCESS_TOKEN</a:t>
            </a:r>
          </a:p>
          <a:p>
            <a:pPr lvl="1"/>
            <a:r>
              <a:rPr lang="en-US" altLang="zh-CN" dirty="0"/>
              <a:t>POST</a:t>
            </a:r>
            <a:r>
              <a:rPr lang="zh-CN" altLang="en-US" dirty="0"/>
              <a:t>提交数据</a:t>
            </a:r>
            <a:endParaRPr lang="en-US" altLang="zh-CN" dirty="0"/>
          </a:p>
          <a:p>
            <a:pPr lvl="1"/>
            <a:r>
              <a:rPr lang="en-US" altLang="zh-CN" dirty="0"/>
              <a:t>{</a:t>
            </a:r>
            <a:br>
              <a:rPr lang="en-US" altLang="zh-CN" dirty="0"/>
            </a:br>
            <a:r>
              <a:rPr lang="en-US" altLang="zh-CN" dirty="0"/>
              <a:t>   "</a:t>
            </a:r>
            <a:r>
              <a:rPr lang="en-US" altLang="zh-CN" dirty="0" err="1"/>
              <a:t>user_list</a:t>
            </a:r>
            <a:r>
              <a:rPr lang="en-US" altLang="zh-CN" dirty="0"/>
              <a:t>": [</a:t>
            </a:r>
            <a:br>
              <a:rPr lang="en-US" altLang="zh-CN" dirty="0"/>
            </a:br>
            <a:r>
              <a:rPr lang="en-US" altLang="zh-CN" dirty="0"/>
              <a:t>       {</a:t>
            </a:r>
            <a:br>
              <a:rPr lang="en-US" altLang="zh-CN" dirty="0"/>
            </a:br>
            <a:r>
              <a:rPr lang="en-US" altLang="zh-CN" dirty="0"/>
              <a:t>           "</a:t>
            </a:r>
            <a:r>
              <a:rPr lang="en-US" altLang="zh-CN" dirty="0" err="1"/>
              <a:t>openid</a:t>
            </a:r>
            <a:r>
              <a:rPr lang="en-US" altLang="zh-CN" dirty="0"/>
              <a:t>": "otvxTs4dckWG7imySrJd6jSi0CWE", </a:t>
            </a:r>
            <a:br>
              <a:rPr lang="en-US" altLang="zh-CN" dirty="0"/>
            </a:br>
            <a:r>
              <a:rPr lang="en-US" altLang="zh-CN" dirty="0"/>
              <a:t>           "</a:t>
            </a:r>
            <a:r>
              <a:rPr lang="en-US" altLang="zh-CN" dirty="0" err="1"/>
              <a:t>lang</a:t>
            </a:r>
            <a:r>
              <a:rPr lang="en-US" altLang="zh-CN" dirty="0"/>
              <a:t>": "</a:t>
            </a:r>
            <a:r>
              <a:rPr lang="en-US" altLang="zh-CN" dirty="0" err="1"/>
              <a:t>zh_CN</a:t>
            </a:r>
            <a:r>
              <a:rPr lang="en-US" altLang="zh-CN" dirty="0"/>
              <a:t>"</a:t>
            </a:r>
            <a:br>
              <a:rPr lang="en-US" altLang="zh-CN" dirty="0"/>
            </a:br>
            <a:r>
              <a:rPr lang="en-US" altLang="zh-CN" dirty="0"/>
              <a:t>       }, </a:t>
            </a:r>
            <a:br>
              <a:rPr lang="en-US" altLang="zh-CN" dirty="0"/>
            </a:br>
            <a:r>
              <a:rPr lang="en-US" altLang="zh-CN" dirty="0"/>
              <a:t>       {</a:t>
            </a:r>
            <a:br>
              <a:rPr lang="en-US" altLang="zh-CN" dirty="0"/>
            </a:br>
            <a:r>
              <a:rPr lang="en-US" altLang="zh-CN" dirty="0"/>
              <a:t>           "</a:t>
            </a:r>
            <a:r>
              <a:rPr lang="en-US" altLang="zh-CN" dirty="0" err="1"/>
              <a:t>openid</a:t>
            </a:r>
            <a:r>
              <a:rPr lang="en-US" altLang="zh-CN" dirty="0"/>
              <a:t>": "otvxTs_JZ6SEiP0imdhpi50fuSZg", </a:t>
            </a:r>
            <a:br>
              <a:rPr lang="en-US" altLang="zh-CN" dirty="0"/>
            </a:br>
            <a:r>
              <a:rPr lang="en-US" altLang="zh-CN" dirty="0"/>
              <a:t>           "</a:t>
            </a:r>
            <a:r>
              <a:rPr lang="en-US" altLang="zh-CN" dirty="0" err="1"/>
              <a:t>lang</a:t>
            </a:r>
            <a:r>
              <a:rPr lang="en-US" altLang="zh-CN" dirty="0"/>
              <a:t>": "</a:t>
            </a:r>
            <a:r>
              <a:rPr lang="en-US" altLang="zh-CN" dirty="0" err="1"/>
              <a:t>zh_CN</a:t>
            </a:r>
            <a:r>
              <a:rPr lang="en-US" altLang="zh-CN" dirty="0"/>
              <a:t>"</a:t>
            </a:r>
            <a:br>
              <a:rPr lang="en-US" altLang="zh-CN" dirty="0"/>
            </a:br>
            <a:r>
              <a:rPr lang="en-US" altLang="zh-CN" dirty="0"/>
              <a:t>       }</a:t>
            </a:r>
            <a:br>
              <a:rPr lang="en-US" altLang="zh-CN" dirty="0"/>
            </a:br>
            <a:r>
              <a:rPr lang="en-US" altLang="zh-CN" dirty="0"/>
              <a:t>   ]</a:t>
            </a:r>
            <a:br>
              <a:rPr lang="en-US" altLang="zh-CN" dirty="0"/>
            </a:br>
            <a:r>
              <a:rPr lang="en-US" altLang="zh-CN" dirty="0"/>
              <a:t>}</a:t>
            </a:r>
          </a:p>
          <a:p>
            <a:endParaRPr lang="zh-CN" altLang="en-US" sz="1600" dirty="0"/>
          </a:p>
        </p:txBody>
      </p:sp>
    </p:spTree>
    <p:extLst>
      <p:ext uri="{BB962C8B-B14F-4D97-AF65-F5344CB8AC3E}">
        <p14:creationId xmlns:p14="http://schemas.microsoft.com/office/powerpoint/2010/main" val="384839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批量获取用户信息</a:t>
            </a:r>
          </a:p>
        </p:txBody>
      </p:sp>
      <p:sp>
        <p:nvSpPr>
          <p:cNvPr id="3" name="文本框 2">
            <a:extLst>
              <a:ext uri="{FF2B5EF4-FFF2-40B4-BE49-F238E27FC236}">
                <a16:creationId xmlns:a16="http://schemas.microsoft.com/office/drawing/2014/main" id="{1B632F4C-F8F1-4269-9FC4-7111FEDA2EF4}"/>
              </a:ext>
            </a:extLst>
          </p:cNvPr>
          <p:cNvSpPr txBox="1"/>
          <p:nvPr/>
        </p:nvSpPr>
        <p:spPr>
          <a:xfrm>
            <a:off x="1054099" y="1671484"/>
            <a:ext cx="9682727" cy="468589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正确返回：</a:t>
            </a:r>
            <a:endParaRPr lang="en-US" altLang="zh-CN" dirty="0"/>
          </a:p>
          <a:p>
            <a:pPr lvl="1">
              <a:lnSpc>
                <a:spcPts val="2100"/>
              </a:lnSpc>
            </a:pPr>
            <a:r>
              <a:rPr lang="en-US" altLang="zh-CN" dirty="0"/>
              <a:t>{</a:t>
            </a:r>
            <a:br>
              <a:rPr lang="en-US" altLang="zh-CN" dirty="0"/>
            </a:br>
            <a:r>
              <a:rPr lang="en-US" altLang="zh-CN" dirty="0"/>
              <a:t>  "</a:t>
            </a:r>
            <a:r>
              <a:rPr lang="en-US" altLang="zh-CN" dirty="0" err="1"/>
              <a:t>user_info_list</a:t>
            </a:r>
            <a:r>
              <a:rPr lang="en-US" altLang="zh-CN" dirty="0"/>
              <a:t>": [</a:t>
            </a:r>
            <a:br>
              <a:rPr lang="en-US" altLang="zh-CN" dirty="0"/>
            </a:br>
            <a:r>
              <a:rPr lang="en-US" altLang="zh-CN" dirty="0"/>
              <a:t>      {</a:t>
            </a:r>
            <a:br>
              <a:rPr lang="en-US" altLang="zh-CN" dirty="0"/>
            </a:br>
            <a:r>
              <a:rPr lang="en-US" altLang="zh-CN" dirty="0"/>
              <a:t>          "subscribe": 1, </a:t>
            </a:r>
            <a:br>
              <a:rPr lang="en-US" altLang="zh-CN" dirty="0"/>
            </a:br>
            <a:r>
              <a:rPr lang="en-US" altLang="zh-CN" dirty="0"/>
              <a:t>          "</a:t>
            </a:r>
            <a:r>
              <a:rPr lang="en-US" altLang="zh-CN" dirty="0" err="1"/>
              <a:t>openid</a:t>
            </a:r>
            <a:r>
              <a:rPr lang="en-US" altLang="zh-CN" dirty="0"/>
              <a:t>": "otvxTs4dckWG7imySrJd6jSi0CWE", </a:t>
            </a:r>
            <a:br>
              <a:rPr lang="en-US" altLang="zh-CN" dirty="0"/>
            </a:br>
            <a:r>
              <a:rPr lang="en-US" altLang="zh-CN" dirty="0"/>
              <a:t>          "nickname": "</a:t>
            </a:r>
            <a:r>
              <a:rPr lang="en-US" altLang="zh-CN" dirty="0" err="1"/>
              <a:t>iWithery</a:t>
            </a:r>
            <a:r>
              <a:rPr lang="en-US" altLang="zh-CN" dirty="0"/>
              <a:t>", </a:t>
            </a:r>
            <a:br>
              <a:rPr lang="en-US" altLang="zh-CN" dirty="0"/>
            </a:br>
            <a:r>
              <a:rPr lang="en-US" altLang="zh-CN" dirty="0"/>
              <a:t>           ·········</a:t>
            </a:r>
          </a:p>
          <a:p>
            <a:pPr lvl="1">
              <a:lnSpc>
                <a:spcPts val="2100"/>
              </a:lnSpc>
            </a:pPr>
            <a:r>
              <a:rPr lang="en-US" altLang="zh-CN" dirty="0"/>
              <a:t>      }, </a:t>
            </a:r>
            <a:br>
              <a:rPr lang="en-US" altLang="zh-CN" dirty="0"/>
            </a:br>
            <a:r>
              <a:rPr lang="en-US" altLang="zh-CN" dirty="0"/>
              <a:t>      {</a:t>
            </a:r>
            <a:br>
              <a:rPr lang="en-US" altLang="zh-CN" dirty="0"/>
            </a:br>
            <a:r>
              <a:rPr lang="en-US" altLang="zh-CN" dirty="0"/>
              <a:t>          "subscribe": 0, </a:t>
            </a:r>
            <a:br>
              <a:rPr lang="en-US" altLang="zh-CN" dirty="0"/>
            </a:br>
            <a:r>
              <a:rPr lang="en-US" altLang="zh-CN" dirty="0"/>
              <a:t>          "</a:t>
            </a:r>
            <a:r>
              <a:rPr lang="en-US" altLang="zh-CN" dirty="0" err="1"/>
              <a:t>openid</a:t>
            </a:r>
            <a:r>
              <a:rPr lang="en-US" altLang="zh-CN" dirty="0"/>
              <a:t>": "otvxTs_JZ6SEiP0imdhpi50fuSZg", </a:t>
            </a:r>
            <a:br>
              <a:rPr lang="en-US" altLang="zh-CN" dirty="0"/>
            </a:br>
            <a:r>
              <a:rPr lang="en-US" altLang="zh-CN" dirty="0"/>
              <a:t>          ············· </a:t>
            </a:r>
            <a:br>
              <a:rPr lang="en-US" altLang="zh-CN" dirty="0"/>
            </a:br>
            <a:r>
              <a:rPr lang="en-US" altLang="zh-CN" dirty="0"/>
              <a:t>      }</a:t>
            </a:r>
            <a:br>
              <a:rPr lang="en-US" altLang="zh-CN" dirty="0"/>
            </a:br>
            <a:r>
              <a:rPr lang="en-US" altLang="zh-CN" dirty="0"/>
              <a:t>  ]</a:t>
            </a:r>
            <a:br>
              <a:rPr lang="en-US" altLang="zh-CN" dirty="0"/>
            </a:br>
            <a:r>
              <a:rPr lang="en-US" altLang="zh-CN" dirty="0"/>
              <a:t>}</a:t>
            </a:r>
          </a:p>
          <a:p>
            <a:pPr marL="285750" indent="-285750">
              <a:buFont typeface="Arial" panose="020B0604020202020204" pitchFamily="34" charset="0"/>
              <a:buChar char="•"/>
            </a:pPr>
            <a:r>
              <a:rPr lang="zh-CN" altLang="en-US" dirty="0"/>
              <a:t>出错则返回：</a:t>
            </a:r>
            <a:r>
              <a:rPr lang="en-US" altLang="zh-CN" dirty="0"/>
              <a:t>{"errcode":40013,"errmsg":"invalid </a:t>
            </a:r>
            <a:r>
              <a:rPr lang="en-US" altLang="zh-CN" dirty="0" err="1"/>
              <a:t>appid</a:t>
            </a:r>
            <a:r>
              <a:rPr lang="en-US" altLang="zh-CN" dirty="0"/>
              <a:t>"}</a:t>
            </a:r>
            <a:endParaRPr lang="zh-CN" altLang="en-US" dirty="0"/>
          </a:p>
        </p:txBody>
      </p:sp>
    </p:spTree>
    <p:extLst>
      <p:ext uri="{BB962C8B-B14F-4D97-AF65-F5344CB8AC3E}">
        <p14:creationId xmlns:p14="http://schemas.microsoft.com/office/powerpoint/2010/main" val="185036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设置用户备注名</a:t>
            </a:r>
          </a:p>
        </p:txBody>
      </p:sp>
      <p:sp>
        <p:nvSpPr>
          <p:cNvPr id="3" name="文本框 2"/>
          <p:cNvSpPr txBox="1"/>
          <p:nvPr/>
        </p:nvSpPr>
        <p:spPr>
          <a:xfrm>
            <a:off x="1054099" y="1608188"/>
            <a:ext cx="10258425"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接口：</a:t>
            </a:r>
            <a:endParaRPr lang="en-US" altLang="zh-CN" dirty="0">
              <a:latin typeface="微软雅黑" panose="020B0503020204020204" pitchFamily="34" charset="-122"/>
              <a:ea typeface="微软雅黑" panose="020B0503020204020204" pitchFamily="34" charset="-122"/>
            </a:endParaRPr>
          </a:p>
          <a:p>
            <a:pPr lvl="1">
              <a:lnSpc>
                <a:spcPts val="2700"/>
              </a:lnSpc>
            </a:pPr>
            <a:r>
              <a:rPr lang="en-US" altLang="zh-CN" dirty="0">
                <a:latin typeface="Calibri" panose="020F0502020204030204" pitchFamily="34" charset="0"/>
                <a:ea typeface="微软雅黑" panose="020B0503020204020204" pitchFamily="34" charset="-122"/>
              </a:rPr>
              <a:t>https://api.weixin.qq.com/cgi-bin/user/info/updateremark?access_token=ACCESS_TOKEN</a:t>
            </a:r>
          </a:p>
          <a:p>
            <a:pPr lvl="1">
              <a:lnSpc>
                <a:spcPts val="2700"/>
              </a:lnSpc>
            </a:pP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提交数据</a:t>
            </a:r>
            <a:br>
              <a:rPr lang="zh-CN" altLang="en-US" dirty="0">
                <a:latin typeface="Calibri" panose="020F0502020204030204" pitchFamily="34" charset="0"/>
                <a:ea typeface="微软雅黑" panose="020B0503020204020204" pitchFamily="34" charset="-122"/>
              </a:rPr>
            </a:br>
            <a:r>
              <a:rPr lang="en-US" altLang="zh-CN" dirty="0">
                <a:latin typeface="Calibri" panose="020F0502020204030204" pitchFamily="34" charset="0"/>
                <a:ea typeface="微软雅黑" panose="020B0503020204020204" pitchFamily="34" charset="-122"/>
              </a:rPr>
              <a:t>{</a:t>
            </a:r>
            <a:br>
              <a:rPr lang="en-US" altLang="zh-CN" dirty="0">
                <a:latin typeface="Calibri" panose="020F0502020204030204" pitchFamily="34" charset="0"/>
                <a:ea typeface="微软雅黑" panose="020B0503020204020204" pitchFamily="34" charset="-122"/>
              </a:rPr>
            </a:br>
            <a:r>
              <a:rPr lang="en-US" altLang="zh-CN" dirty="0">
                <a:latin typeface="Calibri" panose="020F0502020204030204" pitchFamily="34" charset="0"/>
                <a:ea typeface="微软雅黑" panose="020B0503020204020204" pitchFamily="34" charset="-122"/>
              </a:rPr>
              <a:t>"openid":"oDF3iY9ffA-hqb2vVvbr7qxf6A0Q",</a:t>
            </a:r>
            <a:br>
              <a:rPr lang="en-US" altLang="zh-CN" dirty="0">
                <a:latin typeface="Calibri" panose="020F0502020204030204" pitchFamily="34" charset="0"/>
                <a:ea typeface="微软雅黑" panose="020B0503020204020204" pitchFamily="34" charset="-122"/>
              </a:rPr>
            </a:br>
            <a:r>
              <a:rPr lang="en-US" altLang="zh-CN" dirty="0">
                <a:latin typeface="Calibri" panose="020F0502020204030204" pitchFamily="34" charset="0"/>
                <a:ea typeface="微软雅黑" panose="020B0503020204020204" pitchFamily="34" charset="-122"/>
              </a:rPr>
              <a:t>"remark":"</a:t>
            </a:r>
            <a:r>
              <a:rPr lang="en-US" altLang="zh-CN" dirty="0" err="1">
                <a:latin typeface="Calibri" panose="020F0502020204030204" pitchFamily="34" charset="0"/>
                <a:ea typeface="微软雅黑" panose="020B0503020204020204" pitchFamily="34" charset="-122"/>
              </a:rPr>
              <a:t>pangzi</a:t>
            </a:r>
            <a:r>
              <a:rPr lang="en-US" altLang="zh-CN" dirty="0">
                <a:latin typeface="Calibri" panose="020F0502020204030204" pitchFamily="34" charset="0"/>
                <a:ea typeface="微软雅黑" panose="020B0503020204020204" pitchFamily="34" charset="-122"/>
              </a:rPr>
              <a:t>"</a:t>
            </a:r>
            <a:br>
              <a:rPr lang="en-US" altLang="zh-CN" dirty="0">
                <a:latin typeface="Calibri" panose="020F0502020204030204" pitchFamily="34" charset="0"/>
                <a:ea typeface="微软雅黑" panose="020B0503020204020204" pitchFamily="34" charset="-122"/>
              </a:rPr>
            </a:br>
            <a:r>
              <a:rPr lang="en-US" altLang="zh-CN" dirty="0">
                <a:latin typeface="Calibri" panose="020F0502020204030204" pitchFamily="34" charset="0"/>
                <a:ea typeface="微软雅黑" panose="020B0503020204020204" pitchFamily="34" charset="-122"/>
              </a:rPr>
              <a:t>}</a:t>
            </a:r>
            <a:endParaRPr lang="zh-CN" altLang="en-US" dirty="0">
              <a:latin typeface="Calibri" panose="020F0502020204030204" pitchFamily="34" charset="0"/>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4267841483"/>
              </p:ext>
            </p:extLst>
          </p:nvPr>
        </p:nvGraphicFramePr>
        <p:xfrm>
          <a:off x="1054099" y="4572263"/>
          <a:ext cx="9058276" cy="1728524"/>
        </p:xfrm>
        <a:graphic>
          <a:graphicData uri="http://schemas.openxmlformats.org/drawingml/2006/table">
            <a:tbl>
              <a:tblPr/>
              <a:tblGrid>
                <a:gridCol w="4529138">
                  <a:extLst>
                    <a:ext uri="{9D8B030D-6E8A-4147-A177-3AD203B41FA5}">
                      <a16:colId xmlns:a16="http://schemas.microsoft.com/office/drawing/2014/main" val="20000"/>
                    </a:ext>
                  </a:extLst>
                </a:gridCol>
                <a:gridCol w="4529138">
                  <a:extLst>
                    <a:ext uri="{9D8B030D-6E8A-4147-A177-3AD203B41FA5}">
                      <a16:colId xmlns:a16="http://schemas.microsoft.com/office/drawing/2014/main" val="20001"/>
                    </a:ext>
                  </a:extLst>
                </a:gridCol>
              </a:tblGrid>
              <a:tr h="432131">
                <a:tc>
                  <a:txBody>
                    <a:bodyPr/>
                    <a:lstStyle/>
                    <a:p>
                      <a:pPr latinLnBrk="1"/>
                      <a:r>
                        <a:rPr lang="zh-CN" altLang="en-US">
                          <a:effectLst/>
                        </a:rPr>
                        <a:t>参数</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10000"/>
                  </a:ext>
                </a:extLst>
              </a:tr>
              <a:tr h="432131">
                <a:tc>
                  <a:txBody>
                    <a:bodyPr/>
                    <a:lstStyle/>
                    <a:p>
                      <a:r>
                        <a:rPr lang="en-US" dirty="0" err="1"/>
                        <a:t>access_token</a:t>
                      </a:r>
                      <a:endParaRPr lang="en-US" dirty="0"/>
                    </a:p>
                  </a:txBody>
                  <a:tcPr anchor="ctr">
                    <a:lnL>
                      <a:noFill/>
                    </a:lnL>
                    <a:lnR>
                      <a:noFill/>
                    </a:lnR>
                    <a:lnT>
                      <a:noFill/>
                    </a:lnT>
                    <a:lnB>
                      <a:noFill/>
                    </a:lnB>
                  </a:tcPr>
                </a:tc>
                <a:tc>
                  <a:txBody>
                    <a:bodyPr/>
                    <a:lstStyle/>
                    <a:p>
                      <a:r>
                        <a:rPr lang="zh-CN" altLang="en-US"/>
                        <a:t>调用接口凭证</a:t>
                      </a:r>
                    </a:p>
                  </a:txBody>
                  <a:tcPr anchor="ctr">
                    <a:lnL>
                      <a:noFill/>
                    </a:lnL>
                    <a:lnR>
                      <a:noFill/>
                    </a:lnR>
                    <a:lnT>
                      <a:noFill/>
                    </a:lnT>
                    <a:lnB>
                      <a:noFill/>
                    </a:lnB>
                  </a:tcPr>
                </a:tc>
                <a:extLst>
                  <a:ext uri="{0D108BD9-81ED-4DB2-BD59-A6C34878D82A}">
                    <a16:rowId xmlns:a16="http://schemas.microsoft.com/office/drawing/2014/main" val="10001"/>
                  </a:ext>
                </a:extLst>
              </a:tr>
              <a:tr h="432131">
                <a:tc>
                  <a:txBody>
                    <a:bodyPr/>
                    <a:lstStyle/>
                    <a:p>
                      <a:r>
                        <a:rPr lang="en-US" dirty="0" err="1"/>
                        <a:t>openid</a:t>
                      </a:r>
                      <a:endParaRPr lang="en-US" dirty="0"/>
                    </a:p>
                  </a:txBody>
                  <a:tcPr anchor="ctr">
                    <a:lnL>
                      <a:noFill/>
                    </a:lnL>
                    <a:lnR>
                      <a:noFill/>
                    </a:lnR>
                    <a:lnT>
                      <a:noFill/>
                    </a:lnT>
                    <a:lnB>
                      <a:noFill/>
                    </a:lnB>
                  </a:tcPr>
                </a:tc>
                <a:tc>
                  <a:txBody>
                    <a:bodyPr/>
                    <a:lstStyle/>
                    <a:p>
                      <a:r>
                        <a:rPr lang="zh-CN" altLang="en-US"/>
                        <a:t>用户标识</a:t>
                      </a:r>
                    </a:p>
                  </a:txBody>
                  <a:tcPr anchor="ctr">
                    <a:lnL>
                      <a:noFill/>
                    </a:lnL>
                    <a:lnR>
                      <a:noFill/>
                    </a:lnR>
                    <a:lnT>
                      <a:noFill/>
                    </a:lnT>
                    <a:lnB>
                      <a:noFill/>
                    </a:lnB>
                  </a:tcPr>
                </a:tc>
                <a:extLst>
                  <a:ext uri="{0D108BD9-81ED-4DB2-BD59-A6C34878D82A}">
                    <a16:rowId xmlns:a16="http://schemas.microsoft.com/office/drawing/2014/main" val="10002"/>
                  </a:ext>
                </a:extLst>
              </a:tr>
              <a:tr h="432131">
                <a:tc>
                  <a:txBody>
                    <a:bodyPr/>
                    <a:lstStyle/>
                    <a:p>
                      <a:r>
                        <a:rPr lang="en-US" dirty="0"/>
                        <a:t>remark</a:t>
                      </a:r>
                    </a:p>
                  </a:txBody>
                  <a:tcPr anchor="ctr">
                    <a:lnL>
                      <a:noFill/>
                    </a:lnL>
                    <a:lnR>
                      <a:noFill/>
                    </a:lnR>
                    <a:lnT>
                      <a:noFill/>
                    </a:lnT>
                    <a:lnB>
                      <a:noFill/>
                    </a:lnB>
                  </a:tcPr>
                </a:tc>
                <a:tc>
                  <a:txBody>
                    <a:bodyPr/>
                    <a:lstStyle/>
                    <a:p>
                      <a:pPr latinLnBrk="1"/>
                      <a:r>
                        <a:rPr lang="zh-CN" altLang="en-US" dirty="0">
                          <a:effectLst/>
                        </a:rPr>
                        <a:t>新的备注名，长度必须小于</a:t>
                      </a:r>
                      <a:r>
                        <a:rPr lang="en-US" altLang="zh-CN" dirty="0">
                          <a:effectLst/>
                        </a:rPr>
                        <a:t>30</a:t>
                      </a:r>
                      <a:r>
                        <a:rPr lang="zh-CN" altLang="en-US" dirty="0">
                          <a:effectLst/>
                        </a:rPr>
                        <a:t>字符 </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3112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课下练习：黑名单接口</a:t>
            </a:r>
          </a:p>
        </p:txBody>
      </p:sp>
      <p:sp>
        <p:nvSpPr>
          <p:cNvPr id="5" name="文本框 4">
            <a:extLst>
              <a:ext uri="{FF2B5EF4-FFF2-40B4-BE49-F238E27FC236}">
                <a16:creationId xmlns:a16="http://schemas.microsoft.com/office/drawing/2014/main" id="{7F270FA4-81FB-4041-84D8-3D2C826A77E4}"/>
              </a:ext>
            </a:extLst>
          </p:cNvPr>
          <p:cNvSpPr txBox="1"/>
          <p:nvPr/>
        </p:nvSpPr>
        <p:spPr>
          <a:xfrm>
            <a:off x="1189703" y="1828800"/>
            <a:ext cx="921282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实现黑名单管理的接口：获取黑名单列表；加入黑名单；移除黑名单。</a:t>
            </a:r>
          </a:p>
        </p:txBody>
      </p:sp>
    </p:spTree>
    <p:extLst>
      <p:ext uri="{BB962C8B-B14F-4D97-AF65-F5344CB8AC3E}">
        <p14:creationId xmlns:p14="http://schemas.microsoft.com/office/powerpoint/2010/main" val="4161527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4845256" cy="685800"/>
          </a:xfrm>
        </p:spPr>
        <p:txBody>
          <a:bodyPr/>
          <a:lstStyle/>
          <a:p>
            <a:r>
              <a:rPr lang="zh-CN" altLang="en-US" b="0" dirty="0"/>
              <a:t>第二讲</a:t>
            </a:r>
          </a:p>
        </p:txBody>
      </p:sp>
      <p:sp>
        <p:nvSpPr>
          <p:cNvPr id="4" name="文本框 3"/>
          <p:cNvSpPr txBox="1"/>
          <p:nvPr/>
        </p:nvSpPr>
        <p:spPr>
          <a:xfrm>
            <a:off x="4058444" y="2343152"/>
            <a:ext cx="5385594" cy="1846146"/>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用户列表与信息</a:t>
            </a:r>
            <a:endParaRPr lang="en-US" altLang="zh-CN" sz="20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标签管理</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用户标签</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创建用户标签</a:t>
            </a:r>
          </a:p>
        </p:txBody>
      </p:sp>
      <p:sp>
        <p:nvSpPr>
          <p:cNvPr id="3" name="文本框 2"/>
          <p:cNvSpPr txBox="1"/>
          <p:nvPr/>
        </p:nvSpPr>
        <p:spPr>
          <a:xfrm>
            <a:off x="1054101" y="1595021"/>
            <a:ext cx="9731886" cy="325730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一个公众号，最多可以创建</a:t>
            </a:r>
            <a:r>
              <a:rPr lang="en-US" altLang="zh-CN" dirty="0">
                <a:latin typeface="Calibri" panose="020F0502020204030204" pitchFamily="34" charset="0"/>
                <a:ea typeface="微软雅黑" panose="020B0503020204020204" pitchFamily="34" charset="-122"/>
              </a:rPr>
              <a:t>100</a:t>
            </a:r>
            <a:r>
              <a:rPr lang="zh-CN" altLang="en-US" dirty="0">
                <a:latin typeface="Calibri" panose="020F0502020204030204" pitchFamily="34" charset="0"/>
                <a:ea typeface="微软雅黑" panose="020B0503020204020204" pitchFamily="34" charset="-122"/>
              </a:rPr>
              <a:t>个标签。</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创建标签接口：</a:t>
            </a:r>
            <a:endParaRPr lang="en-US" altLang="zh-CN" dirty="0">
              <a:latin typeface="Calibri" panose="020F0502020204030204" pitchFamily="34" charset="0"/>
              <a:ea typeface="微软雅黑" panose="020B0503020204020204" pitchFamily="34" charset="-122"/>
            </a:endParaRPr>
          </a:p>
          <a:p>
            <a:pPr lvl="1">
              <a:lnSpc>
                <a:spcPts val="2600"/>
              </a:lnSpc>
            </a:pPr>
            <a:r>
              <a:rPr lang="en-US" altLang="zh-CN" dirty="0">
                <a:latin typeface="Calibri" panose="020F0502020204030204" pitchFamily="34" charset="0"/>
                <a:ea typeface="微软雅黑" panose="020B0503020204020204" pitchFamily="34" charset="-122"/>
              </a:rPr>
              <a:t>https://api.weixin.qq.com/cgi-bin/tags/create?access_token=ACCESS_TOKEN</a:t>
            </a:r>
          </a:p>
          <a:p>
            <a:pPr lvl="1">
              <a:lnSpc>
                <a:spcPts val="2600"/>
              </a:lnSpc>
            </a:pP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提交数据</a:t>
            </a:r>
          </a:p>
          <a:p>
            <a:pPr lvl="1">
              <a:lnSpc>
                <a:spcPts val="2600"/>
              </a:lnSpc>
            </a:pPr>
            <a:r>
              <a:rPr lang="en-US" altLang="zh-CN" dirty="0">
                <a:latin typeface="Calibri" panose="020F0502020204030204" pitchFamily="34" charset="0"/>
                <a:ea typeface="微软雅黑" panose="020B0503020204020204" pitchFamily="34" charset="-122"/>
              </a:rPr>
              <a:t>{</a:t>
            </a:r>
          </a:p>
          <a:p>
            <a:pPr lvl="1">
              <a:lnSpc>
                <a:spcPts val="2600"/>
              </a:lnSpc>
            </a:pPr>
            <a:r>
              <a:rPr lang="en-US" altLang="zh-CN" dirty="0">
                <a:latin typeface="Calibri" panose="020F0502020204030204" pitchFamily="34" charset="0"/>
                <a:ea typeface="微软雅黑" panose="020B0503020204020204" pitchFamily="34" charset="-122"/>
              </a:rPr>
              <a:t>    "tag" : {</a:t>
            </a:r>
          </a:p>
          <a:p>
            <a:pPr lvl="1">
              <a:lnSpc>
                <a:spcPts val="2600"/>
              </a:lnSpc>
            </a:pPr>
            <a:r>
              <a:rPr lang="en-US" altLang="zh-CN" dirty="0">
                <a:latin typeface="Calibri" panose="020F0502020204030204" pitchFamily="34" charset="0"/>
                <a:ea typeface="微软雅黑" panose="020B0503020204020204" pitchFamily="34" charset="-122"/>
              </a:rPr>
              <a:t>    "name" : “student"//</a:t>
            </a:r>
            <a:r>
              <a:rPr lang="zh-CN" altLang="en-US" dirty="0">
                <a:latin typeface="Calibri" panose="020F0502020204030204" pitchFamily="34" charset="0"/>
                <a:ea typeface="微软雅黑" panose="020B0503020204020204" pitchFamily="34" charset="-122"/>
              </a:rPr>
              <a:t>标签名</a:t>
            </a:r>
          </a:p>
          <a:p>
            <a:pPr lvl="1">
              <a:lnSpc>
                <a:spcPts val="2600"/>
              </a:lnSpc>
            </a:pPr>
            <a:r>
              <a:rPr lang="zh-CN" altLang="en-US" dirty="0">
                <a:latin typeface="Calibri" panose="020F0502020204030204" pitchFamily="34" charset="0"/>
                <a:ea typeface="微软雅黑" panose="020B0503020204020204" pitchFamily="34" charset="-122"/>
              </a:rPr>
              <a:t>  </a:t>
            </a:r>
            <a:r>
              <a:rPr lang="en-US" altLang="zh-CN" dirty="0">
                <a:latin typeface="Calibri" panose="020F0502020204030204" pitchFamily="34" charset="0"/>
                <a:ea typeface="微软雅黑" panose="020B0503020204020204" pitchFamily="34" charset="-122"/>
              </a:rPr>
              <a:t>}</a:t>
            </a:r>
          </a:p>
          <a:p>
            <a:pPr lvl="1">
              <a:lnSpc>
                <a:spcPts val="2600"/>
              </a:lnSpc>
            </a:pPr>
            <a:r>
              <a:rPr lang="en-US" altLang="zh-CN" dirty="0">
                <a:latin typeface="Calibri" panose="020F0502020204030204" pitchFamily="34" charset="0"/>
                <a:ea typeface="微软雅黑" panose="020B0503020204020204" pitchFamily="34" charset="-122"/>
              </a:rPr>
              <a:t>}</a:t>
            </a:r>
          </a:p>
        </p:txBody>
      </p:sp>
      <p:graphicFrame>
        <p:nvGraphicFramePr>
          <p:cNvPr id="5" name="表格 4">
            <a:extLst>
              <a:ext uri="{FF2B5EF4-FFF2-40B4-BE49-F238E27FC236}">
                <a16:creationId xmlns:a16="http://schemas.microsoft.com/office/drawing/2014/main" id="{540D24F5-571E-4DE1-826E-D3032C340410}"/>
              </a:ext>
            </a:extLst>
          </p:cNvPr>
          <p:cNvGraphicFramePr>
            <a:graphicFrameLocks noGrp="1"/>
          </p:cNvGraphicFramePr>
          <p:nvPr>
            <p:extLst>
              <p:ext uri="{D42A27DB-BD31-4B8C-83A1-F6EECF244321}">
                <p14:modId xmlns:p14="http://schemas.microsoft.com/office/powerpoint/2010/main" val="4261408337"/>
              </p:ext>
            </p:extLst>
          </p:nvPr>
        </p:nvGraphicFramePr>
        <p:xfrm>
          <a:off x="1054100" y="5025653"/>
          <a:ext cx="7470468" cy="1424307"/>
        </p:xfrm>
        <a:graphic>
          <a:graphicData uri="http://schemas.openxmlformats.org/drawingml/2006/table">
            <a:tbl>
              <a:tblPr/>
              <a:tblGrid>
                <a:gridCol w="3735234">
                  <a:extLst>
                    <a:ext uri="{9D8B030D-6E8A-4147-A177-3AD203B41FA5}">
                      <a16:colId xmlns:a16="http://schemas.microsoft.com/office/drawing/2014/main" val="967947498"/>
                    </a:ext>
                  </a:extLst>
                </a:gridCol>
                <a:gridCol w="3735234">
                  <a:extLst>
                    <a:ext uri="{9D8B030D-6E8A-4147-A177-3AD203B41FA5}">
                      <a16:colId xmlns:a16="http://schemas.microsoft.com/office/drawing/2014/main" val="3242676939"/>
                    </a:ext>
                  </a:extLst>
                </a:gridCol>
              </a:tblGrid>
              <a:tr h="474769">
                <a:tc>
                  <a:txBody>
                    <a:bodyPr/>
                    <a:lstStyle/>
                    <a:p>
                      <a:pPr latinLnBrk="1"/>
                      <a:r>
                        <a:rPr lang="zh-CN" altLang="en-US" b="0" dirty="0">
                          <a:effectLst/>
                        </a:rPr>
                        <a:t>参数</a:t>
                      </a:r>
                    </a:p>
                  </a:txBody>
                  <a:tcPr>
                    <a:lnL>
                      <a:noFill/>
                    </a:lnL>
                    <a:lnR>
                      <a:noFill/>
                    </a:lnR>
                    <a:lnT>
                      <a:noFill/>
                    </a:lnT>
                    <a:lnB>
                      <a:noFill/>
                    </a:lnB>
                  </a:tcPr>
                </a:tc>
                <a:tc>
                  <a:txBody>
                    <a:bodyPr/>
                    <a:lstStyle/>
                    <a:p>
                      <a:pPr latinLnBrk="1"/>
                      <a:r>
                        <a:rPr lang="zh-CN" altLang="en-US" b="0" dirty="0">
                          <a:effectLst/>
                        </a:rPr>
                        <a:t>说明</a:t>
                      </a:r>
                    </a:p>
                  </a:txBody>
                  <a:tcPr>
                    <a:lnL>
                      <a:noFill/>
                    </a:lnL>
                    <a:lnR>
                      <a:noFill/>
                    </a:lnR>
                    <a:lnT>
                      <a:noFill/>
                    </a:lnT>
                    <a:lnB>
                      <a:noFill/>
                    </a:lnB>
                  </a:tcPr>
                </a:tc>
                <a:extLst>
                  <a:ext uri="{0D108BD9-81ED-4DB2-BD59-A6C34878D82A}">
                    <a16:rowId xmlns:a16="http://schemas.microsoft.com/office/drawing/2014/main" val="2789914170"/>
                  </a:ext>
                </a:extLst>
              </a:tr>
              <a:tr h="474769">
                <a:tc>
                  <a:txBody>
                    <a:bodyPr/>
                    <a:lstStyle/>
                    <a:p>
                      <a:pPr latinLnBrk="1"/>
                      <a:r>
                        <a:rPr lang="en-US">
                          <a:effectLst/>
                        </a:rPr>
                        <a:t>access_token</a:t>
                      </a:r>
                    </a:p>
                  </a:txBody>
                  <a:tcPr>
                    <a:lnL>
                      <a:noFill/>
                    </a:lnL>
                    <a:lnR>
                      <a:noFill/>
                    </a:lnR>
                    <a:lnT>
                      <a:noFill/>
                    </a:lnT>
                    <a:lnB>
                      <a:noFill/>
                    </a:lnB>
                  </a:tcPr>
                </a:tc>
                <a:tc>
                  <a:txBody>
                    <a:bodyPr/>
                    <a:lstStyle/>
                    <a:p>
                      <a:pPr latinLnBrk="1"/>
                      <a:r>
                        <a:rPr lang="zh-CN" altLang="en-US" dirty="0">
                          <a:effectLst/>
                        </a:rPr>
                        <a:t>调用接口凭据</a:t>
                      </a:r>
                    </a:p>
                  </a:txBody>
                  <a:tcPr>
                    <a:lnL>
                      <a:noFill/>
                    </a:lnL>
                    <a:lnR>
                      <a:noFill/>
                    </a:lnR>
                    <a:lnT>
                      <a:noFill/>
                    </a:lnT>
                    <a:lnB>
                      <a:noFill/>
                    </a:lnB>
                  </a:tcPr>
                </a:tc>
                <a:extLst>
                  <a:ext uri="{0D108BD9-81ED-4DB2-BD59-A6C34878D82A}">
                    <a16:rowId xmlns:a16="http://schemas.microsoft.com/office/drawing/2014/main" val="2076394909"/>
                  </a:ext>
                </a:extLst>
              </a:tr>
              <a:tr h="474769">
                <a:tc>
                  <a:txBody>
                    <a:bodyPr/>
                    <a:lstStyle/>
                    <a:p>
                      <a:pPr latinLnBrk="1"/>
                      <a:r>
                        <a:rPr lang="en-US">
                          <a:effectLst/>
                        </a:rPr>
                        <a:t>name</a:t>
                      </a:r>
                    </a:p>
                  </a:txBody>
                  <a:tcPr>
                    <a:lnL>
                      <a:noFill/>
                    </a:lnL>
                    <a:lnR>
                      <a:noFill/>
                    </a:lnR>
                    <a:lnT>
                      <a:noFill/>
                    </a:lnT>
                    <a:lnB>
                      <a:noFill/>
                    </a:lnB>
                  </a:tcPr>
                </a:tc>
                <a:tc>
                  <a:txBody>
                    <a:bodyPr/>
                    <a:lstStyle/>
                    <a:p>
                      <a:pPr latinLnBrk="1"/>
                      <a:r>
                        <a:rPr lang="zh-CN" altLang="en-US" dirty="0">
                          <a:effectLst/>
                        </a:rPr>
                        <a:t>标签名（</a:t>
                      </a:r>
                      <a:r>
                        <a:rPr lang="en-US" altLang="zh-CN" dirty="0">
                          <a:effectLst/>
                        </a:rPr>
                        <a:t>30</a:t>
                      </a:r>
                      <a:r>
                        <a:rPr lang="zh-CN" altLang="en-US" dirty="0">
                          <a:effectLst/>
                        </a:rPr>
                        <a:t>个字符以内）</a:t>
                      </a:r>
                    </a:p>
                  </a:txBody>
                  <a:tcPr>
                    <a:lnL>
                      <a:noFill/>
                    </a:lnL>
                    <a:lnR>
                      <a:noFill/>
                    </a:lnR>
                    <a:lnT>
                      <a:noFill/>
                    </a:lnT>
                    <a:lnB>
                      <a:noFill/>
                    </a:lnB>
                  </a:tcPr>
                </a:tc>
                <a:extLst>
                  <a:ext uri="{0D108BD9-81ED-4DB2-BD59-A6C34878D82A}">
                    <a16:rowId xmlns:a16="http://schemas.microsoft.com/office/drawing/2014/main" val="2004963207"/>
                  </a:ext>
                </a:extLst>
              </a:tr>
            </a:tbl>
          </a:graphicData>
        </a:graphic>
      </p:graphicFrame>
    </p:spTree>
    <p:extLst>
      <p:ext uri="{BB962C8B-B14F-4D97-AF65-F5344CB8AC3E}">
        <p14:creationId xmlns:p14="http://schemas.microsoft.com/office/powerpoint/2010/main" val="3493166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创建标签代码示例</a:t>
            </a:r>
          </a:p>
        </p:txBody>
      </p:sp>
      <p:sp>
        <p:nvSpPr>
          <p:cNvPr id="4" name="文本框 3"/>
          <p:cNvSpPr txBox="1"/>
          <p:nvPr/>
        </p:nvSpPr>
        <p:spPr>
          <a:xfrm>
            <a:off x="983224" y="5212326"/>
            <a:ext cx="10276644" cy="128990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创建名称为</a:t>
            </a:r>
            <a:r>
              <a:rPr lang="en-US" altLang="zh-CN" dirty="0">
                <a:latin typeface="微软雅黑" panose="020B0503020204020204" pitchFamily="34" charset="-122"/>
                <a:ea typeface="微软雅黑" panose="020B0503020204020204" pitchFamily="34" charset="-122"/>
              </a:rPr>
              <a:t>test</a:t>
            </a:r>
            <a:r>
              <a:rPr lang="zh-CN" altLang="en-US" dirty="0">
                <a:latin typeface="微软雅黑" panose="020B0503020204020204" pitchFamily="34" charset="-122"/>
                <a:ea typeface="微软雅黑" panose="020B0503020204020204" pitchFamily="34" charset="-122"/>
              </a:rPr>
              <a:t>的标签，返回结果：</a:t>
            </a:r>
            <a:r>
              <a:rPr lang="en-US" altLang="zh-CN" dirty="0">
                <a:latin typeface="微软雅黑" panose="020B0503020204020204" pitchFamily="34" charset="-122"/>
                <a:ea typeface="微软雅黑" panose="020B0503020204020204" pitchFamily="34" charset="-122"/>
              </a:rPr>
              <a:t>{"tag":{"id":102,"name":"test"}}</a:t>
            </a:r>
          </a:p>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再次创建，返回错误信息：</a:t>
            </a:r>
            <a:r>
              <a:rPr lang="en-US" altLang="zh-CN" dirty="0">
                <a:latin typeface="微软雅黑" panose="020B0503020204020204" pitchFamily="34" charset="-122"/>
                <a:ea typeface="微软雅黑" panose="020B0503020204020204" pitchFamily="34" charset="-122"/>
              </a:rPr>
              <a:t>{"errcode":45157,"errmsg":"invalid tag name hint: [HCfHiA0736vr24]"}</a:t>
            </a:r>
            <a:endParaRPr lang="zh-CN" altLang="en-US"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30D64AA1-EEA1-4DE1-94BC-7F07F1D55CB2}"/>
              </a:ext>
            </a:extLst>
          </p:cNvPr>
          <p:cNvSpPr/>
          <p:nvPr/>
        </p:nvSpPr>
        <p:spPr>
          <a:xfrm>
            <a:off x="983224" y="1578405"/>
            <a:ext cx="10756491" cy="3416320"/>
          </a:xfrm>
          <a:prstGeom prst="rect">
            <a:avLst/>
          </a:prstGeom>
        </p:spPr>
        <p:txBody>
          <a:bodyPr wrap="square">
            <a:spAutoFit/>
          </a:bodyPr>
          <a:lstStyle/>
          <a:p>
            <a:r>
              <a:rPr lang="zh-CN" altLang="en-US" dirty="0">
                <a:latin typeface="Consolas" panose="020B0609020204030204" pitchFamily="49" charset="0"/>
                <a:ea typeface="新宋体" panose="02010609030101010101" pitchFamily="49" charset="-122"/>
              </a:rPr>
              <a:t>$curl = new weixin\wxCURL;</a:t>
            </a:r>
          </a:p>
          <a:p>
            <a:endParaRPr lang="zh-CN" altLang="en-US" dirty="0">
              <a:latin typeface="Consolas" panose="020B0609020204030204" pitchFamily="49" charset="0"/>
              <a:ea typeface="新宋体" panose="02010609030101010101" pitchFamily="49" charset="-122"/>
            </a:endParaRPr>
          </a:p>
          <a:p>
            <a:r>
              <a:rPr lang="zh-CN" altLang="en-US" dirty="0">
                <a:latin typeface="Consolas" panose="020B0609020204030204" pitchFamily="49" charset="0"/>
                <a:ea typeface="新宋体" panose="02010609030101010101" pitchFamily="49" charset="-122"/>
              </a:rPr>
              <a:t>$tag_api = 'https://api.weixin.qq.com/cgi-bin/tags/create?access_token=';</a:t>
            </a:r>
          </a:p>
          <a:p>
            <a:r>
              <a:rPr lang="zh-CN" altLang="en-US" dirty="0">
                <a:latin typeface="Consolas" panose="020B0609020204030204" pitchFamily="49" charset="0"/>
                <a:ea typeface="新宋体" panose="02010609030101010101" pitchFamily="49" charset="-122"/>
              </a:rPr>
              <a:t>$tag_api .= weixin\wxToken::getToken();</a:t>
            </a:r>
          </a:p>
          <a:p>
            <a:r>
              <a:rPr lang="zh-CN" altLang="en-US" dirty="0">
                <a:latin typeface="Consolas" panose="020B0609020204030204" pitchFamily="49" charset="0"/>
                <a:ea typeface="新宋体" panose="02010609030101010101" pitchFamily="49" charset="-122"/>
              </a:rPr>
              <a:t>$post_data = [</a:t>
            </a:r>
          </a:p>
          <a:p>
            <a:r>
              <a:rPr lang="zh-CN" altLang="en-US" dirty="0">
                <a:latin typeface="Consolas" panose="020B0609020204030204" pitchFamily="49" charset="0"/>
                <a:ea typeface="新宋体" panose="02010609030101010101" pitchFamily="49" charset="-122"/>
              </a:rPr>
              <a:t>    'tag'=&gt;[</a:t>
            </a:r>
          </a:p>
          <a:p>
            <a:r>
              <a:rPr lang="zh-CN" altLang="en-US" dirty="0">
                <a:latin typeface="Consolas" panose="020B0609020204030204" pitchFamily="49" charset="0"/>
                <a:ea typeface="新宋体" panose="02010609030101010101" pitchFamily="49" charset="-122"/>
              </a:rPr>
              <a:t>        'name'=&gt;'master'</a:t>
            </a:r>
          </a:p>
          <a:p>
            <a:r>
              <a:rPr lang="zh-CN" altLang="en-US" dirty="0">
                <a:latin typeface="Consolas" panose="020B0609020204030204" pitchFamily="49" charset="0"/>
                <a:ea typeface="新宋体" panose="02010609030101010101" pitchFamily="49" charset="-122"/>
              </a:rPr>
              <a:t>    ]</a:t>
            </a:r>
          </a:p>
          <a:p>
            <a:r>
              <a:rPr lang="zh-CN" altLang="en-US" dirty="0">
                <a:latin typeface="Consolas" panose="020B0609020204030204" pitchFamily="49" charset="0"/>
                <a:ea typeface="新宋体" panose="02010609030101010101" pitchFamily="49" charset="-122"/>
              </a:rPr>
              <a:t>];</a:t>
            </a:r>
          </a:p>
          <a:p>
            <a:endParaRPr lang="zh-CN" altLang="en-US" dirty="0">
              <a:latin typeface="Consolas" panose="020B0609020204030204" pitchFamily="49" charset="0"/>
              <a:ea typeface="新宋体" panose="02010609030101010101" pitchFamily="49" charset="-122"/>
            </a:endParaRPr>
          </a:p>
          <a:p>
            <a:r>
              <a:rPr lang="zh-CN" altLang="en-US" dirty="0">
                <a:latin typeface="Consolas" panose="020B0609020204030204" pitchFamily="49" charset="0"/>
                <a:ea typeface="新宋体" panose="02010609030101010101" pitchFamily="49" charset="-122"/>
              </a:rPr>
              <a:t>$response = $curl-&gt;rawPost($tag_api,json_encode($post_data,JSON_UNESCAPED_UNICODE));</a:t>
            </a:r>
          </a:p>
          <a:p>
            <a:r>
              <a:rPr lang="zh-CN" altLang="en-US" dirty="0">
                <a:latin typeface="Consolas" panose="020B0609020204030204" pitchFamily="49" charset="0"/>
                <a:ea typeface="新宋体" panose="02010609030101010101" pitchFamily="49" charset="-122"/>
              </a:rPr>
              <a:t>echo $response;</a:t>
            </a:r>
          </a:p>
        </p:txBody>
      </p:sp>
    </p:spTree>
    <p:extLst>
      <p:ext uri="{BB962C8B-B14F-4D97-AF65-F5344CB8AC3E}">
        <p14:creationId xmlns:p14="http://schemas.microsoft.com/office/powerpoint/2010/main" val="2865911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获取已创建的标签</a:t>
            </a:r>
          </a:p>
        </p:txBody>
      </p:sp>
      <p:sp>
        <p:nvSpPr>
          <p:cNvPr id="3" name="文本框 2"/>
          <p:cNvSpPr txBox="1"/>
          <p:nvPr/>
        </p:nvSpPr>
        <p:spPr>
          <a:xfrm>
            <a:off x="1054100" y="1714500"/>
            <a:ext cx="10672763" cy="160043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请求接口：</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hlinkClick r:id="rId2"/>
              </a:rPr>
              <a:t>https://api.weixin.qq.com/cgi-bin/tags/get?access_token=ACCESS_TOKEN</a:t>
            </a:r>
            <a:endParaRPr lang="en-US" altLang="zh-CN" sz="2000" dirty="0">
              <a:latin typeface="微软雅黑" panose="020B0503020204020204" pitchFamily="34" charset="-122"/>
              <a:ea typeface="微软雅黑" panose="020B0503020204020204" pitchFamily="34" charset="-122"/>
            </a:endParaRPr>
          </a:p>
          <a:p>
            <a:endParaRPr lang="en-US" altLang="zh-CN" dirty="0"/>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成功调用返回</a:t>
            </a:r>
            <a:r>
              <a:rPr lang="en-US" altLang="zh-CN" sz="2000" dirty="0">
                <a:latin typeface="微软雅黑" panose="020B0503020204020204" pitchFamily="34" charset="-122"/>
                <a:ea typeface="微软雅黑" panose="020B0503020204020204" pitchFamily="34" charset="-122"/>
              </a:rPr>
              <a:t>JSON</a:t>
            </a:r>
            <a:r>
              <a:rPr lang="zh-CN" altLang="en-US" sz="2000" dirty="0">
                <a:latin typeface="微软雅黑" panose="020B0503020204020204" pitchFamily="34" charset="-122"/>
                <a:ea typeface="微软雅黑" panose="020B0503020204020204" pitchFamily="34" charset="-122"/>
              </a:rPr>
              <a:t>格式的列表信息，微信开发文档并未给出此接口的错误提示。</a:t>
            </a:r>
          </a:p>
        </p:txBody>
      </p:sp>
    </p:spTree>
    <p:extLst>
      <p:ext uri="{BB962C8B-B14F-4D97-AF65-F5344CB8AC3E}">
        <p14:creationId xmlns:p14="http://schemas.microsoft.com/office/powerpoint/2010/main" val="1236112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获取标签代码示例</a:t>
            </a:r>
          </a:p>
        </p:txBody>
      </p:sp>
      <p:sp>
        <p:nvSpPr>
          <p:cNvPr id="4" name="矩形 3">
            <a:extLst>
              <a:ext uri="{FF2B5EF4-FFF2-40B4-BE49-F238E27FC236}">
                <a16:creationId xmlns:a16="http://schemas.microsoft.com/office/drawing/2014/main" id="{8E1FE89D-613B-49D0-89F3-22460A20F1B8}"/>
              </a:ext>
            </a:extLst>
          </p:cNvPr>
          <p:cNvSpPr/>
          <p:nvPr/>
        </p:nvSpPr>
        <p:spPr>
          <a:xfrm>
            <a:off x="1054099" y="1989702"/>
            <a:ext cx="10144843" cy="2031325"/>
          </a:xfrm>
          <a:prstGeom prst="rect">
            <a:avLst/>
          </a:prstGeom>
        </p:spPr>
        <p:txBody>
          <a:bodyPr wrap="square">
            <a:spAutoFit/>
          </a:bodyPr>
          <a:lstStyle/>
          <a:p>
            <a:r>
              <a:rPr lang="zh-CN" altLang="en-US" dirty="0">
                <a:latin typeface="Consolas" panose="020B0609020204030204" pitchFamily="49" charset="0"/>
              </a:rPr>
              <a:t>$curl = new weixin\wxCURL;</a:t>
            </a:r>
          </a:p>
          <a:p>
            <a:endParaRPr lang="zh-CN" altLang="en-US" dirty="0">
              <a:latin typeface="Consolas" panose="020B0609020204030204" pitchFamily="49" charset="0"/>
            </a:endParaRPr>
          </a:p>
          <a:p>
            <a:r>
              <a:rPr lang="zh-CN" altLang="en-US" dirty="0">
                <a:latin typeface="Consolas" panose="020B0609020204030204" pitchFamily="49" charset="0"/>
              </a:rPr>
              <a:t>$tag_list_api = 'https://api.weixin.qq.com/cgi-bin/tags/get?access_token=';</a:t>
            </a:r>
          </a:p>
          <a:p>
            <a:r>
              <a:rPr lang="zh-CN" altLang="en-US" dirty="0">
                <a:latin typeface="Consolas" panose="020B0609020204030204" pitchFamily="49" charset="0"/>
              </a:rPr>
              <a:t>$tag_list_api .= weixin\wxToken::getToken();</a:t>
            </a:r>
          </a:p>
          <a:p>
            <a:endParaRPr lang="zh-CN" altLang="en-US" dirty="0">
              <a:latin typeface="Consolas" panose="020B0609020204030204" pitchFamily="49" charset="0"/>
            </a:endParaRPr>
          </a:p>
          <a:p>
            <a:r>
              <a:rPr lang="zh-CN" altLang="en-US" dirty="0">
                <a:latin typeface="Consolas" panose="020B0609020204030204" pitchFamily="49" charset="0"/>
              </a:rPr>
              <a:t>$response = $curl-&gt;get($tag_list_api);</a:t>
            </a:r>
          </a:p>
          <a:p>
            <a:r>
              <a:rPr lang="zh-CN" altLang="en-US" dirty="0">
                <a:latin typeface="Consolas" panose="020B0609020204030204" pitchFamily="49" charset="0"/>
              </a:rPr>
              <a:t>walk_arr_echo( json_decode($response,true) );</a:t>
            </a:r>
          </a:p>
        </p:txBody>
      </p:sp>
    </p:spTree>
    <p:extLst>
      <p:ext uri="{BB962C8B-B14F-4D97-AF65-F5344CB8AC3E}">
        <p14:creationId xmlns:p14="http://schemas.microsoft.com/office/powerpoint/2010/main" val="636796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数组方式输出标签</a:t>
            </a:r>
          </a:p>
        </p:txBody>
      </p:sp>
      <p:sp>
        <p:nvSpPr>
          <p:cNvPr id="4" name="文本框 3"/>
          <p:cNvSpPr txBox="1"/>
          <p:nvPr/>
        </p:nvSpPr>
        <p:spPr>
          <a:xfrm>
            <a:off x="1271588" y="1814513"/>
            <a:ext cx="5414348" cy="55399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右侧显示的是截取的一部分数据</a:t>
            </a:r>
          </a:p>
        </p:txBody>
      </p:sp>
      <p:pic>
        <p:nvPicPr>
          <p:cNvPr id="6" name="图片 5">
            <a:extLst>
              <a:ext uri="{FF2B5EF4-FFF2-40B4-BE49-F238E27FC236}">
                <a16:creationId xmlns:a16="http://schemas.microsoft.com/office/drawing/2014/main" id="{31125AE5-242F-423C-9CD1-2F7839CC7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7613" y="1547146"/>
            <a:ext cx="4768645" cy="5223135"/>
          </a:xfrm>
          <a:prstGeom prst="rect">
            <a:avLst/>
          </a:prstGeom>
        </p:spPr>
      </p:pic>
    </p:spTree>
    <p:extLst>
      <p:ext uri="{BB962C8B-B14F-4D97-AF65-F5344CB8AC3E}">
        <p14:creationId xmlns:p14="http://schemas.microsoft.com/office/powerpoint/2010/main" val="106707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58444" y="2343152"/>
            <a:ext cx="5385594" cy="2196883"/>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用户列表与信息</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标签管理</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用户标签</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编辑标签</a:t>
            </a:r>
          </a:p>
        </p:txBody>
      </p:sp>
      <p:sp>
        <p:nvSpPr>
          <p:cNvPr id="4" name="文本框 3"/>
          <p:cNvSpPr txBox="1"/>
          <p:nvPr/>
        </p:nvSpPr>
        <p:spPr>
          <a:xfrm>
            <a:off x="1054099" y="1755519"/>
            <a:ext cx="10515601" cy="37856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接口：</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t>https://api.weixin.qq.com/cgi-bin/tags/update?access_token=ACCESS_TOKEN</a:t>
            </a:r>
          </a:p>
          <a:p>
            <a:pPr lvl="1">
              <a:lnSpc>
                <a:spcPct val="150000"/>
              </a:lnSpc>
            </a:pPr>
            <a:r>
              <a:rPr lang="en-US" altLang="zh-CN" sz="2000" dirty="0">
                <a:latin typeface="微软雅黑" panose="020B0503020204020204" pitchFamily="34" charset="-122"/>
                <a:ea typeface="微软雅黑" panose="020B0503020204020204" pitchFamily="34" charset="-122"/>
              </a:rPr>
              <a:t>POST</a:t>
            </a:r>
            <a:r>
              <a:rPr lang="zh-CN" altLang="en-US" sz="2000" dirty="0">
                <a:latin typeface="微软雅黑" panose="020B0503020204020204" pitchFamily="34" charset="-122"/>
                <a:ea typeface="微软雅黑" panose="020B0503020204020204" pitchFamily="34" charset="-122"/>
              </a:rPr>
              <a:t>提交数据</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t>{</a:t>
            </a:r>
          </a:p>
          <a:p>
            <a:pPr lvl="1"/>
            <a:r>
              <a:rPr lang="en-US" altLang="zh-CN" sz="2000" dirty="0"/>
              <a:t>    "tag" : {</a:t>
            </a:r>
          </a:p>
          <a:p>
            <a:pPr lvl="1"/>
            <a:r>
              <a:rPr lang="en-US" altLang="zh-CN" sz="2000" dirty="0"/>
              <a:t>        "id" : 123,</a:t>
            </a:r>
          </a:p>
          <a:p>
            <a:pPr lvl="1"/>
            <a:r>
              <a:rPr lang="en-US" altLang="zh-CN" sz="2000" dirty="0"/>
              <a:t>        "name" : “student"</a:t>
            </a:r>
          </a:p>
          <a:p>
            <a:pPr lvl="1"/>
            <a:r>
              <a:rPr lang="en-US" altLang="zh-CN" sz="2000" dirty="0"/>
              <a:t>  }</a:t>
            </a:r>
          </a:p>
          <a:p>
            <a:pPr lvl="1"/>
            <a:r>
              <a:rPr lang="en-US" altLang="zh-CN" sz="2000" dirty="0"/>
              <a:t>}</a:t>
            </a:r>
          </a:p>
          <a:p>
            <a:pPr>
              <a:lnSpc>
                <a:spcPct val="150000"/>
              </a:lnSpc>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2427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编辑标签代码示例</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9" y="1709737"/>
            <a:ext cx="10317452" cy="2290763"/>
          </a:xfrm>
          <a:prstGeom prst="rect">
            <a:avLst/>
          </a:prstGeom>
        </p:spPr>
      </p:pic>
      <p:sp>
        <p:nvSpPr>
          <p:cNvPr id="5" name="文本框 4"/>
          <p:cNvSpPr txBox="1"/>
          <p:nvPr/>
        </p:nvSpPr>
        <p:spPr>
          <a:xfrm>
            <a:off x="1054099" y="4230989"/>
            <a:ext cx="9829800" cy="4996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通过</a:t>
            </a:r>
            <a:r>
              <a:rPr lang="en-US" altLang="zh-CN" sz="2000" dirty="0" err="1">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传递参数，设置</a:t>
            </a:r>
            <a:r>
              <a:rPr lang="en-US" altLang="zh-CN" sz="2000" dirty="0">
                <a:latin typeface="微软雅黑" panose="020B0503020204020204" pitchFamily="34" charset="-122"/>
                <a:ea typeface="微软雅黑" panose="020B0503020204020204" pitchFamily="34" charset="-122"/>
              </a:rPr>
              <a:t>id=102&amp;name=hello</a:t>
            </a:r>
            <a:r>
              <a:rPr lang="zh-CN" altLang="en-US" sz="2000" dirty="0">
                <a:latin typeface="微软雅黑" panose="020B0503020204020204" pitchFamily="34" charset="-122"/>
                <a:ea typeface="微软雅黑" panose="020B0503020204020204" pitchFamily="34" charset="-122"/>
              </a:rPr>
              <a:t>，返回</a:t>
            </a:r>
            <a:r>
              <a:rPr lang="en-US" altLang="zh-CN" sz="2000" dirty="0">
                <a:latin typeface="微软雅黑" panose="020B0503020204020204" pitchFamily="34" charset="-122"/>
                <a:ea typeface="微软雅黑" panose="020B0503020204020204" pitchFamily="34" charset="-122"/>
              </a:rPr>
              <a:t>{"errcode":0,"errmsg":"ok"}</a:t>
            </a:r>
          </a:p>
        </p:txBody>
      </p:sp>
    </p:spTree>
    <p:extLst>
      <p:ext uri="{BB962C8B-B14F-4D97-AF65-F5344CB8AC3E}">
        <p14:creationId xmlns:p14="http://schemas.microsoft.com/office/powerpoint/2010/main" val="1885623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删除标签</a:t>
            </a:r>
          </a:p>
        </p:txBody>
      </p:sp>
      <p:sp>
        <p:nvSpPr>
          <p:cNvPr id="5" name="文本框 4"/>
          <p:cNvSpPr txBox="1"/>
          <p:nvPr/>
        </p:nvSpPr>
        <p:spPr>
          <a:xfrm>
            <a:off x="1054098" y="1743075"/>
            <a:ext cx="10675939" cy="440120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请注意，当某个标签下的粉丝超过</a:t>
            </a:r>
            <a:r>
              <a:rPr lang="en-US" altLang="zh-CN" sz="2000" dirty="0">
                <a:latin typeface="微软雅黑" panose="020B0503020204020204" pitchFamily="34" charset="-122"/>
                <a:ea typeface="微软雅黑" panose="020B0503020204020204" pitchFamily="34" charset="-122"/>
              </a:rPr>
              <a:t>10w</a:t>
            </a:r>
            <a:r>
              <a:rPr lang="zh-CN" altLang="en-US" sz="2000" dirty="0">
                <a:latin typeface="微软雅黑" panose="020B0503020204020204" pitchFamily="34" charset="-122"/>
                <a:ea typeface="微软雅黑" panose="020B0503020204020204" pitchFamily="34" charset="-122"/>
              </a:rPr>
              <a:t>时，后台不可直接删除标签。此时，开发者可以对该标签下的</a:t>
            </a:r>
            <a:r>
              <a:rPr lang="en-US" altLang="zh-CN" sz="2000" dirty="0" err="1">
                <a:latin typeface="微软雅黑" panose="020B0503020204020204" pitchFamily="34" charset="-122"/>
                <a:ea typeface="微软雅黑" panose="020B0503020204020204" pitchFamily="34" charset="-122"/>
              </a:rPr>
              <a:t>openid</a:t>
            </a:r>
            <a:r>
              <a:rPr lang="zh-CN" altLang="en-US" sz="2000" dirty="0">
                <a:latin typeface="微软雅黑" panose="020B0503020204020204" pitchFamily="34" charset="-122"/>
                <a:ea typeface="微软雅黑" panose="020B0503020204020204" pitchFamily="34" charset="-122"/>
              </a:rPr>
              <a:t>列表，先进行取消标签的操作，直到粉丝数不超过</a:t>
            </a:r>
            <a:r>
              <a:rPr lang="en-US" altLang="zh-CN" sz="2000" dirty="0">
                <a:latin typeface="微软雅黑" panose="020B0503020204020204" pitchFamily="34" charset="-122"/>
                <a:ea typeface="微软雅黑" panose="020B0503020204020204" pitchFamily="34" charset="-122"/>
              </a:rPr>
              <a:t>10w</a:t>
            </a:r>
            <a:r>
              <a:rPr lang="zh-CN" altLang="en-US" sz="2000" dirty="0">
                <a:latin typeface="微软雅黑" panose="020B0503020204020204" pitchFamily="34" charset="-122"/>
                <a:ea typeface="微软雅黑" panose="020B0503020204020204" pitchFamily="34" charset="-122"/>
              </a:rPr>
              <a:t>后，才可直接删除该标签。</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接口：</a:t>
            </a:r>
            <a:endParaRPr lang="en-US" altLang="zh-CN" sz="2000" dirty="0">
              <a:latin typeface="微软雅黑" panose="020B0503020204020204" pitchFamily="34" charset="-122"/>
              <a:ea typeface="微软雅黑" panose="020B0503020204020204" pitchFamily="34" charset="-122"/>
            </a:endParaRPr>
          </a:p>
          <a:p>
            <a:pPr lvl="1"/>
            <a:r>
              <a:rPr lang="sv-SE" altLang="zh-CN" sz="2000" dirty="0">
                <a:latin typeface="微软雅黑" panose="020B0503020204020204" pitchFamily="34" charset="-122"/>
                <a:ea typeface="微软雅黑" panose="020B0503020204020204" pitchFamily="34" charset="-122"/>
              </a:rPr>
              <a:t>https://api.weixin.qq.com/cgi-bin/tags/delete?access_token=ACCESS_TOKEN</a:t>
            </a:r>
          </a:p>
          <a:p>
            <a:pPr lvl="1"/>
            <a:r>
              <a:rPr lang="sv-SE" altLang="zh-CN" sz="2000" dirty="0">
                <a:latin typeface="微软雅黑" panose="020B0503020204020204" pitchFamily="34" charset="-122"/>
                <a:ea typeface="微软雅黑" panose="020B0503020204020204" pitchFamily="34" charset="-122"/>
              </a:rPr>
              <a:t>POST</a:t>
            </a:r>
            <a:r>
              <a:rPr lang="zh-CN" altLang="en-US" sz="2000" dirty="0">
                <a:latin typeface="微软雅黑" panose="020B0503020204020204" pitchFamily="34" charset="-122"/>
                <a:ea typeface="微软雅黑" panose="020B0503020204020204" pitchFamily="34" charset="-122"/>
              </a:rPr>
              <a:t>提交</a:t>
            </a:r>
            <a:r>
              <a:rPr lang="zh-CN" altLang="sv-SE" sz="2000" dirty="0">
                <a:latin typeface="微软雅黑" panose="020B0503020204020204" pitchFamily="34" charset="-122"/>
                <a:ea typeface="微软雅黑" panose="020B0503020204020204" pitchFamily="34" charset="-122"/>
              </a:rPr>
              <a:t>数据</a:t>
            </a:r>
          </a:p>
          <a:p>
            <a:pPr lvl="1"/>
            <a:r>
              <a:rPr lang="sv-SE" altLang="zh-CN" sz="2000" dirty="0">
                <a:latin typeface="微软雅黑" panose="020B0503020204020204" pitchFamily="34" charset="-122"/>
                <a:ea typeface="微软雅黑" panose="020B0503020204020204" pitchFamily="34" charset="-122"/>
              </a:rPr>
              <a:t>{</a:t>
            </a:r>
          </a:p>
          <a:p>
            <a:pPr lvl="1"/>
            <a:r>
              <a:rPr lang="sv-SE" altLang="zh-CN" sz="2000" dirty="0">
                <a:latin typeface="微软雅黑" panose="020B0503020204020204" pitchFamily="34" charset="-122"/>
                <a:ea typeface="微软雅黑" panose="020B0503020204020204" pitchFamily="34" charset="-122"/>
              </a:rPr>
              <a:t>  "tag":{</a:t>
            </a:r>
          </a:p>
          <a:p>
            <a:pPr lvl="1"/>
            <a:r>
              <a:rPr lang="sv-SE" altLang="zh-CN" sz="2000" dirty="0">
                <a:latin typeface="微软雅黑" panose="020B0503020204020204" pitchFamily="34" charset="-122"/>
                <a:ea typeface="微软雅黑" panose="020B0503020204020204" pitchFamily="34" charset="-122"/>
              </a:rPr>
              <a:t>       "id" : 134</a:t>
            </a:r>
          </a:p>
          <a:p>
            <a:pPr lvl="1"/>
            <a:r>
              <a:rPr lang="sv-SE" altLang="zh-CN" sz="2000" dirty="0">
                <a:latin typeface="微软雅黑" panose="020B0503020204020204" pitchFamily="34" charset="-122"/>
                <a:ea typeface="微软雅黑" panose="020B0503020204020204" pitchFamily="34" charset="-122"/>
              </a:rPr>
              <a:t>  }</a:t>
            </a:r>
          </a:p>
          <a:p>
            <a:pPr lvl="1"/>
            <a:r>
              <a:rPr lang="sv-SE" altLang="zh-CN" sz="2000" dirty="0">
                <a:latin typeface="微软雅黑" panose="020B0503020204020204" pitchFamily="34" charset="-122"/>
                <a:ea typeface="微软雅黑" panose="020B0503020204020204" pitchFamily="34" charset="-122"/>
              </a:rPr>
              <a:t>}</a:t>
            </a: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0378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删除标签代码示例</a:t>
            </a:r>
          </a:p>
        </p:txBody>
      </p:sp>
      <p:sp>
        <p:nvSpPr>
          <p:cNvPr id="3" name="文本框 2"/>
          <p:cNvSpPr txBox="1"/>
          <p:nvPr/>
        </p:nvSpPr>
        <p:spPr>
          <a:xfrm>
            <a:off x="1114424" y="4754820"/>
            <a:ext cx="10629900"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通过</a:t>
            </a:r>
            <a:r>
              <a:rPr lang="en-US" altLang="zh-CN" sz="2000" dirty="0" err="1">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传递参数，设置</a:t>
            </a:r>
            <a:r>
              <a:rPr lang="en-US" altLang="zh-CN" sz="2000" dirty="0">
                <a:latin typeface="微软雅黑" panose="020B0503020204020204" pitchFamily="34" charset="-122"/>
                <a:ea typeface="微软雅黑" panose="020B0503020204020204" pitchFamily="34" charset="-122"/>
              </a:rPr>
              <a:t>id=102</a:t>
            </a:r>
            <a:r>
              <a:rPr lang="zh-CN" altLang="en-US" sz="2000" dirty="0">
                <a:latin typeface="微软雅黑" panose="020B0503020204020204" pitchFamily="34" charset="-122"/>
                <a:ea typeface="微软雅黑" panose="020B0503020204020204" pitchFamily="34" charset="-122"/>
              </a:rPr>
              <a:t>，返回</a:t>
            </a:r>
            <a:r>
              <a:rPr lang="en-US" altLang="zh-CN" sz="2000" dirty="0">
                <a:latin typeface="微软雅黑" panose="020B0503020204020204" pitchFamily="34" charset="-122"/>
                <a:ea typeface="微软雅黑" panose="020B0503020204020204" pitchFamily="34" charset="-122"/>
              </a:rPr>
              <a:t>{"errcode":0,"errmsg":"ok"}</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424" y="1757363"/>
            <a:ext cx="10077915" cy="2571750"/>
          </a:xfrm>
          <a:prstGeom prst="rect">
            <a:avLst/>
          </a:prstGeom>
        </p:spPr>
      </p:pic>
    </p:spTree>
    <p:extLst>
      <p:ext uri="{BB962C8B-B14F-4D97-AF65-F5344CB8AC3E}">
        <p14:creationId xmlns:p14="http://schemas.microsoft.com/office/powerpoint/2010/main" val="334233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第三讲</a:t>
            </a:r>
          </a:p>
        </p:txBody>
      </p:sp>
      <p:sp>
        <p:nvSpPr>
          <p:cNvPr id="5" name="文本框 4"/>
          <p:cNvSpPr txBox="1"/>
          <p:nvPr/>
        </p:nvSpPr>
        <p:spPr>
          <a:xfrm>
            <a:off x="4144169" y="2571752"/>
            <a:ext cx="5385594" cy="1938992"/>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用户列表与信息</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标签管理</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用户标签</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a:xfrm>
            <a:off x="917621" y="516340"/>
            <a:ext cx="7011941" cy="685800"/>
          </a:xfrm>
        </p:spPr>
        <p:txBody>
          <a:bodyPr/>
          <a:lstStyle/>
          <a:p>
            <a:r>
              <a:rPr lang="zh-CN" altLang="en-US" b="0" dirty="0"/>
              <a:t>批量设置用户标签</a:t>
            </a:r>
          </a:p>
        </p:txBody>
      </p:sp>
      <p:sp>
        <p:nvSpPr>
          <p:cNvPr id="4" name="文本框 3"/>
          <p:cNvSpPr txBox="1"/>
          <p:nvPr/>
        </p:nvSpPr>
        <p:spPr>
          <a:xfrm>
            <a:off x="917621" y="1600199"/>
            <a:ext cx="10869568" cy="4708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接口：</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Calibri" panose="020F0502020204030204" pitchFamily="34" charset="0"/>
                <a:ea typeface="微软雅黑" panose="020B0503020204020204" pitchFamily="34" charset="-122"/>
              </a:rPr>
              <a:t>https://api.weixin.qq.com/cgi-bin/tags/members/batchtagging?access_token=ACCESS_TOKEN</a:t>
            </a:r>
          </a:p>
          <a:p>
            <a:pPr lvl="1">
              <a:lnSpc>
                <a:spcPct val="150000"/>
              </a:lnSpc>
            </a:pPr>
            <a:r>
              <a:rPr lang="en-US" altLang="zh-CN" sz="2000" dirty="0">
                <a:latin typeface="Calibri" panose="020F0502020204030204" pitchFamily="34" charset="0"/>
                <a:ea typeface="微软雅黑" panose="020B0503020204020204" pitchFamily="34" charset="-122"/>
              </a:rPr>
              <a:t>POST</a:t>
            </a:r>
            <a:r>
              <a:rPr lang="zh-CN" altLang="en-US" sz="2000" dirty="0">
                <a:latin typeface="Calibri" panose="020F0502020204030204" pitchFamily="34" charset="0"/>
                <a:ea typeface="微软雅黑" panose="020B0503020204020204" pitchFamily="34" charset="-122"/>
              </a:rPr>
              <a:t>提交数据</a:t>
            </a:r>
            <a:endParaRPr lang="en-US" altLang="zh-CN" sz="2000" dirty="0">
              <a:latin typeface="Calibri" panose="020F0502020204030204" pitchFamily="34" charset="0"/>
              <a:ea typeface="微软雅黑" panose="020B0503020204020204" pitchFamily="34" charset="-122"/>
            </a:endParaRPr>
          </a:p>
          <a:p>
            <a:pPr lvl="1">
              <a:lnSpc>
                <a:spcPct val="150000"/>
              </a:lnSpc>
            </a:pPr>
            <a:r>
              <a:rPr lang="en-US" altLang="zh-CN" sz="2000" dirty="0">
                <a:latin typeface="Calibri" panose="020F0502020204030204" pitchFamily="34" charset="0"/>
                <a:ea typeface="微软雅黑" panose="020B0503020204020204" pitchFamily="34" charset="-122"/>
              </a:rPr>
              <a:t>{</a:t>
            </a:r>
          </a:p>
          <a:p>
            <a:pPr lvl="1">
              <a:lnSpc>
                <a:spcPct val="150000"/>
              </a:lnSpc>
            </a:pPr>
            <a:r>
              <a:rPr lang="en-US" altLang="zh-CN" sz="2000" dirty="0">
                <a:latin typeface="Calibri" panose="020F0502020204030204" pitchFamily="34" charset="0"/>
                <a:ea typeface="微软雅黑" panose="020B0503020204020204" pitchFamily="34" charset="-122"/>
              </a:rPr>
              <a:t>  "</a:t>
            </a:r>
            <a:r>
              <a:rPr lang="en-US" altLang="zh-CN" sz="2000" dirty="0" err="1">
                <a:latin typeface="Calibri" panose="020F0502020204030204" pitchFamily="34" charset="0"/>
                <a:ea typeface="微软雅黑" panose="020B0503020204020204" pitchFamily="34" charset="-122"/>
              </a:rPr>
              <a:t>openid_list</a:t>
            </a:r>
            <a:r>
              <a:rPr lang="en-US" altLang="zh-CN" sz="2000" dirty="0">
                <a:latin typeface="Calibri" panose="020F0502020204030204" pitchFamily="34" charset="0"/>
                <a:ea typeface="微软雅黑" panose="020B0503020204020204" pitchFamily="34" charset="-122"/>
              </a:rPr>
              <a:t>" : [</a:t>
            </a:r>
            <a:endParaRPr lang="zh-CN" altLang="en-US" sz="2000" dirty="0">
              <a:latin typeface="Calibri" panose="020F0502020204030204" pitchFamily="34" charset="0"/>
              <a:ea typeface="微软雅黑" panose="020B0503020204020204" pitchFamily="34" charset="-122"/>
            </a:endParaRPr>
          </a:p>
          <a:p>
            <a:pPr lvl="1">
              <a:lnSpc>
                <a:spcPct val="150000"/>
              </a:lnSpc>
            </a:pPr>
            <a:r>
              <a:rPr lang="zh-CN" altLang="en-US" sz="2000" dirty="0">
                <a:latin typeface="Calibri" panose="020F0502020204030204" pitchFamily="34" charset="0"/>
                <a:ea typeface="微软雅黑" panose="020B0503020204020204" pitchFamily="34" charset="-122"/>
              </a:rPr>
              <a:t>    </a:t>
            </a:r>
            <a:r>
              <a:rPr lang="en-US" altLang="zh-CN" sz="2000" dirty="0">
                <a:latin typeface="Calibri" panose="020F0502020204030204" pitchFamily="34" charset="0"/>
                <a:ea typeface="微软雅黑" panose="020B0503020204020204" pitchFamily="34" charset="-122"/>
              </a:rPr>
              <a:t>"ocYxcuAEy30bX0NXmGn4ypqx3tI0",</a:t>
            </a:r>
          </a:p>
          <a:p>
            <a:pPr lvl="1">
              <a:lnSpc>
                <a:spcPct val="150000"/>
              </a:lnSpc>
            </a:pPr>
            <a:r>
              <a:rPr lang="en-US" altLang="zh-CN" sz="2000" dirty="0">
                <a:latin typeface="Calibri" panose="020F0502020204030204" pitchFamily="34" charset="0"/>
                <a:ea typeface="微软雅黑" panose="020B0503020204020204" pitchFamily="34" charset="-122"/>
              </a:rPr>
              <a:t>    "ocYxcuBt0mRugKZ7tGAHPnUaOW7Y"</a:t>
            </a:r>
          </a:p>
          <a:p>
            <a:pPr lvl="1">
              <a:lnSpc>
                <a:spcPct val="150000"/>
              </a:lnSpc>
            </a:pPr>
            <a:r>
              <a:rPr lang="en-US" altLang="zh-CN" sz="2000" dirty="0">
                <a:latin typeface="Calibri" panose="020F0502020204030204" pitchFamily="34" charset="0"/>
                <a:ea typeface="微软雅黑" panose="020B0503020204020204" pitchFamily="34" charset="-122"/>
              </a:rPr>
              <a:t>  ],</a:t>
            </a:r>
          </a:p>
          <a:p>
            <a:pPr lvl="1">
              <a:lnSpc>
                <a:spcPct val="150000"/>
              </a:lnSpc>
            </a:pPr>
            <a:r>
              <a:rPr lang="en-US" altLang="zh-CN" sz="2000" dirty="0">
                <a:latin typeface="Calibri" panose="020F0502020204030204" pitchFamily="34" charset="0"/>
                <a:ea typeface="微软雅黑" panose="020B0503020204020204" pitchFamily="34" charset="-122"/>
              </a:rPr>
              <a:t>  "</a:t>
            </a:r>
            <a:r>
              <a:rPr lang="en-US" altLang="zh-CN" sz="2000" dirty="0" err="1">
                <a:latin typeface="Calibri" panose="020F0502020204030204" pitchFamily="34" charset="0"/>
                <a:ea typeface="微软雅黑" panose="020B0503020204020204" pitchFamily="34" charset="-122"/>
              </a:rPr>
              <a:t>tagid</a:t>
            </a:r>
            <a:r>
              <a:rPr lang="en-US" altLang="zh-CN" sz="2000" dirty="0">
                <a:latin typeface="Calibri" panose="020F0502020204030204" pitchFamily="34" charset="0"/>
                <a:ea typeface="微软雅黑" panose="020B0503020204020204" pitchFamily="34" charset="-122"/>
              </a:rPr>
              <a:t>" : 134</a:t>
            </a:r>
          </a:p>
          <a:p>
            <a:pPr lvl="1">
              <a:lnSpc>
                <a:spcPct val="150000"/>
              </a:lnSpc>
            </a:pPr>
            <a:r>
              <a:rPr lang="en-US" altLang="zh-CN" sz="2000" dirty="0">
                <a:latin typeface="Calibri" panose="020F0502020204030204" pitchFamily="34" charset="0"/>
                <a:ea typeface="微软雅黑" panose="020B0503020204020204" pitchFamily="34" charset="-122"/>
              </a:rPr>
              <a:t>}</a:t>
            </a:r>
          </a:p>
        </p:txBody>
      </p:sp>
    </p:spTree>
    <p:extLst>
      <p:ext uri="{BB962C8B-B14F-4D97-AF65-F5344CB8AC3E}">
        <p14:creationId xmlns:p14="http://schemas.microsoft.com/office/powerpoint/2010/main" val="3481064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设置用户标签代码示例</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9" y="1543050"/>
            <a:ext cx="10096500" cy="3028950"/>
          </a:xfrm>
          <a:prstGeom prst="rect">
            <a:avLst/>
          </a:prstGeom>
        </p:spPr>
      </p:pic>
      <p:sp>
        <p:nvSpPr>
          <p:cNvPr id="4" name="文本框 3"/>
          <p:cNvSpPr txBox="1"/>
          <p:nvPr/>
        </p:nvSpPr>
        <p:spPr>
          <a:xfrm>
            <a:off x="1054099" y="4885614"/>
            <a:ext cx="982186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传递参数，设置</a:t>
            </a:r>
            <a:r>
              <a:rPr lang="en-US" altLang="zh-CN" dirty="0">
                <a:latin typeface="微软雅黑" panose="020B0503020204020204" pitchFamily="34" charset="-122"/>
                <a:ea typeface="微软雅黑" panose="020B0503020204020204" pitchFamily="34" charset="-122"/>
              </a:rPr>
              <a:t>id=101&amp;openid=</a:t>
            </a:r>
            <a:r>
              <a:rPr lang="en-US" altLang="zh-CN" dirty="0"/>
              <a:t>o3SIswSGN5X4CqjEYXC4_J9iBDTg</a:t>
            </a:r>
            <a:r>
              <a:rPr lang="zh-CN" altLang="en-US" dirty="0">
                <a:latin typeface="微软雅黑" panose="020B0503020204020204" pitchFamily="34" charset="-122"/>
                <a:ea typeface="微软雅黑" panose="020B0503020204020204" pitchFamily="34" charset="-122"/>
              </a:rPr>
              <a:t>，返回</a:t>
            </a:r>
            <a:r>
              <a:rPr lang="en-US" altLang="zh-CN" dirty="0">
                <a:latin typeface="微软雅黑" panose="020B0503020204020204" pitchFamily="34" charset="-122"/>
                <a:ea typeface="微软雅黑" panose="020B0503020204020204" pitchFamily="34" charset="-122"/>
              </a:rPr>
              <a:t>{"errcode":0,"errmsg":"ok"}</a:t>
            </a:r>
          </a:p>
        </p:txBody>
      </p:sp>
    </p:spTree>
    <p:extLst>
      <p:ext uri="{BB962C8B-B14F-4D97-AF65-F5344CB8AC3E}">
        <p14:creationId xmlns:p14="http://schemas.microsoft.com/office/powerpoint/2010/main" val="2125925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32513" cy="685800"/>
          </a:xfrm>
        </p:spPr>
        <p:txBody>
          <a:bodyPr/>
          <a:lstStyle/>
          <a:p>
            <a:r>
              <a:rPr lang="zh-CN" altLang="en-US" b="0" dirty="0"/>
              <a:t>获取标签下的粉丝列表</a:t>
            </a:r>
          </a:p>
        </p:txBody>
      </p:sp>
      <p:sp>
        <p:nvSpPr>
          <p:cNvPr id="3" name="文本框 2"/>
          <p:cNvSpPr txBox="1"/>
          <p:nvPr/>
        </p:nvSpPr>
        <p:spPr>
          <a:xfrm>
            <a:off x="1054099" y="1871663"/>
            <a:ext cx="10761664" cy="36317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Calibri" panose="020F0502020204030204" pitchFamily="34" charset="0"/>
                <a:ea typeface="微软雅黑" panose="020B0503020204020204" pitchFamily="34" charset="-122"/>
              </a:rPr>
              <a:t>接口：</a:t>
            </a:r>
            <a:endParaRPr lang="en-US" altLang="zh-CN" sz="2000" dirty="0">
              <a:latin typeface="Calibri" panose="020F0502020204030204" pitchFamily="34" charset="0"/>
              <a:ea typeface="微软雅黑" panose="020B0503020204020204" pitchFamily="34" charset="-122"/>
            </a:endParaRPr>
          </a:p>
          <a:p>
            <a:pPr lvl="1">
              <a:lnSpc>
                <a:spcPct val="150000"/>
              </a:lnSpc>
            </a:pPr>
            <a:r>
              <a:rPr lang="en-US" altLang="zh-CN" sz="2000" dirty="0">
                <a:latin typeface="Calibri" panose="020F0502020204030204" pitchFamily="34" charset="0"/>
                <a:ea typeface="微软雅黑" panose="020B0503020204020204" pitchFamily="34" charset="-122"/>
              </a:rPr>
              <a:t>https://api.weixin.qq.com/cgi-bin/user/tag/get?access_token=ACCESS_TOKEN</a:t>
            </a:r>
          </a:p>
          <a:p>
            <a:pPr lvl="1">
              <a:lnSpc>
                <a:spcPct val="150000"/>
              </a:lnSpc>
            </a:pPr>
            <a:r>
              <a:rPr lang="en-US" altLang="zh-CN" sz="2000" dirty="0">
                <a:latin typeface="Calibri" panose="020F0502020204030204" pitchFamily="34" charset="0"/>
                <a:ea typeface="微软雅黑" panose="020B0503020204020204" pitchFamily="34" charset="-122"/>
              </a:rPr>
              <a:t>POST</a:t>
            </a:r>
            <a:r>
              <a:rPr lang="zh-CN" altLang="en-US" sz="2000" dirty="0">
                <a:latin typeface="Calibri" panose="020F0502020204030204" pitchFamily="34" charset="0"/>
                <a:ea typeface="微软雅黑" panose="020B0503020204020204" pitchFamily="34" charset="-122"/>
              </a:rPr>
              <a:t>提交数据</a:t>
            </a:r>
          </a:p>
          <a:p>
            <a:pPr lvl="1">
              <a:lnSpc>
                <a:spcPct val="150000"/>
              </a:lnSpc>
            </a:pPr>
            <a:r>
              <a:rPr lang="en-US" altLang="zh-CN" sz="2000" dirty="0">
                <a:latin typeface="Calibri" panose="020F0502020204030204" pitchFamily="34" charset="0"/>
                <a:ea typeface="微软雅黑" panose="020B0503020204020204" pitchFamily="34" charset="-122"/>
              </a:rPr>
              <a:t>{</a:t>
            </a:r>
          </a:p>
          <a:p>
            <a:pPr lvl="1">
              <a:lnSpc>
                <a:spcPct val="150000"/>
              </a:lnSpc>
            </a:pPr>
            <a:r>
              <a:rPr lang="en-US" altLang="zh-CN" sz="2000" dirty="0">
                <a:latin typeface="Calibri" panose="020F0502020204030204" pitchFamily="34" charset="0"/>
                <a:ea typeface="微软雅黑" panose="020B0503020204020204" pitchFamily="34" charset="-122"/>
              </a:rPr>
              <a:t>  "</a:t>
            </a:r>
            <a:r>
              <a:rPr lang="en-US" altLang="zh-CN" sz="2000" dirty="0" err="1">
                <a:latin typeface="Calibri" panose="020F0502020204030204" pitchFamily="34" charset="0"/>
                <a:ea typeface="微软雅黑" panose="020B0503020204020204" pitchFamily="34" charset="-122"/>
              </a:rPr>
              <a:t>tagid</a:t>
            </a:r>
            <a:r>
              <a:rPr lang="en-US" altLang="zh-CN" sz="2000" dirty="0">
                <a:latin typeface="Calibri" panose="020F0502020204030204" pitchFamily="34" charset="0"/>
                <a:ea typeface="微软雅黑" panose="020B0503020204020204" pitchFamily="34" charset="-122"/>
              </a:rPr>
              <a:t>" : 134,</a:t>
            </a:r>
          </a:p>
          <a:p>
            <a:pPr lvl="1">
              <a:lnSpc>
                <a:spcPct val="150000"/>
              </a:lnSpc>
            </a:pPr>
            <a:r>
              <a:rPr lang="en-US" altLang="zh-CN" sz="2000" dirty="0">
                <a:latin typeface="Calibri" panose="020F0502020204030204" pitchFamily="34" charset="0"/>
                <a:ea typeface="微软雅黑" panose="020B0503020204020204" pitchFamily="34" charset="-122"/>
              </a:rPr>
              <a:t>  "</a:t>
            </a:r>
            <a:r>
              <a:rPr lang="en-US" altLang="zh-CN" sz="2000" dirty="0" err="1">
                <a:latin typeface="Calibri" panose="020F0502020204030204" pitchFamily="34" charset="0"/>
                <a:ea typeface="微软雅黑" panose="020B0503020204020204" pitchFamily="34" charset="-122"/>
              </a:rPr>
              <a:t>next_openid</a:t>
            </a:r>
            <a:r>
              <a:rPr lang="en-US" altLang="zh-CN" sz="2000" dirty="0">
                <a:latin typeface="Calibri" panose="020F0502020204030204" pitchFamily="34" charset="0"/>
                <a:ea typeface="微软雅黑" panose="020B0503020204020204" pitchFamily="34" charset="-122"/>
              </a:rPr>
              <a:t>":""//</a:t>
            </a:r>
            <a:r>
              <a:rPr lang="zh-CN" altLang="en-US" sz="2000" dirty="0">
                <a:latin typeface="Calibri" panose="020F0502020204030204" pitchFamily="34" charset="0"/>
                <a:ea typeface="微软雅黑" panose="020B0503020204020204" pitchFamily="34" charset="-122"/>
              </a:rPr>
              <a:t>第一个拉取的</a:t>
            </a:r>
            <a:r>
              <a:rPr lang="en-US" altLang="zh-CN" sz="2000" dirty="0">
                <a:latin typeface="Calibri" panose="020F0502020204030204" pitchFamily="34" charset="0"/>
                <a:ea typeface="微软雅黑" panose="020B0503020204020204" pitchFamily="34" charset="-122"/>
              </a:rPr>
              <a:t>OPENID</a:t>
            </a:r>
            <a:r>
              <a:rPr lang="zh-CN" altLang="en-US" sz="2000" dirty="0">
                <a:latin typeface="Calibri" panose="020F0502020204030204" pitchFamily="34" charset="0"/>
                <a:ea typeface="微软雅黑" panose="020B0503020204020204" pitchFamily="34" charset="-122"/>
              </a:rPr>
              <a:t>，不填默认从头开始拉取</a:t>
            </a:r>
          </a:p>
          <a:p>
            <a:pPr lvl="1">
              <a:lnSpc>
                <a:spcPct val="150000"/>
              </a:lnSpc>
            </a:pPr>
            <a:r>
              <a:rPr lang="en-US" altLang="zh-CN" sz="2000" dirty="0">
                <a:latin typeface="Calibri" panose="020F0502020204030204" pitchFamily="34" charset="0"/>
                <a:ea typeface="微软雅黑" panose="020B0503020204020204" pitchFamily="34" charset="-122"/>
              </a:rPr>
              <a:t>}</a:t>
            </a:r>
          </a:p>
          <a:p>
            <a:endParaRPr lang="zh-CN" altLang="en-US" sz="2000" dirty="0">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2699412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获取标签粉丝列表代码示例</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8" y="1543049"/>
            <a:ext cx="10077017" cy="2714625"/>
          </a:xfrm>
          <a:prstGeom prst="rect">
            <a:avLst/>
          </a:prstGeom>
        </p:spPr>
      </p:pic>
    </p:spTree>
    <p:extLst>
      <p:ext uri="{BB962C8B-B14F-4D97-AF65-F5344CB8AC3E}">
        <p14:creationId xmlns:p14="http://schemas.microsoft.com/office/powerpoint/2010/main" val="3216484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获取标签粉丝列表输出</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8" y="1757363"/>
            <a:ext cx="7650269" cy="3186112"/>
          </a:xfrm>
          <a:prstGeom prst="rect">
            <a:avLst/>
          </a:prstGeom>
        </p:spPr>
      </p:pic>
    </p:spTree>
    <p:extLst>
      <p:ext uri="{BB962C8B-B14F-4D97-AF65-F5344CB8AC3E}">
        <p14:creationId xmlns:p14="http://schemas.microsoft.com/office/powerpoint/2010/main" val="3560055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
        <p:nvSpPr>
          <p:cNvPr id="3" name="文本框 2">
            <a:extLst>
              <a:ext uri="{FF2B5EF4-FFF2-40B4-BE49-F238E27FC236}">
                <a16:creationId xmlns:a16="http://schemas.microsoft.com/office/drawing/2014/main" id="{F53885A1-B9AB-4363-958C-A77EF5E35FF9}"/>
              </a:ext>
            </a:extLst>
          </p:cNvPr>
          <p:cNvSpPr txBox="1"/>
          <p:nvPr/>
        </p:nvSpPr>
        <p:spPr>
          <a:xfrm>
            <a:off x="1054100" y="1661651"/>
            <a:ext cx="10793771"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本次课程讲解如何使用微信提供的用户管理接口对关注微信公众号的用户进行管理。课程分为三部分：</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1. </a:t>
            </a:r>
            <a:r>
              <a:rPr lang="zh-CN" altLang="en-US" dirty="0">
                <a:latin typeface="Calibri" panose="020F0502020204030204" pitchFamily="34" charset="0"/>
                <a:ea typeface="微软雅黑" panose="020B0503020204020204" pitchFamily="34" charset="-122"/>
              </a:rPr>
              <a:t>用户操作，包括获取列表、获取用户信息、修改用户名；</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2. </a:t>
            </a:r>
            <a:r>
              <a:rPr lang="zh-CN" altLang="en-US" dirty="0">
                <a:latin typeface="Calibri" panose="020F0502020204030204" pitchFamily="34" charset="0"/>
                <a:ea typeface="微软雅黑" panose="020B0503020204020204" pitchFamily="34" charset="-122"/>
              </a:rPr>
              <a:t>操作标签，包括获取列表、创建、修改、删除；</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3. </a:t>
            </a:r>
            <a:r>
              <a:rPr lang="zh-CN" altLang="en-US" dirty="0">
                <a:latin typeface="Calibri" panose="020F0502020204030204" pitchFamily="34" charset="0"/>
                <a:ea typeface="微软雅黑" panose="020B0503020204020204" pitchFamily="34" charset="-122"/>
              </a:rPr>
              <a:t>用标签对用户分组，包括批量为用户打标签、批量取消用户标签、获取某一标签下的用户</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一个课下练习：</a:t>
            </a:r>
            <a:endParaRPr lang="en-US" altLang="zh-CN" dirty="0">
              <a:latin typeface="Calibri" panose="020F0502020204030204" pitchFamily="34" charset="0"/>
              <a:ea typeface="微软雅黑" panose="020B0503020204020204" pitchFamily="34" charset="-122"/>
            </a:endParaRPr>
          </a:p>
          <a:p>
            <a:pPr lvl="1">
              <a:lnSpc>
                <a:spcPct val="150000"/>
              </a:lnSpc>
            </a:pPr>
            <a:r>
              <a:rPr lang="zh-CN" altLang="en-US" dirty="0">
                <a:latin typeface="Calibri" panose="020F0502020204030204" pitchFamily="34" charset="0"/>
                <a:ea typeface="微软雅黑" panose="020B0503020204020204" pitchFamily="34" charset="-122"/>
              </a:rPr>
              <a:t>实现黑名单管理接口</a:t>
            </a:r>
            <a:endParaRPr lang="en-US" altLang="zh-CN" dirty="0">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947354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批量取消用户标签</a:t>
            </a:r>
          </a:p>
        </p:txBody>
      </p:sp>
      <p:sp>
        <p:nvSpPr>
          <p:cNvPr id="3" name="文本框 2"/>
          <p:cNvSpPr txBox="1"/>
          <p:nvPr/>
        </p:nvSpPr>
        <p:spPr>
          <a:xfrm>
            <a:off x="1054100" y="1614487"/>
            <a:ext cx="10947400"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接口：</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https://api.weixin.qq.com/cgi-bin/tags/members/batchuntagging?access_token=ACCESS_TOKEN</a:t>
            </a:r>
          </a:p>
          <a:p>
            <a:pPr lvl="1">
              <a:lnSpc>
                <a:spcPct val="150000"/>
              </a:lnSpc>
            </a:pP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提交数据</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a:t>
            </a:r>
          </a:p>
          <a:p>
            <a:pPr lvl="1">
              <a:lnSpc>
                <a:spcPct val="150000"/>
              </a:lnSpc>
            </a:pPr>
            <a:r>
              <a:rPr lang="en-US" altLang="zh-CN" dirty="0">
                <a:latin typeface="Calibri" panose="020F0502020204030204" pitchFamily="34" charset="0"/>
                <a:ea typeface="微软雅黑" panose="020B0503020204020204" pitchFamily="34" charset="-122"/>
              </a:rPr>
              <a:t>  "</a:t>
            </a:r>
            <a:r>
              <a:rPr lang="en-US" altLang="zh-CN" dirty="0" err="1">
                <a:latin typeface="Calibri" panose="020F0502020204030204" pitchFamily="34" charset="0"/>
                <a:ea typeface="微软雅黑" panose="020B0503020204020204" pitchFamily="34" charset="-122"/>
              </a:rPr>
              <a:t>openid_list</a:t>
            </a:r>
            <a:r>
              <a:rPr lang="en-US" altLang="zh-CN" dirty="0">
                <a:latin typeface="Calibri" panose="020F0502020204030204" pitchFamily="34" charset="0"/>
                <a:ea typeface="微软雅黑" panose="020B0503020204020204" pitchFamily="34" charset="-122"/>
              </a:rPr>
              <a:t>" : [</a:t>
            </a:r>
            <a:endParaRPr lang="zh-CN" altLang="en-US" dirty="0">
              <a:latin typeface="Calibri" panose="020F0502020204030204" pitchFamily="34" charset="0"/>
              <a:ea typeface="微软雅黑" panose="020B0503020204020204" pitchFamily="34" charset="-122"/>
            </a:endParaRPr>
          </a:p>
          <a:p>
            <a:pPr lvl="1">
              <a:lnSpc>
                <a:spcPct val="150000"/>
              </a:lnSpc>
            </a:pPr>
            <a:r>
              <a:rPr lang="zh-CN" altLang="en-US" dirty="0">
                <a:latin typeface="Calibri" panose="020F0502020204030204" pitchFamily="34" charset="0"/>
                <a:ea typeface="微软雅黑" panose="020B0503020204020204" pitchFamily="34" charset="-122"/>
              </a:rPr>
              <a:t>    </a:t>
            </a:r>
            <a:r>
              <a:rPr lang="en-US" altLang="zh-CN" dirty="0">
                <a:latin typeface="Calibri" panose="020F0502020204030204" pitchFamily="34" charset="0"/>
                <a:ea typeface="微软雅黑" panose="020B0503020204020204" pitchFamily="34" charset="-122"/>
              </a:rPr>
              <a:t>"ocYxcuAEy30bX0NXmGn4ypqx3tI0",</a:t>
            </a:r>
          </a:p>
          <a:p>
            <a:pPr lvl="1">
              <a:lnSpc>
                <a:spcPct val="150000"/>
              </a:lnSpc>
            </a:pPr>
            <a:r>
              <a:rPr lang="en-US" altLang="zh-CN" dirty="0">
                <a:latin typeface="Calibri" panose="020F0502020204030204" pitchFamily="34" charset="0"/>
                <a:ea typeface="微软雅黑" panose="020B0503020204020204" pitchFamily="34" charset="-122"/>
              </a:rPr>
              <a:t>    "ocYxcuBt0mRugKZ7tGAHPnUaOW7Y"</a:t>
            </a:r>
          </a:p>
          <a:p>
            <a:pPr lvl="1">
              <a:lnSpc>
                <a:spcPct val="150000"/>
              </a:lnSpc>
            </a:pPr>
            <a:r>
              <a:rPr lang="en-US" altLang="zh-CN" dirty="0">
                <a:latin typeface="Calibri" panose="020F0502020204030204" pitchFamily="34" charset="0"/>
                <a:ea typeface="微软雅黑" panose="020B0503020204020204" pitchFamily="34" charset="-122"/>
              </a:rPr>
              <a:t>  ],</a:t>
            </a:r>
          </a:p>
          <a:p>
            <a:pPr lvl="1">
              <a:lnSpc>
                <a:spcPct val="150000"/>
              </a:lnSpc>
            </a:pPr>
            <a:r>
              <a:rPr lang="en-US" altLang="zh-CN" dirty="0">
                <a:latin typeface="Calibri" panose="020F0502020204030204" pitchFamily="34" charset="0"/>
                <a:ea typeface="微软雅黑" panose="020B0503020204020204" pitchFamily="34" charset="-122"/>
              </a:rPr>
              <a:t>  "</a:t>
            </a:r>
            <a:r>
              <a:rPr lang="en-US" altLang="zh-CN" dirty="0" err="1">
                <a:latin typeface="Calibri" panose="020F0502020204030204" pitchFamily="34" charset="0"/>
                <a:ea typeface="微软雅黑" panose="020B0503020204020204" pitchFamily="34" charset="-122"/>
              </a:rPr>
              <a:t>tagid</a:t>
            </a:r>
            <a:r>
              <a:rPr lang="en-US" altLang="zh-CN" dirty="0">
                <a:latin typeface="Calibri" panose="020F0502020204030204" pitchFamily="34" charset="0"/>
                <a:ea typeface="微软雅黑" panose="020B0503020204020204" pitchFamily="34" charset="-122"/>
              </a:rPr>
              <a:t>" : 134</a:t>
            </a:r>
          </a:p>
          <a:p>
            <a:pPr lvl="1">
              <a:lnSpc>
                <a:spcPct val="150000"/>
              </a:lnSpc>
            </a:pPr>
            <a:r>
              <a:rPr lang="en-US" altLang="zh-CN" dirty="0">
                <a:latin typeface="Calibri" panose="020F0502020204030204" pitchFamily="34" charset="0"/>
                <a:ea typeface="微软雅黑" panose="020B0503020204020204" pitchFamily="34" charset="-122"/>
              </a:rPr>
              <a:t>}</a:t>
            </a:r>
          </a:p>
        </p:txBody>
      </p:sp>
    </p:spTree>
    <p:extLst>
      <p:ext uri="{BB962C8B-B14F-4D97-AF65-F5344CB8AC3E}">
        <p14:creationId xmlns:p14="http://schemas.microsoft.com/office/powerpoint/2010/main" val="2902273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批量取消用户标签代码</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9" y="1728787"/>
            <a:ext cx="9156111" cy="2714626"/>
          </a:xfrm>
          <a:prstGeom prst="rect">
            <a:avLst/>
          </a:prstGeom>
        </p:spPr>
      </p:pic>
    </p:spTree>
    <p:extLst>
      <p:ext uri="{BB962C8B-B14F-4D97-AF65-F5344CB8AC3E}">
        <p14:creationId xmlns:p14="http://schemas.microsoft.com/office/powerpoint/2010/main" val="3020456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143113" cy="685800"/>
          </a:xfrm>
        </p:spPr>
        <p:txBody>
          <a:bodyPr/>
          <a:lstStyle/>
          <a:p>
            <a:r>
              <a:rPr lang="zh-CN" altLang="en-US" b="0" dirty="0"/>
              <a:t>第一讲</a:t>
            </a:r>
          </a:p>
        </p:txBody>
      </p:sp>
      <p:sp>
        <p:nvSpPr>
          <p:cNvPr id="4" name="文本框 3"/>
          <p:cNvSpPr txBox="1"/>
          <p:nvPr/>
        </p:nvSpPr>
        <p:spPr>
          <a:xfrm>
            <a:off x="4144169" y="2571752"/>
            <a:ext cx="4242747" cy="1938992"/>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用户列表与信息</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标签管理</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用户标签</a:t>
            </a:r>
          </a:p>
        </p:txBody>
      </p:sp>
    </p:spTree>
    <p:extLst>
      <p:ext uri="{BB962C8B-B14F-4D97-AF65-F5344CB8AC3E}">
        <p14:creationId xmlns:p14="http://schemas.microsoft.com/office/powerpoint/2010/main" val="1680352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获取用户列表</a:t>
            </a:r>
          </a:p>
        </p:txBody>
      </p:sp>
      <p:sp>
        <p:nvSpPr>
          <p:cNvPr id="3" name="文本框 2"/>
          <p:cNvSpPr txBox="1"/>
          <p:nvPr/>
        </p:nvSpPr>
        <p:spPr>
          <a:xfrm>
            <a:off x="1157288" y="1662835"/>
            <a:ext cx="10315575" cy="171136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关注者列表由一串</a:t>
            </a:r>
            <a:r>
              <a:rPr lang="en-US" altLang="zh-CN" dirty="0">
                <a:latin typeface="Calibri" panose="020F0502020204030204" pitchFamily="34" charset="0"/>
                <a:ea typeface="微软雅黑" panose="020B0503020204020204" pitchFamily="34" charset="-122"/>
              </a:rPr>
              <a:t>OpenID</a:t>
            </a:r>
            <a:r>
              <a:rPr lang="zh-CN" altLang="en-US" dirty="0">
                <a:latin typeface="Calibri" panose="020F0502020204030204" pitchFamily="34" charset="0"/>
                <a:ea typeface="微软雅黑" panose="020B0503020204020204" pitchFamily="34" charset="-122"/>
              </a:rPr>
              <a:t>（加密后的微信号，每个用户对每个公众号的</a:t>
            </a:r>
            <a:r>
              <a:rPr lang="en-US" altLang="zh-CN" dirty="0">
                <a:latin typeface="Calibri" panose="020F0502020204030204" pitchFamily="34" charset="0"/>
                <a:ea typeface="微软雅黑" panose="020B0503020204020204" pitchFamily="34" charset="-122"/>
              </a:rPr>
              <a:t>OpenID</a:t>
            </a:r>
            <a:r>
              <a:rPr lang="zh-CN" altLang="en-US" dirty="0">
                <a:latin typeface="Calibri" panose="020F0502020204030204" pitchFamily="34" charset="0"/>
                <a:ea typeface="微软雅黑" panose="020B0503020204020204" pitchFamily="34" charset="-122"/>
              </a:rPr>
              <a:t>是唯一的）组成。一次拉取调用最多拉取</a:t>
            </a:r>
            <a:r>
              <a:rPr lang="en-US" altLang="zh-CN" dirty="0">
                <a:latin typeface="Calibri" panose="020F0502020204030204" pitchFamily="34" charset="0"/>
                <a:ea typeface="微软雅黑" panose="020B0503020204020204" pitchFamily="34" charset="-122"/>
              </a:rPr>
              <a:t>10000</a:t>
            </a:r>
            <a:r>
              <a:rPr lang="zh-CN" altLang="en-US" dirty="0">
                <a:latin typeface="Calibri" panose="020F0502020204030204" pitchFamily="34" charset="0"/>
                <a:ea typeface="微软雅黑" panose="020B0503020204020204" pitchFamily="34" charset="-122"/>
              </a:rPr>
              <a:t>个关注者的</a:t>
            </a:r>
            <a:r>
              <a:rPr lang="en-US" altLang="zh-CN" dirty="0">
                <a:latin typeface="Calibri" panose="020F0502020204030204" pitchFamily="34" charset="0"/>
                <a:ea typeface="微软雅黑" panose="020B0503020204020204" pitchFamily="34" charset="-122"/>
              </a:rPr>
              <a:t>OpenID</a:t>
            </a:r>
            <a:r>
              <a:rPr lang="zh-CN" altLang="en-US" dirty="0">
                <a:latin typeface="Calibri" panose="020F0502020204030204" pitchFamily="34" charset="0"/>
                <a:ea typeface="微软雅黑" panose="020B0503020204020204" pitchFamily="34" charset="-122"/>
              </a:rPr>
              <a:t>，可以通过多次拉取的方式来满足需求。</a:t>
            </a:r>
            <a:endParaRPr lang="en-US" altLang="zh-CN" dirty="0">
              <a:latin typeface="Calibri" panose="020F0502020204030204" pitchFamily="34" charset="0"/>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接口：</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https://api.weixin.qq.com/cgi-bin/user/get?access_token=ACCESS_TOKEN&amp;next_openid=NEXT_OPENID</a:t>
            </a:r>
            <a:endParaRPr lang="zh-CN" altLang="en-US" dirty="0">
              <a:latin typeface="Calibri" panose="020F0502020204030204" pitchFamily="34" charset="0"/>
              <a:ea typeface="微软雅黑" panose="020B0503020204020204" pitchFamily="34" charset="-122"/>
            </a:endParaRPr>
          </a:p>
        </p:txBody>
      </p:sp>
      <p:graphicFrame>
        <p:nvGraphicFramePr>
          <p:cNvPr id="4" name="表格 3"/>
          <p:cNvGraphicFramePr>
            <a:graphicFrameLocks noGrp="1"/>
          </p:cNvGraphicFramePr>
          <p:nvPr>
            <p:extLst/>
          </p:nvPr>
        </p:nvGraphicFramePr>
        <p:xfrm>
          <a:off x="1157288" y="3972232"/>
          <a:ext cx="9373062" cy="1866312"/>
        </p:xfrm>
        <a:graphic>
          <a:graphicData uri="http://schemas.openxmlformats.org/drawingml/2006/table">
            <a:tbl>
              <a:tblPr/>
              <a:tblGrid>
                <a:gridCol w="3129161">
                  <a:extLst>
                    <a:ext uri="{9D8B030D-6E8A-4147-A177-3AD203B41FA5}">
                      <a16:colId xmlns:a16="http://schemas.microsoft.com/office/drawing/2014/main" val="20000"/>
                    </a:ext>
                  </a:extLst>
                </a:gridCol>
                <a:gridCol w="3114740">
                  <a:extLst>
                    <a:ext uri="{9D8B030D-6E8A-4147-A177-3AD203B41FA5}">
                      <a16:colId xmlns:a16="http://schemas.microsoft.com/office/drawing/2014/main" val="20001"/>
                    </a:ext>
                  </a:extLst>
                </a:gridCol>
                <a:gridCol w="3129161">
                  <a:extLst>
                    <a:ext uri="{9D8B030D-6E8A-4147-A177-3AD203B41FA5}">
                      <a16:colId xmlns:a16="http://schemas.microsoft.com/office/drawing/2014/main" val="20002"/>
                    </a:ext>
                  </a:extLst>
                </a:gridCol>
              </a:tblGrid>
              <a:tr h="497683">
                <a:tc>
                  <a:txBody>
                    <a:bodyPr/>
                    <a:lstStyle/>
                    <a:p>
                      <a:pPr latinLnBrk="1"/>
                      <a:r>
                        <a:rPr lang="zh-CN" altLang="en-US">
                          <a:effectLst/>
                        </a:rPr>
                        <a:t>参数</a:t>
                      </a:r>
                    </a:p>
                  </a:txBody>
                  <a:tcPr>
                    <a:lnL>
                      <a:noFill/>
                    </a:lnL>
                    <a:lnR>
                      <a:noFill/>
                    </a:lnR>
                    <a:lnT>
                      <a:noFill/>
                    </a:lnT>
                    <a:lnB>
                      <a:noFill/>
                    </a:lnB>
                  </a:tcPr>
                </a:tc>
                <a:tc>
                  <a:txBody>
                    <a:bodyPr/>
                    <a:lstStyle/>
                    <a:p>
                      <a:pPr latinLnBrk="1"/>
                      <a:r>
                        <a:rPr lang="zh-CN" altLang="en-US" dirty="0">
                          <a:effectLst/>
                        </a:rPr>
                        <a:t>是否必须</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10000"/>
                  </a:ext>
                </a:extLst>
              </a:tr>
              <a:tr h="497683">
                <a:tc>
                  <a:txBody>
                    <a:bodyPr/>
                    <a:lstStyle/>
                    <a:p>
                      <a:r>
                        <a:rPr lang="en-US" dirty="0" err="1"/>
                        <a:t>access_token</a:t>
                      </a:r>
                      <a:endParaRPr lang="en-US" dirty="0"/>
                    </a:p>
                  </a:txBody>
                  <a:tcPr anchor="ctr">
                    <a:lnL>
                      <a:noFill/>
                    </a:lnL>
                    <a:lnR>
                      <a:noFill/>
                    </a:lnR>
                    <a:lnT>
                      <a:noFill/>
                    </a:lnT>
                    <a:lnB>
                      <a:noFill/>
                    </a:lnB>
                  </a:tcPr>
                </a:tc>
                <a:tc>
                  <a:txBody>
                    <a:bodyPr/>
                    <a:lstStyle/>
                    <a:p>
                      <a:r>
                        <a:rPr lang="zh-CN" altLang="en-US"/>
                        <a:t>是</a:t>
                      </a:r>
                    </a:p>
                  </a:txBody>
                  <a:tcPr anchor="ctr">
                    <a:lnL>
                      <a:noFill/>
                    </a:lnL>
                    <a:lnR>
                      <a:noFill/>
                    </a:lnR>
                    <a:lnT>
                      <a:noFill/>
                    </a:lnT>
                    <a:lnB>
                      <a:noFill/>
                    </a:lnB>
                  </a:tcPr>
                </a:tc>
                <a:tc>
                  <a:txBody>
                    <a:bodyPr/>
                    <a:lstStyle/>
                    <a:p>
                      <a:r>
                        <a:rPr lang="zh-CN" altLang="en-US"/>
                        <a:t>调用接口凭证</a:t>
                      </a:r>
                    </a:p>
                  </a:txBody>
                  <a:tcPr anchor="ctr">
                    <a:lnL>
                      <a:noFill/>
                    </a:lnL>
                    <a:lnR>
                      <a:noFill/>
                    </a:lnR>
                    <a:lnT>
                      <a:noFill/>
                    </a:lnT>
                    <a:lnB>
                      <a:noFill/>
                    </a:lnB>
                  </a:tcPr>
                </a:tc>
                <a:extLst>
                  <a:ext uri="{0D108BD9-81ED-4DB2-BD59-A6C34878D82A}">
                    <a16:rowId xmlns:a16="http://schemas.microsoft.com/office/drawing/2014/main" val="10001"/>
                  </a:ext>
                </a:extLst>
              </a:tr>
              <a:tr h="870946">
                <a:tc>
                  <a:txBody>
                    <a:bodyPr/>
                    <a:lstStyle/>
                    <a:p>
                      <a:r>
                        <a:rPr lang="en-US"/>
                        <a:t>next_openid</a:t>
                      </a:r>
                    </a:p>
                  </a:txBody>
                  <a:tcPr anchor="ctr">
                    <a:lnL>
                      <a:noFill/>
                    </a:lnL>
                    <a:lnR>
                      <a:noFill/>
                    </a:lnR>
                    <a:lnT>
                      <a:noFill/>
                    </a:lnT>
                    <a:lnB>
                      <a:noFill/>
                    </a:lnB>
                  </a:tcPr>
                </a:tc>
                <a:tc>
                  <a:txBody>
                    <a:bodyPr/>
                    <a:lstStyle/>
                    <a:p>
                      <a:r>
                        <a:rPr lang="zh-CN" altLang="en-US"/>
                        <a:t>是</a:t>
                      </a:r>
                    </a:p>
                  </a:txBody>
                  <a:tcPr anchor="ctr">
                    <a:lnL>
                      <a:noFill/>
                    </a:lnL>
                    <a:lnR>
                      <a:noFill/>
                    </a:lnR>
                    <a:lnT>
                      <a:noFill/>
                    </a:lnT>
                    <a:lnB>
                      <a:noFill/>
                    </a:lnB>
                  </a:tcPr>
                </a:tc>
                <a:tc>
                  <a:txBody>
                    <a:bodyPr/>
                    <a:lstStyle/>
                    <a:p>
                      <a:r>
                        <a:rPr lang="zh-CN" altLang="en-US" dirty="0"/>
                        <a:t>第一个拉取的</a:t>
                      </a:r>
                      <a:r>
                        <a:rPr lang="en-US" altLang="zh-CN" dirty="0"/>
                        <a:t>OPENID</a:t>
                      </a:r>
                      <a:r>
                        <a:rPr lang="zh-CN" altLang="en-US" dirty="0"/>
                        <a:t>，不填默认从头开始拉取</a:t>
                      </a:r>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67136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获取用户列表返回值</a:t>
            </a:r>
          </a:p>
        </p:txBody>
      </p:sp>
      <p:sp>
        <p:nvSpPr>
          <p:cNvPr id="3" name="文本框 2"/>
          <p:cNvSpPr txBox="1"/>
          <p:nvPr/>
        </p:nvSpPr>
        <p:spPr>
          <a:xfrm>
            <a:off x="1157288" y="1662835"/>
            <a:ext cx="10315575" cy="171136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正确：</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rPr>
              <a:t>{"total":2,"count":2,"data":{"</a:t>
            </a:r>
            <a:r>
              <a:rPr lang="en-US" altLang="zh-CN" dirty="0" err="1">
                <a:latin typeface="Calibri" panose="020F0502020204030204" pitchFamily="34" charset="0"/>
              </a:rPr>
              <a:t>openid</a:t>
            </a:r>
            <a:r>
              <a:rPr lang="en-US" altLang="zh-CN" dirty="0">
                <a:latin typeface="Calibri" panose="020F0502020204030204" pitchFamily="34" charset="0"/>
              </a:rPr>
              <a:t>":["","OPENID1","OPENID2"]},"next_</a:t>
            </a:r>
            <a:r>
              <a:rPr lang="en-US" altLang="zh-CN" dirty="0" err="1">
                <a:latin typeface="Calibri" panose="020F0502020204030204" pitchFamily="34" charset="0"/>
              </a:rPr>
              <a:t>openid</a:t>
            </a:r>
            <a:r>
              <a:rPr lang="en-US" altLang="zh-CN" dirty="0">
                <a:latin typeface="Calibri" panose="020F0502020204030204" pitchFamily="34" charset="0"/>
              </a:rPr>
              <a:t>":"NEXT_OPENID"}</a:t>
            </a:r>
            <a:endParaRPr lang="en-US" altLang="zh-CN" dirty="0">
              <a:latin typeface="Calibri" panose="020F0502020204030204" pitchFamily="34" charset="0"/>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错误：</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rPr>
              <a:t>{"errcode":40013,"errmsg":"invalid </a:t>
            </a:r>
            <a:r>
              <a:rPr lang="en-US" altLang="zh-CN" dirty="0" err="1">
                <a:latin typeface="Calibri" panose="020F0502020204030204" pitchFamily="34" charset="0"/>
              </a:rPr>
              <a:t>appid</a:t>
            </a:r>
            <a:r>
              <a:rPr lang="en-US" altLang="zh-CN" dirty="0">
                <a:latin typeface="Calibri" panose="020F0502020204030204" pitchFamily="34" charset="0"/>
              </a:rPr>
              <a:t>"}</a:t>
            </a:r>
          </a:p>
        </p:txBody>
      </p:sp>
      <p:graphicFrame>
        <p:nvGraphicFramePr>
          <p:cNvPr id="5" name="表格 4"/>
          <p:cNvGraphicFramePr>
            <a:graphicFrameLocks noGrp="1"/>
          </p:cNvGraphicFramePr>
          <p:nvPr>
            <p:extLst/>
          </p:nvPr>
        </p:nvGraphicFramePr>
        <p:xfrm>
          <a:off x="1157288" y="3907858"/>
          <a:ext cx="9058276" cy="2424115"/>
        </p:xfrm>
        <a:graphic>
          <a:graphicData uri="http://schemas.openxmlformats.org/drawingml/2006/table">
            <a:tbl>
              <a:tblPr/>
              <a:tblGrid>
                <a:gridCol w="4529138">
                  <a:extLst>
                    <a:ext uri="{9D8B030D-6E8A-4147-A177-3AD203B41FA5}">
                      <a16:colId xmlns:a16="http://schemas.microsoft.com/office/drawing/2014/main" val="20000"/>
                    </a:ext>
                  </a:extLst>
                </a:gridCol>
                <a:gridCol w="4529138">
                  <a:extLst>
                    <a:ext uri="{9D8B030D-6E8A-4147-A177-3AD203B41FA5}">
                      <a16:colId xmlns:a16="http://schemas.microsoft.com/office/drawing/2014/main" val="20001"/>
                    </a:ext>
                  </a:extLst>
                </a:gridCol>
              </a:tblGrid>
              <a:tr h="484823">
                <a:tc>
                  <a:txBody>
                    <a:bodyPr/>
                    <a:lstStyle/>
                    <a:p>
                      <a:pPr latinLnBrk="1"/>
                      <a:r>
                        <a:rPr lang="zh-CN" altLang="en-US" dirty="0">
                          <a:effectLst/>
                        </a:rPr>
                        <a:t>参数</a:t>
                      </a:r>
                    </a:p>
                  </a:txBody>
                  <a:tcPr>
                    <a:lnL>
                      <a:noFill/>
                    </a:lnL>
                    <a:lnR>
                      <a:noFill/>
                    </a:lnR>
                    <a:lnT>
                      <a:noFill/>
                    </a:lnT>
                    <a:lnB>
                      <a:noFill/>
                    </a:lnB>
                  </a:tcPr>
                </a:tc>
                <a:tc>
                  <a:txBody>
                    <a:bodyPr/>
                    <a:lstStyle/>
                    <a:p>
                      <a:pPr latinLnBrk="1"/>
                      <a:r>
                        <a:rPr lang="zh-CN" altLang="en-US" dirty="0">
                          <a:effectLst/>
                        </a:rPr>
                        <a:t>说明</a:t>
                      </a:r>
                    </a:p>
                  </a:txBody>
                  <a:tcPr>
                    <a:lnL>
                      <a:noFill/>
                    </a:lnL>
                    <a:lnR>
                      <a:noFill/>
                    </a:lnR>
                    <a:lnT>
                      <a:noFill/>
                    </a:lnT>
                    <a:lnB>
                      <a:noFill/>
                    </a:lnB>
                  </a:tcPr>
                </a:tc>
                <a:extLst>
                  <a:ext uri="{0D108BD9-81ED-4DB2-BD59-A6C34878D82A}">
                    <a16:rowId xmlns:a16="http://schemas.microsoft.com/office/drawing/2014/main" val="10000"/>
                  </a:ext>
                </a:extLst>
              </a:tr>
              <a:tr h="484823">
                <a:tc>
                  <a:txBody>
                    <a:bodyPr/>
                    <a:lstStyle/>
                    <a:p>
                      <a:r>
                        <a:rPr lang="en-US"/>
                        <a:t>total</a:t>
                      </a:r>
                    </a:p>
                  </a:txBody>
                  <a:tcPr anchor="ctr">
                    <a:lnL>
                      <a:noFill/>
                    </a:lnL>
                    <a:lnR>
                      <a:noFill/>
                    </a:lnR>
                    <a:lnT>
                      <a:noFill/>
                    </a:lnT>
                    <a:lnB>
                      <a:noFill/>
                    </a:lnB>
                  </a:tcPr>
                </a:tc>
                <a:tc>
                  <a:txBody>
                    <a:bodyPr/>
                    <a:lstStyle/>
                    <a:p>
                      <a:r>
                        <a:rPr lang="zh-CN" altLang="en-US"/>
                        <a:t>关注该公众账号的总用户数</a:t>
                      </a:r>
                    </a:p>
                  </a:txBody>
                  <a:tcPr anchor="ctr">
                    <a:lnL>
                      <a:noFill/>
                    </a:lnL>
                    <a:lnR>
                      <a:noFill/>
                    </a:lnR>
                    <a:lnT>
                      <a:noFill/>
                    </a:lnT>
                    <a:lnB>
                      <a:noFill/>
                    </a:lnB>
                  </a:tcPr>
                </a:tc>
                <a:extLst>
                  <a:ext uri="{0D108BD9-81ED-4DB2-BD59-A6C34878D82A}">
                    <a16:rowId xmlns:a16="http://schemas.microsoft.com/office/drawing/2014/main" val="10001"/>
                  </a:ext>
                </a:extLst>
              </a:tr>
              <a:tr h="484823">
                <a:tc>
                  <a:txBody>
                    <a:bodyPr/>
                    <a:lstStyle/>
                    <a:p>
                      <a:r>
                        <a:rPr lang="en-US"/>
                        <a:t>count</a:t>
                      </a:r>
                    </a:p>
                  </a:txBody>
                  <a:tcPr anchor="ctr">
                    <a:lnL>
                      <a:noFill/>
                    </a:lnL>
                    <a:lnR>
                      <a:noFill/>
                    </a:lnR>
                    <a:lnT>
                      <a:noFill/>
                    </a:lnT>
                    <a:lnB>
                      <a:noFill/>
                    </a:lnB>
                  </a:tcPr>
                </a:tc>
                <a:tc>
                  <a:txBody>
                    <a:bodyPr/>
                    <a:lstStyle/>
                    <a:p>
                      <a:r>
                        <a:rPr lang="zh-CN" altLang="en-US"/>
                        <a:t>拉取的</a:t>
                      </a:r>
                      <a:r>
                        <a:rPr lang="en-US" altLang="zh-CN"/>
                        <a:t>OPENID</a:t>
                      </a:r>
                      <a:r>
                        <a:rPr lang="zh-CN" altLang="en-US"/>
                        <a:t>个数，最大值为</a:t>
                      </a:r>
                      <a:r>
                        <a:rPr lang="en-US" altLang="zh-CN"/>
                        <a:t>10000</a:t>
                      </a:r>
                    </a:p>
                  </a:txBody>
                  <a:tcPr anchor="ctr">
                    <a:lnL>
                      <a:noFill/>
                    </a:lnL>
                    <a:lnR>
                      <a:noFill/>
                    </a:lnR>
                    <a:lnT>
                      <a:noFill/>
                    </a:lnT>
                    <a:lnB>
                      <a:noFill/>
                    </a:lnB>
                  </a:tcPr>
                </a:tc>
                <a:extLst>
                  <a:ext uri="{0D108BD9-81ED-4DB2-BD59-A6C34878D82A}">
                    <a16:rowId xmlns:a16="http://schemas.microsoft.com/office/drawing/2014/main" val="10002"/>
                  </a:ext>
                </a:extLst>
              </a:tr>
              <a:tr h="484823">
                <a:tc>
                  <a:txBody>
                    <a:bodyPr/>
                    <a:lstStyle/>
                    <a:p>
                      <a:r>
                        <a:rPr lang="en-US"/>
                        <a:t>data</a:t>
                      </a:r>
                    </a:p>
                  </a:txBody>
                  <a:tcPr anchor="ctr">
                    <a:lnL>
                      <a:noFill/>
                    </a:lnL>
                    <a:lnR>
                      <a:noFill/>
                    </a:lnR>
                    <a:lnT>
                      <a:noFill/>
                    </a:lnT>
                    <a:lnB>
                      <a:noFill/>
                    </a:lnB>
                  </a:tcPr>
                </a:tc>
                <a:tc>
                  <a:txBody>
                    <a:bodyPr/>
                    <a:lstStyle/>
                    <a:p>
                      <a:r>
                        <a:rPr lang="zh-CN" altLang="en-US"/>
                        <a:t>列表数据，</a:t>
                      </a:r>
                      <a:r>
                        <a:rPr lang="en-US"/>
                        <a:t>OPENID</a:t>
                      </a:r>
                      <a:r>
                        <a:rPr lang="zh-CN" altLang="en-US"/>
                        <a:t>的列表</a:t>
                      </a:r>
                    </a:p>
                  </a:txBody>
                  <a:tcPr anchor="ctr">
                    <a:lnL>
                      <a:noFill/>
                    </a:lnL>
                    <a:lnR>
                      <a:noFill/>
                    </a:lnR>
                    <a:lnT>
                      <a:noFill/>
                    </a:lnT>
                    <a:lnB>
                      <a:noFill/>
                    </a:lnB>
                  </a:tcPr>
                </a:tc>
                <a:extLst>
                  <a:ext uri="{0D108BD9-81ED-4DB2-BD59-A6C34878D82A}">
                    <a16:rowId xmlns:a16="http://schemas.microsoft.com/office/drawing/2014/main" val="10003"/>
                  </a:ext>
                </a:extLst>
              </a:tr>
              <a:tr h="484823">
                <a:tc>
                  <a:txBody>
                    <a:bodyPr/>
                    <a:lstStyle/>
                    <a:p>
                      <a:r>
                        <a:rPr lang="en-US"/>
                        <a:t>next_openid</a:t>
                      </a:r>
                    </a:p>
                  </a:txBody>
                  <a:tcPr anchor="ctr">
                    <a:lnL>
                      <a:noFill/>
                    </a:lnL>
                    <a:lnR>
                      <a:noFill/>
                    </a:lnR>
                    <a:lnT>
                      <a:noFill/>
                    </a:lnT>
                    <a:lnB>
                      <a:noFill/>
                    </a:lnB>
                  </a:tcPr>
                </a:tc>
                <a:tc>
                  <a:txBody>
                    <a:bodyPr/>
                    <a:lstStyle/>
                    <a:p>
                      <a:r>
                        <a:rPr lang="zh-CN" altLang="en-US" dirty="0"/>
                        <a:t>拉取列表的最后一个用户的</a:t>
                      </a:r>
                      <a:r>
                        <a:rPr lang="en-US" dirty="0"/>
                        <a:t>OPENID</a:t>
                      </a:r>
                    </a:p>
                  </a:txBody>
                  <a:tcPr anchor="ctr">
                    <a:lnL>
                      <a:noFill/>
                    </a:lnL>
                    <a:lnR>
                      <a:noFill/>
                    </a:lnR>
                    <a:lnT>
                      <a:noFill/>
                    </a:lnT>
                    <a:lnB>
                      <a:noFill/>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3277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获取用户列表结果</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8" y="1547812"/>
            <a:ext cx="8716357" cy="4124325"/>
          </a:xfrm>
          <a:prstGeom prst="rect">
            <a:avLst/>
          </a:prstGeom>
        </p:spPr>
      </p:pic>
    </p:spTree>
    <p:extLst>
      <p:ext uri="{BB962C8B-B14F-4D97-AF65-F5344CB8AC3E}">
        <p14:creationId xmlns:p14="http://schemas.microsoft.com/office/powerpoint/2010/main" val="2685073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获取用户信息</a:t>
            </a:r>
          </a:p>
        </p:txBody>
      </p:sp>
      <p:sp>
        <p:nvSpPr>
          <p:cNvPr id="3" name="文本框 2"/>
          <p:cNvSpPr txBox="1"/>
          <p:nvPr/>
        </p:nvSpPr>
        <p:spPr>
          <a:xfrm>
            <a:off x="1054099" y="1714500"/>
            <a:ext cx="10618789" cy="88036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接口：</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https://api.weixin.qq.com/cgi-bin/user/info?access_token=ACCESS_TOKEN&amp;openid=OPENID&amp;lang=zh_CN</a:t>
            </a:r>
            <a:endParaRPr lang="zh-CN" altLang="en-US" dirty="0">
              <a:latin typeface="Calibri" panose="020F0502020204030204" pitchFamily="34" charset="0"/>
              <a:ea typeface="微软雅黑" panose="020B0503020204020204" pitchFamily="34" charset="-122"/>
            </a:endParaRPr>
          </a:p>
        </p:txBody>
      </p:sp>
      <p:graphicFrame>
        <p:nvGraphicFramePr>
          <p:cNvPr id="4" name="表格 3"/>
          <p:cNvGraphicFramePr>
            <a:graphicFrameLocks noGrp="1"/>
          </p:cNvGraphicFramePr>
          <p:nvPr>
            <p:extLst/>
          </p:nvPr>
        </p:nvGraphicFramePr>
        <p:xfrm>
          <a:off x="1054099" y="3160852"/>
          <a:ext cx="10115346" cy="2237058"/>
        </p:xfrm>
        <a:graphic>
          <a:graphicData uri="http://schemas.openxmlformats.org/drawingml/2006/table">
            <a:tbl>
              <a:tblPr/>
              <a:tblGrid>
                <a:gridCol w="3371782">
                  <a:extLst>
                    <a:ext uri="{9D8B030D-6E8A-4147-A177-3AD203B41FA5}">
                      <a16:colId xmlns:a16="http://schemas.microsoft.com/office/drawing/2014/main" val="20000"/>
                    </a:ext>
                  </a:extLst>
                </a:gridCol>
                <a:gridCol w="3371782">
                  <a:extLst>
                    <a:ext uri="{9D8B030D-6E8A-4147-A177-3AD203B41FA5}">
                      <a16:colId xmlns:a16="http://schemas.microsoft.com/office/drawing/2014/main" val="20001"/>
                    </a:ext>
                  </a:extLst>
                </a:gridCol>
                <a:gridCol w="3371782">
                  <a:extLst>
                    <a:ext uri="{9D8B030D-6E8A-4147-A177-3AD203B41FA5}">
                      <a16:colId xmlns:a16="http://schemas.microsoft.com/office/drawing/2014/main" val="20002"/>
                    </a:ext>
                  </a:extLst>
                </a:gridCol>
              </a:tblGrid>
              <a:tr h="406738">
                <a:tc>
                  <a:txBody>
                    <a:bodyPr/>
                    <a:lstStyle/>
                    <a:p>
                      <a:pPr latinLnBrk="1"/>
                      <a:r>
                        <a:rPr lang="zh-CN" altLang="en-US" dirty="0">
                          <a:effectLst/>
                        </a:rPr>
                        <a:t>参数</a:t>
                      </a:r>
                    </a:p>
                  </a:txBody>
                  <a:tcPr>
                    <a:lnL>
                      <a:noFill/>
                    </a:lnL>
                    <a:lnR>
                      <a:noFill/>
                    </a:lnR>
                    <a:lnT>
                      <a:noFill/>
                    </a:lnT>
                    <a:lnB>
                      <a:noFill/>
                    </a:lnB>
                  </a:tcPr>
                </a:tc>
                <a:tc>
                  <a:txBody>
                    <a:bodyPr/>
                    <a:lstStyle/>
                    <a:p>
                      <a:pPr latinLnBrk="1"/>
                      <a:r>
                        <a:rPr lang="zh-CN" altLang="en-US">
                          <a:effectLst/>
                        </a:rPr>
                        <a:t>是否必须</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10000"/>
                  </a:ext>
                </a:extLst>
              </a:tr>
              <a:tr h="406738">
                <a:tc>
                  <a:txBody>
                    <a:bodyPr/>
                    <a:lstStyle/>
                    <a:p>
                      <a:r>
                        <a:rPr lang="en-US"/>
                        <a:t>access_token</a:t>
                      </a:r>
                    </a:p>
                  </a:txBody>
                  <a:tcPr anchor="ctr">
                    <a:lnL>
                      <a:noFill/>
                    </a:lnL>
                    <a:lnR>
                      <a:noFill/>
                    </a:lnR>
                    <a:lnT>
                      <a:noFill/>
                    </a:lnT>
                    <a:lnB>
                      <a:noFill/>
                    </a:lnB>
                  </a:tcPr>
                </a:tc>
                <a:tc>
                  <a:txBody>
                    <a:bodyPr/>
                    <a:lstStyle/>
                    <a:p>
                      <a:r>
                        <a:rPr lang="zh-CN" altLang="en-US"/>
                        <a:t>是</a:t>
                      </a:r>
                    </a:p>
                  </a:txBody>
                  <a:tcPr anchor="ctr">
                    <a:lnL>
                      <a:noFill/>
                    </a:lnL>
                    <a:lnR>
                      <a:noFill/>
                    </a:lnR>
                    <a:lnT>
                      <a:noFill/>
                    </a:lnT>
                    <a:lnB>
                      <a:noFill/>
                    </a:lnB>
                  </a:tcPr>
                </a:tc>
                <a:tc>
                  <a:txBody>
                    <a:bodyPr/>
                    <a:lstStyle/>
                    <a:p>
                      <a:r>
                        <a:rPr lang="zh-CN" altLang="en-US"/>
                        <a:t>调用接口凭证</a:t>
                      </a:r>
                    </a:p>
                  </a:txBody>
                  <a:tcPr anchor="ctr">
                    <a:lnL>
                      <a:noFill/>
                    </a:lnL>
                    <a:lnR>
                      <a:noFill/>
                    </a:lnR>
                    <a:lnT>
                      <a:noFill/>
                    </a:lnT>
                    <a:lnB>
                      <a:noFill/>
                    </a:lnB>
                  </a:tcPr>
                </a:tc>
                <a:extLst>
                  <a:ext uri="{0D108BD9-81ED-4DB2-BD59-A6C34878D82A}">
                    <a16:rowId xmlns:a16="http://schemas.microsoft.com/office/drawing/2014/main" val="10001"/>
                  </a:ext>
                </a:extLst>
              </a:tr>
              <a:tr h="711791">
                <a:tc>
                  <a:txBody>
                    <a:bodyPr/>
                    <a:lstStyle/>
                    <a:p>
                      <a:r>
                        <a:rPr lang="en-US" dirty="0" err="1"/>
                        <a:t>openid</a:t>
                      </a:r>
                      <a:endParaRPr lang="en-US" dirty="0"/>
                    </a:p>
                  </a:txBody>
                  <a:tcPr anchor="ctr">
                    <a:lnL>
                      <a:noFill/>
                    </a:lnL>
                    <a:lnR>
                      <a:noFill/>
                    </a:lnR>
                    <a:lnT>
                      <a:noFill/>
                    </a:lnT>
                    <a:lnB>
                      <a:noFill/>
                    </a:lnB>
                  </a:tcPr>
                </a:tc>
                <a:tc>
                  <a:txBody>
                    <a:bodyPr/>
                    <a:lstStyle/>
                    <a:p>
                      <a:r>
                        <a:rPr lang="zh-CN" altLang="en-US" dirty="0"/>
                        <a:t>是</a:t>
                      </a:r>
                    </a:p>
                  </a:txBody>
                  <a:tcPr anchor="ctr">
                    <a:lnL>
                      <a:noFill/>
                    </a:lnL>
                    <a:lnR>
                      <a:noFill/>
                    </a:lnR>
                    <a:lnT>
                      <a:noFill/>
                    </a:lnT>
                    <a:lnB>
                      <a:noFill/>
                    </a:lnB>
                  </a:tcPr>
                </a:tc>
                <a:tc>
                  <a:txBody>
                    <a:bodyPr/>
                    <a:lstStyle/>
                    <a:p>
                      <a:r>
                        <a:rPr lang="zh-CN" altLang="en-US" dirty="0"/>
                        <a:t>普通用户的标识，对当前公众号唯一</a:t>
                      </a:r>
                    </a:p>
                  </a:txBody>
                  <a:tcPr anchor="ctr">
                    <a:lnL>
                      <a:noFill/>
                    </a:lnL>
                    <a:lnR>
                      <a:noFill/>
                    </a:lnR>
                    <a:lnT>
                      <a:noFill/>
                    </a:lnT>
                    <a:lnB>
                      <a:noFill/>
                    </a:lnB>
                  </a:tcPr>
                </a:tc>
                <a:extLst>
                  <a:ext uri="{0D108BD9-81ED-4DB2-BD59-A6C34878D82A}">
                    <a16:rowId xmlns:a16="http://schemas.microsoft.com/office/drawing/2014/main" val="10002"/>
                  </a:ext>
                </a:extLst>
              </a:tr>
              <a:tr h="711791">
                <a:tc>
                  <a:txBody>
                    <a:bodyPr/>
                    <a:lstStyle/>
                    <a:p>
                      <a:r>
                        <a:rPr lang="en-US" dirty="0" err="1"/>
                        <a:t>lang</a:t>
                      </a:r>
                      <a:endParaRPr lang="en-US" dirty="0"/>
                    </a:p>
                  </a:txBody>
                  <a:tcPr anchor="ctr">
                    <a:lnL>
                      <a:noFill/>
                    </a:lnL>
                    <a:lnR>
                      <a:noFill/>
                    </a:lnR>
                    <a:lnT>
                      <a:noFill/>
                    </a:lnT>
                    <a:lnB>
                      <a:noFill/>
                    </a:lnB>
                  </a:tcPr>
                </a:tc>
                <a:tc>
                  <a:txBody>
                    <a:bodyPr/>
                    <a:lstStyle/>
                    <a:p>
                      <a:r>
                        <a:rPr lang="zh-CN" altLang="en-US"/>
                        <a:t>否</a:t>
                      </a:r>
                    </a:p>
                  </a:txBody>
                  <a:tcPr anchor="ctr">
                    <a:lnL>
                      <a:noFill/>
                    </a:lnL>
                    <a:lnR>
                      <a:noFill/>
                    </a:lnR>
                    <a:lnT>
                      <a:noFill/>
                    </a:lnT>
                    <a:lnB>
                      <a:noFill/>
                    </a:lnB>
                  </a:tcPr>
                </a:tc>
                <a:tc>
                  <a:txBody>
                    <a:bodyPr/>
                    <a:lstStyle/>
                    <a:p>
                      <a:r>
                        <a:rPr lang="zh-CN" altLang="en-US" dirty="0"/>
                        <a:t>返回国家地区语言版本，</a:t>
                      </a:r>
                      <a:r>
                        <a:rPr lang="en-US" altLang="zh-CN" dirty="0" err="1"/>
                        <a:t>zh_CN</a:t>
                      </a:r>
                      <a:r>
                        <a:rPr lang="en-US" altLang="zh-CN" dirty="0"/>
                        <a:t> </a:t>
                      </a:r>
                      <a:r>
                        <a:rPr lang="zh-CN" altLang="en-US" dirty="0"/>
                        <a:t>简体，</a:t>
                      </a:r>
                      <a:r>
                        <a:rPr lang="en-US" altLang="zh-CN" dirty="0" err="1"/>
                        <a:t>zh_TW</a:t>
                      </a:r>
                      <a:r>
                        <a:rPr lang="en-US" altLang="zh-CN" dirty="0"/>
                        <a:t> </a:t>
                      </a:r>
                      <a:r>
                        <a:rPr lang="zh-CN" altLang="en-US" dirty="0"/>
                        <a:t>繁体，</a:t>
                      </a:r>
                      <a:r>
                        <a:rPr lang="en-US" altLang="zh-CN" dirty="0" err="1"/>
                        <a:t>en</a:t>
                      </a:r>
                      <a:r>
                        <a:rPr lang="en-US" altLang="zh-CN" dirty="0"/>
                        <a:t> </a:t>
                      </a:r>
                      <a:r>
                        <a:rPr lang="zh-CN" altLang="en-US" dirty="0"/>
                        <a:t>英语</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53863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获取用户信息结果</a:t>
            </a:r>
          </a:p>
        </p:txBody>
      </p:sp>
      <p:sp>
        <p:nvSpPr>
          <p:cNvPr id="3" name="文本框 2">
            <a:extLst>
              <a:ext uri="{FF2B5EF4-FFF2-40B4-BE49-F238E27FC236}">
                <a16:creationId xmlns:a16="http://schemas.microsoft.com/office/drawing/2014/main" id="{1B632F4C-F8F1-4269-9FC4-7111FEDA2EF4}"/>
              </a:ext>
            </a:extLst>
          </p:cNvPr>
          <p:cNvSpPr txBox="1"/>
          <p:nvPr/>
        </p:nvSpPr>
        <p:spPr>
          <a:xfrm>
            <a:off x="1054099" y="1582994"/>
            <a:ext cx="9869540" cy="5016758"/>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正确则返回：</a:t>
            </a:r>
            <a:endParaRPr lang="en-US" altLang="zh-CN" sz="1600" dirty="0"/>
          </a:p>
          <a:p>
            <a:pPr lvl="1"/>
            <a:r>
              <a:rPr lang="en-US" altLang="zh-CN" sz="1600" dirty="0"/>
              <a:t>{</a:t>
            </a:r>
            <a:br>
              <a:rPr lang="en-US" altLang="zh-CN" sz="1600" dirty="0"/>
            </a:br>
            <a:r>
              <a:rPr lang="en-US" altLang="zh-CN" sz="1600" dirty="0"/>
              <a:t>   "subscribe": 1, </a:t>
            </a:r>
            <a:br>
              <a:rPr lang="en-US" altLang="zh-CN" sz="1600" dirty="0"/>
            </a:br>
            <a:r>
              <a:rPr lang="en-US" altLang="zh-CN" sz="1600" dirty="0"/>
              <a:t>   "</a:t>
            </a:r>
            <a:r>
              <a:rPr lang="en-US" altLang="zh-CN" sz="1600" dirty="0" err="1"/>
              <a:t>openid</a:t>
            </a:r>
            <a:r>
              <a:rPr lang="en-US" altLang="zh-CN" sz="1600" dirty="0"/>
              <a:t>": "o6_bmjrPTlm6_2sgVt7hMZOPfL2M", </a:t>
            </a:r>
            <a:br>
              <a:rPr lang="en-US" altLang="zh-CN" sz="1600" dirty="0"/>
            </a:br>
            <a:r>
              <a:rPr lang="en-US" altLang="zh-CN" sz="1600" dirty="0"/>
              <a:t>   "nickname": "Band", </a:t>
            </a:r>
            <a:br>
              <a:rPr lang="en-US" altLang="zh-CN" sz="1600" dirty="0"/>
            </a:br>
            <a:r>
              <a:rPr lang="en-US" altLang="zh-CN" sz="1600" dirty="0"/>
              <a:t>   "sex": 1, </a:t>
            </a:r>
            <a:br>
              <a:rPr lang="en-US" altLang="zh-CN" sz="1600" dirty="0"/>
            </a:br>
            <a:r>
              <a:rPr lang="en-US" altLang="zh-CN" sz="1600" dirty="0"/>
              <a:t>   "language": "</a:t>
            </a:r>
            <a:r>
              <a:rPr lang="en-US" altLang="zh-CN" sz="1600" dirty="0" err="1"/>
              <a:t>zh_CN</a:t>
            </a:r>
            <a:r>
              <a:rPr lang="en-US" altLang="zh-CN" sz="1600" dirty="0"/>
              <a:t>", </a:t>
            </a:r>
            <a:br>
              <a:rPr lang="en-US" altLang="zh-CN" sz="1600" dirty="0"/>
            </a:br>
            <a:r>
              <a:rPr lang="en-US" altLang="zh-CN" sz="1600" dirty="0"/>
              <a:t>   "city": "</a:t>
            </a:r>
            <a:r>
              <a:rPr lang="zh-CN" altLang="en-US" sz="1600" dirty="0"/>
              <a:t>广州</a:t>
            </a:r>
            <a:r>
              <a:rPr lang="en-US" altLang="zh-CN" sz="1600" dirty="0"/>
              <a:t>", </a:t>
            </a:r>
            <a:br>
              <a:rPr lang="en-US" altLang="zh-CN" sz="1600" dirty="0"/>
            </a:br>
            <a:r>
              <a:rPr lang="en-US" altLang="zh-CN" sz="1600" dirty="0"/>
              <a:t>   "province": "</a:t>
            </a:r>
            <a:r>
              <a:rPr lang="zh-CN" altLang="en-US" sz="1600" dirty="0"/>
              <a:t>广东</a:t>
            </a:r>
            <a:r>
              <a:rPr lang="en-US" altLang="zh-CN" sz="1600" dirty="0"/>
              <a:t>", </a:t>
            </a:r>
            <a:br>
              <a:rPr lang="en-US" altLang="zh-CN" sz="1600" dirty="0"/>
            </a:br>
            <a:r>
              <a:rPr lang="en-US" altLang="zh-CN" sz="1600" dirty="0"/>
              <a:t>   "country": "</a:t>
            </a:r>
            <a:r>
              <a:rPr lang="zh-CN" altLang="en-US" sz="1600" dirty="0"/>
              <a:t>中国</a:t>
            </a:r>
            <a:r>
              <a:rPr lang="en-US" altLang="zh-CN" sz="1600" dirty="0"/>
              <a:t>", </a:t>
            </a:r>
            <a:br>
              <a:rPr lang="en-US" altLang="zh-CN" sz="1600" dirty="0"/>
            </a:br>
            <a:r>
              <a:rPr lang="en-US" altLang="zh-CN" sz="1600" dirty="0"/>
              <a:t>   "</a:t>
            </a:r>
            <a:r>
              <a:rPr lang="en-US" altLang="zh-CN" sz="1600" dirty="0" err="1"/>
              <a:t>headimgurl</a:t>
            </a:r>
            <a:r>
              <a:rPr lang="en-US" altLang="zh-CN" sz="1600" dirty="0"/>
              <a:t>":  "http://wx.qlogo.cn/</a:t>
            </a:r>
            <a:r>
              <a:rPr lang="en-US" altLang="zh-CN" sz="1600" dirty="0" err="1"/>
              <a:t>mmopen</a:t>
            </a:r>
            <a:r>
              <a:rPr lang="en-US" altLang="zh-CN" sz="1600" dirty="0"/>
              <a:t>/g3MonUZtNHkdmzicIlibx6iaFqAc56vxLSUfpb6n5WKSYVY0ChQKkiaJSgQ1dZuTOgvLLrhJbERQQ4</a:t>
            </a:r>
          </a:p>
          <a:p>
            <a:pPr lvl="1"/>
            <a:r>
              <a:rPr lang="en-US" altLang="zh-CN" sz="1600" dirty="0"/>
              <a:t>eMsv84eavHiaiceqxibJxCfHe/0",</a:t>
            </a:r>
          </a:p>
          <a:p>
            <a:pPr lvl="1"/>
            <a:r>
              <a:rPr lang="en-US" altLang="zh-CN" sz="1600" dirty="0"/>
              <a:t>  "</a:t>
            </a:r>
            <a:r>
              <a:rPr lang="en-US" altLang="zh-CN" sz="1600" dirty="0" err="1"/>
              <a:t>subscribe_time</a:t>
            </a:r>
            <a:r>
              <a:rPr lang="en-US" altLang="zh-CN" sz="1600" dirty="0"/>
              <a:t>": 1382694957,</a:t>
            </a:r>
            <a:br>
              <a:rPr lang="en-US" altLang="zh-CN" sz="1600" dirty="0"/>
            </a:br>
            <a:r>
              <a:rPr lang="en-US" altLang="zh-CN" sz="1600" dirty="0"/>
              <a:t>  "unionid": " o6_bmasdasdsad6_2sgVt7hMZOPfL"</a:t>
            </a:r>
            <a:br>
              <a:rPr lang="en-US" altLang="zh-CN" sz="1600" dirty="0"/>
            </a:br>
            <a:r>
              <a:rPr lang="en-US" altLang="zh-CN" sz="1600" dirty="0"/>
              <a:t>  "remark": "",</a:t>
            </a:r>
            <a:br>
              <a:rPr lang="en-US" altLang="zh-CN" sz="1600" dirty="0"/>
            </a:br>
            <a:r>
              <a:rPr lang="en-US" altLang="zh-CN" sz="1600" dirty="0"/>
              <a:t>  "</a:t>
            </a:r>
            <a:r>
              <a:rPr lang="en-US" altLang="zh-CN" sz="1600" dirty="0" err="1"/>
              <a:t>groupid</a:t>
            </a:r>
            <a:r>
              <a:rPr lang="en-US" altLang="zh-CN" sz="1600" dirty="0"/>
              <a:t>": 0,</a:t>
            </a:r>
          </a:p>
          <a:p>
            <a:pPr lvl="1"/>
            <a:r>
              <a:rPr lang="en-US" altLang="zh-CN" sz="1600" dirty="0"/>
              <a:t>  "</a:t>
            </a:r>
            <a:r>
              <a:rPr lang="en-US" altLang="zh-CN" sz="1600" dirty="0" err="1"/>
              <a:t>tagid_list</a:t>
            </a:r>
            <a:r>
              <a:rPr lang="en-US" altLang="zh-CN" sz="1600" dirty="0"/>
              <a:t>":[128,2]</a:t>
            </a:r>
          </a:p>
          <a:p>
            <a:pPr lvl="1"/>
            <a:r>
              <a:rPr lang="en-US" altLang="zh-CN" sz="1600" dirty="0"/>
              <a:t>}</a:t>
            </a:r>
          </a:p>
          <a:p>
            <a:pPr marL="285750" indent="-285750">
              <a:buFont typeface="Arial" panose="020B0604020202020204" pitchFamily="34" charset="0"/>
              <a:buChar char="•"/>
            </a:pPr>
            <a:r>
              <a:rPr lang="zh-CN" altLang="en-US" sz="1600" dirty="0"/>
              <a:t>出错则返回：</a:t>
            </a:r>
            <a:r>
              <a:rPr lang="en-US" altLang="zh-CN" sz="1600" dirty="0"/>
              <a:t>{"errcode":40013,"errmsg":"invalid </a:t>
            </a:r>
            <a:r>
              <a:rPr lang="en-US" altLang="zh-CN" sz="1600" dirty="0" err="1"/>
              <a:t>appid</a:t>
            </a:r>
            <a:r>
              <a:rPr lang="en-US" altLang="zh-CN" sz="1600" dirty="0"/>
              <a:t>"}</a:t>
            </a:r>
            <a:endParaRPr lang="zh-CN" altLang="en-US" sz="1600" dirty="0"/>
          </a:p>
        </p:txBody>
      </p:sp>
    </p:spTree>
    <p:extLst>
      <p:ext uri="{BB962C8B-B14F-4D97-AF65-F5344CB8AC3E}">
        <p14:creationId xmlns:p14="http://schemas.microsoft.com/office/powerpoint/2010/main" val="35050381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9256</TotalTime>
  <Words>1269</Words>
  <Application>Microsoft Office PowerPoint</Application>
  <PresentationFormat>宽屏</PresentationFormat>
  <Paragraphs>210</Paragraphs>
  <Slides>32</Slides>
  <Notes>2</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32</vt:i4>
      </vt:variant>
    </vt:vector>
  </HeadingPairs>
  <TitlesOfParts>
    <vt:vector size="49" baseType="lpstr">
      <vt:lpstr>冬青黑体简体中文 W3</vt:lpstr>
      <vt:lpstr>冬青黑体简体中文 W6</vt:lpstr>
      <vt:lpstr>宋体</vt:lpstr>
      <vt:lpstr>微软雅黑</vt:lpstr>
      <vt:lpstr>新宋体</vt:lpstr>
      <vt:lpstr>Arial</vt:lpstr>
      <vt:lpstr>Arial Narrow</vt:lpstr>
      <vt:lpstr>Calibri</vt:lpstr>
      <vt:lpstr>Calibri Light</vt:lpstr>
      <vt:lpstr>Consolas</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1818</cp:revision>
  <dcterms:created xsi:type="dcterms:W3CDTF">2014-07-07T13:10:41Z</dcterms:created>
  <dcterms:modified xsi:type="dcterms:W3CDTF">2017-09-06T09:32:36Z</dcterms:modified>
</cp:coreProperties>
</file>