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35"/>
  </p:notesMasterIdLst>
  <p:handoutMasterIdLst>
    <p:handoutMasterId r:id="rId36"/>
  </p:handoutMasterIdLst>
  <p:sldIdLst>
    <p:sldId id="257" r:id="rId6"/>
    <p:sldId id="446" r:id="rId7"/>
    <p:sldId id="454" r:id="rId8"/>
    <p:sldId id="451" r:id="rId9"/>
    <p:sldId id="481" r:id="rId10"/>
    <p:sldId id="486" r:id="rId11"/>
    <p:sldId id="485" r:id="rId12"/>
    <p:sldId id="482" r:id="rId13"/>
    <p:sldId id="466" r:id="rId14"/>
    <p:sldId id="484" r:id="rId15"/>
    <p:sldId id="489" r:id="rId16"/>
    <p:sldId id="490" r:id="rId17"/>
    <p:sldId id="460" r:id="rId18"/>
    <p:sldId id="480" r:id="rId19"/>
    <p:sldId id="494" r:id="rId20"/>
    <p:sldId id="440" r:id="rId21"/>
    <p:sldId id="495" r:id="rId22"/>
    <p:sldId id="439" r:id="rId23"/>
    <p:sldId id="452" r:id="rId24"/>
    <p:sldId id="473" r:id="rId25"/>
    <p:sldId id="477" r:id="rId26"/>
    <p:sldId id="472" r:id="rId27"/>
    <p:sldId id="469" r:id="rId28"/>
    <p:sldId id="491" r:id="rId29"/>
    <p:sldId id="487" r:id="rId30"/>
    <p:sldId id="492" r:id="rId31"/>
    <p:sldId id="488" r:id="rId32"/>
    <p:sldId id="493" r:id="rId33"/>
    <p:sldId id="311" r:id="rId34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78" d="100"/>
          <a:sy n="78" d="100"/>
        </p:scale>
        <p:origin x="653" y="58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29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2017/9/6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2017/9/6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2017/9/6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ay.weixin.qq.com/wiki/doc/api/native.php?chapter=4_3" TargetMode="External"/><Relationship Id="rId2" Type="http://schemas.openxmlformats.org/officeDocument/2006/relationships/hyperlink" Target="https://pay.weixin.qq.com/wiki/doc/api/native.php?chapter=4_2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7%99%BE%E5%88%86%E5%8F%B7%E7%BC%96%E7%A0%81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讲 微信支付与</a:t>
            </a:r>
            <a:r>
              <a:rPr lang="en-US" altLang="zh-CN" dirty="0" err="1"/>
              <a:t>Oauth</a:t>
            </a:r>
            <a:r>
              <a:rPr lang="zh-CN" altLang="en-US" dirty="0"/>
              <a:t>授权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379088" cy="685800"/>
          </a:xfrm>
        </p:spPr>
        <p:txBody>
          <a:bodyPr/>
          <a:lstStyle/>
          <a:p>
            <a:r>
              <a:rPr lang="zh-CN" altLang="en-US" b="0" dirty="0"/>
              <a:t>生成二维码需要的参数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152D2FF-4B27-4C38-9D08-EA388C98D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98305"/>
              </p:ext>
            </p:extLst>
          </p:nvPr>
        </p:nvGraphicFramePr>
        <p:xfrm>
          <a:off x="1054098" y="1632155"/>
          <a:ext cx="10646290" cy="4735021"/>
        </p:xfrm>
        <a:graphic>
          <a:graphicData uri="http://schemas.openxmlformats.org/drawingml/2006/table">
            <a:tbl>
              <a:tblPr/>
              <a:tblGrid>
                <a:gridCol w="1774382">
                  <a:extLst>
                    <a:ext uri="{9D8B030D-6E8A-4147-A177-3AD203B41FA5}">
                      <a16:colId xmlns:a16="http://schemas.microsoft.com/office/drawing/2014/main" val="588467081"/>
                    </a:ext>
                  </a:extLst>
                </a:gridCol>
                <a:gridCol w="1532424">
                  <a:extLst>
                    <a:ext uri="{9D8B030D-6E8A-4147-A177-3AD203B41FA5}">
                      <a16:colId xmlns:a16="http://schemas.microsoft.com/office/drawing/2014/main" val="2361119409"/>
                    </a:ext>
                  </a:extLst>
                </a:gridCol>
                <a:gridCol w="1422541">
                  <a:extLst>
                    <a:ext uri="{9D8B030D-6E8A-4147-A177-3AD203B41FA5}">
                      <a16:colId xmlns:a16="http://schemas.microsoft.com/office/drawing/2014/main" val="1054897551"/>
                    </a:ext>
                  </a:extLst>
                </a:gridCol>
                <a:gridCol w="907127">
                  <a:extLst>
                    <a:ext uri="{9D8B030D-6E8A-4147-A177-3AD203B41FA5}">
                      <a16:colId xmlns:a16="http://schemas.microsoft.com/office/drawing/2014/main" val="1116298717"/>
                    </a:ext>
                  </a:extLst>
                </a:gridCol>
                <a:gridCol w="2556449">
                  <a:extLst>
                    <a:ext uri="{9D8B030D-6E8A-4147-A177-3AD203B41FA5}">
                      <a16:colId xmlns:a16="http://schemas.microsoft.com/office/drawing/2014/main" val="176165448"/>
                    </a:ext>
                  </a:extLst>
                </a:gridCol>
                <a:gridCol w="2453367">
                  <a:extLst>
                    <a:ext uri="{9D8B030D-6E8A-4147-A177-3AD203B41FA5}">
                      <a16:colId xmlns:a16="http://schemas.microsoft.com/office/drawing/2014/main" val="1241545254"/>
                    </a:ext>
                  </a:extLst>
                </a:gridCol>
              </a:tblGrid>
              <a:tr h="309469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名称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变量名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类型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必填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示例值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描述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47681"/>
                  </a:ext>
                </a:extLst>
              </a:tr>
              <a:tr h="542788">
                <a:tc>
                  <a:txBody>
                    <a:bodyPr/>
                    <a:lstStyle/>
                    <a:p>
                      <a:r>
                        <a:rPr lang="zh-CN" altLang="en-US" sz="1600"/>
                        <a:t>公众账号</a:t>
                      </a:r>
                      <a:r>
                        <a:rPr lang="en-US" sz="1600"/>
                        <a:t>ID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appid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String(32)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是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wx8888888888888888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微信分配的公众账号</a:t>
                      </a:r>
                      <a:r>
                        <a:rPr lang="en-US" altLang="zh-CN" sz="1600" dirty="0"/>
                        <a:t>ID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079095"/>
                  </a:ext>
                </a:extLst>
              </a:tr>
              <a:tr h="542788">
                <a:tc>
                  <a:txBody>
                    <a:bodyPr/>
                    <a:lstStyle/>
                    <a:p>
                      <a:r>
                        <a:rPr lang="zh-CN" altLang="en-US" sz="1600"/>
                        <a:t>商户号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mch_id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String(32)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是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1900000109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微信支付分配的商户号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873477"/>
                  </a:ext>
                </a:extLst>
              </a:tr>
              <a:tr h="775412">
                <a:tc>
                  <a:txBody>
                    <a:bodyPr/>
                    <a:lstStyle/>
                    <a:p>
                      <a:r>
                        <a:rPr lang="zh-CN" altLang="en-US" sz="1600"/>
                        <a:t>时间戳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time_stamp</a:t>
                      </a:r>
                      <a:endParaRPr lang="en-US" sz="1600" dirty="0"/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String(10)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是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1414488825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系统当前时间，定义规则详见</a:t>
                      </a:r>
                      <a:r>
                        <a:rPr lang="zh-CN" altLang="en-US" sz="1600">
                          <a:hlinkClick r:id="rId2"/>
                        </a:rPr>
                        <a:t>时间戳</a:t>
                      </a:r>
                      <a:endParaRPr lang="zh-CN" altLang="en-US" sz="1600"/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530735"/>
                  </a:ext>
                </a:extLst>
              </a:tr>
              <a:tr h="1008035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随机字符串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nonce_str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String(32)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是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5K8264ILTKCH16CQ2502SI8ZNMTM67VS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随机字符串，不长于</a:t>
                      </a:r>
                      <a:r>
                        <a:rPr lang="en-US" altLang="zh-CN" sz="1600"/>
                        <a:t>32</a:t>
                      </a:r>
                      <a:r>
                        <a:rPr lang="zh-CN" altLang="en-US" sz="1600"/>
                        <a:t>位。推荐</a:t>
                      </a:r>
                      <a:r>
                        <a:rPr lang="zh-CN" altLang="en-US" sz="1600">
                          <a:hlinkClick r:id="rId3"/>
                        </a:rPr>
                        <a:t>随机数生成算法</a:t>
                      </a:r>
                      <a:endParaRPr lang="zh-CN" altLang="en-US" sz="1600"/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591127"/>
                  </a:ext>
                </a:extLst>
              </a:tr>
              <a:tr h="775412">
                <a:tc>
                  <a:txBody>
                    <a:bodyPr/>
                    <a:lstStyle/>
                    <a:p>
                      <a:r>
                        <a:rPr lang="zh-CN" altLang="en-US" sz="1600"/>
                        <a:t>商品</a:t>
                      </a:r>
                      <a:r>
                        <a:rPr lang="en-US" sz="1600"/>
                        <a:t>ID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product_id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String(32)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是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88888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商户定义的商品</a:t>
                      </a:r>
                      <a:r>
                        <a:rPr lang="en-US" altLang="zh-CN" sz="1600"/>
                        <a:t>id </a:t>
                      </a:r>
                      <a:r>
                        <a:rPr lang="zh-CN" altLang="en-US" sz="1600"/>
                        <a:t>或者订单号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630977"/>
                  </a:ext>
                </a:extLst>
              </a:tr>
              <a:tr h="775412">
                <a:tc>
                  <a:txBody>
                    <a:bodyPr/>
                    <a:lstStyle/>
                    <a:p>
                      <a:r>
                        <a:rPr lang="zh-CN" altLang="en-US" sz="1600"/>
                        <a:t>签名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sign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String(32)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是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C380BEC2BFD727A4B6845133519F3AD6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签名，详见</a:t>
                      </a:r>
                      <a:r>
                        <a:rPr lang="zh-CN" altLang="en-US" sz="1600" dirty="0">
                          <a:hlinkClick r:id="rId3"/>
                        </a:rPr>
                        <a:t>签名生成算法</a:t>
                      </a:r>
                      <a:endParaRPr lang="zh-CN" altLang="en-US" sz="1600" dirty="0"/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80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076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zh-CN" altLang="en-US" b="0" dirty="0"/>
              <a:t>支付参数签名算法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C04232-B730-4515-ADED-5B4522AEF604}"/>
              </a:ext>
            </a:extLst>
          </p:cNvPr>
          <p:cNvSpPr/>
          <p:nvPr/>
        </p:nvSpPr>
        <p:spPr>
          <a:xfrm>
            <a:off x="1037404" y="1627263"/>
            <a:ext cx="1078394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第一步，设所有发送或者接收到的数据为集合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，将集合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内非空参数值的参数按照参数名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码从小到大排序（字典序），使用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键值对的格式（即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key1=value1&amp;key2=value2…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）拼接成字符串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特别注意以下重要规则： 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参数名</a:t>
            </a:r>
            <a:r>
              <a:rPr lang="en-US" altLang="zh-CN" dirty="0"/>
              <a:t>ASCII</a:t>
            </a:r>
            <a:r>
              <a:rPr lang="zh-CN" altLang="en-US" dirty="0"/>
              <a:t>码从小到大排序（字典序）； 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如果参数的值为空不参与签名； 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 参数名区分大小写； 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验证调用返回或微信主动通知签名时，传送的</a:t>
            </a:r>
            <a:r>
              <a:rPr lang="en-US" altLang="zh-CN" dirty="0"/>
              <a:t>sign</a:t>
            </a:r>
            <a:r>
              <a:rPr lang="zh-CN" altLang="en-US" dirty="0"/>
              <a:t>参数不参与签名，将生成的签名与该</a:t>
            </a:r>
            <a:r>
              <a:rPr lang="en-US" altLang="zh-CN" dirty="0"/>
              <a:t>sign</a:t>
            </a:r>
            <a:r>
              <a:rPr lang="zh-CN" altLang="en-US" dirty="0"/>
              <a:t>值作校验。 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 微信接口可能增加字段，验证签名时必须支持增加的扩展字段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第二步，在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最后拼接上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stringSignTemp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字符串，并对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stringSignTemp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运算，再将得到的字符串所有字符转换为大写，得到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signValue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key</a:t>
            </a:r>
            <a:r>
              <a:rPr lang="zh-CN" altLang="en-US" dirty="0"/>
              <a:t>设置路径：微信商户平台</a:t>
            </a:r>
            <a:r>
              <a:rPr lang="en-US" altLang="zh-CN" dirty="0"/>
              <a:t>(pay.weixin.qq.com)--&gt;</a:t>
            </a:r>
            <a:r>
              <a:rPr lang="zh-CN" altLang="en-US" dirty="0"/>
              <a:t>账户设置</a:t>
            </a:r>
            <a:r>
              <a:rPr lang="en-US" altLang="zh-CN" dirty="0"/>
              <a:t>--&gt;API</a:t>
            </a:r>
            <a:r>
              <a:rPr lang="zh-CN" altLang="en-US" dirty="0"/>
              <a:t>安全</a:t>
            </a:r>
            <a:r>
              <a:rPr lang="en-US" altLang="zh-CN" dirty="0"/>
              <a:t>--&gt;</a:t>
            </a:r>
            <a:r>
              <a:rPr lang="zh-CN" altLang="en-US" dirty="0"/>
              <a:t>密钥设置</a:t>
            </a:r>
          </a:p>
        </p:txBody>
      </p:sp>
    </p:spTree>
    <p:extLst>
      <p:ext uri="{BB962C8B-B14F-4D97-AF65-F5344CB8AC3E}">
        <p14:creationId xmlns:p14="http://schemas.microsoft.com/office/powerpoint/2010/main" val="233366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zh-CN" altLang="en-US" b="0" dirty="0"/>
              <a:t>需要注意的问题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C04232-B730-4515-ADED-5B4522AEF604}"/>
              </a:ext>
            </a:extLst>
          </p:cNvPr>
          <p:cNvSpPr/>
          <p:nvPr/>
        </p:nvSpPr>
        <p:spPr>
          <a:xfrm>
            <a:off x="1037404" y="1627263"/>
            <a:ext cx="10783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下载的微信支付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WxApi.php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中的方法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notify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存在问题，在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PHP5.6+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版本中，需要使用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file_get_contents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(‘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php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://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input’,‘r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’);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获取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POST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数据。去掉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$GLOBALS[‘HTTP_RAW_POST_DATA’]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的方式。</a:t>
            </a: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0B6B99-7791-40B4-AB69-E4B352FC5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494" y="2637831"/>
            <a:ext cx="7804764" cy="412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0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第二讲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微信支付分类与流程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什么是</a:t>
            </a:r>
            <a:r>
              <a:rPr lang="en-US" altLang="zh-CN" b="0" dirty="0" err="1"/>
              <a:t>Oauth</a:t>
            </a:r>
            <a:r>
              <a:rPr lang="zh-CN" altLang="en-US" b="0" dirty="0"/>
              <a:t>协议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4C7B03-B8C9-4B0F-9AFF-DF6BEBAB55B5}"/>
              </a:ext>
            </a:extLst>
          </p:cNvPr>
          <p:cNvSpPr/>
          <p:nvPr/>
        </p:nvSpPr>
        <p:spPr>
          <a:xfrm>
            <a:off x="1054099" y="1629300"/>
            <a:ext cx="990886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 Authorization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，开放授权）是为用户资源的授权定义了一个安全、开放及简单的标准，第三方无需知道用户的账号及密码，就可获取到用户的授权信息，并且这是安全的。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目前的版本是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99412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应用场景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3B1BAA-77C0-498C-A5D5-B0BBEC194F7A}"/>
              </a:ext>
            </a:extLst>
          </p:cNvPr>
          <p:cNvSpPr/>
          <p:nvPr/>
        </p:nvSpPr>
        <p:spPr>
          <a:xfrm>
            <a:off x="1150373" y="1748299"/>
            <a:ext cx="9930582" cy="3618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微软雅黑" panose="020B0503020204020204" pitchFamily="34" charset="-122"/>
              </a:rPr>
              <a:t>OAuth</a:t>
            </a:r>
            <a:r>
              <a:rPr lang="zh-CN" altLang="en-US" dirty="0">
                <a:ea typeface="微软雅黑" panose="020B0503020204020204" pitchFamily="34" charset="-122"/>
              </a:rPr>
              <a:t>的出现是为了解决这样一个问题：</a:t>
            </a:r>
          </a:p>
          <a:p>
            <a:pPr lvl="1">
              <a:lnSpc>
                <a:spcPts val="25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场景：</a:t>
            </a:r>
          </a:p>
          <a:p>
            <a:pPr lvl="1">
              <a:lnSpc>
                <a:spcPts val="2500"/>
              </a:lnSpc>
            </a:pPr>
            <a:r>
              <a:rPr lang="en-US" altLang="zh-CN" dirty="0">
                <a:ea typeface="微软雅黑" panose="020B0503020204020204" pitchFamily="34" charset="-122"/>
              </a:rPr>
              <a:t>1</a:t>
            </a:r>
            <a:r>
              <a:rPr lang="zh-CN" altLang="en-US" dirty="0">
                <a:ea typeface="微软雅黑" panose="020B0503020204020204" pitchFamily="34" charset="-122"/>
              </a:rPr>
              <a:t>，你有一个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帐号，在上面有很多照片；</a:t>
            </a:r>
            <a:br>
              <a:rPr lang="zh-CN" altLang="en-US" dirty="0">
                <a:ea typeface="微软雅黑" panose="020B0503020204020204" pitchFamily="34" charset="-122"/>
              </a:rPr>
            </a:br>
            <a:r>
              <a:rPr lang="en-US" altLang="zh-CN" dirty="0">
                <a:ea typeface="微软雅黑" panose="020B0503020204020204" pitchFamily="34" charset="-122"/>
              </a:rPr>
              <a:t>2</a:t>
            </a:r>
            <a:r>
              <a:rPr lang="zh-CN" altLang="en-US" dirty="0">
                <a:ea typeface="微软雅黑" panose="020B0503020204020204" pitchFamily="34" charset="-122"/>
              </a:rPr>
              <a:t>，你需要使用某照片打印网站打印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上面的照片，你可以：</a:t>
            </a:r>
            <a:br>
              <a:rPr lang="zh-CN" altLang="en-US" dirty="0">
                <a:ea typeface="微软雅黑" panose="020B0503020204020204" pitchFamily="34" charset="-122"/>
              </a:rPr>
            </a:br>
            <a:r>
              <a:rPr lang="en-US" altLang="zh-CN" dirty="0">
                <a:ea typeface="微软雅黑" panose="020B0503020204020204" pitchFamily="34" charset="-122"/>
              </a:rPr>
              <a:t>2.1</a:t>
            </a:r>
            <a:r>
              <a:rPr lang="zh-CN" altLang="en-US" dirty="0">
                <a:ea typeface="微软雅黑" panose="020B0503020204020204" pitchFamily="34" charset="-122"/>
              </a:rPr>
              <a:t>，从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下载照片到本地，然后从电脑里上传照片到打印网站；</a:t>
            </a:r>
            <a:br>
              <a:rPr lang="zh-CN" altLang="en-US" dirty="0">
                <a:ea typeface="微软雅黑" panose="020B0503020204020204" pitchFamily="34" charset="-122"/>
              </a:rPr>
            </a:br>
            <a:r>
              <a:rPr lang="en-US" altLang="zh-CN" dirty="0">
                <a:ea typeface="微软雅黑" panose="020B0503020204020204" pitchFamily="34" charset="-122"/>
              </a:rPr>
              <a:t>2.2</a:t>
            </a:r>
            <a:r>
              <a:rPr lang="zh-CN" altLang="en-US" dirty="0">
                <a:ea typeface="微软雅黑" panose="020B0503020204020204" pitchFamily="34" charset="-122"/>
              </a:rPr>
              <a:t>，在照片打印网站输入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的帐号密码，直接让网站去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读照片；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>
              <a:lnSpc>
                <a:spcPts val="2500"/>
              </a:lnSpc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问题：把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帐号密码透露给了第三方。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微软雅黑" panose="020B0503020204020204" pitchFamily="34" charset="-122"/>
              </a:rPr>
              <a:t>解决方案：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>
              <a:lnSpc>
                <a:spcPts val="2500"/>
              </a:lnSpc>
            </a:pPr>
            <a:r>
              <a:rPr lang="en-US" altLang="zh-CN" b="1" dirty="0">
                <a:ea typeface="微软雅黑" panose="020B0503020204020204" pitchFamily="34" charset="-122"/>
              </a:rPr>
              <a:t>OAuth</a:t>
            </a:r>
            <a:r>
              <a:rPr lang="zh-CN" altLang="en-US" b="1" dirty="0">
                <a:ea typeface="微软雅黑" panose="020B0503020204020204" pitchFamily="34" charset="-122"/>
              </a:rPr>
              <a:t>是让第三方应用不需要用户名密码读取用户数据的一个认证过程。</a:t>
            </a:r>
            <a:endParaRPr lang="zh-CN" altLang="en-US" dirty="0">
              <a:ea typeface="微软雅黑" panose="020B0503020204020204" pitchFamily="34" charset="-122"/>
            </a:endParaRPr>
          </a:p>
          <a:p>
            <a:pPr lvl="1">
              <a:lnSpc>
                <a:spcPts val="25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上面的场景中，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ea typeface="微软雅黑" panose="020B0503020204020204" pitchFamily="34" charset="-122"/>
              </a:rPr>
              <a:t>支持</a:t>
            </a:r>
            <a:r>
              <a:rPr lang="en-US" altLang="zh-CN" dirty="0">
                <a:ea typeface="微软雅黑" panose="020B0503020204020204" pitchFamily="34" charset="-122"/>
              </a:rPr>
              <a:t>OAuth</a:t>
            </a:r>
            <a:r>
              <a:rPr lang="zh-CN" altLang="en-US" dirty="0">
                <a:ea typeface="微软雅黑" panose="020B0503020204020204" pitchFamily="34" charset="-122"/>
              </a:rPr>
              <a:t>，那么打印网站需要根据</a:t>
            </a:r>
            <a:r>
              <a:rPr lang="en-US" altLang="zh-CN" dirty="0"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ea typeface="微软雅黑" panose="020B0503020204020204" pitchFamily="34" charset="-122"/>
              </a:rPr>
              <a:t>注册应用，打印网站可以要求用户授权访问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照片，而不是提供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的帐号密码。这个授权过程就是</a:t>
            </a:r>
            <a:r>
              <a:rPr lang="en-US" altLang="zh-CN" dirty="0">
                <a:ea typeface="微软雅黑" panose="020B0503020204020204" pitchFamily="34" charset="-122"/>
              </a:rPr>
              <a:t>OAuth</a:t>
            </a:r>
            <a:r>
              <a:rPr lang="zh-CN" altLang="en-US" dirty="0">
                <a:ea typeface="微软雅黑" panose="020B0503020204020204" pitchFamily="34" charset="-122"/>
              </a:rPr>
              <a:t>的作用。</a:t>
            </a:r>
          </a:p>
        </p:txBody>
      </p:sp>
    </p:spTree>
    <p:extLst>
      <p:ext uri="{BB962C8B-B14F-4D97-AF65-F5344CB8AC3E}">
        <p14:creationId xmlns:p14="http://schemas.microsoft.com/office/powerpoint/2010/main" val="3536621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en-US" altLang="zh-CN" b="0" dirty="0" err="1"/>
              <a:t>Oauth</a:t>
            </a:r>
            <a:r>
              <a:rPr lang="zh-CN" altLang="en-US" b="0" dirty="0"/>
              <a:t>的思路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26E1C9-41AB-4575-ADB5-B6DDD8583E97}"/>
              </a:ext>
            </a:extLst>
          </p:cNvPr>
          <p:cNvSpPr/>
          <p:nvPr/>
        </p:nvSpPr>
        <p:spPr>
          <a:xfrm>
            <a:off x="1054099" y="1783226"/>
            <a:ext cx="10233333" cy="2537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微软雅黑" panose="020B0503020204020204" pitchFamily="34" charset="-122"/>
              </a:rPr>
              <a:t>OAuth</a:t>
            </a:r>
            <a:r>
              <a:rPr lang="zh-CN" altLang="en-US" dirty="0"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客户端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服务提供商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之间，设置了一个授权层（</a:t>
            </a:r>
            <a:r>
              <a:rPr lang="en-US" altLang="zh-CN" dirty="0">
                <a:ea typeface="微软雅黑" panose="020B0503020204020204" pitchFamily="34" charset="-122"/>
              </a:rPr>
              <a:t>authorization layer</a:t>
            </a:r>
            <a:r>
              <a:rPr lang="zh-CN" altLang="en-US" dirty="0">
                <a:ea typeface="微软雅黑" panose="020B0503020204020204" pitchFamily="34" charset="-122"/>
              </a:rPr>
              <a:t>）。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客户端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不能直接登录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服务提供商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，只能登录授权层，以此将用户与客户端区分开来。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客户端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登录授权层所用的令牌（</a:t>
            </a:r>
            <a:r>
              <a:rPr lang="en-US" altLang="zh-CN" dirty="0">
                <a:ea typeface="微软雅黑" panose="020B0503020204020204" pitchFamily="34" charset="-122"/>
              </a:rPr>
              <a:t>token</a:t>
            </a:r>
            <a:r>
              <a:rPr lang="zh-CN" altLang="en-US" dirty="0">
                <a:ea typeface="微软雅黑" panose="020B0503020204020204" pitchFamily="34" charset="-122"/>
              </a:rPr>
              <a:t>），与用户的密码不同。用户可以在登录的时候，指定授权层令牌的权限范围和有效期。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客户端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登录授权层以后，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服务提供商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根据令牌的权限范围和有效期，向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客户端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开放用户储存的资料。</a:t>
            </a:r>
          </a:p>
        </p:txBody>
      </p:sp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en-US" altLang="zh-CN" b="0" dirty="0" err="1"/>
              <a:t>Oauth</a:t>
            </a:r>
            <a:r>
              <a:rPr lang="zh-CN" altLang="en-US" b="0" dirty="0"/>
              <a:t>优点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1B4598-E9CD-4614-BD5E-6F83ABCFC684}"/>
              </a:ext>
            </a:extLst>
          </p:cNvPr>
          <p:cNvSpPr txBox="1"/>
          <p:nvPr/>
        </p:nvSpPr>
        <p:spPr>
          <a:xfrm>
            <a:off x="1248697" y="1986116"/>
            <a:ext cx="906534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微软雅黑" panose="020B0503020204020204" pitchFamily="34" charset="-122"/>
              </a:rPr>
              <a:t>安全性更高，用户仅需对需要的操作授权，同时不用提供账号密码。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微软雅黑" panose="020B0503020204020204" pitchFamily="34" charset="-122"/>
              </a:rPr>
              <a:t>不需要针对不同的网站注册多个账号，使用授权就可以实现一个账号通过授权的方式登录不同的网站。</a:t>
            </a:r>
          </a:p>
        </p:txBody>
      </p:sp>
    </p:spTree>
    <p:extLst>
      <p:ext uri="{BB962C8B-B14F-4D97-AF65-F5344CB8AC3E}">
        <p14:creationId xmlns:p14="http://schemas.microsoft.com/office/powerpoint/2010/main" val="4254126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zh-CN" altLang="en-US" b="0" dirty="0"/>
              <a:t>基本处理流程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DEEE5B-9A09-47BD-81D7-1D3D91D5E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09" y="1585943"/>
            <a:ext cx="10199493" cy="51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b="0" dirty="0"/>
              <a:t>第三讲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微信支付分类与流程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本次课程目录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微信支付分类与流程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如何配置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7CD539-CB08-4949-B223-2C4F27D3CBFD}"/>
              </a:ext>
            </a:extLst>
          </p:cNvPr>
          <p:cNvSpPr/>
          <p:nvPr/>
        </p:nvSpPr>
        <p:spPr>
          <a:xfrm>
            <a:off x="1054100" y="1741353"/>
            <a:ext cx="100485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、在微信公众号请求用户网页授权之前，开发者需要先到公众平台官网中的“开发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接口权限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网页服务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网页帐号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网页授权获取用户基本信息”的配置选项中，修改授权回调域名。请注意，这里填写的是域名（是一个字符串），而不是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，因此请勿加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等协议头。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、授权回调域名配置规范为全域名，比如需要网页授权的域名为：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www.qq.com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，配置以后此域名下面的页面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http://www.qq.com/music.html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http://www.qq.com/login.html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都可以进行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OAuth2.0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鉴权。但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http://pay.qq.com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http://music.qq.com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http://qq.com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OAuth2.0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鉴权 。</a:t>
            </a:r>
          </a:p>
        </p:txBody>
      </p:sp>
    </p:spTree>
    <p:extLst>
      <p:ext uri="{BB962C8B-B14F-4D97-AF65-F5344CB8AC3E}">
        <p14:creationId xmlns:p14="http://schemas.microsoft.com/office/powerpoint/2010/main" val="1256594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432676" cy="685800"/>
          </a:xfrm>
        </p:spPr>
        <p:txBody>
          <a:bodyPr/>
          <a:lstStyle/>
          <a:p>
            <a:r>
              <a:rPr lang="zh-CN" altLang="en-US" b="0" dirty="0"/>
              <a:t>微信授权类型说明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A6E60F-D9F3-49EB-8588-B38A2CBB42A5}"/>
              </a:ext>
            </a:extLst>
          </p:cNvPr>
          <p:cNvSpPr/>
          <p:nvPr/>
        </p:nvSpPr>
        <p:spPr>
          <a:xfrm>
            <a:off x="1054098" y="1592173"/>
            <a:ext cx="1031199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snsapi_base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发起的网页授权，是用来获取进入页面的用户的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的，并且是静默授权并自动跳转到回调页的。用户感知的就是直接进入了回调页（往往是业务页面）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snsapi_userinfo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发起的网页授权，是用来获取用户的基本信息的。但这种授权需要用户手动同意，并且由于用户同意过，所以无须关注，就可在授权后获取该用户的基本信息。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、用户管理类接口中的“获取用户基本信息接口”，是在用户和公众号产生消息交互或关注后事件推送后，才能根据用户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来获取用户基本信息。这个接口，包括其他微信接口，都是需要该用户（即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）关注了公众号后，才能调用成功的。 </a:t>
            </a:r>
          </a:p>
        </p:txBody>
      </p:sp>
    </p:spTree>
    <p:extLst>
      <p:ext uri="{BB962C8B-B14F-4D97-AF65-F5344CB8AC3E}">
        <p14:creationId xmlns:p14="http://schemas.microsoft.com/office/powerpoint/2010/main" val="449583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微信授权处理流程</a:t>
            </a:r>
            <a:r>
              <a:rPr lang="en-US" altLang="zh-CN" b="0" dirty="0"/>
              <a:t>1</a:t>
            </a:r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9D913D-70AF-44DF-A65D-00C6F2088677}"/>
              </a:ext>
            </a:extLst>
          </p:cNvPr>
          <p:cNvSpPr/>
          <p:nvPr/>
        </p:nvSpPr>
        <p:spPr>
          <a:xfrm>
            <a:off x="1054100" y="1631844"/>
            <a:ext cx="91363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第一步：用户同意授权，获取</a:t>
            </a:r>
            <a:r>
              <a:rPr lang="en-US" altLang="zh-CN" b="1" dirty="0"/>
              <a:t>code</a:t>
            </a:r>
          </a:p>
          <a:p>
            <a:pPr lvl="1"/>
            <a:r>
              <a:rPr lang="en-US" altLang="zh-CN" dirty="0"/>
              <a:t>https://open.weixin.qq.com/connect/oauth2/authorize?appid=APPID&amp;redirect_uri=REDIRECT_URI&amp;response_type=code&amp;scope=SCOPE&amp;state=STATE#wechat_redirec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97CEBE4-A13B-4979-81B5-C5F041A90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74053"/>
              </p:ext>
            </p:extLst>
          </p:nvPr>
        </p:nvGraphicFramePr>
        <p:xfrm>
          <a:off x="1054099" y="2772697"/>
          <a:ext cx="10321824" cy="3525720"/>
        </p:xfrm>
        <a:graphic>
          <a:graphicData uri="http://schemas.openxmlformats.org/drawingml/2006/table">
            <a:tbl>
              <a:tblPr/>
              <a:tblGrid>
                <a:gridCol w="1935343">
                  <a:extLst>
                    <a:ext uri="{9D8B030D-6E8A-4147-A177-3AD203B41FA5}">
                      <a16:colId xmlns:a16="http://schemas.microsoft.com/office/drawing/2014/main" val="120709256"/>
                    </a:ext>
                  </a:extLst>
                </a:gridCol>
                <a:gridCol w="1935343">
                  <a:extLst>
                    <a:ext uri="{9D8B030D-6E8A-4147-A177-3AD203B41FA5}">
                      <a16:colId xmlns:a16="http://schemas.microsoft.com/office/drawing/2014/main" val="2846663736"/>
                    </a:ext>
                  </a:extLst>
                </a:gridCol>
                <a:gridCol w="6451138">
                  <a:extLst>
                    <a:ext uri="{9D8B030D-6E8A-4147-A177-3AD203B41FA5}">
                      <a16:colId xmlns:a16="http://schemas.microsoft.com/office/drawing/2014/main" val="4043902798"/>
                    </a:ext>
                  </a:extLst>
                </a:gridCol>
              </a:tblGrid>
              <a:tr h="4945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</a:rPr>
                        <a:t>参数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</a:rPr>
                        <a:t>是否必须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说明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542236"/>
                  </a:ext>
                </a:extLst>
              </a:tr>
              <a:tr h="17406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appid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是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公众号的唯一标识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198099"/>
                  </a:ext>
                </a:extLst>
              </a:tr>
              <a:tr h="44898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redirect_uri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是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授权后重定向的回调链接地址，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effectLst/>
                        </a:rPr>
                        <a:t>请使用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effectLst/>
                          <a:hlinkClick r:id="rId2"/>
                        </a:rPr>
                        <a:t>urlEncode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effectLst/>
                        </a:rPr>
                        <a:t>对链接进行处理</a:t>
                      </a:r>
                      <a:endParaRPr lang="zh-CN" altLang="en-US" sz="1600"/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869463"/>
                  </a:ext>
                </a:extLst>
              </a:tr>
              <a:tr h="30964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response_type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是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返回类型，请填写</a:t>
                      </a:r>
                      <a:r>
                        <a:rPr lang="en-US" altLang="zh-CN" sz="1600"/>
                        <a:t>code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704407"/>
                  </a:ext>
                </a:extLst>
              </a:tr>
              <a:tr h="114567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scope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是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应用授权作用域，</a:t>
                      </a:r>
                      <a:r>
                        <a:rPr lang="en-US" altLang="zh-CN" sz="1600" dirty="0" err="1"/>
                        <a:t>snsapi_base</a:t>
                      </a:r>
                      <a:r>
                        <a:rPr lang="en-US" altLang="zh-CN" sz="1600" dirty="0"/>
                        <a:t> </a:t>
                      </a:r>
                      <a:r>
                        <a:rPr lang="zh-CN" altLang="en-US" sz="1600" dirty="0"/>
                        <a:t>（不弹出授权页面，直接跳转，只能获取用户</a:t>
                      </a:r>
                      <a:r>
                        <a:rPr lang="en-US" altLang="zh-CN" sz="1600" dirty="0" err="1"/>
                        <a:t>openid</a:t>
                      </a:r>
                      <a:r>
                        <a:rPr lang="zh-CN" altLang="en-US" sz="1600" dirty="0"/>
                        <a:t>），</a:t>
                      </a:r>
                      <a:r>
                        <a:rPr lang="en-US" altLang="zh-CN" sz="1600" dirty="0" err="1"/>
                        <a:t>snsapi_userinfo</a:t>
                      </a:r>
                      <a:r>
                        <a:rPr lang="en-US" altLang="zh-CN" sz="1600" dirty="0"/>
                        <a:t> </a:t>
                      </a:r>
                      <a:r>
                        <a:rPr lang="zh-CN" altLang="en-US" sz="1600" dirty="0"/>
                        <a:t>（弹出授权页面，可通过</a:t>
                      </a:r>
                      <a:r>
                        <a:rPr lang="en-US" altLang="zh-CN" sz="1600" dirty="0" err="1"/>
                        <a:t>openid</a:t>
                      </a:r>
                      <a:r>
                        <a:rPr lang="zh-CN" altLang="en-US" sz="1600" dirty="0"/>
                        <a:t>拿到昵称、性别、所在地。并且，</a:t>
                      </a:r>
                      <a:r>
                        <a:rPr lang="zh-CN" altLang="en-US" sz="1600" b="1" dirty="0"/>
                        <a:t>即使在未关注的情况下，只要用户授权，也能获取其信息</a:t>
                      </a:r>
                      <a:r>
                        <a:rPr lang="zh-CN" altLang="en-US" sz="1600" dirty="0"/>
                        <a:t>）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357888"/>
                  </a:ext>
                </a:extLst>
              </a:tr>
              <a:tr h="44898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state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否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重定向后会带上</a:t>
                      </a:r>
                      <a:r>
                        <a:rPr lang="en-US" altLang="zh-CN" sz="1600"/>
                        <a:t>state</a:t>
                      </a:r>
                      <a:r>
                        <a:rPr lang="zh-CN" altLang="en-US" sz="1600"/>
                        <a:t>参数，开发者可以填写</a:t>
                      </a:r>
                      <a:r>
                        <a:rPr lang="en-US" altLang="zh-CN" sz="1600"/>
                        <a:t>a-zA-Z0-9</a:t>
                      </a:r>
                      <a:r>
                        <a:rPr lang="zh-CN" altLang="en-US" sz="1600"/>
                        <a:t>的参数值，最多</a:t>
                      </a:r>
                      <a:r>
                        <a:rPr lang="en-US" altLang="zh-CN" sz="1600"/>
                        <a:t>128</a:t>
                      </a:r>
                      <a:r>
                        <a:rPr lang="zh-CN" altLang="en-US" sz="1600"/>
                        <a:t>字节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316905"/>
                  </a:ext>
                </a:extLst>
              </a:tr>
              <a:tr h="30964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#wechat_redirect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是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无论直接打开还是做页面</a:t>
                      </a:r>
                      <a:r>
                        <a:rPr lang="en-US" altLang="zh-CN" sz="1600" dirty="0"/>
                        <a:t>302</a:t>
                      </a:r>
                      <a:r>
                        <a:rPr lang="zh-CN" altLang="en-US" sz="1600" dirty="0"/>
                        <a:t>重定向时候，必须带此参数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629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890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微信授权处理流程</a:t>
            </a:r>
            <a:r>
              <a:rPr lang="en-US" altLang="zh-CN" b="0" dirty="0"/>
              <a:t>2</a:t>
            </a:r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89DC6A-B345-497F-9686-73DB83ABC5F2}"/>
              </a:ext>
            </a:extLst>
          </p:cNvPr>
          <p:cNvSpPr/>
          <p:nvPr/>
        </p:nvSpPr>
        <p:spPr>
          <a:xfrm>
            <a:off x="1054099" y="1671172"/>
            <a:ext cx="98695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第二步：通过</a:t>
            </a:r>
            <a:r>
              <a:rPr lang="en-US" altLang="zh-CN" b="1" dirty="0"/>
              <a:t>code</a:t>
            </a:r>
            <a:r>
              <a:rPr lang="zh-CN" altLang="en-US" b="1" dirty="0"/>
              <a:t>换取网页授权</a:t>
            </a:r>
            <a:r>
              <a:rPr lang="en-US" altLang="zh-CN" b="1" dirty="0" err="1"/>
              <a:t>access_token</a:t>
            </a:r>
            <a:endParaRPr lang="en-US" altLang="zh-CN" b="1" dirty="0"/>
          </a:p>
          <a:p>
            <a:pPr lvl="1"/>
            <a:r>
              <a:rPr lang="en-US" altLang="zh-CN" dirty="0"/>
              <a:t> https://api.weixin.qq.com/sns/oauth2/access_token?appid=APPID&amp;secret=SECRET&amp;code=CODE&amp;grant_type=authorization_code </a:t>
            </a:r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注意：这里通过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code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换取的是一个特殊的网页授权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,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与基础支持中的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（该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用于调用其他接口）不同。公众号可通过下述接口来获取网页授权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。如果网页授权的作用域为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snsapi_base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，则本步骤中获取到网页授权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的同时，也获取到了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openid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，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snsapi_base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式的网页授权流程即到此为止。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6AC4337-17D8-4EC5-AA15-3847B926F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00649"/>
              </p:ext>
            </p:extLst>
          </p:nvPr>
        </p:nvGraphicFramePr>
        <p:xfrm>
          <a:off x="1054099" y="4417948"/>
          <a:ext cx="7667114" cy="1676400"/>
        </p:xfrm>
        <a:graphic>
          <a:graphicData uri="http://schemas.openxmlformats.org/drawingml/2006/table">
            <a:tbl>
              <a:tblPr/>
              <a:tblGrid>
                <a:gridCol w="1437584">
                  <a:extLst>
                    <a:ext uri="{9D8B030D-6E8A-4147-A177-3AD203B41FA5}">
                      <a16:colId xmlns:a16="http://schemas.microsoft.com/office/drawing/2014/main" val="2681978697"/>
                    </a:ext>
                  </a:extLst>
                </a:gridCol>
                <a:gridCol w="1437584">
                  <a:extLst>
                    <a:ext uri="{9D8B030D-6E8A-4147-A177-3AD203B41FA5}">
                      <a16:colId xmlns:a16="http://schemas.microsoft.com/office/drawing/2014/main" val="3041299238"/>
                    </a:ext>
                  </a:extLst>
                </a:gridCol>
                <a:gridCol w="4791946">
                  <a:extLst>
                    <a:ext uri="{9D8B030D-6E8A-4147-A177-3AD203B41FA5}">
                      <a16:colId xmlns:a16="http://schemas.microsoft.com/office/drawing/2014/main" val="9758082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参数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是否必须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说明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879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appid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公众号的唯一标识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914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secret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公众号的</a:t>
                      </a:r>
                      <a:r>
                        <a:rPr lang="en-US"/>
                        <a:t>appsecret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410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code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填写第一步获取的</a:t>
                      </a:r>
                      <a:r>
                        <a:rPr lang="en-US" altLang="zh-CN"/>
                        <a:t>code</a:t>
                      </a:r>
                      <a:r>
                        <a:rPr lang="zh-CN" altLang="en-US"/>
                        <a:t>参数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935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grant_type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填写为</a:t>
                      </a:r>
                      <a:r>
                        <a:rPr lang="en-US" dirty="0" err="1"/>
                        <a:t>authorization_code</a:t>
                      </a:r>
                      <a:r>
                        <a:rPr lang="en-US" dirty="0"/>
                        <a:t>   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922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587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微信授权处理流程</a:t>
            </a:r>
            <a:r>
              <a:rPr lang="en-US" altLang="zh-CN" b="0" dirty="0"/>
              <a:t>2</a:t>
            </a:r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89DC6A-B345-497F-9686-73DB83ABC5F2}"/>
              </a:ext>
            </a:extLst>
          </p:cNvPr>
          <p:cNvSpPr/>
          <p:nvPr/>
        </p:nvSpPr>
        <p:spPr>
          <a:xfrm>
            <a:off x="1054099" y="1671172"/>
            <a:ext cx="98695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第二步：通过</a:t>
            </a:r>
            <a:r>
              <a:rPr lang="en-US" altLang="zh-CN" b="1" dirty="0"/>
              <a:t>code</a:t>
            </a:r>
            <a:r>
              <a:rPr lang="zh-CN" altLang="en-US" b="1" dirty="0"/>
              <a:t>换取网页授权</a:t>
            </a:r>
            <a:r>
              <a:rPr lang="en-US" altLang="zh-CN" b="1" dirty="0" err="1"/>
              <a:t>access_token</a:t>
            </a:r>
            <a:endParaRPr lang="en-US" altLang="zh-CN" b="1" dirty="0"/>
          </a:p>
          <a:p>
            <a:pPr lvl="1"/>
            <a:r>
              <a:rPr lang="en-US" altLang="zh-CN" dirty="0"/>
              <a:t> https://api.weixin.qq.com/sns/oauth2/access_token?appid=APPID&amp;secret=SECRET&amp;code=CODE&amp;grant_type=authorization_code </a:t>
            </a:r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注意：这里通过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code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换取的是一个特殊的网页授权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,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与基础支持中的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（该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用于调用其他接口）不同。公众号可通过下述接口来获取网页授权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。如果网页授权的作用域为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snsapi_base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，则本步骤中获取到网页授权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的同时，也获取到了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openid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，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snsapi_base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式的网页授权流程即到此为止。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6AC4337-17D8-4EC5-AA15-3847B926FB09}"/>
              </a:ext>
            </a:extLst>
          </p:cNvPr>
          <p:cNvGraphicFramePr>
            <a:graphicFrameLocks noGrp="1"/>
          </p:cNvGraphicFramePr>
          <p:nvPr/>
        </p:nvGraphicFramePr>
        <p:xfrm>
          <a:off x="1054099" y="4417948"/>
          <a:ext cx="7667114" cy="1676400"/>
        </p:xfrm>
        <a:graphic>
          <a:graphicData uri="http://schemas.openxmlformats.org/drawingml/2006/table">
            <a:tbl>
              <a:tblPr/>
              <a:tblGrid>
                <a:gridCol w="1437584">
                  <a:extLst>
                    <a:ext uri="{9D8B030D-6E8A-4147-A177-3AD203B41FA5}">
                      <a16:colId xmlns:a16="http://schemas.microsoft.com/office/drawing/2014/main" val="2681978697"/>
                    </a:ext>
                  </a:extLst>
                </a:gridCol>
                <a:gridCol w="1437584">
                  <a:extLst>
                    <a:ext uri="{9D8B030D-6E8A-4147-A177-3AD203B41FA5}">
                      <a16:colId xmlns:a16="http://schemas.microsoft.com/office/drawing/2014/main" val="3041299238"/>
                    </a:ext>
                  </a:extLst>
                </a:gridCol>
                <a:gridCol w="4791946">
                  <a:extLst>
                    <a:ext uri="{9D8B030D-6E8A-4147-A177-3AD203B41FA5}">
                      <a16:colId xmlns:a16="http://schemas.microsoft.com/office/drawing/2014/main" val="9758082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参数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是否必须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说明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879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appid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公众号的唯一标识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914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secret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公众号的</a:t>
                      </a:r>
                      <a:r>
                        <a:rPr lang="en-US"/>
                        <a:t>appsecret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410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code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填写第一步获取的</a:t>
                      </a:r>
                      <a:r>
                        <a:rPr lang="en-US" altLang="zh-CN"/>
                        <a:t>code</a:t>
                      </a:r>
                      <a:r>
                        <a:rPr lang="zh-CN" altLang="en-US"/>
                        <a:t>参数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935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grant_type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填写为</a:t>
                      </a:r>
                      <a:r>
                        <a:rPr lang="en-US" dirty="0" err="1"/>
                        <a:t>authorization_code</a:t>
                      </a:r>
                      <a:r>
                        <a:rPr lang="en-US" dirty="0"/>
                        <a:t>   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922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968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637617" cy="685800"/>
          </a:xfrm>
        </p:spPr>
        <p:txBody>
          <a:bodyPr/>
          <a:lstStyle/>
          <a:p>
            <a:r>
              <a:rPr lang="zh-CN" altLang="en-US" b="0" dirty="0"/>
              <a:t>获取网页</a:t>
            </a:r>
            <a:r>
              <a:rPr lang="en-US" altLang="zh-CN" b="0" dirty="0" err="1"/>
              <a:t>access_token</a:t>
            </a:r>
            <a:r>
              <a:rPr lang="zh-CN" altLang="en-US" b="0" dirty="0"/>
              <a:t>返回值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3C2E6F3-1CC1-4ED4-AD83-129B3BA3F927}"/>
              </a:ext>
            </a:extLst>
          </p:cNvPr>
          <p:cNvSpPr/>
          <p:nvPr/>
        </p:nvSpPr>
        <p:spPr>
          <a:xfrm>
            <a:off x="1337187" y="167761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正确：</a:t>
            </a:r>
            <a:endParaRPr lang="en-US" altLang="zh-CN" dirty="0"/>
          </a:p>
          <a:p>
            <a:pPr lvl="1"/>
            <a:r>
              <a:rPr lang="en-US" altLang="zh-CN" dirty="0"/>
              <a:t>{ </a:t>
            </a:r>
          </a:p>
          <a:p>
            <a:pPr lvl="1"/>
            <a:r>
              <a:rPr lang="en-US" altLang="zh-CN" dirty="0"/>
              <a:t> "</a:t>
            </a:r>
            <a:r>
              <a:rPr lang="en-US" altLang="zh-CN" dirty="0" err="1"/>
              <a:t>access_token":"ACCESS_TOKEN</a:t>
            </a:r>
            <a:r>
              <a:rPr lang="en-US" altLang="zh-CN" dirty="0"/>
              <a:t>",    </a:t>
            </a:r>
          </a:p>
          <a:p>
            <a:pPr lvl="1"/>
            <a:r>
              <a:rPr lang="en-US" altLang="zh-CN" dirty="0"/>
              <a:t> "expires_in":7200,   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refresh_token":"REFRESH_TOKEN</a:t>
            </a:r>
            <a:r>
              <a:rPr lang="en-US" altLang="zh-CN" dirty="0"/>
              <a:t>",   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openid</a:t>
            </a:r>
            <a:r>
              <a:rPr lang="en-US" altLang="zh-CN" dirty="0"/>
              <a:t>":"OPENID",   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scope":"SCOPE</a:t>
            </a:r>
            <a:r>
              <a:rPr lang="en-US" altLang="zh-CN" dirty="0"/>
              <a:t>" </a:t>
            </a:r>
          </a:p>
          <a:p>
            <a:pPr lvl="1"/>
            <a:r>
              <a:rPr lang="en-US" altLang="zh-CN" dirty="0"/>
              <a:t>}</a:t>
            </a:r>
          </a:p>
          <a:p>
            <a:r>
              <a:rPr lang="en-US" altLang="zh-CN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错误：</a:t>
            </a:r>
            <a:endParaRPr lang="en-US" altLang="zh-CN" dirty="0"/>
          </a:p>
          <a:p>
            <a:pPr lvl="1"/>
            <a:r>
              <a:rPr lang="en-US" altLang="zh-CN" dirty="0"/>
              <a:t>{"errcode":40029,"errmsg":"invalid code"} </a:t>
            </a:r>
          </a:p>
        </p:txBody>
      </p:sp>
    </p:spTree>
    <p:extLst>
      <p:ext uri="{BB962C8B-B14F-4D97-AF65-F5344CB8AC3E}">
        <p14:creationId xmlns:p14="http://schemas.microsoft.com/office/powerpoint/2010/main" val="395657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微信授权处理流程</a:t>
            </a:r>
            <a:r>
              <a:rPr lang="en-US" altLang="zh-CN" b="0" dirty="0"/>
              <a:t>3</a:t>
            </a:r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89DC6A-B345-497F-9686-73DB83ABC5F2}"/>
              </a:ext>
            </a:extLst>
          </p:cNvPr>
          <p:cNvSpPr/>
          <p:nvPr/>
        </p:nvSpPr>
        <p:spPr>
          <a:xfrm>
            <a:off x="1054099" y="1671172"/>
            <a:ext cx="98695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第三步：刷新</a:t>
            </a:r>
            <a:r>
              <a:rPr lang="en-US" altLang="zh-CN" b="1" dirty="0" err="1"/>
              <a:t>access_token</a:t>
            </a:r>
            <a:r>
              <a:rPr lang="zh-CN" altLang="en-US" b="1" dirty="0"/>
              <a:t>（如果需要）</a:t>
            </a:r>
            <a:endParaRPr lang="en-US" altLang="zh-CN" b="1" dirty="0"/>
          </a:p>
          <a:p>
            <a:pPr lvl="1"/>
            <a:r>
              <a:rPr lang="en-US" altLang="zh-CN" dirty="0"/>
              <a:t> https://api.weixin.qq.com/sns/oauth2/refresh_token?appid=APPID&amp;grant_type=refresh_token&amp;refresh_token=REFRESH_TOKEN </a:t>
            </a: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由于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拥有较短的有效期，当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超时后，可以使用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refresh_token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进行刷新，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refresh_token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有效期为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30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天，当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refresh_token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失效之后，需要用户重新授权。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D27A513-4AE2-4429-8D68-02EA7F9AB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79691"/>
              </p:ext>
            </p:extLst>
          </p:nvPr>
        </p:nvGraphicFramePr>
        <p:xfrm>
          <a:off x="1238865" y="4049964"/>
          <a:ext cx="8023121" cy="1741236"/>
        </p:xfrm>
        <a:graphic>
          <a:graphicData uri="http://schemas.openxmlformats.org/drawingml/2006/table">
            <a:tbl>
              <a:tblPr/>
              <a:tblGrid>
                <a:gridCol w="1504335">
                  <a:extLst>
                    <a:ext uri="{9D8B030D-6E8A-4147-A177-3AD203B41FA5}">
                      <a16:colId xmlns:a16="http://schemas.microsoft.com/office/drawing/2014/main" val="2534381082"/>
                    </a:ext>
                  </a:extLst>
                </a:gridCol>
                <a:gridCol w="1504335">
                  <a:extLst>
                    <a:ext uri="{9D8B030D-6E8A-4147-A177-3AD203B41FA5}">
                      <a16:colId xmlns:a16="http://schemas.microsoft.com/office/drawing/2014/main" val="977812659"/>
                    </a:ext>
                  </a:extLst>
                </a:gridCol>
                <a:gridCol w="5014451">
                  <a:extLst>
                    <a:ext uri="{9D8B030D-6E8A-4147-A177-3AD203B41FA5}">
                      <a16:colId xmlns:a16="http://schemas.microsoft.com/office/drawing/2014/main" val="2189582003"/>
                    </a:ext>
                  </a:extLst>
                </a:gridCol>
              </a:tblGrid>
              <a:tr h="43530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参数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是否必须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说明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244688"/>
                  </a:ext>
                </a:extLst>
              </a:tr>
              <a:tr h="43530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appid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公众号的唯一标识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731895"/>
                  </a:ext>
                </a:extLst>
              </a:tr>
              <a:tr h="43530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grant_type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填写为</a:t>
                      </a:r>
                      <a:r>
                        <a:rPr lang="en-US"/>
                        <a:t>refresh_token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138158"/>
                  </a:ext>
                </a:extLst>
              </a:tr>
              <a:tr h="43530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refresh_token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填写通过</a:t>
                      </a:r>
                      <a:r>
                        <a:rPr lang="en-US" dirty="0" err="1"/>
                        <a:t>access_token</a:t>
                      </a:r>
                      <a:r>
                        <a:rPr lang="zh-CN" altLang="en-US" dirty="0"/>
                        <a:t>获取到的</a:t>
                      </a:r>
                      <a:r>
                        <a:rPr lang="en-US" dirty="0" err="1"/>
                        <a:t>refresh_token</a:t>
                      </a:r>
                      <a:r>
                        <a:rPr lang="zh-CN" altLang="en-US" dirty="0"/>
                        <a:t>参数  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971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739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微信授权处理流程</a:t>
            </a:r>
            <a:r>
              <a:rPr lang="en-US" altLang="zh-CN" b="0" dirty="0"/>
              <a:t>4</a:t>
            </a:r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8F8A05-9F8A-4381-800E-BB01A7C802BD}"/>
              </a:ext>
            </a:extLst>
          </p:cNvPr>
          <p:cNvSpPr/>
          <p:nvPr/>
        </p:nvSpPr>
        <p:spPr>
          <a:xfrm>
            <a:off x="1054099" y="1739998"/>
            <a:ext cx="10217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第四步：拉取用户信息</a:t>
            </a:r>
            <a:r>
              <a:rPr lang="en-US" altLang="zh-CN" b="1" dirty="0"/>
              <a:t>(</a:t>
            </a:r>
            <a:r>
              <a:rPr lang="zh-CN" altLang="en-US" b="1" dirty="0"/>
              <a:t>需</a:t>
            </a:r>
            <a:r>
              <a:rPr lang="en-US" altLang="zh-CN" b="1" dirty="0"/>
              <a:t>scope</a:t>
            </a:r>
            <a:r>
              <a:rPr lang="zh-CN" altLang="en-US" b="1" dirty="0"/>
              <a:t>为 </a:t>
            </a:r>
            <a:r>
              <a:rPr lang="en-US" altLang="zh-CN" b="1" dirty="0" err="1"/>
              <a:t>snsapi_userinfo</a:t>
            </a:r>
            <a:r>
              <a:rPr lang="en-US" altLang="zh-CN" b="1" dirty="0"/>
              <a:t>)</a:t>
            </a:r>
          </a:p>
          <a:p>
            <a:pPr lvl="1"/>
            <a:r>
              <a:rPr lang="en-US" altLang="zh-CN" dirty="0"/>
              <a:t>https://api.weixin.qq.com/sns/userinfo?access_token=ACCESS_TOKEN&amp;openid=OPENID&amp;lang=zh_CN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3F0D1F-E11D-498E-81BF-9EA6207F40BD}"/>
              </a:ext>
            </a:extLst>
          </p:cNvPr>
          <p:cNvSpPr/>
          <p:nvPr/>
        </p:nvSpPr>
        <p:spPr>
          <a:xfrm>
            <a:off x="1054099" y="253522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正确时返回的</a:t>
            </a:r>
            <a:r>
              <a:rPr lang="en-US" altLang="zh-CN" dirty="0"/>
              <a:t>JSON</a:t>
            </a:r>
            <a:r>
              <a:rPr lang="zh-CN" altLang="en-US" dirty="0"/>
              <a:t>数据包如下：</a:t>
            </a:r>
          </a:p>
          <a:p>
            <a:pPr lvl="1"/>
            <a:r>
              <a:rPr lang="en-US" altLang="zh-CN" dirty="0"/>
              <a:t>{    "</a:t>
            </a:r>
            <a:r>
              <a:rPr lang="en-US" altLang="zh-CN" dirty="0" err="1"/>
              <a:t>openid</a:t>
            </a:r>
            <a:r>
              <a:rPr lang="en-US" altLang="zh-CN" dirty="0"/>
              <a:t>":" OPENID",  </a:t>
            </a:r>
          </a:p>
          <a:p>
            <a:pPr lvl="1"/>
            <a:r>
              <a:rPr lang="en-US" altLang="zh-CN" dirty="0"/>
              <a:t> " nickname": NICKNAME,   </a:t>
            </a:r>
          </a:p>
          <a:p>
            <a:pPr lvl="1"/>
            <a:r>
              <a:rPr lang="en-US" altLang="zh-CN" dirty="0"/>
              <a:t> "sex":"1",  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province":"PROVINCE</a:t>
            </a:r>
            <a:r>
              <a:rPr lang="en-US" altLang="zh-CN" dirty="0"/>
              <a:t>"  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city":"CITY</a:t>
            </a:r>
            <a:r>
              <a:rPr lang="en-US" altLang="zh-CN" dirty="0"/>
              <a:t>",  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country":"COUNTRY</a:t>
            </a:r>
            <a:r>
              <a:rPr lang="en-US" altLang="zh-CN" dirty="0"/>
              <a:t>",   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headimgurl</a:t>
            </a:r>
            <a:r>
              <a:rPr lang="en-US" altLang="zh-CN" dirty="0"/>
              <a:t>":    "http://wx.qlogo.cn/</a:t>
            </a:r>
            <a:r>
              <a:rPr lang="en-US" altLang="zh-CN" dirty="0" err="1"/>
              <a:t>mmopen</a:t>
            </a:r>
            <a:r>
              <a:rPr lang="en-US" altLang="zh-CN" dirty="0"/>
              <a:t>/g3MonUZtNHkdmzicIlibx6iaFqAc56vxLSUfpb6n5WKSYVY0ChQKkiaJSgQ1dZuTOgvLLrhJbERQQ</a:t>
            </a:r>
          </a:p>
          <a:p>
            <a:pPr lvl="1"/>
            <a:r>
              <a:rPr lang="en-US" altLang="zh-CN" dirty="0"/>
              <a:t>4eMsv84eavHiaiceqxibJxCfHe/46",  </a:t>
            </a:r>
          </a:p>
          <a:p>
            <a:pPr lvl="1"/>
            <a:r>
              <a:rPr lang="en-US" altLang="zh-CN" dirty="0"/>
              <a:t>"privilege":[ "PRIVILEGE1" "PRIVILEGE2"     ],    </a:t>
            </a:r>
          </a:p>
          <a:p>
            <a:pPr lvl="1"/>
            <a:r>
              <a:rPr lang="en-US" altLang="zh-CN" dirty="0"/>
              <a:t> "unionid": "o6_bmasdasdsad6_2sgVt7hMZOPfL" </a:t>
            </a:r>
          </a:p>
          <a:p>
            <a:pPr lvl="1"/>
            <a:r>
              <a:rPr lang="en-US" altLang="zh-CN" dirty="0"/>
              <a:t>}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错误：</a:t>
            </a:r>
            <a:r>
              <a:rPr lang="en-US" altLang="zh-CN" dirty="0"/>
              <a:t>{"errcode":40003,"errmsg":" invalid </a:t>
            </a:r>
            <a:r>
              <a:rPr lang="en-US" altLang="zh-CN" dirty="0" err="1"/>
              <a:t>openid</a:t>
            </a:r>
            <a:r>
              <a:rPr lang="en-US" altLang="zh-CN" dirty="0"/>
              <a:t> "} </a:t>
            </a:r>
          </a:p>
        </p:txBody>
      </p:sp>
    </p:spTree>
    <p:extLst>
      <p:ext uri="{BB962C8B-B14F-4D97-AF65-F5344CB8AC3E}">
        <p14:creationId xmlns:p14="http://schemas.microsoft.com/office/powerpoint/2010/main" val="804475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返回信息参数说明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D764349-C16C-4AF4-958A-77816D97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45328"/>
              </p:ext>
            </p:extLst>
          </p:nvPr>
        </p:nvGraphicFramePr>
        <p:xfrm>
          <a:off x="1297858" y="1668308"/>
          <a:ext cx="9281652" cy="4899641"/>
        </p:xfrm>
        <a:graphic>
          <a:graphicData uri="http://schemas.openxmlformats.org/drawingml/2006/table">
            <a:tbl>
              <a:tblPr/>
              <a:tblGrid>
                <a:gridCol w="2163097">
                  <a:extLst>
                    <a:ext uri="{9D8B030D-6E8A-4147-A177-3AD203B41FA5}">
                      <a16:colId xmlns:a16="http://schemas.microsoft.com/office/drawing/2014/main" val="3257530638"/>
                    </a:ext>
                  </a:extLst>
                </a:gridCol>
                <a:gridCol w="7118555">
                  <a:extLst>
                    <a:ext uri="{9D8B030D-6E8A-4147-A177-3AD203B41FA5}">
                      <a16:colId xmlns:a16="http://schemas.microsoft.com/office/drawing/2014/main" val="887369704"/>
                    </a:ext>
                  </a:extLst>
                </a:gridCol>
              </a:tblGrid>
              <a:tr h="315921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effectLst/>
                        </a:rPr>
                        <a:t>参数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effectLst/>
                        </a:rPr>
                        <a:t>描述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408306"/>
                  </a:ext>
                </a:extLst>
              </a:tr>
              <a:tr h="315921">
                <a:tc>
                  <a:txBody>
                    <a:bodyPr/>
                    <a:lstStyle/>
                    <a:p>
                      <a:r>
                        <a:rPr lang="en-US" sz="1600" dirty="0" err="1"/>
                        <a:t>openid</a:t>
                      </a:r>
                      <a:endParaRPr lang="en-US" sz="1600" dirty="0"/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用户的唯一标识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267315"/>
                  </a:ext>
                </a:extLst>
              </a:tr>
              <a:tr h="315921">
                <a:tc>
                  <a:txBody>
                    <a:bodyPr/>
                    <a:lstStyle/>
                    <a:p>
                      <a:r>
                        <a:rPr lang="en-US" sz="1600"/>
                        <a:t>nickname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用户昵称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703653"/>
                  </a:ext>
                </a:extLst>
              </a:tr>
              <a:tr h="517951">
                <a:tc>
                  <a:txBody>
                    <a:bodyPr/>
                    <a:lstStyle/>
                    <a:p>
                      <a:r>
                        <a:rPr lang="en-US" sz="1600"/>
                        <a:t>sex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用户的性别，值为</a:t>
                      </a:r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时是男性，值为</a:t>
                      </a:r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时是女性，值为</a:t>
                      </a:r>
                      <a:r>
                        <a:rPr lang="en-US" altLang="zh-CN" sz="1600" dirty="0"/>
                        <a:t>0</a:t>
                      </a:r>
                      <a:r>
                        <a:rPr lang="zh-CN" altLang="en-US" sz="1600" dirty="0"/>
                        <a:t>时是未知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744817"/>
                  </a:ext>
                </a:extLst>
              </a:tr>
              <a:tr h="315921">
                <a:tc>
                  <a:txBody>
                    <a:bodyPr/>
                    <a:lstStyle/>
                    <a:p>
                      <a:r>
                        <a:rPr lang="en-US" sz="1600"/>
                        <a:t>province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用户个人资料填写的省份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1470"/>
                  </a:ext>
                </a:extLst>
              </a:tr>
              <a:tr h="315921">
                <a:tc>
                  <a:txBody>
                    <a:bodyPr/>
                    <a:lstStyle/>
                    <a:p>
                      <a:r>
                        <a:rPr lang="en-US" sz="1600"/>
                        <a:t>city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普通用户个人资料填写的城市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120937"/>
                  </a:ext>
                </a:extLst>
              </a:tr>
              <a:tr h="315921">
                <a:tc>
                  <a:txBody>
                    <a:bodyPr/>
                    <a:lstStyle/>
                    <a:p>
                      <a:r>
                        <a:rPr lang="en-US" sz="1600"/>
                        <a:t>country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国家，如中国为</a:t>
                      </a:r>
                      <a:r>
                        <a:rPr lang="en-US" altLang="zh-CN" sz="1600"/>
                        <a:t>CN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04404"/>
                  </a:ext>
                </a:extLst>
              </a:tr>
              <a:tr h="1450262">
                <a:tc>
                  <a:txBody>
                    <a:bodyPr/>
                    <a:lstStyle/>
                    <a:p>
                      <a:r>
                        <a:rPr lang="en-US" sz="1600" dirty="0" err="1"/>
                        <a:t>headimgurl</a:t>
                      </a:r>
                      <a:endParaRPr lang="en-US" sz="1600" dirty="0"/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用户头像，最后一个数值代表正方形头像大小（有</a:t>
                      </a:r>
                      <a:r>
                        <a:rPr lang="en-US" altLang="zh-CN" sz="1600"/>
                        <a:t>0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46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64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96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132</a:t>
                      </a:r>
                      <a:r>
                        <a:rPr lang="zh-CN" altLang="en-US" sz="1600"/>
                        <a:t>数值可选，</a:t>
                      </a:r>
                      <a:r>
                        <a:rPr lang="en-US" altLang="zh-CN" sz="1600"/>
                        <a:t>0</a:t>
                      </a:r>
                      <a:r>
                        <a:rPr lang="zh-CN" altLang="en-US" sz="1600"/>
                        <a:t>代表</a:t>
                      </a:r>
                      <a:r>
                        <a:rPr lang="en-US" altLang="zh-CN" sz="1600"/>
                        <a:t>640*640</a:t>
                      </a:r>
                      <a:r>
                        <a:rPr lang="zh-CN" altLang="en-US" sz="1600"/>
                        <a:t>正方形头像），用户没有头像时该项为空。若用户更换头像，原有头像</a:t>
                      </a:r>
                      <a:r>
                        <a:rPr lang="en-US" altLang="zh-CN" sz="1600"/>
                        <a:t>URL</a:t>
                      </a:r>
                      <a:r>
                        <a:rPr lang="zh-CN" altLang="en-US" sz="1600"/>
                        <a:t>将失效。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690025"/>
                  </a:ext>
                </a:extLst>
              </a:tr>
              <a:tr h="517951">
                <a:tc>
                  <a:txBody>
                    <a:bodyPr/>
                    <a:lstStyle/>
                    <a:p>
                      <a:r>
                        <a:rPr lang="en-US" sz="1600"/>
                        <a:t>privilege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用户特权信息，</a:t>
                      </a:r>
                      <a:r>
                        <a:rPr lang="en-US" altLang="zh-CN" sz="1600"/>
                        <a:t>json </a:t>
                      </a:r>
                      <a:r>
                        <a:rPr lang="zh-CN" altLang="en-US" sz="1600"/>
                        <a:t>数组，如微信沃卡用户为（</a:t>
                      </a:r>
                      <a:r>
                        <a:rPr lang="en-US" altLang="zh-CN" sz="1600"/>
                        <a:t>chinaunicom</a:t>
                      </a:r>
                      <a:r>
                        <a:rPr lang="zh-CN" altLang="en-US" sz="1600"/>
                        <a:t>）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048220"/>
                  </a:ext>
                </a:extLst>
              </a:tr>
              <a:tr h="517951">
                <a:tc>
                  <a:txBody>
                    <a:bodyPr/>
                    <a:lstStyle/>
                    <a:p>
                      <a:r>
                        <a:rPr lang="en-US" sz="1600"/>
                        <a:t>unionid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 dirty="0">
                          <a:effectLst/>
                        </a:rPr>
                        <a:t>只有在用户将公众号绑定到微信开放平台帐号后，才会出现该字段。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102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671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课程概要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E0C404-8513-450C-9319-95AB092B094F}"/>
              </a:ext>
            </a:extLst>
          </p:cNvPr>
          <p:cNvSpPr txBox="1"/>
          <p:nvPr/>
        </p:nvSpPr>
        <p:spPr>
          <a:xfrm>
            <a:off x="1238865" y="1858297"/>
            <a:ext cx="9861754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本次课程先简单讲解一下微信支付，同时以扫码支付为例进行支付流程的解释说明，由于条件限制，无法进行示例演示。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然后是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入门，简单了解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Oauth2.0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协议的具体实现，实现微信网页授权获取用户基本信息。</a:t>
            </a:r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/>
              <a:t>第一节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微信支付分类与流程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前言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67EA5A-8AF9-45A2-897D-99991F9525A2}"/>
              </a:ext>
            </a:extLst>
          </p:cNvPr>
          <p:cNvSpPr txBox="1"/>
          <p:nvPr/>
        </p:nvSpPr>
        <p:spPr>
          <a:xfrm>
            <a:off x="1189703" y="1779639"/>
            <a:ext cx="9419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本次课程讲解微信支付主要是在理论层面，实际的支付场景是无法实现的，为了能让同学们应对实际的场景而做的一些说明。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主要涉及到主要支付方式的流程处理，回调处理，需要注意的问题，以及微信支付</a:t>
            </a:r>
            <a:r>
              <a:rPr lang="en-US" altLang="zh-CN" dirty="0"/>
              <a:t>SDK</a:t>
            </a:r>
            <a:r>
              <a:rPr lang="zh-CN" altLang="en-US" dirty="0"/>
              <a:t>中存在的问题。</a:t>
            </a:r>
          </a:p>
        </p:txBody>
      </p:sp>
    </p:spTree>
    <p:extLst>
      <p:ext uri="{BB962C8B-B14F-4D97-AF65-F5344CB8AC3E}">
        <p14:creationId xmlns:p14="http://schemas.microsoft.com/office/powerpoint/2010/main" val="349316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微信支付分类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29085C-BBB7-4798-8B4C-E1C024A0B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1534077"/>
            <a:ext cx="9323363" cy="513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0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配置接入微信支付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F2E09E-2FEE-4A6C-8428-B5D570683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94" y="1593915"/>
            <a:ext cx="7500861" cy="517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4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en-US" altLang="zh-CN" b="0" dirty="0"/>
              <a:t>PC</a:t>
            </a:r>
            <a:r>
              <a:rPr lang="zh-CN" altLang="en-US" b="0" dirty="0"/>
              <a:t>端扫码支付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E8A0328-4324-4E1D-916B-7EB5978948BE}"/>
              </a:ext>
            </a:extLst>
          </p:cNvPr>
          <p:cNvSpPr/>
          <p:nvPr/>
        </p:nvSpPr>
        <p:spPr>
          <a:xfrm>
            <a:off x="1054099" y="1688294"/>
            <a:ext cx="10095682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：商户根据微信支付的规则，为不同商品生成不同的二维码，展示在各种场景，用于用户扫描购买。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：用户使用微信“扫一扫”扫描二维码后，获取商品支付信息，引导用户完成支付。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：用户确认支付，输入支付密码。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：支付完成后会提示用户支付成功，商户后台得到支付成功的通知，然后进行发货处理。</a:t>
            </a:r>
          </a:p>
        </p:txBody>
      </p:sp>
    </p:spTree>
    <p:extLst>
      <p:ext uri="{BB962C8B-B14F-4D97-AF65-F5344CB8AC3E}">
        <p14:creationId xmlns:p14="http://schemas.microsoft.com/office/powerpoint/2010/main" val="286591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975965" cy="685800"/>
          </a:xfrm>
        </p:spPr>
        <p:txBody>
          <a:bodyPr/>
          <a:lstStyle/>
          <a:p>
            <a:r>
              <a:rPr lang="zh-CN" altLang="en-US" b="0" dirty="0"/>
              <a:t>扫码支付流程</a:t>
            </a:r>
            <a:r>
              <a:rPr lang="en-US" altLang="zh-CN" b="0" dirty="0"/>
              <a:t>(</a:t>
            </a:r>
            <a:r>
              <a:rPr lang="zh-CN" altLang="en-US" b="0" dirty="0"/>
              <a:t>模式一</a:t>
            </a:r>
            <a:r>
              <a:rPr lang="en-US" altLang="zh-CN" b="0" dirty="0"/>
              <a:t>)</a:t>
            </a:r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A91B2A8-AD21-4D27-B344-136DED2849F7}"/>
              </a:ext>
            </a:extLst>
          </p:cNvPr>
          <p:cNvSpPr/>
          <p:nvPr/>
        </p:nvSpPr>
        <p:spPr>
          <a:xfrm>
            <a:off x="1054099" y="1578607"/>
            <a:ext cx="10449642" cy="4988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）商户后台系统根据微信支付规定格式生成二维码（规则见下文），展示给用户扫码。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）用户打开微信“扫一扫”扫描二维码，微信客户端将扫码内容发送到微信支付系统。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）微信支付系统收到客户端请求，发起对商户后台系统支付回调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的调用。调用请求将带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和用户的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等参数，并要求商户系统返回交数据包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详细请见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回调数据输入参数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）商户后台系统收到微信支付系统的回调请求，根据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生成商户系统的订单。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）商户系统调用微信支付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统一下单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请求下单，获取交易会话标识（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prepay_id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）微信支付系统根据商户系统的请求生成预支付交易，并返回交易会话标识（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prepay_id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）商户后台系统得到交易会话标识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prepay_id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小时内有效）。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）商户后台系统将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prepay_id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返回给微信支付系统。返回数据见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回调数据输出参数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）微信支付系统根据交易会话标识，发起用户端授权支付流程。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）用户在微信客户端输入密码，确认支付后，微信客户端提交支付授权。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）微信支付系统验证后扣款，完成支付交易。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）微信支付系统完成支付交易后给微信客户端返回交易结果，并将交易结果通过短信、微信消息提示用户。微信客户端展示支付交易结果页面。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）微信支付系统通过发送异步消息通知商户后台系统支付结果。商户后台系统需回复接收情况，通知微信后台系统不再发送该单的支付通知。</a:t>
            </a:r>
          </a:p>
        </p:txBody>
      </p:sp>
    </p:spTree>
    <p:extLst>
      <p:ext uri="{BB962C8B-B14F-4D97-AF65-F5344CB8AC3E}">
        <p14:creationId xmlns:p14="http://schemas.microsoft.com/office/powerpoint/2010/main" val="12361128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9266</TotalTime>
  <Words>2250</Words>
  <Application>Microsoft Office PowerPoint</Application>
  <PresentationFormat>宽屏</PresentationFormat>
  <Paragraphs>258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Consolas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1779</cp:revision>
  <dcterms:created xsi:type="dcterms:W3CDTF">2014-07-07T13:10:41Z</dcterms:created>
  <dcterms:modified xsi:type="dcterms:W3CDTF">2017-09-06T02:23:30Z</dcterms:modified>
</cp:coreProperties>
</file>