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1"/>
  </p:notesMasterIdLst>
  <p:handoutMasterIdLst>
    <p:handoutMasterId r:id="rId22"/>
  </p:handoutMasterIdLst>
  <p:sldIdLst>
    <p:sldId id="257" r:id="rId6"/>
    <p:sldId id="446" r:id="rId7"/>
    <p:sldId id="454" r:id="rId8"/>
    <p:sldId id="451" r:id="rId9"/>
    <p:sldId id="481" r:id="rId10"/>
    <p:sldId id="482" r:id="rId11"/>
    <p:sldId id="466" r:id="rId12"/>
    <p:sldId id="484" r:id="rId13"/>
    <p:sldId id="483" r:id="rId14"/>
    <p:sldId id="460" r:id="rId15"/>
    <p:sldId id="480" r:id="rId16"/>
    <p:sldId id="456" r:id="rId17"/>
    <p:sldId id="452" r:id="rId18"/>
    <p:sldId id="473" r:id="rId19"/>
    <p:sldId id="485"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15</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1749991234"/>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2017/9/7</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2017/9/7</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27964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2017/9/7</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2017/9/7</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2017/9/7</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2017/9/7</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9" r:id="rId9"/>
    <p:sldLayoutId id="2147483704"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6</a:t>
            </a:r>
            <a:r>
              <a:rPr lang="zh-CN" altLang="en-US" dirty="0"/>
              <a:t>讲 事件消息</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第二讲</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菜单事件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关注</a:t>
            </a: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取消关注事件</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集成到普通消息处理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关注公众号的事件</a:t>
            </a:r>
          </a:p>
        </p:txBody>
      </p:sp>
      <p:sp>
        <p:nvSpPr>
          <p:cNvPr id="4" name="文本框 3"/>
          <p:cNvSpPr txBox="1"/>
          <p:nvPr/>
        </p:nvSpPr>
        <p:spPr>
          <a:xfrm>
            <a:off x="1166811" y="1585913"/>
            <a:ext cx="10048877"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用户关注微信公众号后，微信服务器会发送事件消息到开发者服务器。开发者服务器收到消息后，可回复消息，据此可实现消息自动回复。</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用户关注公众号后，开发者服务器会收到</a:t>
            </a:r>
            <a:r>
              <a:rPr lang="en-US" altLang="zh-CN" sz="2000" dirty="0">
                <a:latin typeface="微软雅黑" panose="020B0503020204020204" pitchFamily="34" charset="-122"/>
                <a:ea typeface="微软雅黑" panose="020B0503020204020204" pitchFamily="34" charset="-122"/>
              </a:rPr>
              <a:t>Event</a:t>
            </a:r>
            <a:r>
              <a:rPr lang="zh-CN" altLang="en-US" sz="2000" dirty="0">
                <a:latin typeface="微软雅黑" panose="020B0503020204020204" pitchFamily="34" charset="-122"/>
                <a:ea typeface="微软雅黑" panose="020B0503020204020204" pitchFamily="34" charset="-122"/>
              </a:rPr>
              <a:t>值为</a:t>
            </a:r>
            <a:r>
              <a:rPr lang="en-US" altLang="zh-CN" sz="2000" dirty="0">
                <a:latin typeface="微软雅黑" panose="020B0503020204020204" pitchFamily="34" charset="-122"/>
                <a:ea typeface="微软雅黑" panose="020B0503020204020204" pitchFamily="34" charset="-122"/>
              </a:rPr>
              <a:t>subscribe</a:t>
            </a:r>
            <a:r>
              <a:rPr lang="zh-CN" altLang="en-US" sz="2000" dirty="0">
                <a:latin typeface="微软雅黑" panose="020B0503020204020204" pitchFamily="34" charset="-122"/>
                <a:ea typeface="微软雅黑" panose="020B0503020204020204" pitchFamily="34" charset="-122"/>
              </a:rPr>
              <a:t>的事件消息。</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941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取消关注的事件</a:t>
            </a:r>
          </a:p>
        </p:txBody>
      </p:sp>
      <p:sp>
        <p:nvSpPr>
          <p:cNvPr id="4" name="文本框 3"/>
          <p:cNvSpPr txBox="1"/>
          <p:nvPr/>
        </p:nvSpPr>
        <p:spPr>
          <a:xfrm>
            <a:off x="1054099" y="1657350"/>
            <a:ext cx="8975725" cy="18439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取消关注公众号的事件，微信服务器会发送取消关注的事件通知到开发者服务器，</a:t>
            </a:r>
            <a:r>
              <a:rPr lang="en-US" altLang="zh-CN" sz="2000" dirty="0">
                <a:latin typeface="微软雅黑" panose="020B0503020204020204" pitchFamily="34" charset="-122"/>
                <a:ea typeface="微软雅黑" panose="020B0503020204020204" pitchFamily="34" charset="-122"/>
              </a:rPr>
              <a:t>Event</a:t>
            </a:r>
            <a:r>
              <a:rPr lang="zh-CN" altLang="en-US" sz="2000" dirty="0">
                <a:latin typeface="微软雅黑" panose="020B0503020204020204" pitchFamily="34" charset="-122"/>
                <a:ea typeface="微软雅黑" panose="020B0503020204020204" pitchFamily="34" charset="-122"/>
              </a:rPr>
              <a:t>值为</a:t>
            </a:r>
            <a:r>
              <a:rPr lang="en-US" altLang="zh-CN" sz="2000" dirty="0">
                <a:latin typeface="微软雅黑" panose="020B0503020204020204" pitchFamily="34" charset="-122"/>
                <a:ea typeface="微软雅黑" panose="020B0503020204020204" pitchFamily="34" charset="-122"/>
              </a:rPr>
              <a:t>unsubscribe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取消关注是不能回复消息的。</a:t>
            </a:r>
            <a:endParaRPr lang="en-US" altLang="zh-CN" sz="2000" dirty="0">
              <a:latin typeface="微软雅黑" panose="020B0503020204020204" pitchFamily="34" charset="-122"/>
              <a:ea typeface="微软雅黑" panose="020B0503020204020204" pitchFamily="34" charset="-122"/>
            </a:endParaRPr>
          </a:p>
          <a:p>
            <a:pPr lvl="1">
              <a:lnSpc>
                <a:spcPct val="150000"/>
              </a:lnSpc>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227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b="0" dirty="0"/>
              <a:t>第三讲</a:t>
            </a:r>
          </a:p>
        </p:txBody>
      </p:sp>
      <p:sp>
        <p:nvSpPr>
          <p:cNvPr id="5" name="文本框 4"/>
          <p:cNvSpPr txBox="1"/>
          <p:nvPr/>
        </p:nvSpPr>
        <p:spPr>
          <a:xfrm>
            <a:off x="4058444" y="2343152"/>
            <a:ext cx="5385594" cy="1950662"/>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菜单事件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关注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取消关注事件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集成到普通消息处理</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完整的消息处理</a:t>
            </a:r>
          </a:p>
        </p:txBody>
      </p:sp>
      <p:sp>
        <p:nvSpPr>
          <p:cNvPr id="4" name="文本框 3"/>
          <p:cNvSpPr txBox="1"/>
          <p:nvPr/>
        </p:nvSpPr>
        <p:spPr>
          <a:xfrm>
            <a:off x="1054100" y="1857375"/>
            <a:ext cx="9861550"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修改微信消息处理代码组织方式</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微信服务器发消息到开发者服务器，开发者服务器使用一个预处理方法进行消息类型的识别，根据类型分发给不同的处理方法。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类型处理分为文本处理，图像处理，事件处理等方法。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每个类型的处理方法可以进行更复杂的处理提供更加智能与便捷的服务。</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6594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菜单事件</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关注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取消关注事件</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集成到普通消息处理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FD5AFAFB-4AAE-432E-A82F-2EEE1AAAD3AC}"/>
              </a:ext>
            </a:extLst>
          </p:cNvPr>
          <p:cNvSpPr txBox="1"/>
          <p:nvPr/>
        </p:nvSpPr>
        <p:spPr>
          <a:xfrm>
            <a:off x="1288026" y="1779639"/>
            <a:ext cx="8386916" cy="9612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微信事件消息的类型</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如何处理微信事件消息</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6" name="文本框 5"/>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菜单事件</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关注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取消关注事件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集成到普通消息处理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微信事件消息类型</a:t>
            </a:r>
          </a:p>
        </p:txBody>
      </p:sp>
      <p:sp>
        <p:nvSpPr>
          <p:cNvPr id="4" name="文本框 3"/>
          <p:cNvSpPr txBox="1"/>
          <p:nvPr/>
        </p:nvSpPr>
        <p:spPr>
          <a:xfrm>
            <a:off x="1054100" y="1680403"/>
            <a:ext cx="4889500"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关注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取消事件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扫描带参数二维码事件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上报地理位置事件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自定义菜单事件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点击菜单拉取消息时的事件推送</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点击菜单跳转链接时的事件推送</a:t>
            </a:r>
            <a:endParaRPr lang="en-US" altLang="zh-CN"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54100" y="4765093"/>
            <a:ext cx="9390064" cy="147732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当发生以上情况时，微信服务器会把事件类型的消息发送到开发者服务器。但不是所有事件回复消息都可以收到，只有部分事件微信服务器才会把返回的消息发送到客户端。</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微信事件的</a:t>
            </a:r>
            <a:r>
              <a:rPr lang="en-US" altLang="zh-CN" b="0" dirty="0"/>
              <a:t>XML</a:t>
            </a:r>
            <a:r>
              <a:rPr lang="zh-CN" altLang="en-US" b="0" dirty="0"/>
              <a:t>格式</a:t>
            </a:r>
          </a:p>
        </p:txBody>
      </p:sp>
      <p:sp>
        <p:nvSpPr>
          <p:cNvPr id="4" name="文本框 3"/>
          <p:cNvSpPr txBox="1"/>
          <p:nvPr/>
        </p:nvSpPr>
        <p:spPr>
          <a:xfrm>
            <a:off x="1239837" y="1671639"/>
            <a:ext cx="8418513"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关注公众号的事件格式</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cs typeface="Calibri" panose="020F0502020204030204" pitchFamily="34" charset="0"/>
              </a:rPr>
              <a:t>&lt;xml&gt;</a:t>
            </a:r>
          </a:p>
          <a:p>
            <a:pPr lvl="1">
              <a:lnSpc>
                <a:spcPct val="150000"/>
              </a:lnSpc>
            </a:pPr>
            <a:r>
              <a:rPr lang="en-US" altLang="zh-CN" sz="2000" dirty="0">
                <a:latin typeface="Calibri" panose="020F0502020204030204" pitchFamily="34" charset="0"/>
                <a:ea typeface="微软雅黑" panose="020B0503020204020204" pitchFamily="34" charset="-122"/>
                <a:cs typeface="Calibri" panose="020F0502020204030204" pitchFamily="34" charset="0"/>
              </a:rPr>
              <a:t>  &lt;</a:t>
            </a:r>
            <a:r>
              <a:rPr lang="en-US" altLang="zh-CN" sz="2000" dirty="0" err="1">
                <a:latin typeface="Calibri" panose="020F0502020204030204" pitchFamily="34" charset="0"/>
                <a:ea typeface="微软雅黑" panose="020B0503020204020204" pitchFamily="34" charset="-122"/>
                <a:cs typeface="Calibri" panose="020F0502020204030204" pitchFamily="34" charset="0"/>
              </a:rPr>
              <a:t>ToUserName</a:t>
            </a:r>
            <a:r>
              <a:rPr lang="en-US" altLang="zh-CN" sz="2000" dirty="0">
                <a:latin typeface="Calibri" panose="020F0502020204030204" pitchFamily="34" charset="0"/>
                <a:ea typeface="微软雅黑" panose="020B0503020204020204" pitchFamily="34" charset="-122"/>
                <a:cs typeface="Calibri" panose="020F0502020204030204" pitchFamily="34" charset="0"/>
              </a:rPr>
              <a:t>&gt;&lt;![CDATA[</a:t>
            </a:r>
            <a:r>
              <a:rPr lang="en-US" altLang="zh-CN" sz="2000" dirty="0" err="1">
                <a:latin typeface="Calibri" panose="020F0502020204030204" pitchFamily="34" charset="0"/>
                <a:ea typeface="微软雅黑" panose="020B0503020204020204" pitchFamily="34" charset="-122"/>
                <a:cs typeface="Calibri" panose="020F0502020204030204" pitchFamily="34" charset="0"/>
              </a:rPr>
              <a:t>toUser</a:t>
            </a:r>
            <a:r>
              <a:rPr lang="en-US" altLang="zh-CN" sz="2000" dirty="0">
                <a:latin typeface="Calibri" panose="020F0502020204030204" pitchFamily="34" charset="0"/>
                <a:ea typeface="微软雅黑" panose="020B0503020204020204" pitchFamily="34" charset="-122"/>
                <a:cs typeface="Calibri" panose="020F0502020204030204" pitchFamily="34" charset="0"/>
              </a:rPr>
              <a:t>]]&gt;&lt;/</a:t>
            </a:r>
            <a:r>
              <a:rPr lang="en-US" altLang="zh-CN" sz="2000" dirty="0" err="1">
                <a:latin typeface="Calibri" panose="020F0502020204030204" pitchFamily="34" charset="0"/>
                <a:ea typeface="微软雅黑" panose="020B0503020204020204" pitchFamily="34" charset="-122"/>
                <a:cs typeface="Calibri" panose="020F0502020204030204" pitchFamily="34" charset="0"/>
              </a:rPr>
              <a:t>ToUserName</a:t>
            </a:r>
            <a:r>
              <a:rPr lang="en-US" altLang="zh-CN" sz="2000" dirty="0">
                <a:latin typeface="Calibri" panose="020F0502020204030204" pitchFamily="34" charset="0"/>
                <a:ea typeface="微软雅黑" panose="020B0503020204020204" pitchFamily="34" charset="-122"/>
                <a:cs typeface="Calibri" panose="020F0502020204030204" pitchFamily="34" charset="0"/>
              </a:rPr>
              <a:t>&gt;</a:t>
            </a:r>
          </a:p>
          <a:p>
            <a:pPr lvl="1">
              <a:lnSpc>
                <a:spcPct val="150000"/>
              </a:lnSpc>
            </a:pPr>
            <a:r>
              <a:rPr lang="en-US" altLang="zh-CN" sz="2000" dirty="0">
                <a:latin typeface="Calibri" panose="020F0502020204030204" pitchFamily="34" charset="0"/>
                <a:ea typeface="微软雅黑" panose="020B0503020204020204" pitchFamily="34" charset="-122"/>
                <a:cs typeface="Calibri" panose="020F0502020204030204" pitchFamily="34" charset="0"/>
              </a:rPr>
              <a:t>  &lt;</a:t>
            </a:r>
            <a:r>
              <a:rPr lang="en-US" altLang="zh-CN" sz="2000" dirty="0" err="1">
                <a:latin typeface="Calibri" panose="020F0502020204030204" pitchFamily="34" charset="0"/>
                <a:ea typeface="微软雅黑" panose="020B0503020204020204" pitchFamily="34" charset="-122"/>
                <a:cs typeface="Calibri" panose="020F0502020204030204" pitchFamily="34" charset="0"/>
              </a:rPr>
              <a:t>FromUserName</a:t>
            </a:r>
            <a:r>
              <a:rPr lang="en-US" altLang="zh-CN" sz="2000" dirty="0">
                <a:latin typeface="Calibri" panose="020F0502020204030204" pitchFamily="34" charset="0"/>
                <a:ea typeface="微软雅黑" panose="020B0503020204020204" pitchFamily="34" charset="-122"/>
                <a:cs typeface="Calibri" panose="020F0502020204030204" pitchFamily="34" charset="0"/>
              </a:rPr>
              <a:t>&gt;&lt;![CDATA[</a:t>
            </a:r>
            <a:r>
              <a:rPr lang="en-US" altLang="zh-CN" sz="2000" dirty="0" err="1">
                <a:latin typeface="Calibri" panose="020F0502020204030204" pitchFamily="34" charset="0"/>
                <a:ea typeface="微软雅黑" panose="020B0503020204020204" pitchFamily="34" charset="-122"/>
                <a:cs typeface="Calibri" panose="020F0502020204030204" pitchFamily="34" charset="0"/>
              </a:rPr>
              <a:t>FromUser</a:t>
            </a:r>
            <a:r>
              <a:rPr lang="en-US" altLang="zh-CN" sz="2000" dirty="0">
                <a:latin typeface="Calibri" panose="020F0502020204030204" pitchFamily="34" charset="0"/>
                <a:ea typeface="微软雅黑" panose="020B0503020204020204" pitchFamily="34" charset="-122"/>
                <a:cs typeface="Calibri" panose="020F0502020204030204" pitchFamily="34" charset="0"/>
              </a:rPr>
              <a:t>]]&gt;&lt;/</a:t>
            </a:r>
            <a:r>
              <a:rPr lang="en-US" altLang="zh-CN" sz="2000" dirty="0" err="1">
                <a:latin typeface="Calibri" panose="020F0502020204030204" pitchFamily="34" charset="0"/>
                <a:ea typeface="微软雅黑" panose="020B0503020204020204" pitchFamily="34" charset="-122"/>
                <a:cs typeface="Calibri" panose="020F0502020204030204" pitchFamily="34" charset="0"/>
              </a:rPr>
              <a:t>FromUserName</a:t>
            </a:r>
            <a:r>
              <a:rPr lang="en-US" altLang="zh-CN" sz="2000" dirty="0">
                <a:latin typeface="Calibri" panose="020F0502020204030204" pitchFamily="34" charset="0"/>
                <a:ea typeface="微软雅黑" panose="020B0503020204020204" pitchFamily="34" charset="-122"/>
                <a:cs typeface="Calibri" panose="020F0502020204030204" pitchFamily="34" charset="0"/>
              </a:rPr>
              <a:t>&gt;</a:t>
            </a:r>
          </a:p>
          <a:p>
            <a:pPr lvl="1">
              <a:lnSpc>
                <a:spcPct val="150000"/>
              </a:lnSpc>
            </a:pPr>
            <a:r>
              <a:rPr lang="en-US" altLang="zh-CN" sz="2000" dirty="0">
                <a:latin typeface="Calibri" panose="020F0502020204030204" pitchFamily="34" charset="0"/>
                <a:ea typeface="微软雅黑" panose="020B0503020204020204" pitchFamily="34" charset="-122"/>
                <a:cs typeface="Calibri" panose="020F0502020204030204" pitchFamily="34" charset="0"/>
              </a:rPr>
              <a:t>  &lt;</a:t>
            </a:r>
            <a:r>
              <a:rPr lang="en-US" altLang="zh-CN" sz="2000" dirty="0" err="1">
                <a:latin typeface="Calibri" panose="020F0502020204030204" pitchFamily="34" charset="0"/>
                <a:ea typeface="微软雅黑" panose="020B0503020204020204" pitchFamily="34" charset="-122"/>
                <a:cs typeface="Calibri" panose="020F0502020204030204" pitchFamily="34" charset="0"/>
              </a:rPr>
              <a:t>CreateTime</a:t>
            </a:r>
            <a:r>
              <a:rPr lang="en-US" altLang="zh-CN" sz="2000" dirty="0">
                <a:latin typeface="Calibri" panose="020F0502020204030204" pitchFamily="34" charset="0"/>
                <a:ea typeface="微软雅黑" panose="020B0503020204020204" pitchFamily="34" charset="-122"/>
                <a:cs typeface="Calibri" panose="020F0502020204030204" pitchFamily="34" charset="0"/>
              </a:rPr>
              <a:t>&gt;123456789&lt;/</a:t>
            </a:r>
            <a:r>
              <a:rPr lang="en-US" altLang="zh-CN" sz="2000" dirty="0" err="1">
                <a:latin typeface="Calibri" panose="020F0502020204030204" pitchFamily="34" charset="0"/>
                <a:ea typeface="微软雅黑" panose="020B0503020204020204" pitchFamily="34" charset="-122"/>
                <a:cs typeface="Calibri" panose="020F0502020204030204" pitchFamily="34" charset="0"/>
              </a:rPr>
              <a:t>CreateTime</a:t>
            </a:r>
            <a:r>
              <a:rPr lang="en-US" altLang="zh-CN" sz="2000" dirty="0">
                <a:latin typeface="Calibri" panose="020F0502020204030204" pitchFamily="34" charset="0"/>
                <a:ea typeface="微软雅黑" panose="020B0503020204020204" pitchFamily="34" charset="-122"/>
                <a:cs typeface="Calibri" panose="020F0502020204030204" pitchFamily="34" charset="0"/>
              </a:rPr>
              <a:t>&gt;</a:t>
            </a:r>
          </a:p>
          <a:p>
            <a:pPr lvl="1">
              <a:lnSpc>
                <a:spcPct val="150000"/>
              </a:lnSpc>
            </a:pPr>
            <a:r>
              <a:rPr lang="en-US" altLang="zh-CN" sz="2000" dirty="0">
                <a:latin typeface="Calibri" panose="020F0502020204030204" pitchFamily="34" charset="0"/>
                <a:ea typeface="微软雅黑" panose="020B0503020204020204" pitchFamily="34" charset="-122"/>
                <a:cs typeface="Calibri" panose="020F0502020204030204" pitchFamily="34" charset="0"/>
              </a:rPr>
              <a:t>  &lt;</a:t>
            </a:r>
            <a:r>
              <a:rPr lang="en-US" altLang="zh-CN" sz="2000" dirty="0" err="1">
                <a:latin typeface="Calibri" panose="020F0502020204030204" pitchFamily="34" charset="0"/>
                <a:ea typeface="微软雅黑" panose="020B0503020204020204" pitchFamily="34" charset="-122"/>
                <a:cs typeface="Calibri" panose="020F0502020204030204" pitchFamily="34" charset="0"/>
              </a:rPr>
              <a:t>MsgType</a:t>
            </a:r>
            <a:r>
              <a:rPr lang="en-US" altLang="zh-CN" sz="2000" dirty="0">
                <a:latin typeface="Calibri" panose="020F0502020204030204" pitchFamily="34" charset="0"/>
                <a:ea typeface="微软雅黑" panose="020B0503020204020204" pitchFamily="34" charset="-122"/>
                <a:cs typeface="Calibri" panose="020F0502020204030204" pitchFamily="34" charset="0"/>
              </a:rPr>
              <a:t>&gt;&lt;![CDATA[event]]&gt;&lt;/</a:t>
            </a:r>
            <a:r>
              <a:rPr lang="en-US" altLang="zh-CN" sz="2000" dirty="0" err="1">
                <a:latin typeface="Calibri" panose="020F0502020204030204" pitchFamily="34" charset="0"/>
                <a:ea typeface="微软雅黑" panose="020B0503020204020204" pitchFamily="34" charset="-122"/>
                <a:cs typeface="Calibri" panose="020F0502020204030204" pitchFamily="34" charset="0"/>
              </a:rPr>
              <a:t>MsgType</a:t>
            </a:r>
            <a:r>
              <a:rPr lang="en-US" altLang="zh-CN" sz="2000" dirty="0">
                <a:latin typeface="Calibri" panose="020F0502020204030204" pitchFamily="34" charset="0"/>
                <a:ea typeface="微软雅黑" panose="020B0503020204020204" pitchFamily="34" charset="-122"/>
                <a:cs typeface="Calibri" panose="020F0502020204030204" pitchFamily="34" charset="0"/>
              </a:rPr>
              <a:t>&gt;</a:t>
            </a:r>
          </a:p>
          <a:p>
            <a:pPr lvl="1">
              <a:lnSpc>
                <a:spcPct val="150000"/>
              </a:lnSpc>
            </a:pPr>
            <a:r>
              <a:rPr lang="en-US" altLang="zh-CN" sz="2000" dirty="0">
                <a:latin typeface="Calibri" panose="020F0502020204030204" pitchFamily="34" charset="0"/>
                <a:ea typeface="微软雅黑" panose="020B0503020204020204" pitchFamily="34" charset="-122"/>
                <a:cs typeface="Calibri" panose="020F0502020204030204" pitchFamily="34" charset="0"/>
              </a:rPr>
              <a:t>  &lt;Event&gt;&lt;![CDATA[subscribe]]&gt;&lt;/Event&gt;</a:t>
            </a:r>
          </a:p>
          <a:p>
            <a:pPr lvl="1">
              <a:lnSpc>
                <a:spcPct val="150000"/>
              </a:lnSpc>
            </a:pPr>
            <a:r>
              <a:rPr lang="en-US" altLang="zh-CN" sz="2000" dirty="0">
                <a:latin typeface="Calibri" panose="020F0502020204030204" pitchFamily="34" charset="0"/>
                <a:ea typeface="微软雅黑" panose="020B0503020204020204" pitchFamily="34" charset="-122"/>
                <a:cs typeface="Calibri" panose="020F0502020204030204" pitchFamily="34" charset="0"/>
              </a:rPr>
              <a:t>&lt;/xml&gt;</a:t>
            </a:r>
          </a:p>
          <a:p>
            <a:pPr marL="342900" indent="-342900">
              <a:lnSpc>
                <a:spcPct val="150000"/>
              </a:lnSpc>
              <a:buFont typeface="Arial" panose="020B0604020202020204" pitchFamily="34" charset="0"/>
              <a:buChar char="•"/>
            </a:pPr>
            <a:r>
              <a:rPr lang="zh-CN" altLang="en-US" sz="2000" dirty="0">
                <a:latin typeface="Calibri" panose="020F0502020204030204" pitchFamily="34" charset="0"/>
                <a:ea typeface="微软雅黑" panose="020B0503020204020204" pitchFamily="34" charset="-122"/>
                <a:cs typeface="Calibri" panose="020F0502020204030204" pitchFamily="34" charset="0"/>
              </a:rPr>
              <a:t>事件格式与消息格式很相似，解析后，根据</a:t>
            </a:r>
            <a:r>
              <a:rPr lang="en-US" altLang="zh-CN" sz="2000" dirty="0" err="1">
                <a:latin typeface="Calibri" panose="020F0502020204030204" pitchFamily="34" charset="0"/>
                <a:ea typeface="微软雅黑" panose="020B0503020204020204" pitchFamily="34" charset="-122"/>
                <a:cs typeface="Calibri" panose="020F0502020204030204" pitchFamily="34" charset="0"/>
              </a:rPr>
              <a:t>MsgType</a:t>
            </a:r>
            <a:r>
              <a:rPr lang="zh-CN" altLang="en-US" sz="2000" dirty="0">
                <a:latin typeface="Calibri" panose="020F0502020204030204" pitchFamily="34" charset="0"/>
                <a:ea typeface="微软雅黑" panose="020B0503020204020204" pitchFamily="34" charset="-122"/>
                <a:cs typeface="Calibri" panose="020F0502020204030204" pitchFamily="34" charset="0"/>
              </a:rPr>
              <a:t>为</a:t>
            </a:r>
            <a:r>
              <a:rPr lang="en-US" altLang="zh-CN" sz="2000" dirty="0">
                <a:latin typeface="Calibri" panose="020F0502020204030204" pitchFamily="34" charset="0"/>
                <a:ea typeface="微软雅黑" panose="020B0503020204020204" pitchFamily="34" charset="-122"/>
                <a:cs typeface="Calibri" panose="020F0502020204030204" pitchFamily="34" charset="0"/>
              </a:rPr>
              <a:t>event</a:t>
            </a:r>
            <a:r>
              <a:rPr lang="zh-CN" altLang="en-US" sz="2000" dirty="0">
                <a:latin typeface="Calibri" panose="020F0502020204030204" pitchFamily="34" charset="0"/>
                <a:ea typeface="微软雅黑" panose="020B0503020204020204" pitchFamily="34" charset="-122"/>
                <a:cs typeface="Calibri" panose="020F0502020204030204" pitchFamily="34" charset="0"/>
              </a:rPr>
              <a:t>判断是否为事件类型。</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事件与普通消息</a:t>
            </a:r>
          </a:p>
        </p:txBody>
      </p:sp>
      <p:sp>
        <p:nvSpPr>
          <p:cNvPr id="4" name="文本框 3"/>
          <p:cNvSpPr txBox="1"/>
          <p:nvPr/>
        </p:nvSpPr>
        <p:spPr>
          <a:xfrm>
            <a:off x="1185863" y="1814513"/>
            <a:ext cx="9801225"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微信事件消息与普通消息并没有本质区别，只是并非由微信用户发送消息，而是微信服务器对用户的某些操作进行响应，并把结果通知到开发者服务器。使用</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=event</a:t>
            </a:r>
            <a:r>
              <a:rPr lang="zh-CN" altLang="en-US" sz="2000" dirty="0">
                <a:latin typeface="微软雅黑" panose="020B0503020204020204" pitchFamily="34" charset="-122"/>
                <a:ea typeface="微软雅黑" panose="020B0503020204020204" pitchFamily="34" charset="-122"/>
              </a:rPr>
              <a:t>标记为事件类型的消息。</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611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如何处理事件</a:t>
            </a:r>
          </a:p>
        </p:txBody>
      </p:sp>
      <p:sp>
        <p:nvSpPr>
          <p:cNvPr id="8" name="文本框 7">
            <a:extLst>
              <a:ext uri="{FF2B5EF4-FFF2-40B4-BE49-F238E27FC236}">
                <a16:creationId xmlns:a16="http://schemas.microsoft.com/office/drawing/2014/main" id="{5B740601-ACA2-4F89-9E22-A75733391128}"/>
              </a:ext>
            </a:extLst>
          </p:cNvPr>
          <p:cNvSpPr txBox="1"/>
          <p:nvPr/>
        </p:nvSpPr>
        <p:spPr>
          <a:xfrm>
            <a:off x="1054099" y="5614219"/>
            <a:ext cx="9014133"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在对应的事件类型中编写处理代码。</a:t>
            </a:r>
          </a:p>
        </p:txBody>
      </p:sp>
      <p:sp>
        <p:nvSpPr>
          <p:cNvPr id="3" name="文本框 2">
            <a:extLst>
              <a:ext uri="{FF2B5EF4-FFF2-40B4-BE49-F238E27FC236}">
                <a16:creationId xmlns:a16="http://schemas.microsoft.com/office/drawing/2014/main" id="{452EDF74-0718-4999-9E95-3F112BF0F6CC}"/>
              </a:ext>
            </a:extLst>
          </p:cNvPr>
          <p:cNvSpPr txBox="1"/>
          <p:nvPr/>
        </p:nvSpPr>
        <p:spPr>
          <a:xfrm>
            <a:off x="1054099" y="1575168"/>
            <a:ext cx="6910030" cy="3693319"/>
          </a:xfrm>
          <a:prstGeom prst="rect">
            <a:avLst/>
          </a:prstGeom>
          <a:noFill/>
        </p:spPr>
        <p:txBody>
          <a:bodyPr wrap="square" rtlCol="0">
            <a:spAutoFit/>
          </a:bodyPr>
          <a:lstStyle/>
          <a:p>
            <a:r>
              <a:rPr lang="en-US" altLang="zh-CN" dirty="0">
                <a:latin typeface="Consolas" panose="020B0609020204030204" pitchFamily="49" charset="0"/>
              </a:rPr>
              <a:t>Switch($event){</a:t>
            </a:r>
          </a:p>
          <a:p>
            <a:r>
              <a:rPr lang="en-US" altLang="zh-CN" dirty="0">
                <a:latin typeface="Consolas" panose="020B0609020204030204" pitchFamily="49" charset="0"/>
              </a:rPr>
              <a:t>    case ‘subscribe’:</a:t>
            </a:r>
          </a:p>
          <a:p>
            <a:r>
              <a:rPr lang="en-US" altLang="zh-CN" dirty="0">
                <a:latin typeface="Consolas" panose="020B0609020204030204" pitchFamily="49" charset="0"/>
              </a:rPr>
              <a:t>        break;</a:t>
            </a:r>
          </a:p>
          <a:p>
            <a:r>
              <a:rPr lang="en-US" altLang="zh-CN" dirty="0">
                <a:latin typeface="Consolas" panose="020B0609020204030204" pitchFamily="49" charset="0"/>
              </a:rPr>
              <a:t>    case ‘unsubscribe’:</a:t>
            </a:r>
          </a:p>
          <a:p>
            <a:r>
              <a:rPr lang="en-US" altLang="zh-CN" dirty="0">
                <a:latin typeface="Consolas" panose="020B0609020204030204" pitchFamily="49" charset="0"/>
              </a:rPr>
              <a:t>        break;</a:t>
            </a:r>
          </a:p>
          <a:p>
            <a:r>
              <a:rPr lang="en-US" altLang="zh-CN" dirty="0">
                <a:latin typeface="Consolas" panose="020B0609020204030204" pitchFamily="49" charset="0"/>
              </a:rPr>
              <a:t>    case ‘LOCATION’:</a:t>
            </a:r>
          </a:p>
          <a:p>
            <a:r>
              <a:rPr lang="en-US" altLang="zh-CN" dirty="0">
                <a:latin typeface="Consolas" panose="020B0609020204030204" pitchFamily="49" charset="0"/>
              </a:rPr>
              <a:t>        break;</a:t>
            </a:r>
          </a:p>
          <a:p>
            <a:r>
              <a:rPr lang="en-US" altLang="zh-CN" dirty="0">
                <a:latin typeface="Consolas" panose="020B0609020204030204" pitchFamily="49" charset="0"/>
              </a:rPr>
              <a:t>    case ‘CLICK’:</a:t>
            </a:r>
          </a:p>
          <a:p>
            <a:r>
              <a:rPr lang="en-US" altLang="zh-CN" dirty="0">
                <a:latin typeface="Consolas" panose="020B0609020204030204" pitchFamily="49" charset="0"/>
              </a:rPr>
              <a:t>        break;</a:t>
            </a:r>
          </a:p>
          <a:p>
            <a:r>
              <a:rPr lang="en-US" altLang="zh-CN" dirty="0">
                <a:latin typeface="Consolas" panose="020B0609020204030204" pitchFamily="49" charset="0"/>
              </a:rPr>
              <a:t>    case ‘VIEW’:</a:t>
            </a:r>
          </a:p>
          <a:p>
            <a:r>
              <a:rPr lang="en-US" altLang="zh-CN" dirty="0">
                <a:latin typeface="Consolas" panose="020B0609020204030204" pitchFamily="49" charset="0"/>
              </a:rPr>
              <a:t>        break;</a:t>
            </a:r>
          </a:p>
          <a:p>
            <a:r>
              <a:rPr lang="en-US" altLang="zh-CN" dirty="0">
                <a:latin typeface="Consolas" panose="020B0609020204030204" pitchFamily="49" charset="0"/>
              </a:rPr>
              <a:t>    default:;</a:t>
            </a:r>
          </a:p>
          <a:p>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1101317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菜单事件</a:t>
            </a:r>
          </a:p>
        </p:txBody>
      </p:sp>
      <p:sp>
        <p:nvSpPr>
          <p:cNvPr id="4" name="文本框 3"/>
          <p:cNvSpPr txBox="1"/>
          <p:nvPr/>
        </p:nvSpPr>
        <p:spPr>
          <a:xfrm>
            <a:off x="1185863" y="1814513"/>
            <a:ext cx="9801225"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用户进行点击菜单操作，会产生菜单事件并通知开发者服务器。</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注意，点击菜单弹出子菜单，不会产生上报。</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点击菜单拉取消息时的事件为</a:t>
            </a:r>
            <a:r>
              <a:rPr lang="en-US" altLang="zh-CN" sz="2000" dirty="0">
                <a:latin typeface="微软雅黑" panose="020B0503020204020204" pitchFamily="34" charset="-122"/>
                <a:ea typeface="微软雅黑" panose="020B0503020204020204" pitchFamily="34" charset="-122"/>
              </a:rPr>
              <a:t>CLICK</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点击菜单跳转链接时的事件为</a:t>
            </a:r>
            <a:r>
              <a:rPr lang="en-US" altLang="zh-CN" sz="2000" dirty="0">
                <a:latin typeface="微软雅黑" panose="020B0503020204020204" pitchFamily="34" charset="-122"/>
                <a:ea typeface="微软雅黑" panose="020B0503020204020204" pitchFamily="34" charset="-122"/>
              </a:rPr>
              <a:t>VIEW</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65348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9053</TotalTime>
  <Words>615</Words>
  <Application>Microsoft Office PowerPoint</Application>
  <PresentationFormat>宽屏</PresentationFormat>
  <Paragraphs>75</Paragraphs>
  <Slides>15</Slides>
  <Notes>1</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15</vt:i4>
      </vt:variant>
    </vt:vector>
  </HeadingPairs>
  <TitlesOfParts>
    <vt:vector size="31" baseType="lpstr">
      <vt:lpstr>冬青黑体简体中文 W3</vt:lpstr>
      <vt:lpstr>冬青黑体简体中文 W6</vt:lpstr>
      <vt:lpstr>宋体</vt:lpstr>
      <vt:lpstr>微软雅黑</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1738</cp:revision>
  <dcterms:created xsi:type="dcterms:W3CDTF">2014-07-07T13:10:41Z</dcterms:created>
  <dcterms:modified xsi:type="dcterms:W3CDTF">2017-09-06T18:30:21Z</dcterms:modified>
</cp:coreProperties>
</file>