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2"/>
  </p:notesMasterIdLst>
  <p:handoutMasterIdLst>
    <p:handoutMasterId r:id="rId33"/>
  </p:handoutMasterIdLst>
  <p:sldIdLst>
    <p:sldId id="257" r:id="rId6"/>
    <p:sldId id="446" r:id="rId7"/>
    <p:sldId id="454" r:id="rId8"/>
    <p:sldId id="451" r:id="rId9"/>
    <p:sldId id="481" r:id="rId10"/>
    <p:sldId id="482" r:id="rId11"/>
    <p:sldId id="466" r:id="rId12"/>
    <p:sldId id="485" r:id="rId13"/>
    <p:sldId id="486" r:id="rId14"/>
    <p:sldId id="487" r:id="rId15"/>
    <p:sldId id="460" r:id="rId16"/>
    <p:sldId id="483" r:id="rId17"/>
    <p:sldId id="497" r:id="rId18"/>
    <p:sldId id="484" r:id="rId19"/>
    <p:sldId id="456" r:id="rId20"/>
    <p:sldId id="493" r:id="rId21"/>
    <p:sldId id="489" r:id="rId22"/>
    <p:sldId id="452" r:id="rId23"/>
    <p:sldId id="490" r:id="rId24"/>
    <p:sldId id="491" r:id="rId25"/>
    <p:sldId id="494" r:id="rId26"/>
    <p:sldId id="470" r:id="rId27"/>
    <p:sldId id="471" r:id="rId28"/>
    <p:sldId id="495" r:id="rId29"/>
    <p:sldId id="496" r:id="rId30"/>
    <p:sldId id="311" r:id="rId31"/>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26</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2017/9/6</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2017/9/6</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9/6/2017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2017/9/6</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2017/9/6</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2017/9/6</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2017/9/6</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2017/9/6</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2017/9/6</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2017/9/6</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9/6/2017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res.wx.qq.com/open/js/jweixin-1.2.0.j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example.com/test/test.ph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10</a:t>
            </a:r>
            <a:r>
              <a:rPr lang="zh-CN" altLang="en-US" dirty="0"/>
              <a:t>讲 </a:t>
            </a:r>
            <a:r>
              <a:rPr lang="en-US" altLang="zh-CN" dirty="0"/>
              <a:t>JS-SDK</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签名的步骤</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生成签名的步骤：</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1. </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并生成</a:t>
            </a:r>
            <a:r>
              <a:rPr lang="en-US" altLang="zh-CN" dirty="0" err="1">
                <a:ea typeface="微软雅黑" panose="020B0503020204020204" pitchFamily="34" charset="-122"/>
              </a:rPr>
              <a:t>timstamp</a:t>
            </a:r>
            <a:r>
              <a:rPr lang="zh-CN" altLang="en-US" dirty="0">
                <a:ea typeface="微软雅黑" panose="020B0503020204020204" pitchFamily="34" charset="-122"/>
              </a:rPr>
              <a:t>与</a:t>
            </a:r>
            <a:r>
              <a:rPr lang="en-US" altLang="zh-CN" dirty="0" err="1">
                <a:ea typeface="微软雅黑" panose="020B0503020204020204" pitchFamily="34" charset="-122"/>
              </a:rPr>
              <a:t>noncestr</a:t>
            </a:r>
            <a:r>
              <a:rPr lang="zh-CN" altLang="en-US" dirty="0">
                <a:ea typeface="微软雅黑" panose="020B0503020204020204" pitchFamily="34" charset="-122"/>
              </a:rPr>
              <a:t>。</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2. </a:t>
            </a:r>
            <a:r>
              <a:rPr lang="zh-CN" altLang="en-US" dirty="0">
                <a:ea typeface="微软雅黑" panose="020B0503020204020204" pitchFamily="34" charset="-122"/>
              </a:rPr>
              <a:t>对所</a:t>
            </a:r>
            <a:r>
              <a:rPr lang="zh-CN" altLang="en-US" dirty="0">
                <a:solidFill>
                  <a:schemeClr val="accent6">
                    <a:lumMod val="75000"/>
                  </a:schemeClr>
                </a:solidFill>
                <a:ea typeface="微软雅黑" panose="020B0503020204020204" pitchFamily="34" charset="-122"/>
              </a:rPr>
              <a:t>有待签名参数按照字段名</a:t>
            </a:r>
            <a:r>
              <a:rPr lang="zh-CN" altLang="en-US" dirty="0">
                <a:ea typeface="微软雅黑" panose="020B0503020204020204" pitchFamily="34" charset="-122"/>
              </a:rPr>
              <a:t>的</a:t>
            </a:r>
            <a:r>
              <a:rPr lang="en-US" altLang="zh-CN" dirty="0">
                <a:ea typeface="微软雅黑" panose="020B0503020204020204" pitchFamily="34" charset="-122"/>
              </a:rPr>
              <a:t>ASCII </a:t>
            </a:r>
            <a:r>
              <a:rPr lang="zh-CN" altLang="en-US" dirty="0">
                <a:ea typeface="微软雅黑" panose="020B0503020204020204" pitchFamily="34" charset="-122"/>
              </a:rPr>
              <a:t>码从小到大排序（字典序）。</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3. </a:t>
            </a:r>
            <a:r>
              <a:rPr lang="zh-CN" altLang="en-US" dirty="0">
                <a:ea typeface="微软雅黑" panose="020B0503020204020204" pitchFamily="34" charset="-122"/>
              </a:rPr>
              <a:t>对参数名与参数值使用</a:t>
            </a:r>
            <a:r>
              <a:rPr lang="en-US" altLang="zh-CN" dirty="0" err="1">
                <a:ea typeface="微软雅黑" panose="020B0503020204020204" pitchFamily="34" charset="-122"/>
              </a:rPr>
              <a:t>url</a:t>
            </a:r>
            <a:r>
              <a:rPr lang="zh-CN" altLang="en-US" dirty="0">
                <a:ea typeface="微软雅黑" panose="020B0503020204020204" pitchFamily="34" charset="-122"/>
              </a:rPr>
              <a:t>键值对的格式（</a:t>
            </a:r>
            <a:r>
              <a:rPr lang="en-US" altLang="zh-CN" dirty="0"/>
              <a:t>key1=value1&amp;key2=value2…</a:t>
            </a:r>
            <a:r>
              <a:rPr lang="zh-CN" altLang="en-US" dirty="0">
                <a:ea typeface="微软雅黑" panose="020B0503020204020204" pitchFamily="34" charset="-122"/>
              </a:rPr>
              <a:t>）进行字符串拼接。</a:t>
            </a:r>
            <a:endParaRPr lang="en-US" altLang="zh-CN" dirty="0">
              <a:ea typeface="微软雅黑" panose="020B0503020204020204" pitchFamily="34" charset="-122"/>
            </a:endParaRPr>
          </a:p>
          <a:p>
            <a:pPr lvl="2">
              <a:lnSpc>
                <a:spcPct val="150000"/>
              </a:lnSpc>
            </a:pPr>
            <a:r>
              <a:rPr lang="zh-CN" altLang="en-US" sz="1600" dirty="0">
                <a:solidFill>
                  <a:schemeClr val="accent6">
                    <a:lumMod val="75000"/>
                  </a:schemeClr>
                </a:solidFill>
                <a:ea typeface="微软雅黑" panose="020B0503020204020204" pitchFamily="34" charset="-122"/>
              </a:rPr>
              <a:t>注意：这里所有的参数名都是小写字符，并且字段名和字段值都采用原始值，不进行</a:t>
            </a:r>
            <a:r>
              <a:rPr lang="en-US" altLang="zh-CN" sz="1600" dirty="0">
                <a:solidFill>
                  <a:schemeClr val="accent6">
                    <a:lumMod val="75000"/>
                  </a:schemeClr>
                </a:solidFill>
                <a:ea typeface="微软雅黑" panose="020B0503020204020204" pitchFamily="34" charset="-122"/>
              </a:rPr>
              <a:t>URL </a:t>
            </a:r>
            <a:r>
              <a:rPr lang="zh-CN" altLang="en-US" sz="1600" dirty="0">
                <a:solidFill>
                  <a:schemeClr val="accent6">
                    <a:lumMod val="75000"/>
                  </a:schemeClr>
                </a:solidFill>
                <a:ea typeface="微软雅黑" panose="020B0503020204020204" pitchFamily="34" charset="-122"/>
              </a:rPr>
              <a:t>转义。</a:t>
            </a:r>
            <a:endParaRPr lang="en-US" altLang="zh-CN" sz="1600" dirty="0">
              <a:solidFill>
                <a:schemeClr val="accent6">
                  <a:lumMod val="75000"/>
                </a:schemeClr>
              </a:solidFill>
              <a:ea typeface="微软雅黑" panose="020B0503020204020204" pitchFamily="34" charset="-122"/>
            </a:endParaRPr>
          </a:p>
          <a:p>
            <a:pPr lvl="1">
              <a:lnSpc>
                <a:spcPct val="150000"/>
              </a:lnSpc>
            </a:pPr>
            <a:r>
              <a:rPr lang="en-US" altLang="zh-CN" dirty="0">
                <a:ea typeface="微软雅黑" panose="020B0503020204020204" pitchFamily="34" charset="-122"/>
              </a:rPr>
              <a:t>4. </a:t>
            </a:r>
            <a:r>
              <a:rPr lang="zh-CN" altLang="en-US" dirty="0">
                <a:ea typeface="微软雅黑" panose="020B0503020204020204" pitchFamily="34" charset="-122"/>
              </a:rPr>
              <a:t>对拼接的字符串进行</a:t>
            </a:r>
            <a:r>
              <a:rPr lang="en-US" altLang="zh-CN" dirty="0">
                <a:ea typeface="微软雅黑" panose="020B0503020204020204" pitchFamily="34" charset="-122"/>
              </a:rPr>
              <a:t>sha1</a:t>
            </a:r>
            <a:r>
              <a:rPr lang="zh-CN" altLang="en-US" dirty="0">
                <a:ea typeface="微软雅黑" panose="020B0503020204020204" pitchFamily="34" charset="-122"/>
              </a:rPr>
              <a:t>加密签名：</a:t>
            </a:r>
            <a:r>
              <a:rPr lang="en-US" altLang="zh-CN" dirty="0">
                <a:ea typeface="微软雅黑" panose="020B0503020204020204" pitchFamily="34" charset="-122"/>
              </a:rPr>
              <a:t>sha1(string)</a:t>
            </a:r>
            <a:r>
              <a:rPr lang="zh-CN" altLang="en-US" dirty="0">
                <a:ea typeface="微软雅黑" panose="020B0503020204020204" pitchFamily="34" charset="-122"/>
              </a:rPr>
              <a:t>。</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326540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基本使用（续）</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zh-CN" altLang="en-US" b="0" dirty="0"/>
              <a:t>接口配置列表</a:t>
            </a:r>
          </a:p>
        </p:txBody>
      </p:sp>
      <p:sp>
        <p:nvSpPr>
          <p:cNvPr id="3" name="文本框 2">
            <a:extLst>
              <a:ext uri="{FF2B5EF4-FFF2-40B4-BE49-F238E27FC236}">
                <a16:creationId xmlns:a16="http://schemas.microsoft.com/office/drawing/2014/main" id="{62F0578D-AB07-4633-A5CA-0C7838885FB8}"/>
              </a:ext>
            </a:extLst>
          </p:cNvPr>
          <p:cNvSpPr txBox="1"/>
          <p:nvPr/>
        </p:nvSpPr>
        <p:spPr>
          <a:xfrm>
            <a:off x="1054099" y="1710813"/>
            <a:ext cx="10135011"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请确保要调用的接口在配置列表中，否则无法调用。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679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en-US" altLang="zh-CN" b="0" dirty="0"/>
              <a:t>ready</a:t>
            </a:r>
            <a:r>
              <a:rPr lang="zh-CN" altLang="en-US" b="0" dirty="0"/>
              <a:t>接口的回调函数</a:t>
            </a:r>
          </a:p>
        </p:txBody>
      </p:sp>
      <p:sp>
        <p:nvSpPr>
          <p:cNvPr id="3" name="文本框 2">
            <a:extLst>
              <a:ext uri="{FF2B5EF4-FFF2-40B4-BE49-F238E27FC236}">
                <a16:creationId xmlns:a16="http://schemas.microsoft.com/office/drawing/2014/main" id="{62F0578D-AB07-4633-A5CA-0C7838885FB8}"/>
              </a:ext>
            </a:extLst>
          </p:cNvPr>
          <p:cNvSpPr txBox="1"/>
          <p:nvPr/>
        </p:nvSpPr>
        <p:spPr>
          <a:xfrm>
            <a:off x="1054099" y="1710813"/>
            <a:ext cx="10135011"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信息验证后会执行</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方法，所有接口调用都必须在</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接口获得结果之后，</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是一个客户端的异步操作，所以如果需要在页面加载时就调用相关接口，则须把相关接口放在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函数中调用来确保正确执行。</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对于用户触发时才调用的接口，则可以直接调用，不需要放在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on</a:t>
            </a:r>
            <a:r>
              <a:rPr lang="zh-CN" altLang="en-US" dirty="0">
                <a:latin typeface="微软雅黑" panose="020B0503020204020204" pitchFamily="34" charset="-122"/>
                <a:ea typeface="微软雅黑" panose="020B0503020204020204" pitchFamily="34" charset="-122"/>
              </a:rPr>
              <a:t>开头的接口都是要放到</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函数中配置的。</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120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788135" cy="685800"/>
          </a:xfrm>
        </p:spPr>
        <p:txBody>
          <a:bodyPr/>
          <a:lstStyle/>
          <a:p>
            <a:r>
              <a:rPr lang="en-US" altLang="zh-CN" b="0" dirty="0"/>
              <a:t>error</a:t>
            </a:r>
            <a:r>
              <a:rPr lang="zh-CN" altLang="en-US" b="0" dirty="0"/>
              <a:t>接口的回调函数</a:t>
            </a:r>
          </a:p>
        </p:txBody>
      </p:sp>
      <p:sp>
        <p:nvSpPr>
          <p:cNvPr id="3" name="文本框 2">
            <a:extLst>
              <a:ext uri="{FF2B5EF4-FFF2-40B4-BE49-F238E27FC236}">
                <a16:creationId xmlns:a16="http://schemas.microsoft.com/office/drawing/2014/main" id="{381136EF-B986-46B9-838C-B1E37719567C}"/>
              </a:ext>
            </a:extLst>
          </p:cNvPr>
          <p:cNvSpPr txBox="1"/>
          <p:nvPr/>
        </p:nvSpPr>
        <p:spPr>
          <a:xfrm>
            <a:off x="1054099" y="1691148"/>
            <a:ext cx="10410315"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信息验证失败会执行</a:t>
            </a:r>
            <a:r>
              <a:rPr lang="en-US" altLang="zh-CN" dirty="0">
                <a:latin typeface="微软雅黑" panose="020B0503020204020204" pitchFamily="34" charset="-122"/>
                <a:ea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rPr>
              <a:t>函数，如签名过期导致验证失败。</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具体错误信息可以打开</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debug</a:t>
            </a:r>
            <a:r>
              <a:rPr lang="zh-CN" altLang="en-US" dirty="0">
                <a:latin typeface="微软雅黑" panose="020B0503020204020204" pitchFamily="34" charset="-122"/>
                <a:ea typeface="微软雅黑" panose="020B0503020204020204" pitchFamily="34" charset="-122"/>
              </a:rPr>
              <a:t>模式查看，也可以在返回的</a:t>
            </a:r>
            <a:r>
              <a:rPr lang="en-US" altLang="zh-CN" dirty="0">
                <a:latin typeface="微软雅黑" panose="020B0503020204020204" pitchFamily="34" charset="-122"/>
                <a:ea typeface="微软雅黑" panose="020B0503020204020204" pitchFamily="34" charset="-122"/>
              </a:rPr>
              <a:t>res</a:t>
            </a:r>
            <a:r>
              <a:rPr lang="zh-CN" altLang="en-US" dirty="0">
                <a:latin typeface="微软雅黑" panose="020B0503020204020204" pitchFamily="34" charset="-122"/>
                <a:ea typeface="微软雅黑" panose="020B0503020204020204" pitchFamily="34" charset="-122"/>
              </a:rPr>
              <a:t>参数中查看，对于</a:t>
            </a:r>
            <a:r>
              <a:rPr lang="en-US" altLang="zh-CN" dirty="0">
                <a:latin typeface="微软雅黑" panose="020B0503020204020204" pitchFamily="34" charset="-122"/>
                <a:ea typeface="微软雅黑" panose="020B0503020204020204" pitchFamily="34" charset="-122"/>
              </a:rPr>
              <a:t>SPA</a:t>
            </a:r>
            <a:r>
              <a:rPr lang="zh-CN" altLang="en-US" dirty="0">
                <a:latin typeface="微软雅黑" panose="020B0503020204020204" pitchFamily="34" charset="-122"/>
                <a:ea typeface="微软雅黑" panose="020B0503020204020204" pitchFamily="34" charset="-122"/>
              </a:rPr>
              <a:t>可以在这里更新签名。</a:t>
            </a:r>
          </a:p>
        </p:txBody>
      </p:sp>
    </p:spTree>
    <p:extLst>
      <p:ext uri="{BB962C8B-B14F-4D97-AF65-F5344CB8AC3E}">
        <p14:creationId xmlns:p14="http://schemas.microsoft.com/office/powerpoint/2010/main" val="106707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分享到朋友圈接口</a:t>
            </a:r>
          </a:p>
        </p:txBody>
      </p:sp>
      <p:sp>
        <p:nvSpPr>
          <p:cNvPr id="3" name="矩形 2">
            <a:extLst>
              <a:ext uri="{FF2B5EF4-FFF2-40B4-BE49-F238E27FC236}">
                <a16:creationId xmlns:a16="http://schemas.microsoft.com/office/drawing/2014/main" id="{059BF085-ED71-4527-A0B3-D2D3383A6E10}"/>
              </a:ext>
            </a:extLst>
          </p:cNvPr>
          <p:cNvSpPr/>
          <p:nvPr/>
        </p:nvSpPr>
        <p:spPr>
          <a:xfrm>
            <a:off x="1179870" y="1632350"/>
            <a:ext cx="9881419" cy="3970318"/>
          </a:xfrm>
          <a:prstGeom prst="rect">
            <a:avLst/>
          </a:prstGeom>
        </p:spPr>
        <p:txBody>
          <a:bodyPr wrap="square">
            <a:spAutoFit/>
          </a:bodyPr>
          <a:lstStyle/>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接口参数</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wx.onMenuShareTimeline</a:t>
            </a:r>
            <a:r>
              <a:rPr lang="en-US" altLang="zh-CN" dirty="0">
                <a:latin typeface="arial" panose="020B0604020202020204" pitchFamily="34" charset="0"/>
              </a:rPr>
              <a:t>({</a:t>
            </a:r>
            <a:endParaRPr lang="en-US" altLang="zh-CN" dirty="0"/>
          </a:p>
          <a:p>
            <a:pPr lvl="1"/>
            <a:r>
              <a:rPr lang="en-US" altLang="zh-CN" dirty="0">
                <a:latin typeface="arial" panose="020B0604020202020204" pitchFamily="34" charset="0"/>
              </a:rPr>
              <a:t>    title: '', // </a:t>
            </a:r>
            <a:r>
              <a:rPr lang="zh-CN" altLang="en-US" dirty="0">
                <a:latin typeface="arial" panose="020B0604020202020204" pitchFamily="34" charset="0"/>
              </a:rPr>
              <a:t>分享标题</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link: '', // </a:t>
            </a:r>
            <a:r>
              <a:rPr lang="zh-CN" altLang="en-US" dirty="0">
                <a:latin typeface="arial" panose="020B0604020202020204" pitchFamily="34" charset="0"/>
              </a:rPr>
              <a:t>分享链接，该链接域名或路径必须与当前页面对应的公众号</a:t>
            </a:r>
            <a:r>
              <a:rPr lang="en-US" altLang="zh-CN" dirty="0">
                <a:latin typeface="arial" panose="020B0604020202020204" pitchFamily="34" charset="0"/>
              </a:rPr>
              <a:t>JS</a:t>
            </a:r>
            <a:r>
              <a:rPr lang="zh-CN" altLang="en-US" dirty="0">
                <a:latin typeface="arial" panose="020B0604020202020204" pitchFamily="34" charset="0"/>
              </a:rPr>
              <a:t>安全域名一致</a:t>
            </a:r>
            <a:endParaRPr lang="zh-CN" altLang="en-US" dirty="0"/>
          </a:p>
          <a:p>
            <a:pPr lvl="1"/>
            <a:r>
              <a:rPr lang="zh-CN" altLang="en-US" dirty="0">
                <a:latin typeface="arial" panose="020B0604020202020204" pitchFamily="34" charset="0"/>
              </a:rPr>
              <a:t>    </a:t>
            </a:r>
            <a:r>
              <a:rPr lang="en-US" altLang="zh-CN" dirty="0" err="1">
                <a:latin typeface="arial" panose="020B0604020202020204" pitchFamily="34" charset="0"/>
              </a:rPr>
              <a:t>imgUrl</a:t>
            </a:r>
            <a:r>
              <a:rPr lang="en-US" altLang="zh-CN" dirty="0">
                <a:latin typeface="arial" panose="020B0604020202020204" pitchFamily="34" charset="0"/>
              </a:rPr>
              <a:t>: '', // </a:t>
            </a:r>
            <a:r>
              <a:rPr lang="zh-CN" altLang="en-US" dirty="0">
                <a:latin typeface="arial" panose="020B0604020202020204" pitchFamily="34" charset="0"/>
              </a:rPr>
              <a:t>分享图标</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success: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用户确认分享后执行的回调函数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cancel: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用户取消分享后执行的回调函数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en-US" altLang="zh-CN" dirty="0">
                <a:latin typeface="arial" panose="020B0604020202020204" pitchFamily="34" charset="0"/>
              </a:rPr>
              <a:t>});</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调用方式：</a:t>
            </a:r>
            <a:endParaRPr lang="en-US" altLang="zh-CN" dirty="0">
              <a:latin typeface="arial" panose="020B0604020202020204" pitchFamily="34" charset="0"/>
              <a:ea typeface="微软雅黑" panose="020B0503020204020204" pitchFamily="34" charset="-122"/>
            </a:endParaRPr>
          </a:p>
          <a:p>
            <a:pPr lvl="1"/>
            <a:r>
              <a:rPr lang="zh-CN" altLang="en-US" dirty="0">
                <a:latin typeface="arial" panose="020B0604020202020204" pitchFamily="34" charset="0"/>
                <a:ea typeface="微软雅黑" panose="020B0503020204020204" pitchFamily="34" charset="-122"/>
              </a:rPr>
              <a:t>在</a:t>
            </a:r>
            <a:r>
              <a:rPr lang="en-US" altLang="zh-CN" dirty="0">
                <a:latin typeface="arial" panose="020B0604020202020204" pitchFamily="34" charset="0"/>
                <a:ea typeface="微软雅黑" panose="020B0503020204020204" pitchFamily="34" charset="-122"/>
              </a:rPr>
              <a:t>ready</a:t>
            </a:r>
            <a:r>
              <a:rPr lang="zh-CN" altLang="en-US" dirty="0">
                <a:latin typeface="arial" panose="020B0604020202020204" pitchFamily="34" charset="0"/>
                <a:ea typeface="微软雅黑" panose="020B0503020204020204" pitchFamily="34" charset="-122"/>
              </a:rPr>
              <a:t>函数中配置，用户分享页面到朋友圈会自动调用此接口。</a:t>
            </a:r>
            <a:endParaRPr lang="en-US" altLang="zh-CN"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90227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分享给朋友接口</a:t>
            </a:r>
          </a:p>
        </p:txBody>
      </p:sp>
      <p:sp>
        <p:nvSpPr>
          <p:cNvPr id="3" name="矩形 2">
            <a:extLst>
              <a:ext uri="{FF2B5EF4-FFF2-40B4-BE49-F238E27FC236}">
                <a16:creationId xmlns:a16="http://schemas.microsoft.com/office/drawing/2014/main" id="{36F070ED-2F11-435D-AF44-8BD25481AB20}"/>
              </a:ext>
            </a:extLst>
          </p:cNvPr>
          <p:cNvSpPr/>
          <p:nvPr/>
        </p:nvSpPr>
        <p:spPr>
          <a:xfrm>
            <a:off x="934063" y="1628111"/>
            <a:ext cx="10323872" cy="4801314"/>
          </a:xfrm>
          <a:prstGeom prst="rect">
            <a:avLst/>
          </a:prstGeom>
        </p:spPr>
        <p:txBody>
          <a:bodyPr wrap="square">
            <a:spAutoFit/>
          </a:bodyPr>
          <a:lstStyle/>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接口参数</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wx.onMenuShareAppMessage</a:t>
            </a:r>
            <a:r>
              <a:rPr lang="en-US" altLang="zh-CN" dirty="0">
                <a:latin typeface="arial" panose="020B0604020202020204" pitchFamily="34" charset="0"/>
              </a:rPr>
              <a:t>({</a:t>
            </a:r>
            <a:endParaRPr lang="en-US" altLang="zh-CN" dirty="0"/>
          </a:p>
          <a:p>
            <a:pPr lvl="1"/>
            <a:r>
              <a:rPr lang="en-US" altLang="zh-CN" dirty="0">
                <a:latin typeface="arial" panose="020B0604020202020204" pitchFamily="34" charset="0"/>
              </a:rPr>
              <a:t>    title: '', // </a:t>
            </a:r>
            <a:r>
              <a:rPr lang="zh-CN" altLang="en-US" dirty="0">
                <a:latin typeface="arial" panose="020B0604020202020204" pitchFamily="34" charset="0"/>
              </a:rPr>
              <a:t>分享标题</a:t>
            </a:r>
            <a:endParaRPr lang="zh-CN" altLang="en-US" dirty="0"/>
          </a:p>
          <a:p>
            <a:pPr lvl="1"/>
            <a:r>
              <a:rPr lang="zh-CN" altLang="en-US" dirty="0">
                <a:latin typeface="arial" panose="020B0604020202020204" pitchFamily="34" charset="0"/>
              </a:rPr>
              <a:t>    </a:t>
            </a:r>
            <a:r>
              <a:rPr lang="en-US" altLang="zh-CN" dirty="0" err="1">
                <a:latin typeface="arial" panose="020B0604020202020204" pitchFamily="34" charset="0"/>
              </a:rPr>
              <a:t>desc</a:t>
            </a:r>
            <a:r>
              <a:rPr lang="en-US" altLang="zh-CN" dirty="0">
                <a:latin typeface="arial" panose="020B0604020202020204" pitchFamily="34" charset="0"/>
              </a:rPr>
              <a:t>: '', // </a:t>
            </a:r>
            <a:r>
              <a:rPr lang="zh-CN" altLang="en-US" dirty="0">
                <a:latin typeface="arial" panose="020B0604020202020204" pitchFamily="34" charset="0"/>
              </a:rPr>
              <a:t>分享描述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link: '', // </a:t>
            </a:r>
            <a:r>
              <a:rPr lang="zh-CN" altLang="en-US" dirty="0">
                <a:latin typeface="arial" panose="020B0604020202020204" pitchFamily="34" charset="0"/>
              </a:rPr>
              <a:t>分享链接，该链接域名或路径必须与当前页面对应的公众号</a:t>
            </a:r>
            <a:r>
              <a:rPr lang="en-US" altLang="zh-CN" dirty="0">
                <a:latin typeface="arial" panose="020B0604020202020204" pitchFamily="34" charset="0"/>
              </a:rPr>
              <a:t>JS</a:t>
            </a:r>
            <a:r>
              <a:rPr lang="zh-CN" altLang="en-US" dirty="0">
                <a:latin typeface="arial" panose="020B0604020202020204" pitchFamily="34" charset="0"/>
              </a:rPr>
              <a:t>安全域名一致</a:t>
            </a:r>
            <a:endParaRPr lang="zh-CN" altLang="en-US" dirty="0"/>
          </a:p>
          <a:p>
            <a:pPr lvl="1"/>
            <a:r>
              <a:rPr lang="zh-CN" altLang="en-US" dirty="0">
                <a:latin typeface="arial" panose="020B0604020202020204" pitchFamily="34" charset="0"/>
              </a:rPr>
              <a:t>    </a:t>
            </a:r>
            <a:r>
              <a:rPr lang="en-US" altLang="zh-CN" dirty="0" err="1">
                <a:latin typeface="arial" panose="020B0604020202020204" pitchFamily="34" charset="0"/>
              </a:rPr>
              <a:t>imgUrl</a:t>
            </a:r>
            <a:r>
              <a:rPr lang="en-US" altLang="zh-CN" dirty="0">
                <a:latin typeface="arial" panose="020B0604020202020204" pitchFamily="34" charset="0"/>
              </a:rPr>
              <a:t>: '', // </a:t>
            </a:r>
            <a:r>
              <a:rPr lang="zh-CN" altLang="en-US" dirty="0">
                <a:latin typeface="arial" panose="020B0604020202020204" pitchFamily="34" charset="0"/>
              </a:rPr>
              <a:t>分享图标</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type: '', // </a:t>
            </a:r>
            <a:r>
              <a:rPr lang="zh-CN" altLang="en-US" dirty="0">
                <a:latin typeface="arial" panose="020B0604020202020204" pitchFamily="34" charset="0"/>
              </a:rPr>
              <a:t>分享类型</a:t>
            </a:r>
            <a:r>
              <a:rPr lang="en-US" altLang="zh-CN" dirty="0">
                <a:latin typeface="arial" panose="020B0604020202020204" pitchFamily="34" charset="0"/>
              </a:rPr>
              <a:t>,music</a:t>
            </a:r>
            <a:r>
              <a:rPr lang="zh-CN" altLang="en-US" dirty="0">
                <a:latin typeface="arial" panose="020B0604020202020204" pitchFamily="34" charset="0"/>
              </a:rPr>
              <a:t>、</a:t>
            </a:r>
            <a:r>
              <a:rPr lang="en-US" altLang="zh-CN" dirty="0">
                <a:latin typeface="arial" panose="020B0604020202020204" pitchFamily="34" charset="0"/>
              </a:rPr>
              <a:t>video</a:t>
            </a:r>
            <a:r>
              <a:rPr lang="zh-CN" altLang="en-US" dirty="0">
                <a:latin typeface="arial" panose="020B0604020202020204" pitchFamily="34" charset="0"/>
              </a:rPr>
              <a:t>或</a:t>
            </a:r>
            <a:r>
              <a:rPr lang="en-US" altLang="zh-CN" dirty="0">
                <a:latin typeface="arial" panose="020B0604020202020204" pitchFamily="34" charset="0"/>
              </a:rPr>
              <a:t>link</a:t>
            </a:r>
            <a:r>
              <a:rPr lang="zh-CN" altLang="en-US" dirty="0">
                <a:latin typeface="arial" panose="020B0604020202020204" pitchFamily="34" charset="0"/>
              </a:rPr>
              <a:t>，不填默认为</a:t>
            </a:r>
            <a:r>
              <a:rPr lang="en-US" altLang="zh-CN" dirty="0">
                <a:latin typeface="arial" panose="020B0604020202020204" pitchFamily="34" charset="0"/>
              </a:rPr>
              <a:t>link</a:t>
            </a:r>
            <a:endParaRPr lang="en-US" altLang="zh-CN" dirty="0"/>
          </a:p>
          <a:p>
            <a:pPr lvl="1"/>
            <a:r>
              <a:rPr lang="en-US" altLang="zh-CN" dirty="0">
                <a:latin typeface="arial" panose="020B0604020202020204" pitchFamily="34" charset="0"/>
              </a:rPr>
              <a:t>    </a:t>
            </a:r>
            <a:r>
              <a:rPr lang="en-US" altLang="zh-CN" dirty="0" err="1">
                <a:latin typeface="arial" panose="020B0604020202020204" pitchFamily="34" charset="0"/>
              </a:rPr>
              <a:t>dataUrl</a:t>
            </a:r>
            <a:r>
              <a:rPr lang="en-US" altLang="zh-CN" dirty="0">
                <a:latin typeface="arial" panose="020B0604020202020204" pitchFamily="34" charset="0"/>
              </a:rPr>
              <a:t>: '', // </a:t>
            </a:r>
            <a:r>
              <a:rPr lang="zh-CN" altLang="en-US" dirty="0">
                <a:latin typeface="arial" panose="020B0604020202020204" pitchFamily="34" charset="0"/>
              </a:rPr>
              <a:t>如果</a:t>
            </a:r>
            <a:r>
              <a:rPr lang="en-US" altLang="zh-CN" dirty="0">
                <a:latin typeface="arial" panose="020B0604020202020204" pitchFamily="34" charset="0"/>
              </a:rPr>
              <a:t>type</a:t>
            </a:r>
            <a:r>
              <a:rPr lang="zh-CN" altLang="en-US" dirty="0">
                <a:latin typeface="arial" panose="020B0604020202020204" pitchFamily="34" charset="0"/>
              </a:rPr>
              <a:t>是</a:t>
            </a:r>
            <a:r>
              <a:rPr lang="en-US" altLang="zh-CN" dirty="0">
                <a:latin typeface="arial" panose="020B0604020202020204" pitchFamily="34" charset="0"/>
              </a:rPr>
              <a:t>music</a:t>
            </a:r>
            <a:r>
              <a:rPr lang="zh-CN" altLang="en-US" dirty="0">
                <a:latin typeface="arial" panose="020B0604020202020204" pitchFamily="34" charset="0"/>
              </a:rPr>
              <a:t>或</a:t>
            </a:r>
            <a:r>
              <a:rPr lang="en-US" altLang="zh-CN" dirty="0">
                <a:latin typeface="arial" panose="020B0604020202020204" pitchFamily="34" charset="0"/>
              </a:rPr>
              <a:t>video</a:t>
            </a:r>
            <a:r>
              <a:rPr lang="zh-CN" altLang="en-US" dirty="0">
                <a:latin typeface="arial" panose="020B0604020202020204" pitchFamily="34" charset="0"/>
              </a:rPr>
              <a:t>，则要提供数据链接，默认为空</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success: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用户确认分享后执行的回调函数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cancel: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用户取消分享后执行的回调函数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en-US" altLang="zh-CN" dirty="0">
                <a:latin typeface="arial" panose="020B0604020202020204" pitchFamily="34" charset="0"/>
              </a:rPr>
              <a:t>});</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调用方式：</a:t>
            </a:r>
            <a:endParaRPr lang="en-US" altLang="zh-CN" dirty="0">
              <a:latin typeface="arial" panose="020B0604020202020204" pitchFamily="34" charset="0"/>
              <a:ea typeface="微软雅黑" panose="020B0503020204020204" pitchFamily="34" charset="-122"/>
            </a:endParaRPr>
          </a:p>
          <a:p>
            <a:pPr lvl="1"/>
            <a:r>
              <a:rPr lang="zh-CN" altLang="en-US" dirty="0">
                <a:latin typeface="arial" panose="020B0604020202020204" pitchFamily="34" charset="0"/>
                <a:ea typeface="微软雅黑" panose="020B0503020204020204" pitchFamily="34" charset="-122"/>
              </a:rPr>
              <a:t>在</a:t>
            </a:r>
            <a:r>
              <a:rPr lang="en-US" altLang="zh-CN" dirty="0">
                <a:latin typeface="arial" panose="020B0604020202020204" pitchFamily="34" charset="0"/>
                <a:ea typeface="微软雅黑" panose="020B0503020204020204" pitchFamily="34" charset="-122"/>
              </a:rPr>
              <a:t>ready</a:t>
            </a:r>
            <a:r>
              <a:rPr lang="zh-CN" altLang="en-US" dirty="0">
                <a:latin typeface="arial" panose="020B0604020202020204" pitchFamily="34" charset="0"/>
                <a:ea typeface="微软雅黑" panose="020B0503020204020204" pitchFamily="34" charset="-122"/>
              </a:rPr>
              <a:t>函数中配置，用户分享页面到朋友圈会自动调用此接口。</a:t>
            </a:r>
            <a:endParaRPr lang="en-US" altLang="zh-CN"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2705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关闭页面接口</a:t>
            </a:r>
          </a:p>
        </p:txBody>
      </p:sp>
      <p:sp>
        <p:nvSpPr>
          <p:cNvPr id="3" name="矩形 2">
            <a:extLst>
              <a:ext uri="{FF2B5EF4-FFF2-40B4-BE49-F238E27FC236}">
                <a16:creationId xmlns:a16="http://schemas.microsoft.com/office/drawing/2014/main" id="{4F2251B8-0945-47AD-843E-80680A521602}"/>
              </a:ext>
            </a:extLst>
          </p:cNvPr>
          <p:cNvSpPr/>
          <p:nvPr/>
        </p:nvSpPr>
        <p:spPr>
          <a:xfrm>
            <a:off x="1054100" y="1720334"/>
            <a:ext cx="6251268" cy="646331"/>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wx.closeWindow</a:t>
            </a:r>
            <a:r>
              <a:rPr lang="en-US" altLang="zh-CN" dirty="0">
                <a:latin typeface="arial" panose="020B0604020202020204" pitchFamily="34" charset="0"/>
              </a:rPr>
              <a:t>();</a:t>
            </a:r>
            <a:endParaRPr lang="zh-CN" altLang="en-US" dirty="0"/>
          </a:p>
        </p:txBody>
      </p:sp>
    </p:spTree>
    <p:extLst>
      <p:ext uri="{BB962C8B-B14F-4D97-AF65-F5344CB8AC3E}">
        <p14:creationId xmlns:p14="http://schemas.microsoft.com/office/powerpoint/2010/main" val="804259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6" name="文本框 5"/>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基本使用（续）</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627784" cy="685800"/>
          </a:xfrm>
        </p:spPr>
        <p:txBody>
          <a:bodyPr/>
          <a:lstStyle/>
          <a:p>
            <a:r>
              <a:rPr lang="zh-CN" altLang="en-US" b="0" dirty="0"/>
              <a:t>拍照或从手机相册中选图接口</a:t>
            </a:r>
          </a:p>
        </p:txBody>
      </p:sp>
      <p:sp>
        <p:nvSpPr>
          <p:cNvPr id="3" name="矩形 2">
            <a:extLst>
              <a:ext uri="{FF2B5EF4-FFF2-40B4-BE49-F238E27FC236}">
                <a16:creationId xmlns:a16="http://schemas.microsoft.com/office/drawing/2014/main" id="{547326E4-B7F2-4015-83B6-FEE55C7630CA}"/>
              </a:ext>
            </a:extLst>
          </p:cNvPr>
          <p:cNvSpPr/>
          <p:nvPr/>
        </p:nvSpPr>
        <p:spPr>
          <a:xfrm>
            <a:off x="1054100" y="1633199"/>
            <a:ext cx="10724945" cy="3693319"/>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r>
              <a:rPr lang="en-US" altLang="zh-CN" dirty="0" err="1">
                <a:latin typeface="Consolas" panose="020B0609020204030204" pitchFamily="49" charset="0"/>
              </a:rPr>
              <a:t>wx.chooseImage</a:t>
            </a:r>
            <a:r>
              <a:rPr lang="en-US" altLang="zh-CN" dirty="0">
                <a:latin typeface="Consolas" panose="020B0609020204030204" pitchFamily="49" charset="0"/>
              </a:rPr>
              <a:t>({</a:t>
            </a:r>
          </a:p>
          <a:p>
            <a:r>
              <a:rPr lang="en-US" altLang="zh-CN" dirty="0">
                <a:latin typeface="Consolas" panose="020B0609020204030204" pitchFamily="49" charset="0"/>
              </a:rPr>
              <a:t>    count: 1, // </a:t>
            </a:r>
            <a:r>
              <a:rPr lang="zh-CN" altLang="en-US" dirty="0">
                <a:latin typeface="Consolas" panose="020B0609020204030204" pitchFamily="49" charset="0"/>
              </a:rPr>
              <a:t>默认</a:t>
            </a:r>
            <a:r>
              <a:rPr lang="en-US" altLang="zh-CN" dirty="0">
                <a:latin typeface="Consolas" panose="020B0609020204030204" pitchFamily="49" charset="0"/>
              </a:rPr>
              <a:t>9</a:t>
            </a:r>
            <a:endParaRPr lang="zh-CN" altLang="en-US" dirty="0">
              <a:latin typeface="Consolas" panose="020B0609020204030204" pitchFamily="49" charset="0"/>
            </a:endParaRPr>
          </a:p>
          <a:p>
            <a:r>
              <a:rPr lang="zh-CN" altLang="en-US" dirty="0">
                <a:latin typeface="Consolas" panose="020B0609020204030204" pitchFamily="49" charset="0"/>
              </a:rPr>
              <a:t>    </a:t>
            </a:r>
            <a:r>
              <a:rPr lang="en-US" altLang="zh-CN" dirty="0" err="1">
                <a:latin typeface="Consolas" panose="020B0609020204030204" pitchFamily="49" charset="0"/>
              </a:rPr>
              <a:t>sizeType</a:t>
            </a:r>
            <a:r>
              <a:rPr lang="en-US" altLang="zh-CN" dirty="0">
                <a:latin typeface="Consolas" panose="020B0609020204030204" pitchFamily="49" charset="0"/>
              </a:rPr>
              <a:t>: ['original', 'compressed'], // </a:t>
            </a:r>
            <a:r>
              <a:rPr lang="zh-CN" altLang="en-US" dirty="0">
                <a:latin typeface="Consolas" panose="020B0609020204030204" pitchFamily="49" charset="0"/>
              </a:rPr>
              <a:t>可以指定是原图还是压缩图，默认二者都有</a:t>
            </a:r>
          </a:p>
          <a:p>
            <a:r>
              <a:rPr lang="zh-CN" altLang="en-US" dirty="0">
                <a:latin typeface="Consolas" panose="020B0609020204030204" pitchFamily="49" charset="0"/>
              </a:rPr>
              <a:t>    </a:t>
            </a:r>
            <a:r>
              <a:rPr lang="en-US" altLang="zh-CN" dirty="0" err="1">
                <a:latin typeface="Consolas" panose="020B0609020204030204" pitchFamily="49" charset="0"/>
              </a:rPr>
              <a:t>sourceType</a:t>
            </a:r>
            <a:r>
              <a:rPr lang="en-US" altLang="zh-CN" dirty="0">
                <a:latin typeface="Consolas" panose="020B0609020204030204" pitchFamily="49" charset="0"/>
              </a:rPr>
              <a:t>: ['album', 'camera'], // </a:t>
            </a:r>
            <a:r>
              <a:rPr lang="zh-CN" altLang="en-US" dirty="0">
                <a:latin typeface="Consolas" panose="020B0609020204030204" pitchFamily="49" charset="0"/>
              </a:rPr>
              <a:t>可以指定来源是相册还是相机，默认二者都有</a:t>
            </a:r>
          </a:p>
          <a:p>
            <a:r>
              <a:rPr lang="zh-CN" altLang="en-US" dirty="0">
                <a:latin typeface="Consolas" panose="020B0609020204030204" pitchFamily="49" charset="0"/>
              </a:rPr>
              <a:t>    </a:t>
            </a:r>
            <a:r>
              <a:rPr lang="en-US" altLang="zh-CN" dirty="0">
                <a:latin typeface="Consolas" panose="020B0609020204030204" pitchFamily="49" charset="0"/>
              </a:rPr>
              <a:t>success: function (res) {</a:t>
            </a:r>
          </a:p>
          <a:p>
            <a:r>
              <a:rPr lang="en-US" altLang="zh-CN" dirty="0">
                <a:latin typeface="Consolas" panose="020B0609020204030204" pitchFamily="49" charset="0"/>
              </a:rPr>
              <a:t>        // </a:t>
            </a:r>
            <a:r>
              <a:rPr lang="zh-CN" altLang="en-US" dirty="0">
                <a:latin typeface="Consolas" panose="020B0609020204030204" pitchFamily="49" charset="0"/>
              </a:rPr>
              <a:t>返回选定照片的本地</a:t>
            </a:r>
            <a:r>
              <a:rPr lang="en-US" altLang="zh-CN" dirty="0">
                <a:latin typeface="Consolas" panose="020B0609020204030204" pitchFamily="49" charset="0"/>
              </a:rPr>
              <a:t>ID</a:t>
            </a:r>
            <a:r>
              <a:rPr lang="zh-CN" altLang="en-US" dirty="0">
                <a:latin typeface="Consolas" panose="020B0609020204030204" pitchFamily="49" charset="0"/>
              </a:rPr>
              <a:t>列表，</a:t>
            </a:r>
            <a:r>
              <a:rPr lang="en-US" altLang="zh-CN" dirty="0" err="1">
                <a:latin typeface="Consolas" panose="020B0609020204030204" pitchFamily="49" charset="0"/>
              </a:rPr>
              <a:t>localId</a:t>
            </a:r>
            <a:r>
              <a:rPr lang="zh-CN" altLang="en-US" dirty="0">
                <a:latin typeface="Consolas" panose="020B0609020204030204" pitchFamily="49" charset="0"/>
              </a:rPr>
              <a:t>可以作为</a:t>
            </a:r>
            <a:r>
              <a:rPr lang="en-US" altLang="zh-CN" dirty="0" err="1">
                <a:latin typeface="Consolas" panose="020B0609020204030204" pitchFamily="49" charset="0"/>
              </a:rPr>
              <a:t>img</a:t>
            </a:r>
            <a:r>
              <a:rPr lang="zh-CN" altLang="en-US" dirty="0">
                <a:latin typeface="Consolas" panose="020B0609020204030204" pitchFamily="49" charset="0"/>
              </a:rPr>
              <a:t>标签的</a:t>
            </a:r>
            <a:r>
              <a:rPr lang="en-US" altLang="zh-CN" dirty="0" err="1">
                <a:latin typeface="Consolas" panose="020B0609020204030204" pitchFamily="49" charset="0"/>
              </a:rPr>
              <a:t>src</a:t>
            </a:r>
            <a:r>
              <a:rPr lang="zh-CN" altLang="en-US" dirty="0">
                <a:latin typeface="Consolas" panose="020B0609020204030204" pitchFamily="49" charset="0"/>
              </a:rPr>
              <a:t>属性显示图片</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var</a:t>
            </a:r>
            <a:r>
              <a:rPr lang="en-US" altLang="zh-CN" dirty="0">
                <a:latin typeface="Consolas" panose="020B0609020204030204" pitchFamily="49" charset="0"/>
              </a:rPr>
              <a:t> </a:t>
            </a:r>
            <a:r>
              <a:rPr lang="en-US" altLang="zh-CN" dirty="0" err="1">
                <a:latin typeface="Consolas" panose="020B0609020204030204" pitchFamily="49" charset="0"/>
              </a:rPr>
              <a:t>localIds</a:t>
            </a:r>
            <a:r>
              <a:rPr lang="en-US" altLang="zh-CN" dirty="0">
                <a:latin typeface="Consolas" panose="020B0609020204030204" pitchFamily="49" charset="0"/>
              </a:rPr>
              <a:t> = </a:t>
            </a:r>
            <a:r>
              <a:rPr lang="en-US" altLang="zh-CN" dirty="0" err="1">
                <a:latin typeface="Consolas" panose="020B0609020204030204" pitchFamily="49" charset="0"/>
              </a:rPr>
              <a:t>res.localIds</a:t>
            </a:r>
            <a:r>
              <a:rPr lang="en-US" altLang="zh-CN" dirty="0">
                <a:latin typeface="Consolas" panose="020B0609020204030204" pitchFamily="49" charset="0"/>
              </a:rPr>
              <a:t>; </a:t>
            </a:r>
          </a:p>
          <a:p>
            <a:r>
              <a:rPr lang="en-US" altLang="zh-CN" dirty="0">
                <a:latin typeface="Consolas" panose="020B0609020204030204" pitchFamily="49" charset="0"/>
              </a:rPr>
              <a:t>	//</a:t>
            </a:r>
            <a:r>
              <a:rPr lang="zh-CN" altLang="en-US" dirty="0">
                <a:latin typeface="Consolas" panose="020B0609020204030204" pitchFamily="49" charset="0"/>
              </a:rPr>
              <a:t>上传图像，把调用接口的函数写在这里传递</a:t>
            </a:r>
            <a:r>
              <a:rPr lang="en-US" altLang="zh-CN" dirty="0" err="1">
                <a:latin typeface="Consolas" panose="020B0609020204030204" pitchFamily="49" charset="0"/>
              </a:rPr>
              <a:t>res.localIds</a:t>
            </a:r>
            <a:r>
              <a:rPr lang="zh-CN" altLang="en-US" dirty="0">
                <a:latin typeface="Consolas" panose="020B0609020204030204" pitchFamily="49" charset="0"/>
              </a:rPr>
              <a:t>到上传图像接口</a:t>
            </a:r>
          </a:p>
          <a:p>
            <a:r>
              <a:rPr lang="zh-CN" altLang="en-US" dirty="0">
                <a:latin typeface="Consolas" panose="020B0609020204030204" pitchFamily="49" charset="0"/>
              </a:rPr>
              <a:t>    </a:t>
            </a:r>
            <a:r>
              <a:rPr lang="en-US" altLang="zh-CN" dirty="0">
                <a:latin typeface="Consolas" panose="020B0609020204030204" pitchFamily="49" charset="0"/>
              </a:rPr>
              <a:t>}</a:t>
            </a:r>
            <a:endParaRPr lang="zh-CN" altLang="en-US" dirty="0">
              <a:latin typeface="Consolas" panose="020B0609020204030204" pitchFamily="49" charset="0"/>
            </a:endParaRPr>
          </a:p>
          <a:p>
            <a:r>
              <a:rPr lang="en-US" altLang="zh-CN" dirty="0">
                <a:latin typeface="Consolas" panose="020B0609020204030204" pitchFamily="49" charset="0"/>
              </a:rPr>
              <a:t>});</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调用方式：</a:t>
            </a:r>
            <a:endParaRPr lang="en-US" altLang="zh-CN" dirty="0">
              <a:latin typeface="arial" panose="020B0604020202020204" pitchFamily="34" charset="0"/>
              <a:ea typeface="微软雅黑" panose="020B0503020204020204" pitchFamily="34" charset="-122"/>
            </a:endParaRPr>
          </a:p>
          <a:p>
            <a:pPr lvl="1"/>
            <a:r>
              <a:rPr lang="zh-CN" altLang="en-US" dirty="0">
                <a:effectLst/>
                <a:latin typeface="arial" panose="020B0604020202020204" pitchFamily="34" charset="0"/>
                <a:ea typeface="微软雅黑" panose="020B0503020204020204" pitchFamily="34" charset="-122"/>
              </a:rPr>
              <a:t>通过用户点击按钮触发此操作。</a:t>
            </a:r>
            <a:endParaRPr lang="zh-CN" altLang="en-US" dirty="0">
              <a:effectLst/>
              <a:ea typeface="微软雅黑" panose="020B0503020204020204" pitchFamily="34" charset="-122"/>
            </a:endParaRPr>
          </a:p>
        </p:txBody>
      </p:sp>
    </p:spTree>
    <p:extLst>
      <p:ext uri="{BB962C8B-B14F-4D97-AF65-F5344CB8AC3E}">
        <p14:creationId xmlns:p14="http://schemas.microsoft.com/office/powerpoint/2010/main" val="274469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基础</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基本使用（续）</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上传图像接口</a:t>
            </a:r>
          </a:p>
        </p:txBody>
      </p:sp>
      <p:sp>
        <p:nvSpPr>
          <p:cNvPr id="3" name="矩形 2">
            <a:extLst>
              <a:ext uri="{FF2B5EF4-FFF2-40B4-BE49-F238E27FC236}">
                <a16:creationId xmlns:a16="http://schemas.microsoft.com/office/drawing/2014/main" id="{E326FB8A-9C9F-43AB-AE26-A1BA660BB0BA}"/>
              </a:ext>
            </a:extLst>
          </p:cNvPr>
          <p:cNvSpPr/>
          <p:nvPr/>
        </p:nvSpPr>
        <p:spPr>
          <a:xfrm>
            <a:off x="1054099" y="1694735"/>
            <a:ext cx="9564739" cy="2862322"/>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wx.uploadImage</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 </a:t>
            </a:r>
            <a:r>
              <a:rPr lang="zh-CN" altLang="en-US" dirty="0">
                <a:latin typeface="Consolas" panose="020B0609020204030204" pitchFamily="49" charset="0"/>
                <a:ea typeface="微软雅黑" panose="020B0503020204020204" pitchFamily="34" charset="-122"/>
              </a:rPr>
              <a:t>需要上传的图片的本地</a:t>
            </a:r>
            <a:r>
              <a:rPr lang="en-US" altLang="zh-CN" dirty="0">
                <a:latin typeface="Consolas" panose="020B0609020204030204" pitchFamily="49" charset="0"/>
                <a:ea typeface="微软雅黑" panose="020B0503020204020204" pitchFamily="34" charset="-122"/>
              </a:rPr>
              <a:t>ID</a:t>
            </a:r>
            <a:r>
              <a:rPr lang="zh-CN" altLang="en-US" dirty="0">
                <a:latin typeface="Consolas" panose="020B0609020204030204" pitchFamily="49" charset="0"/>
                <a:ea typeface="微软雅黑" panose="020B0503020204020204" pitchFamily="34" charset="-122"/>
              </a:rPr>
              <a:t>，由</a:t>
            </a:r>
            <a:r>
              <a:rPr lang="en-US" altLang="zh-CN" dirty="0" err="1">
                <a:latin typeface="Consolas" panose="020B0609020204030204" pitchFamily="49" charset="0"/>
                <a:ea typeface="微软雅黑" panose="020B0503020204020204" pitchFamily="34" charset="-122"/>
              </a:rPr>
              <a:t>chooseImage</a:t>
            </a:r>
            <a:r>
              <a:rPr lang="zh-CN" altLang="en-US" dirty="0">
                <a:latin typeface="Consolas" panose="020B0609020204030204" pitchFamily="49" charset="0"/>
                <a:ea typeface="微软雅黑" panose="020B0503020204020204" pitchFamily="34" charset="-122"/>
              </a:rPr>
              <a:t>接口获得</a:t>
            </a:r>
          </a:p>
          <a:p>
            <a:pPr lvl="1"/>
            <a:r>
              <a:rPr lang="zh-CN" altLang="en-US"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isShowProgressTips</a:t>
            </a:r>
            <a:r>
              <a:rPr lang="en-US" altLang="zh-CN" dirty="0">
                <a:latin typeface="Consolas" panose="020B0609020204030204" pitchFamily="49" charset="0"/>
                <a:ea typeface="微软雅黑" panose="020B0503020204020204" pitchFamily="34" charset="-122"/>
              </a:rPr>
              <a:t>: 1, // </a:t>
            </a:r>
            <a:r>
              <a:rPr lang="zh-CN" altLang="en-US" dirty="0">
                <a:latin typeface="Consolas" panose="020B0609020204030204" pitchFamily="49" charset="0"/>
                <a:ea typeface="微软雅黑" panose="020B0503020204020204" pitchFamily="34" charset="-122"/>
              </a:rPr>
              <a:t>默认为</a:t>
            </a:r>
            <a:r>
              <a:rPr lang="en-US" altLang="zh-CN" dirty="0">
                <a:latin typeface="Consolas" panose="020B0609020204030204" pitchFamily="49" charset="0"/>
                <a:ea typeface="微软雅黑" panose="020B0503020204020204" pitchFamily="34" charset="-122"/>
              </a:rPr>
              <a:t>1</a:t>
            </a:r>
            <a:r>
              <a:rPr lang="zh-CN" altLang="en-US" dirty="0">
                <a:latin typeface="Consolas" panose="020B0609020204030204" pitchFamily="49" charset="0"/>
                <a:ea typeface="微软雅黑" panose="020B0503020204020204" pitchFamily="34" charset="-122"/>
              </a:rPr>
              <a:t>，显示进度提示</a:t>
            </a:r>
          </a:p>
          <a:p>
            <a:pPr lvl="1"/>
            <a:r>
              <a:rPr lang="zh-CN" altLang="en-US" dirty="0">
                <a:latin typeface="Consolas" panose="020B0609020204030204" pitchFamily="49" charset="0"/>
                <a:ea typeface="微软雅黑" panose="020B0503020204020204" pitchFamily="34" charset="-122"/>
              </a:rPr>
              <a:t>    </a:t>
            </a:r>
            <a:r>
              <a:rPr lang="en-US" altLang="zh-CN" dirty="0">
                <a:latin typeface="Consolas" panose="020B0609020204030204" pitchFamily="49" charset="0"/>
                <a:ea typeface="微软雅黑" panose="020B0503020204020204" pitchFamily="34" charset="-122"/>
              </a:rPr>
              <a:t>success: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serverId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res.serverId</a:t>
            </a:r>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返回图片的服务器端</a:t>
            </a:r>
            <a:r>
              <a:rPr lang="en-US" altLang="zh-CN" dirty="0">
                <a:latin typeface="Consolas" panose="020B0609020204030204" pitchFamily="49" charset="0"/>
                <a:ea typeface="微软雅黑" panose="020B0503020204020204" pitchFamily="34" charset="-122"/>
              </a:rPr>
              <a:t>ID</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buFont typeface="Arial" panose="020B0604020202020204" pitchFamily="34" charset="0"/>
              <a:buChar char="•"/>
            </a:pPr>
            <a:r>
              <a:rPr lang="zh-CN" altLang="en-US" dirty="0">
                <a:effectLst/>
                <a:latin typeface="Consolas" panose="020B0609020204030204" pitchFamily="49" charset="0"/>
                <a:ea typeface="微软雅黑" panose="020B0503020204020204" pitchFamily="34" charset="-122"/>
              </a:rPr>
              <a:t>调用方式：</a:t>
            </a:r>
            <a:endParaRPr lang="en-US" altLang="zh-CN" dirty="0">
              <a:effectLst/>
              <a:latin typeface="Consolas" panose="020B0609020204030204" pitchFamily="49" charset="0"/>
              <a:ea typeface="微软雅黑" panose="020B0503020204020204" pitchFamily="34" charset="-122"/>
            </a:endParaRPr>
          </a:p>
          <a:p>
            <a:pPr lvl="1"/>
            <a:r>
              <a:rPr lang="zh-CN" altLang="en-US" dirty="0">
                <a:effectLst/>
                <a:latin typeface="Consolas" panose="020B0609020204030204" pitchFamily="49" charset="0"/>
                <a:ea typeface="微软雅黑" panose="020B0503020204020204" pitchFamily="34" charset="-122"/>
              </a:rPr>
              <a:t>可以通过某一事件进行触发，也可以通过在选择图像接口的回调中进行上传。</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80444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89625" cy="685800"/>
          </a:xfrm>
        </p:spPr>
        <p:txBody>
          <a:bodyPr/>
          <a:lstStyle/>
          <a:p>
            <a:r>
              <a:rPr lang="zh-CN" altLang="en-US" b="0" dirty="0"/>
              <a:t>录音接口</a:t>
            </a:r>
          </a:p>
        </p:txBody>
      </p:sp>
      <p:sp>
        <p:nvSpPr>
          <p:cNvPr id="3" name="矩形 2">
            <a:extLst>
              <a:ext uri="{FF2B5EF4-FFF2-40B4-BE49-F238E27FC236}">
                <a16:creationId xmlns:a16="http://schemas.microsoft.com/office/drawing/2014/main" id="{65714D20-166A-42A6-A969-4C46454BA39A}"/>
              </a:ext>
            </a:extLst>
          </p:cNvPr>
          <p:cNvSpPr/>
          <p:nvPr/>
        </p:nvSpPr>
        <p:spPr>
          <a:xfrm>
            <a:off x="1054099" y="1739998"/>
            <a:ext cx="8217720"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接口调用</a:t>
            </a:r>
            <a:r>
              <a:rPr lang="zh-CN" altLang="en-US" dirty="0">
                <a:latin typeface="arial" panose="020B0604020202020204" pitchFamily="34" charset="0"/>
              </a:rPr>
              <a:t>：</a:t>
            </a:r>
            <a:endParaRPr lang="en-US" altLang="zh-CN" dirty="0">
              <a:latin typeface="arial" panose="020B0604020202020204" pitchFamily="34" charset="0"/>
            </a:endParaRPr>
          </a:p>
          <a:p>
            <a:pPr lvl="1">
              <a:lnSpc>
                <a:spcPct val="150000"/>
              </a:lnSpc>
            </a:pPr>
            <a:r>
              <a:rPr lang="en-US" altLang="zh-CN" dirty="0" err="1">
                <a:latin typeface="arial" panose="020B0604020202020204" pitchFamily="34" charset="0"/>
              </a:rPr>
              <a:t>wx.startRecord</a:t>
            </a:r>
            <a:r>
              <a:rPr lang="en-US" altLang="zh-CN" dirty="0">
                <a:latin typeface="arial" panose="020B0604020202020204" pitchFamily="34" charset="0"/>
              </a:rPr>
              <a:t>();</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执行此函数会直接进行录音，注意系统设置权限是否允许录音。</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674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停止录音接口</a:t>
            </a:r>
          </a:p>
        </p:txBody>
      </p:sp>
      <p:sp>
        <p:nvSpPr>
          <p:cNvPr id="3" name="矩形 2">
            <a:extLst>
              <a:ext uri="{FF2B5EF4-FFF2-40B4-BE49-F238E27FC236}">
                <a16:creationId xmlns:a16="http://schemas.microsoft.com/office/drawing/2014/main" id="{F3D3CED8-1D41-4798-BDF8-BF461FF8815E}"/>
              </a:ext>
            </a:extLst>
          </p:cNvPr>
          <p:cNvSpPr/>
          <p:nvPr/>
        </p:nvSpPr>
        <p:spPr>
          <a:xfrm>
            <a:off x="1054100" y="1628452"/>
            <a:ext cx="9220610" cy="27238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wx.stopRecord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success: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res.localId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回调函数返回值是作为播放录音接口的参数使用的，所以如果不是在回调函数里面调用播放接口，要把返回值保存，方便播放接口调用。</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00823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自动停止录音接口</a:t>
            </a:r>
          </a:p>
        </p:txBody>
      </p:sp>
      <p:sp>
        <p:nvSpPr>
          <p:cNvPr id="3" name="矩形 2">
            <a:extLst>
              <a:ext uri="{FF2B5EF4-FFF2-40B4-BE49-F238E27FC236}">
                <a16:creationId xmlns:a16="http://schemas.microsoft.com/office/drawing/2014/main" id="{9760E83D-596C-40A1-A379-193281A3B5F3}"/>
              </a:ext>
            </a:extLst>
          </p:cNvPr>
          <p:cNvSpPr/>
          <p:nvPr/>
        </p:nvSpPr>
        <p:spPr>
          <a:xfrm>
            <a:off x="1054099" y="1764409"/>
            <a:ext cx="8797824" cy="2585323"/>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wx.onVoiceRecordEnd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录音时间超过一分钟没有停止的时候会执行 </a:t>
            </a:r>
            <a:r>
              <a:rPr lang="en-US" altLang="zh-CN" dirty="0">
                <a:latin typeface="Consolas" panose="020B0609020204030204" pitchFamily="49" charset="0"/>
                <a:ea typeface="微软雅黑" panose="020B0503020204020204" pitchFamily="34" charset="-122"/>
              </a:rPr>
              <a:t>complete </a:t>
            </a:r>
            <a:r>
              <a:rPr lang="zh-CN" altLang="en-US" dirty="0">
                <a:latin typeface="Consolas" panose="020B0609020204030204" pitchFamily="49" charset="0"/>
                <a:ea typeface="微软雅黑" panose="020B0503020204020204" pitchFamily="34" charset="-122"/>
              </a:rPr>
              <a:t>回调</a:t>
            </a:r>
          </a:p>
          <a:p>
            <a:pPr lvl="1"/>
            <a:r>
              <a:rPr lang="zh-CN" altLang="en-US" dirty="0">
                <a:latin typeface="Consolas" panose="020B0609020204030204" pitchFamily="49" charset="0"/>
                <a:ea typeface="微软雅黑" panose="020B0503020204020204" pitchFamily="34" charset="-122"/>
              </a:rPr>
              <a:t>    </a:t>
            </a:r>
            <a:r>
              <a:rPr lang="en-US" altLang="zh-CN" dirty="0">
                <a:latin typeface="Consolas" panose="020B0609020204030204" pitchFamily="49" charset="0"/>
                <a:ea typeface="微软雅黑" panose="020B0503020204020204" pitchFamily="34" charset="-122"/>
              </a:rPr>
              <a:t>complete: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res.localId</a:t>
            </a:r>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buFont typeface="Arial" panose="020B0604020202020204" pitchFamily="34" charset="0"/>
              <a:buChar char="•"/>
            </a:pPr>
            <a:r>
              <a:rPr lang="zh-CN" altLang="en-US" dirty="0">
                <a:effectLst/>
                <a:latin typeface="Consolas" panose="020B0609020204030204" pitchFamily="49" charset="0"/>
                <a:ea typeface="微软雅黑" panose="020B0503020204020204" pitchFamily="34" charset="-122"/>
              </a:rPr>
              <a:t>调用方式：</a:t>
            </a:r>
            <a:endParaRPr lang="en-US" altLang="zh-CN" dirty="0">
              <a:effectLst/>
              <a:latin typeface="Consolas" panose="020B0609020204030204" pitchFamily="49" charset="0"/>
              <a:ea typeface="微软雅黑" panose="020B0503020204020204" pitchFamily="34" charset="-122"/>
            </a:endParaRPr>
          </a:p>
          <a:p>
            <a:pPr lvl="1"/>
            <a:r>
              <a:rPr lang="zh-CN" altLang="en-US" dirty="0">
                <a:latin typeface="Consolas" panose="020B0609020204030204" pitchFamily="49" charset="0"/>
                <a:ea typeface="微软雅黑" panose="020B0503020204020204" pitchFamily="34" charset="-122"/>
              </a:rPr>
              <a:t>在</a:t>
            </a:r>
            <a:r>
              <a:rPr lang="en-US" altLang="zh-CN" dirty="0">
                <a:latin typeface="Consolas" panose="020B0609020204030204" pitchFamily="49" charset="0"/>
                <a:ea typeface="微软雅黑" panose="020B0503020204020204" pitchFamily="34" charset="-122"/>
              </a:rPr>
              <a:t>ready</a:t>
            </a:r>
            <a:r>
              <a:rPr lang="zh-CN" altLang="en-US" dirty="0">
                <a:latin typeface="Consolas" panose="020B0609020204030204" pitchFamily="49" charset="0"/>
                <a:ea typeface="微软雅黑" panose="020B0503020204020204" pitchFamily="34" charset="-122"/>
              </a:rPr>
              <a:t>接口中配置。</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496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播放录音接口</a:t>
            </a:r>
          </a:p>
        </p:txBody>
      </p:sp>
      <p:sp>
        <p:nvSpPr>
          <p:cNvPr id="3" name="矩形 2">
            <a:extLst>
              <a:ext uri="{FF2B5EF4-FFF2-40B4-BE49-F238E27FC236}">
                <a16:creationId xmlns:a16="http://schemas.microsoft.com/office/drawing/2014/main" id="{6BF4F944-6EF7-41A6-914C-AE6F25C130C6}"/>
              </a:ext>
            </a:extLst>
          </p:cNvPr>
          <p:cNvSpPr/>
          <p:nvPr/>
        </p:nvSpPr>
        <p:spPr>
          <a:xfrm>
            <a:off x="1054099" y="1747287"/>
            <a:ext cx="8150942" cy="1477328"/>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调用接口播放录音</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wx.playVoice</a:t>
            </a:r>
            <a:r>
              <a:rPr lang="en-US" altLang="zh-CN" dirty="0">
                <a:latin typeface="arial" panose="020B0604020202020204" pitchFamily="34" charset="0"/>
              </a:rPr>
              <a:t>({</a:t>
            </a:r>
            <a:endParaRPr lang="en-US" altLang="zh-CN" dirty="0"/>
          </a:p>
          <a:p>
            <a:pPr lvl="1"/>
            <a:r>
              <a:rPr lang="en-US" altLang="zh-CN" dirty="0">
                <a:latin typeface="arial" panose="020B0604020202020204" pitchFamily="34" charset="0"/>
              </a:rPr>
              <a:t>    </a:t>
            </a:r>
            <a:r>
              <a:rPr lang="en-US" altLang="zh-CN" dirty="0" err="1">
                <a:latin typeface="arial" panose="020B0604020202020204" pitchFamily="34" charset="0"/>
              </a:rPr>
              <a:t>localId</a:t>
            </a:r>
            <a:r>
              <a:rPr lang="en-US" altLang="zh-CN" dirty="0">
                <a:latin typeface="arial" panose="020B0604020202020204" pitchFamily="34" charset="0"/>
              </a:rPr>
              <a:t>: '' // </a:t>
            </a:r>
            <a:r>
              <a:rPr lang="zh-CN" altLang="en-US" dirty="0">
                <a:latin typeface="arial" panose="020B0604020202020204" pitchFamily="34" charset="0"/>
              </a:rPr>
              <a:t>需要播放的音频的本地</a:t>
            </a:r>
            <a:r>
              <a:rPr lang="en-US" altLang="zh-CN" dirty="0">
                <a:latin typeface="arial" panose="020B0604020202020204" pitchFamily="34" charset="0"/>
              </a:rPr>
              <a:t>ID</a:t>
            </a:r>
            <a:r>
              <a:rPr lang="zh-CN" altLang="en-US" dirty="0">
                <a:latin typeface="arial" panose="020B0604020202020204" pitchFamily="34" charset="0"/>
              </a:rPr>
              <a:t>，由</a:t>
            </a:r>
            <a:r>
              <a:rPr lang="en-US" altLang="zh-CN" dirty="0" err="1">
                <a:latin typeface="arial" panose="020B0604020202020204" pitchFamily="34" charset="0"/>
              </a:rPr>
              <a:t>stopRecord</a:t>
            </a:r>
            <a:r>
              <a:rPr lang="zh-CN" altLang="en-US" dirty="0">
                <a:latin typeface="arial" panose="020B0604020202020204" pitchFamily="34" charset="0"/>
              </a:rPr>
              <a:t>接口获得</a:t>
            </a:r>
            <a:endParaRPr lang="zh-CN" altLang="en-US" dirty="0"/>
          </a:p>
          <a:p>
            <a:pPr lvl="1"/>
            <a:r>
              <a:rPr lang="en-US" altLang="zh-CN" dirty="0">
                <a:latin typeface="arial" panose="020B0604020202020204" pitchFamily="34" charset="0"/>
              </a:rPr>
              <a:t>});</a:t>
            </a:r>
          </a:p>
          <a:p>
            <a:endParaRPr lang="zh-CN" altLang="en-US" dirty="0">
              <a:effectLst/>
            </a:endParaRPr>
          </a:p>
        </p:txBody>
      </p:sp>
    </p:spTree>
    <p:extLst>
      <p:ext uri="{BB962C8B-B14F-4D97-AF65-F5344CB8AC3E}">
        <p14:creationId xmlns:p14="http://schemas.microsoft.com/office/powerpoint/2010/main" val="1181558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语音播放完毕接口</a:t>
            </a:r>
          </a:p>
        </p:txBody>
      </p:sp>
      <p:sp>
        <p:nvSpPr>
          <p:cNvPr id="3" name="矩形 2">
            <a:extLst>
              <a:ext uri="{FF2B5EF4-FFF2-40B4-BE49-F238E27FC236}">
                <a16:creationId xmlns:a16="http://schemas.microsoft.com/office/drawing/2014/main" id="{8E276E54-4AA0-4697-9C65-07525E7634B8}"/>
              </a:ext>
            </a:extLst>
          </p:cNvPr>
          <p:cNvSpPr/>
          <p:nvPr/>
        </p:nvSpPr>
        <p:spPr>
          <a:xfrm>
            <a:off x="1054099" y="1766104"/>
            <a:ext cx="8740877" cy="2308324"/>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wx.onVoicePlayEnd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success: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res.localId</a:t>
            </a:r>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返回音频的本地</a:t>
            </a:r>
            <a:r>
              <a:rPr lang="en-US" altLang="zh-CN" dirty="0">
                <a:latin typeface="Consolas" panose="020B0609020204030204" pitchFamily="49" charset="0"/>
                <a:ea typeface="微软雅黑" panose="020B0503020204020204" pitchFamily="34" charset="-122"/>
              </a:rPr>
              <a:t>ID</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buFont typeface="Arial" panose="020B0604020202020204" pitchFamily="34" charset="0"/>
              <a:buChar char="•"/>
            </a:pPr>
            <a:r>
              <a:rPr lang="zh-CN" altLang="en-US" dirty="0">
                <a:effectLst/>
                <a:latin typeface="Consolas" panose="020B0609020204030204" pitchFamily="49" charset="0"/>
                <a:ea typeface="微软雅黑" panose="020B0503020204020204" pitchFamily="34" charset="-122"/>
              </a:rPr>
              <a:t>调用方式：</a:t>
            </a:r>
            <a:endParaRPr lang="en-US" altLang="zh-CN" dirty="0">
              <a:effectLst/>
              <a:latin typeface="Consolas" panose="020B0609020204030204" pitchFamily="49" charset="0"/>
              <a:ea typeface="微软雅黑" panose="020B0503020204020204" pitchFamily="34" charset="-122"/>
            </a:endParaRPr>
          </a:p>
          <a:p>
            <a:pPr lvl="1"/>
            <a:r>
              <a:rPr lang="en-US" altLang="zh-CN" dirty="0">
                <a:latin typeface="Consolas" panose="020B0609020204030204" pitchFamily="49" charset="0"/>
                <a:ea typeface="微软雅黑" panose="020B0503020204020204" pitchFamily="34" charset="-122"/>
              </a:rPr>
              <a:t>ready</a:t>
            </a:r>
            <a:r>
              <a:rPr lang="zh-CN" altLang="en-US" dirty="0">
                <a:latin typeface="Consolas" panose="020B0609020204030204" pitchFamily="49" charset="0"/>
                <a:ea typeface="微软雅黑" panose="020B0503020204020204" pitchFamily="34" charset="-122"/>
              </a:rPr>
              <a:t>接口中进行配置。</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835090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5401B60C-A2A9-4384-8029-03309B3FE65B}"/>
              </a:ext>
            </a:extLst>
          </p:cNvPr>
          <p:cNvSpPr txBox="1"/>
          <p:nvPr/>
        </p:nvSpPr>
        <p:spPr>
          <a:xfrm>
            <a:off x="1229032" y="1799303"/>
            <a:ext cx="9527458"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JS-SDK</a:t>
            </a:r>
            <a:r>
              <a:rPr lang="zh-CN" altLang="en-US" dirty="0">
                <a:latin typeface="微软雅黑" panose="020B0503020204020204" pitchFamily="34" charset="-122"/>
                <a:ea typeface="微软雅黑" panose="020B0503020204020204" pitchFamily="34" charset="-122"/>
              </a:rPr>
              <a:t>的配置与签名验证。</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JS-SDK</a:t>
            </a:r>
            <a:r>
              <a:rPr lang="zh-CN" altLang="en-US" dirty="0">
                <a:latin typeface="微软雅黑" panose="020B0503020204020204" pitchFamily="34" charset="-122"/>
                <a:ea typeface="微软雅黑" panose="020B0503020204020204" pitchFamily="34" charset="-122"/>
              </a:rPr>
              <a:t>的接口开发。</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5" name="文本框 4"/>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基础</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基本使用（续）</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JS-SDK</a:t>
            </a:r>
            <a:r>
              <a:rPr lang="zh-CN" altLang="en-US" b="0" dirty="0"/>
              <a:t>介绍</a:t>
            </a:r>
          </a:p>
        </p:txBody>
      </p:sp>
      <p:sp>
        <p:nvSpPr>
          <p:cNvPr id="3" name="文本框 2">
            <a:extLst>
              <a:ext uri="{FF2B5EF4-FFF2-40B4-BE49-F238E27FC236}">
                <a16:creationId xmlns:a16="http://schemas.microsoft.com/office/drawing/2014/main" id="{E5C1B8B1-2761-4484-AFD6-D0E134199B95}"/>
              </a:ext>
            </a:extLst>
          </p:cNvPr>
          <p:cNvSpPr txBox="1"/>
          <p:nvPr/>
        </p:nvSpPr>
        <p:spPr>
          <a:xfrm>
            <a:off x="1054100" y="1765739"/>
            <a:ext cx="1071004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是微信公众平台面向网页开发者提供的基于微信内的网页开发工具包。</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通过使用微信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，网页开发者可借助微信高效地使用拍照、选图、语音、位置等手机系统的能力，同时可以直接使用微信分享、扫一扫、卡券、支付等微信特有的能力，为微信用户提供更优质的网页体验。</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en-US" altLang="zh-CN" b="0" dirty="0"/>
              <a:t>JS-SDK</a:t>
            </a:r>
            <a:r>
              <a:rPr lang="zh-CN" altLang="en-US" b="0" dirty="0"/>
              <a:t>使用步骤</a:t>
            </a:r>
          </a:p>
        </p:txBody>
      </p:sp>
      <p:sp>
        <p:nvSpPr>
          <p:cNvPr id="3" name="文本框 2">
            <a:extLst>
              <a:ext uri="{FF2B5EF4-FFF2-40B4-BE49-F238E27FC236}">
                <a16:creationId xmlns:a16="http://schemas.microsoft.com/office/drawing/2014/main" id="{BE32C8A3-F59C-4334-B478-BC0C30A77569}"/>
              </a:ext>
            </a:extLst>
          </p:cNvPr>
          <p:cNvSpPr txBox="1"/>
          <p:nvPr/>
        </p:nvSpPr>
        <p:spPr>
          <a:xfrm>
            <a:off x="1054100" y="1633173"/>
            <a:ext cx="10717486" cy="4371068"/>
          </a:xfrm>
          <a:prstGeom prst="rect">
            <a:avLst/>
          </a:prstGeom>
          <a:noFill/>
        </p:spPr>
        <p:txBody>
          <a:bodyPr wrap="square" rtlCol="0">
            <a:spAutoFit/>
          </a:bodyPr>
          <a:lstStyle/>
          <a:p>
            <a:pPr>
              <a:lnSpc>
                <a:spcPts val="2800"/>
              </a:lnSpc>
            </a:pPr>
            <a:r>
              <a:rPr lang="zh-CN" altLang="en-US" dirty="0">
                <a:latin typeface="微软雅黑" panose="020B0503020204020204" pitchFamily="34" charset="-122"/>
                <a:ea typeface="微软雅黑" panose="020B0503020204020204" pitchFamily="34" charset="-122"/>
              </a:rPr>
              <a:t>步骤一：绑定域名</a:t>
            </a:r>
          </a:p>
          <a:p>
            <a:pPr lvl="1">
              <a:lnSpc>
                <a:spcPts val="2800"/>
              </a:lnSpc>
            </a:pPr>
            <a:r>
              <a:rPr lang="zh-CN" altLang="en-US" sz="1600" dirty="0">
                <a:latin typeface="Calibri" panose="020F0502020204030204" pitchFamily="34" charset="0"/>
                <a:ea typeface="微软雅黑" panose="020B0503020204020204" pitchFamily="34" charset="-122"/>
              </a:rPr>
              <a:t>先登录微信公众平台进入“公众号设置”的“功能设置”里填写“</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接口安全域名”。</a:t>
            </a:r>
          </a:p>
          <a:p>
            <a:pPr lvl="1">
              <a:lnSpc>
                <a:spcPts val="2800"/>
              </a:lnSpc>
            </a:pPr>
            <a:r>
              <a:rPr lang="zh-CN" altLang="en-US" sz="1600" dirty="0">
                <a:latin typeface="Calibri" panose="020F0502020204030204" pitchFamily="34" charset="0"/>
                <a:ea typeface="微软雅黑" panose="020B0503020204020204" pitchFamily="34" charset="-122"/>
              </a:rPr>
              <a:t>备注：登录后可在“开发者中心”查看对应的接口权限。</a:t>
            </a:r>
          </a:p>
          <a:p>
            <a:pPr>
              <a:lnSpc>
                <a:spcPts val="2800"/>
              </a:lnSpc>
            </a:pPr>
            <a:r>
              <a:rPr lang="zh-CN" altLang="en-US" dirty="0">
                <a:latin typeface="微软雅黑" panose="020B0503020204020204" pitchFamily="34" charset="-122"/>
                <a:ea typeface="微软雅黑" panose="020B0503020204020204" pitchFamily="34" charset="-122"/>
              </a:rPr>
              <a:t>步骤二：引入</a:t>
            </a:r>
            <a:r>
              <a:rPr lang="en-US" altLang="zh-CN" dirty="0">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文件</a:t>
            </a:r>
          </a:p>
          <a:p>
            <a:pPr lvl="1">
              <a:lnSpc>
                <a:spcPts val="2800"/>
              </a:lnSpc>
            </a:pPr>
            <a:r>
              <a:rPr lang="zh-CN" altLang="en-US" sz="1600" dirty="0">
                <a:latin typeface="Calibri" panose="020F0502020204030204" pitchFamily="34" charset="0"/>
                <a:ea typeface="微软雅黑" panose="020B0503020204020204" pitchFamily="34" charset="-122"/>
              </a:rPr>
              <a:t>在需要调用</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接口的页面引入如下</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文件，（支持</a:t>
            </a:r>
            <a:r>
              <a:rPr lang="en-US" altLang="zh-CN" sz="1600" dirty="0">
                <a:latin typeface="Calibri" panose="020F0502020204030204" pitchFamily="34" charset="0"/>
                <a:ea typeface="微软雅黑" panose="020B0503020204020204" pitchFamily="34" charset="-122"/>
              </a:rPr>
              <a:t>https</a:t>
            </a:r>
            <a:r>
              <a:rPr lang="zh-CN" altLang="en-US" sz="1600" dirty="0">
                <a:latin typeface="Calibri" panose="020F0502020204030204" pitchFamily="34" charset="0"/>
                <a:ea typeface="微软雅黑" panose="020B0503020204020204" pitchFamily="34" charset="-122"/>
              </a:rPr>
              <a:t>）：</a:t>
            </a:r>
            <a:r>
              <a:rPr lang="en-US" altLang="zh-CN" sz="1600" dirty="0">
                <a:latin typeface="Calibri" panose="020F0502020204030204" pitchFamily="34" charset="0"/>
                <a:ea typeface="微软雅黑" panose="020B0503020204020204" pitchFamily="34" charset="-122"/>
                <a:hlinkClick r:id="rId2"/>
              </a:rPr>
              <a:t>http://res.wx.qq.com/open/js/jweixin-1.2.0.js</a:t>
            </a:r>
            <a:r>
              <a:rPr lang="zh-CN" altLang="en-US" sz="1600" dirty="0">
                <a:latin typeface="Calibri" panose="020F0502020204030204" pitchFamily="34" charset="0"/>
                <a:ea typeface="微软雅黑" panose="020B0503020204020204" pitchFamily="34" charset="-122"/>
              </a:rPr>
              <a:t>（备注：支持使用 </a:t>
            </a:r>
            <a:r>
              <a:rPr lang="en-US" altLang="zh-CN" sz="1600" dirty="0">
                <a:latin typeface="Calibri" panose="020F0502020204030204" pitchFamily="34" charset="0"/>
                <a:ea typeface="微软雅黑" panose="020B0503020204020204" pitchFamily="34" charset="-122"/>
              </a:rPr>
              <a:t>AMD/CMD </a:t>
            </a:r>
            <a:r>
              <a:rPr lang="zh-CN" altLang="en-US" sz="1600" dirty="0">
                <a:latin typeface="Calibri" panose="020F0502020204030204" pitchFamily="34" charset="0"/>
                <a:ea typeface="微软雅黑" panose="020B0503020204020204" pitchFamily="34" charset="-122"/>
              </a:rPr>
              <a:t>标准模块加载方法加载）</a:t>
            </a:r>
          </a:p>
          <a:p>
            <a:pPr>
              <a:lnSpc>
                <a:spcPts val="2800"/>
              </a:lnSpc>
            </a:pPr>
            <a:r>
              <a:rPr lang="zh-CN" altLang="en-US" dirty="0">
                <a:latin typeface="微软雅黑" panose="020B0503020204020204" pitchFamily="34" charset="-122"/>
                <a:ea typeface="微软雅黑" panose="020B0503020204020204" pitchFamily="34" charset="-122"/>
              </a:rPr>
              <a:t>步骤三：通过</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接口注入权限验证配置</a:t>
            </a:r>
          </a:p>
          <a:p>
            <a:pPr lvl="1">
              <a:lnSpc>
                <a:spcPts val="2800"/>
              </a:lnSpc>
            </a:pPr>
            <a:r>
              <a:rPr lang="zh-CN" altLang="en-US" sz="1600" dirty="0">
                <a:solidFill>
                  <a:schemeClr val="accent6">
                    <a:lumMod val="75000"/>
                  </a:schemeClr>
                </a:solidFill>
                <a:latin typeface="Calibri" panose="020F0502020204030204" pitchFamily="34" charset="0"/>
                <a:ea typeface="微软雅黑" panose="020B0503020204020204" pitchFamily="34" charset="-122"/>
              </a:rPr>
              <a:t>所有需要使用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JS-SDK</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的页面必须先注入配置信息，否则将无法调用（同一个</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仅需调用一次，对于变化</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SPA</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可在每次</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变化时进行调用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t>
            </a:r>
            <a:r>
              <a:rPr lang="zh-CN" altLang="en-US" sz="1600" dirty="0">
                <a:solidFill>
                  <a:schemeClr val="accent6">
                    <a:lumMod val="75000"/>
                  </a:schemeClr>
                </a:solidFill>
                <a:latin typeface="Calibri" panose="020F0502020204030204" pitchFamily="34" charset="0"/>
                <a:ea typeface="微软雅黑" panose="020B0503020204020204" pitchFamily="34" charset="-122"/>
              </a:rPr>
              <a:t>目前</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a:t>
            </a:r>
            <a:r>
              <a:rPr lang="zh-CN" altLang="en-US" sz="1600" dirty="0">
                <a:solidFill>
                  <a:schemeClr val="accent6">
                    <a:lumMod val="75000"/>
                  </a:schemeClr>
                </a:solidFill>
                <a:latin typeface="Calibri" panose="020F0502020204030204" pitchFamily="34" charset="0"/>
                <a:ea typeface="微软雅黑" panose="020B0503020204020204" pitchFamily="34" charset="-122"/>
              </a:rPr>
              <a:t>微信客户端不支持</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H5</a:t>
            </a:r>
            <a:r>
              <a:rPr lang="zh-CN" altLang="en-US" sz="1600" dirty="0">
                <a:solidFill>
                  <a:schemeClr val="accent6">
                    <a:lumMod val="75000"/>
                  </a:schemeClr>
                </a:solidFill>
                <a:latin typeface="Calibri" panose="020F0502020204030204" pitchFamily="34" charset="0"/>
                <a:ea typeface="微软雅黑" panose="020B0503020204020204" pitchFamily="34" charset="-122"/>
              </a:rPr>
              <a:t>新特性，所以使用</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来实现</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的页面会导致签名失败，此问题会在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Android6.2</a:t>
            </a:r>
            <a:r>
              <a:rPr lang="zh-CN" altLang="en-US" sz="1600" dirty="0">
                <a:solidFill>
                  <a:schemeClr val="accent6">
                    <a:lumMod val="75000"/>
                  </a:schemeClr>
                </a:solidFill>
                <a:latin typeface="Calibri" panose="020F0502020204030204" pitchFamily="34" charset="0"/>
                <a:ea typeface="微软雅黑" panose="020B0503020204020204" pitchFamily="34" charset="-122"/>
              </a:rPr>
              <a:t>中修复）。</a:t>
            </a:r>
            <a:endParaRPr lang="en-US" altLang="zh-CN" sz="1600" dirty="0">
              <a:solidFill>
                <a:schemeClr val="accent6">
                  <a:lumMod val="75000"/>
                </a:schemeClr>
              </a:solidFill>
              <a:latin typeface="Calibri" panose="020F0502020204030204" pitchFamily="34" charset="0"/>
              <a:ea typeface="微软雅黑" panose="020B0503020204020204" pitchFamily="34" charset="-122"/>
            </a:endParaRPr>
          </a:p>
          <a:p>
            <a:pPr>
              <a:lnSpc>
                <a:spcPts val="2800"/>
              </a:lnSpc>
            </a:pPr>
            <a:r>
              <a:rPr lang="zh-CN" altLang="en-US" dirty="0">
                <a:latin typeface="微软雅黑" panose="020B0503020204020204" pitchFamily="34" charset="-122"/>
                <a:ea typeface="微软雅黑" panose="020B0503020204020204" pitchFamily="34" charset="-122"/>
              </a:rPr>
              <a:t>步骤四：通过</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接口处理成功验证</a:t>
            </a:r>
            <a:endParaRPr lang="en-US" altLang="zh-CN" dirty="0">
              <a:latin typeface="微软雅黑" panose="020B0503020204020204" pitchFamily="34" charset="-122"/>
              <a:ea typeface="微软雅黑" panose="020B0503020204020204" pitchFamily="34" charset="-122"/>
            </a:endParaRPr>
          </a:p>
          <a:p>
            <a:pPr>
              <a:lnSpc>
                <a:spcPts val="2800"/>
              </a:lnSpc>
            </a:pPr>
            <a:r>
              <a:rPr lang="zh-CN" altLang="en-US" dirty="0">
                <a:latin typeface="微软雅黑" panose="020B0503020204020204" pitchFamily="34" charset="-122"/>
                <a:ea typeface="微软雅黑" panose="020B0503020204020204" pitchFamily="34" charset="-122"/>
              </a:rPr>
              <a:t>步骤五：通过</a:t>
            </a:r>
            <a:r>
              <a:rPr lang="en-US" altLang="zh-CN" dirty="0">
                <a:latin typeface="微软雅黑" panose="020B0503020204020204" pitchFamily="34" charset="-122"/>
                <a:ea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rPr>
              <a:t>接口处理失败验证</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配置</a:t>
            </a:r>
            <a:r>
              <a:rPr lang="en-US" altLang="zh-CN" b="0" dirty="0"/>
              <a:t>JS-SDK</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017023" cy="4108817"/>
          </a:xfrm>
          <a:prstGeom prst="rect">
            <a:avLst/>
          </a:prstGeom>
          <a:noFill/>
        </p:spPr>
        <p:txBody>
          <a:bodyPr wrap="square" rtlCol="0">
            <a:spAutoFit/>
          </a:bodyPr>
          <a:lstStyle/>
          <a:p>
            <a:pPr>
              <a:lnSpc>
                <a:spcPct val="150000"/>
              </a:lnSpc>
            </a:pPr>
            <a:r>
              <a:rPr lang="en-US" altLang="zh-CN" dirty="0" err="1"/>
              <a:t>wx.config</a:t>
            </a:r>
            <a:r>
              <a:rPr lang="en-US" altLang="zh-CN" dirty="0"/>
              <a:t>({</a:t>
            </a:r>
            <a:endParaRPr lang="zh-CN" altLang="en-US" dirty="0"/>
          </a:p>
          <a:p>
            <a:pPr>
              <a:lnSpc>
                <a:spcPct val="150000"/>
              </a:lnSpc>
            </a:pPr>
            <a:r>
              <a:rPr lang="zh-CN" altLang="en-US" dirty="0"/>
              <a:t>    </a:t>
            </a:r>
            <a:r>
              <a:rPr lang="en-US" altLang="zh-CN" dirty="0"/>
              <a:t>debug: true, // </a:t>
            </a:r>
            <a:r>
              <a:rPr lang="zh-CN" altLang="en-US" dirty="0"/>
              <a:t>开启调试模式</a:t>
            </a:r>
            <a:r>
              <a:rPr lang="en-US" altLang="zh-CN" dirty="0"/>
              <a:t>,</a:t>
            </a:r>
            <a:r>
              <a:rPr lang="zh-CN" altLang="en-US" dirty="0"/>
              <a:t>调用的所有</a:t>
            </a:r>
            <a:r>
              <a:rPr lang="en-US" altLang="zh-CN" dirty="0" err="1"/>
              <a:t>api</a:t>
            </a:r>
            <a:r>
              <a:rPr lang="zh-CN" altLang="en-US" dirty="0"/>
              <a:t>的返回值会在客户端</a:t>
            </a:r>
            <a:r>
              <a:rPr lang="en-US" altLang="zh-CN" dirty="0"/>
              <a:t>alert</a:t>
            </a:r>
            <a:r>
              <a:rPr lang="zh-CN" altLang="en-US" dirty="0"/>
              <a:t>出来，若要查看传入的参数，可以在</a:t>
            </a:r>
            <a:r>
              <a:rPr lang="en-US" altLang="zh-CN" dirty="0"/>
              <a:t>pc</a:t>
            </a:r>
            <a:r>
              <a:rPr lang="zh-CN" altLang="en-US" dirty="0"/>
              <a:t>端打开，参数信息会通过</a:t>
            </a:r>
            <a:r>
              <a:rPr lang="en-US" altLang="zh-CN" dirty="0"/>
              <a:t>log</a:t>
            </a:r>
            <a:r>
              <a:rPr lang="zh-CN" altLang="en-US" dirty="0"/>
              <a:t>打出，仅在</a:t>
            </a:r>
            <a:r>
              <a:rPr lang="en-US" altLang="zh-CN" dirty="0"/>
              <a:t>pc</a:t>
            </a:r>
            <a:r>
              <a:rPr lang="zh-CN" altLang="en-US" dirty="0"/>
              <a:t>端时才会打印。</a:t>
            </a:r>
          </a:p>
          <a:p>
            <a:pPr>
              <a:lnSpc>
                <a:spcPct val="150000"/>
              </a:lnSpc>
            </a:pPr>
            <a:r>
              <a:rPr lang="zh-CN" altLang="en-US" dirty="0"/>
              <a:t>    </a:t>
            </a:r>
            <a:r>
              <a:rPr lang="en-US" altLang="zh-CN" dirty="0" err="1"/>
              <a:t>appId</a:t>
            </a:r>
            <a:r>
              <a:rPr lang="en-US" altLang="zh-CN" dirty="0"/>
              <a:t>: '', // </a:t>
            </a:r>
            <a:r>
              <a:rPr lang="zh-CN" altLang="en-US" dirty="0"/>
              <a:t>必填，公众号的唯一标识</a:t>
            </a:r>
          </a:p>
          <a:p>
            <a:pPr>
              <a:lnSpc>
                <a:spcPct val="150000"/>
              </a:lnSpc>
            </a:pPr>
            <a:r>
              <a:rPr lang="zh-CN" altLang="en-US" dirty="0"/>
              <a:t>    </a:t>
            </a:r>
            <a:r>
              <a:rPr lang="en-US" altLang="zh-CN" dirty="0"/>
              <a:t>timestamp: , // </a:t>
            </a:r>
            <a:r>
              <a:rPr lang="zh-CN" altLang="en-US" dirty="0"/>
              <a:t>必填，生成签名的时间戳</a:t>
            </a:r>
          </a:p>
          <a:p>
            <a:pPr>
              <a:lnSpc>
                <a:spcPct val="150000"/>
              </a:lnSpc>
            </a:pPr>
            <a:r>
              <a:rPr lang="zh-CN" altLang="en-US" dirty="0"/>
              <a:t>    </a:t>
            </a:r>
            <a:r>
              <a:rPr lang="en-US" altLang="zh-CN" dirty="0" err="1"/>
              <a:t>nonceStr</a:t>
            </a:r>
            <a:r>
              <a:rPr lang="en-US" altLang="zh-CN" dirty="0"/>
              <a:t>: '', // </a:t>
            </a:r>
            <a:r>
              <a:rPr lang="zh-CN" altLang="en-US" dirty="0"/>
              <a:t>必填，生成签名的随机串</a:t>
            </a:r>
          </a:p>
          <a:p>
            <a:pPr>
              <a:lnSpc>
                <a:spcPct val="150000"/>
              </a:lnSpc>
            </a:pPr>
            <a:r>
              <a:rPr lang="zh-CN" altLang="en-US" dirty="0"/>
              <a:t>    </a:t>
            </a:r>
            <a:r>
              <a:rPr lang="en-US" altLang="zh-CN" dirty="0"/>
              <a:t>signature: '',// </a:t>
            </a:r>
            <a:r>
              <a:rPr lang="zh-CN" altLang="en-US" dirty="0"/>
              <a:t>必填，签名，见附录</a:t>
            </a:r>
            <a:r>
              <a:rPr lang="en-US" altLang="zh-CN" dirty="0"/>
              <a:t>1</a:t>
            </a:r>
            <a:endParaRPr lang="zh-CN" altLang="en-US" dirty="0"/>
          </a:p>
          <a:p>
            <a:pPr>
              <a:lnSpc>
                <a:spcPct val="150000"/>
              </a:lnSpc>
            </a:pPr>
            <a:r>
              <a:rPr lang="zh-CN" altLang="en-US" dirty="0"/>
              <a:t>    </a:t>
            </a:r>
            <a:r>
              <a:rPr lang="en-US" altLang="zh-CN" dirty="0" err="1"/>
              <a:t>jsApiList</a:t>
            </a:r>
            <a:r>
              <a:rPr lang="en-US" altLang="zh-CN" dirty="0"/>
              <a:t>: [] // </a:t>
            </a:r>
            <a:r>
              <a:rPr lang="zh-CN" altLang="en-US" dirty="0"/>
              <a:t>必填，需要使用的</a:t>
            </a:r>
            <a:r>
              <a:rPr lang="en-US" altLang="zh-CN" dirty="0"/>
              <a:t>JS</a:t>
            </a:r>
            <a:r>
              <a:rPr lang="zh-CN" altLang="en-US" dirty="0"/>
              <a:t>接口列表，所有</a:t>
            </a:r>
            <a:r>
              <a:rPr lang="en-US" altLang="zh-CN" dirty="0"/>
              <a:t>JS</a:t>
            </a:r>
            <a:r>
              <a:rPr lang="zh-CN" altLang="en-US" dirty="0"/>
              <a:t>接口列表见附录</a:t>
            </a:r>
            <a:r>
              <a:rPr lang="en-US" altLang="zh-CN" dirty="0"/>
              <a:t>2</a:t>
            </a:r>
            <a:endParaRPr lang="zh-CN" altLang="en-US" dirty="0"/>
          </a:p>
          <a:p>
            <a:pPr>
              <a:lnSpc>
                <a:spcPct val="150000"/>
              </a:lnSpc>
            </a:pPr>
            <a:r>
              <a:rPr lang="en-US" altLang="zh-CN" dirty="0"/>
              <a:t>});</a:t>
            </a:r>
            <a:endParaRPr lang="zh-CN" altLang="en-US" dirty="0"/>
          </a:p>
          <a:p>
            <a:endParaRPr lang="zh-CN" altLang="en-US" dirty="0"/>
          </a:p>
        </p:txBody>
      </p:sp>
    </p:spTree>
    <p:extLst>
      <p:ext uri="{BB962C8B-B14F-4D97-AF65-F5344CB8AC3E}">
        <p14:creationId xmlns:p14="http://schemas.microsoft.com/office/powerpoint/2010/main" val="123611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en-US" altLang="zh-CN" b="0" dirty="0"/>
              <a:t>JS-SDK</a:t>
            </a:r>
            <a:r>
              <a:rPr lang="zh-CN" altLang="en-US" b="0" dirty="0"/>
              <a:t>的</a:t>
            </a:r>
            <a:r>
              <a:rPr lang="en-US" altLang="zh-CN" b="0" dirty="0" err="1"/>
              <a:t>jsapi_ticket</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jsapi_ticket</a:t>
            </a:r>
            <a:r>
              <a:rPr lang="zh-CN" altLang="en-US" dirty="0">
                <a:ea typeface="微软雅黑" panose="020B0503020204020204" pitchFamily="34" charset="-122"/>
              </a:rPr>
              <a:t>：调用</a:t>
            </a:r>
            <a:r>
              <a:rPr lang="en-US" altLang="zh-CN" dirty="0">
                <a:ea typeface="微软雅黑" panose="020B0503020204020204" pitchFamily="34" charset="-122"/>
              </a:rPr>
              <a:t>JS-SDK</a:t>
            </a:r>
            <a:r>
              <a:rPr lang="zh-CN" altLang="en-US" dirty="0">
                <a:ea typeface="微软雅黑" panose="020B0503020204020204" pitchFamily="34" charset="-122"/>
              </a:rPr>
              <a:t>接口的凭证，需要在生成配置的签名时提供，首先要获取</a:t>
            </a:r>
            <a:r>
              <a:rPr lang="en-US" altLang="zh-CN" dirty="0" err="1">
                <a:ea typeface="微软雅黑" panose="020B0503020204020204" pitchFamily="34" charset="-122"/>
              </a:rPr>
              <a:t>access_token</a:t>
            </a:r>
            <a:r>
              <a:rPr lang="zh-CN" altLang="en-US" dirty="0">
                <a:ea typeface="微软雅黑" panose="020B0503020204020204" pitchFamily="34" charset="-122"/>
              </a:rPr>
              <a:t>，然后使用</a:t>
            </a:r>
            <a:r>
              <a:rPr lang="en-US" altLang="zh-CN" dirty="0" err="1">
                <a:ea typeface="微软雅黑" panose="020B0503020204020204" pitchFamily="34" charset="-122"/>
              </a:rPr>
              <a:t>access_token</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正确调用返回的数据：</a:t>
            </a:r>
            <a:endParaRPr lang="en-US" altLang="zh-CN" dirty="0">
              <a:ea typeface="微软雅黑" panose="020B0503020204020204" pitchFamily="34" charset="-122"/>
            </a:endParaRPr>
          </a:p>
          <a:p>
            <a:pPr lvl="1"/>
            <a:r>
              <a:rPr lang="en-US" altLang="zh-CN" dirty="0">
                <a:ea typeface="微软雅黑" panose="020B0503020204020204" pitchFamily="34" charset="-122"/>
              </a:rPr>
              <a:t>{</a:t>
            </a:r>
          </a:p>
          <a:p>
            <a:pPr lvl="1"/>
            <a:r>
              <a:rPr lang="en-US" altLang="zh-CN" dirty="0">
                <a:ea typeface="微软雅黑" panose="020B0503020204020204" pitchFamily="34" charset="-122"/>
              </a:rPr>
              <a:t>"errcode":0,</a:t>
            </a:r>
          </a:p>
          <a:p>
            <a:pPr lvl="1"/>
            <a:r>
              <a:rPr lang="en-US" altLang="zh-CN" dirty="0">
                <a:ea typeface="微软雅黑" panose="020B0503020204020204" pitchFamily="34" charset="-122"/>
              </a:rPr>
              <a:t>"</a:t>
            </a:r>
            <a:r>
              <a:rPr lang="en-US" altLang="zh-CN" dirty="0" err="1">
                <a:ea typeface="微软雅黑" panose="020B0503020204020204" pitchFamily="34" charset="-122"/>
              </a:rPr>
              <a:t>errmsg</a:t>
            </a:r>
            <a:r>
              <a:rPr lang="en-US" altLang="zh-CN" dirty="0">
                <a:ea typeface="微软雅黑" panose="020B0503020204020204" pitchFamily="34" charset="-122"/>
              </a:rPr>
              <a:t>":"ok",</a:t>
            </a:r>
          </a:p>
          <a:p>
            <a:pPr lvl="1"/>
            <a:r>
              <a:rPr lang="en-US" altLang="zh-CN" dirty="0">
                <a:ea typeface="微软雅黑" panose="020B0503020204020204" pitchFamily="34" charset="-122"/>
              </a:rPr>
              <a:t>"ticket":"bxLdikRXVbTPdHSM05e5u5sUoXNKd8-41ZO3MhKoyN5OfkWITDGgnr2fwJ0m9E8NYzWKVZvdVtaUgWvsdshFKA",</a:t>
            </a:r>
          </a:p>
          <a:p>
            <a:pPr lvl="1"/>
            <a:r>
              <a:rPr lang="en-US" altLang="zh-CN" dirty="0">
                <a:ea typeface="微软雅黑" panose="020B0503020204020204" pitchFamily="34" charset="-122"/>
              </a:rPr>
              <a:t>"expires_in":7200</a:t>
            </a:r>
          </a:p>
          <a:p>
            <a:pPr lvl="1"/>
            <a:r>
              <a:rPr lang="en-US" altLang="zh-CN" dirty="0">
                <a:ea typeface="微软雅黑" panose="020B0503020204020204" pitchFamily="34" charset="-122"/>
              </a:rPr>
              <a:t>}</a:t>
            </a:r>
          </a:p>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expires_in</a:t>
            </a:r>
            <a:r>
              <a:rPr lang="zh-CN" altLang="en-US" dirty="0">
                <a:ea typeface="微软雅黑" panose="020B0503020204020204" pitchFamily="34" charset="-122"/>
              </a:rPr>
              <a:t>表示有效时间为</a:t>
            </a:r>
            <a:r>
              <a:rPr lang="en-US" altLang="zh-CN" dirty="0">
                <a:ea typeface="微软雅黑" panose="020B0503020204020204" pitchFamily="34" charset="-122"/>
              </a:rPr>
              <a:t>7200</a:t>
            </a:r>
            <a:r>
              <a:rPr lang="zh-CN" altLang="en-US" dirty="0">
                <a:ea typeface="微软雅黑" panose="020B0503020204020204" pitchFamily="34" charset="-122"/>
              </a:rPr>
              <a:t>秒，类似于</a:t>
            </a:r>
            <a:r>
              <a:rPr lang="en-US" altLang="zh-CN" dirty="0" err="1">
                <a:ea typeface="微软雅黑" panose="020B0503020204020204" pitchFamily="34" charset="-122"/>
              </a:rPr>
              <a:t>access_token</a:t>
            </a:r>
            <a:r>
              <a:rPr lang="zh-CN" altLang="en-US" dirty="0">
                <a:ea typeface="微软雅黑" panose="020B0503020204020204" pitchFamily="34" charset="-122"/>
              </a:rPr>
              <a:t>，需要定期刷新。</a:t>
            </a:r>
          </a:p>
        </p:txBody>
      </p:sp>
    </p:spTree>
    <p:extLst>
      <p:ext uri="{BB962C8B-B14F-4D97-AF65-F5344CB8AC3E}">
        <p14:creationId xmlns:p14="http://schemas.microsoft.com/office/powerpoint/2010/main" val="181088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签名的参数</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7875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生成配置签名需要的参数：</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timestamp</a:t>
            </a:r>
            <a:r>
              <a:rPr lang="zh-CN" altLang="en-US" dirty="0">
                <a:ea typeface="微软雅黑" panose="020B0503020204020204" pitchFamily="34" charset="-122"/>
              </a:rPr>
              <a:t>：时间戳</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jsapi_ticket</a:t>
            </a:r>
            <a:r>
              <a:rPr lang="zh-CN" altLang="en-US" dirty="0">
                <a:ea typeface="微软雅黑" panose="020B0503020204020204" pitchFamily="34" charset="-122"/>
              </a:rPr>
              <a:t>：接口调用票据</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noncestr</a:t>
            </a:r>
            <a:r>
              <a:rPr lang="zh-CN" altLang="en-US" dirty="0">
                <a:ea typeface="微软雅黑" panose="020B0503020204020204" pitchFamily="34" charset="-122"/>
              </a:rPr>
              <a:t>：随机字符串</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url</a:t>
            </a:r>
            <a:r>
              <a:rPr lang="zh-CN" altLang="en-US" dirty="0">
                <a:ea typeface="微软雅黑" panose="020B0503020204020204" pitchFamily="34" charset="-122"/>
              </a:rPr>
              <a:t>：使用</a:t>
            </a:r>
            <a:r>
              <a:rPr lang="en-US" altLang="zh-CN" dirty="0">
                <a:ea typeface="微软雅黑" panose="020B0503020204020204" pitchFamily="34" charset="-122"/>
              </a:rPr>
              <a:t>JS-SDK</a:t>
            </a:r>
            <a:r>
              <a:rPr lang="zh-CN" altLang="en-US" dirty="0">
                <a:ea typeface="微软雅黑" panose="020B0503020204020204" pitchFamily="34" charset="-122"/>
              </a:rPr>
              <a:t>的链接</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正确配置</a:t>
            </a:r>
            <a:r>
              <a:rPr lang="en-US" altLang="zh-CN" dirty="0">
                <a:ea typeface="微软雅黑" panose="020B0503020204020204" pitchFamily="34" charset="-122"/>
              </a:rPr>
              <a:t>JS-SDK</a:t>
            </a:r>
            <a:r>
              <a:rPr lang="zh-CN" altLang="en-US" dirty="0">
                <a:ea typeface="微软雅黑" panose="020B0503020204020204" pitchFamily="34" charset="-122"/>
              </a:rPr>
              <a:t>的安全域名：</a:t>
            </a:r>
            <a:endParaRPr lang="en-US" altLang="zh-CN" dirty="0">
              <a:ea typeface="微软雅黑" panose="020B0503020204020204" pitchFamily="34" charset="-122"/>
            </a:endParaRPr>
          </a:p>
          <a:p>
            <a:pPr lvl="1">
              <a:lnSpc>
                <a:spcPct val="150000"/>
              </a:lnSpc>
            </a:pPr>
            <a:r>
              <a:rPr lang="zh-CN" altLang="en-US" dirty="0">
                <a:ea typeface="微软雅黑" panose="020B0503020204020204" pitchFamily="34" charset="-122"/>
              </a:rPr>
              <a:t>微信测试号中配置“</a:t>
            </a:r>
            <a:r>
              <a:rPr lang="en-US" altLang="zh-CN" b="1" dirty="0">
                <a:ea typeface="微软雅黑" panose="020B0503020204020204" pitchFamily="34" charset="-122"/>
              </a:rPr>
              <a:t>JS</a:t>
            </a:r>
            <a:r>
              <a:rPr lang="zh-CN" altLang="en-US" b="1" dirty="0">
                <a:ea typeface="微软雅黑" panose="020B0503020204020204" pitchFamily="34" charset="-122"/>
              </a:rPr>
              <a:t>接口安全域名</a:t>
            </a:r>
            <a:r>
              <a:rPr lang="zh-CN" altLang="en-US" dirty="0">
                <a:ea typeface="微软雅黑" panose="020B0503020204020204" pitchFamily="34" charset="-122"/>
              </a:rPr>
              <a:t>”，注意填写一级域名即可。</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调用链接：</a:t>
            </a:r>
            <a:r>
              <a:rPr lang="en-US" altLang="zh-CN" dirty="0">
                <a:ea typeface="微软雅黑" panose="020B0503020204020204" pitchFamily="34" charset="-122"/>
                <a:hlinkClick r:id="rId2"/>
              </a:rPr>
              <a:t>http://www.example.com/test/test.php</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配置域名：</a:t>
            </a:r>
            <a:r>
              <a:rPr lang="en-US" altLang="zh-CN" dirty="0">
                <a:ea typeface="微软雅黑" panose="020B0503020204020204" pitchFamily="34" charset="-122"/>
              </a:rPr>
              <a:t>example.com</a:t>
            </a:r>
          </a:p>
        </p:txBody>
      </p:sp>
    </p:spTree>
    <p:extLst>
      <p:ext uri="{BB962C8B-B14F-4D97-AF65-F5344CB8AC3E}">
        <p14:creationId xmlns:p14="http://schemas.microsoft.com/office/powerpoint/2010/main" val="1966237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10220</TotalTime>
  <Words>956</Words>
  <Application>Microsoft Office PowerPoint</Application>
  <PresentationFormat>宽屏</PresentationFormat>
  <Paragraphs>179</Paragraphs>
  <Slides>26</Slides>
  <Notes>1</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26</vt:i4>
      </vt:variant>
    </vt:vector>
  </HeadingPairs>
  <TitlesOfParts>
    <vt:vector size="43" baseType="lpstr">
      <vt:lpstr>冬青黑体简体中文 W3</vt:lpstr>
      <vt:lpstr>冬青黑体简体中文 W6</vt:lpstr>
      <vt:lpstr>宋体</vt:lpstr>
      <vt:lpstr>微软雅黑</vt:lpstr>
      <vt:lpstr>Arial</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1801</cp:revision>
  <dcterms:created xsi:type="dcterms:W3CDTF">2014-07-07T13:10:41Z</dcterms:created>
  <dcterms:modified xsi:type="dcterms:W3CDTF">2017-09-06T16:26:19Z</dcterms:modified>
</cp:coreProperties>
</file>