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663" r:id="rId3"/>
    <p:sldMasterId id="2147483688" r:id="rId4"/>
    <p:sldMasterId id="2147483691" r:id="rId5"/>
  </p:sldMasterIdLst>
  <p:notesMasterIdLst>
    <p:notesMasterId r:id="rId36"/>
  </p:notesMasterIdLst>
  <p:handoutMasterIdLst>
    <p:handoutMasterId r:id="rId37"/>
  </p:handoutMasterIdLst>
  <p:sldIdLst>
    <p:sldId id="257" r:id="rId6"/>
    <p:sldId id="446" r:id="rId7"/>
    <p:sldId id="454" r:id="rId8"/>
    <p:sldId id="451" r:id="rId9"/>
    <p:sldId id="481" r:id="rId10"/>
    <p:sldId id="482" r:id="rId11"/>
    <p:sldId id="466" r:id="rId12"/>
    <p:sldId id="483" r:id="rId13"/>
    <p:sldId id="484" r:id="rId14"/>
    <p:sldId id="460" r:id="rId15"/>
    <p:sldId id="480" r:id="rId16"/>
    <p:sldId id="439" r:id="rId17"/>
    <p:sldId id="456" r:id="rId18"/>
    <p:sldId id="440" r:id="rId19"/>
    <p:sldId id="467" r:id="rId20"/>
    <p:sldId id="468" r:id="rId21"/>
    <p:sldId id="474" r:id="rId22"/>
    <p:sldId id="475" r:id="rId23"/>
    <p:sldId id="470" r:id="rId24"/>
    <p:sldId id="471" r:id="rId25"/>
    <p:sldId id="452" r:id="rId26"/>
    <p:sldId id="473" r:id="rId27"/>
    <p:sldId id="472" r:id="rId28"/>
    <p:sldId id="469" r:id="rId29"/>
    <p:sldId id="457" r:id="rId30"/>
    <p:sldId id="435" r:id="rId31"/>
    <p:sldId id="476" r:id="rId32"/>
    <p:sldId id="477" r:id="rId33"/>
    <p:sldId id="478" r:id="rId34"/>
    <p:sldId id="311" r:id="rId35"/>
  </p:sldIdLst>
  <p:sldSz cx="12192000" cy="6858000"/>
  <p:notesSz cx="6858000" cy="9144000"/>
  <p:custDataLst>
    <p:tags r:id="rId3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201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nySong" initials="Tony" lastIdx="1" clrIdx="0">
    <p:extLst/>
  </p:cmAuthor>
  <p:cmAuthor id="2" name="363787211@qq.com" initials="3" lastIdx="1" clrIdx="1">
    <p:extLst>
      <p:ext uri="{19B8F6BF-5375-455C-9EA6-DF929625EA0E}">
        <p15:presenceInfo xmlns:p15="http://schemas.microsoft.com/office/powerpoint/2012/main" userId="63cb0a67920ffc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2C17"/>
    <a:srgbClr val="F97E71"/>
    <a:srgbClr val="FF0000"/>
    <a:srgbClr val="FF9933"/>
    <a:srgbClr val="7AA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84911" autoAdjust="0"/>
  </p:normalViewPr>
  <p:slideViewPr>
    <p:cSldViewPr snapToGrid="0">
      <p:cViewPr varScale="1">
        <p:scale>
          <a:sx n="67" d="100"/>
          <a:sy n="67" d="100"/>
        </p:scale>
        <p:origin x="660" y="72"/>
      </p:cViewPr>
      <p:guideLst>
        <p:guide pos="5201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333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commentAuthors" Target="commentAuthors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handoutMaster" Target="handoutMasters/handoutMaster1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ableStyles" Target="tableStyle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1C804-97F5-4B36-A7AC-EEEC7F44F6C2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1DDEB-361E-476E-B813-80C618F51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0195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8D9C6-D8DC-4CC3-8480-E0C4DBA1CC07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9C519-C3B1-4654-8EF9-A227F461F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5352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>
              <a:ea typeface="宋体" charset="-122"/>
            </a:endParaRPr>
          </a:p>
        </p:txBody>
      </p:sp>
      <p:sp>
        <p:nvSpPr>
          <p:cNvPr id="410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r" eaLnBrk="1" hangingPunct="1"/>
            <a:fld id="{63401629-F63E-45F0-933D-27F37F2416B1}" type="slidenum">
              <a:rPr lang="zh-CN" altLang="en-US" sz="1200">
                <a:latin typeface="Calibri" pitchFamily="34" charset="0"/>
                <a:ea typeface="宋体" charset="-122"/>
              </a:rPr>
              <a:pPr algn="r" eaLnBrk="1" hangingPunct="1"/>
              <a:t>30</a:t>
            </a:fld>
            <a:endParaRPr lang="zh-CN" altLang="en-US" sz="1200">
              <a:latin typeface="Calibri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0131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459301"/>
            <a:ext cx="12204192" cy="2090928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664F-4C68-42D2-B189-678958EFAFDA}" type="datetime1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-12192" y="1436914"/>
            <a:ext cx="12192000" cy="3317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2634092" y="3504765"/>
            <a:ext cx="7175500" cy="989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主标题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quarter" idx="15" hasCustomPrompt="1"/>
          </p:nvPr>
        </p:nvSpPr>
        <p:spPr>
          <a:xfrm>
            <a:off x="2599871" y="2459301"/>
            <a:ext cx="7175500" cy="7313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—— </a:t>
            </a:r>
            <a:r>
              <a:rPr lang="zh-CN" altLang="en-US" dirty="0"/>
              <a:t>副标题</a:t>
            </a:r>
          </a:p>
        </p:txBody>
      </p:sp>
    </p:spTree>
    <p:extLst>
      <p:ext uri="{BB962C8B-B14F-4D97-AF65-F5344CB8AC3E}">
        <p14:creationId xmlns:p14="http://schemas.microsoft.com/office/powerpoint/2010/main" val="2922313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6979112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695120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20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42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40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8/14/2017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84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8/14/2017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673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650842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8/14/2017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528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8/14/2017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77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631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8/14/2017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785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86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424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6166526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079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973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899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8/14/2017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677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8/14/2017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372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846359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2017/8/14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1581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8/14/2017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812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8/14/2017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125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8/14/2017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37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471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8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2D9C-F9EB-4417-9C3A-C876C2AF9415}" type="datetime1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543636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目录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832513" y="1801504"/>
            <a:ext cx="10305387" cy="45103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31735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7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1054100" y="2019300"/>
            <a:ext cx="10083800" cy="4292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课程目标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09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10695258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课程内容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653143" y="1856096"/>
            <a:ext cx="11247120" cy="450025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n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SzPct val="80000"/>
              <a:buFont typeface="Wingdings" panose="05000000000000000000" pitchFamily="2" charset="2"/>
              <a:buChar char="u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 </a:t>
            </a:r>
          </a:p>
          <a:p>
            <a:pPr lvl="2"/>
            <a:r>
              <a:rPr lang="en-US" altLang="zh-CN" dirty="0"/>
              <a:t>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7724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054100" y="6487880"/>
            <a:ext cx="2743200" cy="365125"/>
          </a:xfrm>
        </p:spPr>
        <p:txBody>
          <a:bodyPr/>
          <a:lstStyle/>
          <a:p>
            <a:fld id="{8C5BA751-A251-47D6-8494-C134D9EBED5F}" type="datetime1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417472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1856096"/>
            <a:ext cx="10071100" cy="4500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内容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1054100" y="-1"/>
            <a:ext cx="2882900" cy="1057275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1765300" y="203200"/>
            <a:ext cx="1485900" cy="3429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章</a:t>
            </a:r>
          </a:p>
        </p:txBody>
      </p:sp>
      <p:sp>
        <p:nvSpPr>
          <p:cNvPr id="13" name="内容占位符 11"/>
          <p:cNvSpPr>
            <a:spLocks noGrp="1"/>
          </p:cNvSpPr>
          <p:nvPr>
            <p:ph sz="quarter" idx="15" hasCustomPrompt="1"/>
          </p:nvPr>
        </p:nvSpPr>
        <p:spPr>
          <a:xfrm>
            <a:off x="1054100" y="556260"/>
            <a:ext cx="2882900" cy="5010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章名</a:t>
            </a:r>
          </a:p>
        </p:txBody>
      </p:sp>
      <p:sp>
        <p:nvSpPr>
          <p:cNvPr id="16" name="SmartArt 占位符 15"/>
          <p:cNvSpPr>
            <a:spLocks noGrp="1"/>
          </p:cNvSpPr>
          <p:nvPr>
            <p:ph type="dgm" sz="quarter" idx="16"/>
          </p:nvPr>
        </p:nvSpPr>
        <p:spPr>
          <a:xfrm>
            <a:off x="4241800" y="555625"/>
            <a:ext cx="3660254" cy="501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416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078-F302-4651-A2A2-2FC6C4E1A3F1}" type="datetime1">
              <a:rPr lang="zh-CN" altLang="en-US" smtClean="0"/>
              <a:t>2017/8/14</a:t>
            </a:fld>
            <a:endParaRPr lang="zh-CN" altLang="en-US"/>
          </a:p>
        </p:txBody>
      </p:sp>
      <p:pic>
        <p:nvPicPr>
          <p:cNvPr id="1025" name="Picture 1" descr="C:\Users\Christal-yhy\AppData\Roaming\Tencent\Users\601238172\QQ\WinTemp\RichOle\D2$RZ2O6HM6TXVWC2NT~9[Q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701" y="1"/>
            <a:ext cx="4087631" cy="251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8396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81D97-AB7E-4FCB-A143-DD346535FC6B}" type="datetimeFigureOut">
              <a:rPr lang="zh-CN" altLang="en-US"/>
              <a:pPr>
                <a:defRPr/>
              </a:pPr>
              <a:t>2017/8/14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806F860-75D1-45F9-8F65-FAACBBD0B38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122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54100" y="6501490"/>
            <a:ext cx="2743200" cy="356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2017/8/14</a:t>
            </a:fld>
            <a:endParaRPr lang="zh-CN" altLang="en-US"/>
          </a:p>
        </p:txBody>
      </p:sp>
      <p:pic>
        <p:nvPicPr>
          <p:cNvPr id="3" name="图片 2" descr="软院logo横版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921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1" r:id="rId4"/>
    <p:sldLayoutId id="2147483654" r:id="rId5"/>
    <p:sldLayoutId id="2147483703" r:id="rId6"/>
    <p:sldLayoutId id="2147483650" r:id="rId7"/>
    <p:sldLayoutId id="2147483655" r:id="rId8"/>
    <p:sldLayoutId id="2147483658" r:id="rId9"/>
    <p:sldLayoutId id="2147483659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2798D-3C63-415D-8EC1-6BE98374BAF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912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2554398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A3721-9BF6-4181-8215-E505A3BBED3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7984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345039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weixin.qq.com/cgi-bin/menu/create?access_token=ACCESS_TOKEN" TargetMode="Externa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0" y="3560960"/>
            <a:ext cx="12192000" cy="98971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/>
              <a:t>8</a:t>
            </a:r>
            <a:r>
              <a:rPr lang="zh-CN" altLang="en-US" dirty="0" smtClean="0"/>
              <a:t>讲 </a:t>
            </a:r>
            <a:r>
              <a:rPr lang="en-US" altLang="zh-CN" dirty="0" err="1" smtClean="0"/>
              <a:t>WeUI</a:t>
            </a:r>
            <a:r>
              <a:rPr lang="zh-CN" altLang="en-US" dirty="0" smtClean="0"/>
              <a:t>与用户管理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2599871" y="2459301"/>
            <a:ext cx="7175500" cy="731329"/>
          </a:xfrm>
        </p:spPr>
        <p:txBody>
          <a:bodyPr/>
          <a:lstStyle/>
          <a:p>
            <a:r>
              <a:rPr lang="en-US" altLang="zh-CN" dirty="0"/>
              <a:t>——</a:t>
            </a:r>
            <a:r>
              <a:rPr lang="zh-CN" altLang="en-US" dirty="0"/>
              <a:t>微信与移动</a:t>
            </a:r>
            <a:r>
              <a:rPr lang="en-US" altLang="zh-CN" dirty="0"/>
              <a:t>Web</a:t>
            </a:r>
            <a:r>
              <a:rPr lang="zh-CN" altLang="en-US" dirty="0"/>
              <a:t>开发之</a:t>
            </a:r>
          </a:p>
        </p:txBody>
      </p:sp>
    </p:spTree>
    <p:extLst>
      <p:ext uri="{BB962C8B-B14F-4D97-AF65-F5344CB8AC3E}">
        <p14:creationId xmlns:p14="http://schemas.microsoft.com/office/powerpoint/2010/main" val="42674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第二讲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058444" y="2343152"/>
            <a:ext cx="53855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WeUI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基础与使用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JS-SDK</a:t>
            </a:r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基本使用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WeUI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JS-SDK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配合使用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9457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b="0" dirty="0" smtClean="0"/>
              <a:t>JS-SDK</a:t>
            </a:r>
            <a:r>
              <a:rPr lang="zh-CN" altLang="en-US" b="0" dirty="0" smtClean="0"/>
              <a:t>介绍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2699412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917621" y="516340"/>
            <a:ext cx="7011941" cy="685800"/>
          </a:xfrm>
        </p:spPr>
        <p:txBody>
          <a:bodyPr/>
          <a:lstStyle/>
          <a:p>
            <a:r>
              <a:rPr lang="en-US" altLang="zh-CN" b="0" dirty="0" smtClean="0"/>
              <a:t>JS-SDK</a:t>
            </a:r>
            <a:r>
              <a:rPr lang="zh-CN" altLang="en-US" b="0" dirty="0" smtClean="0"/>
              <a:t>使用步骤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17621" y="1628774"/>
            <a:ext cx="1001231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能够连接通讯各种服务器、使用各种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协议。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目前支持的协议有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ftp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telnet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发起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请求。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调用微信接口需要使用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扩展或是基于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的第三方库。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与浏览器访问网站：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浏览器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上输入网址后，是浏览器发起的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请求获取数据，现在进行微信接口调用，无法使用浏览器实现，需要程序发起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请求获取数据，此时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就像是浏览器，提供了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请求的支持。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106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5818188" cy="685800"/>
          </a:xfrm>
        </p:spPr>
        <p:txBody>
          <a:bodyPr/>
          <a:lstStyle/>
          <a:p>
            <a:r>
              <a:rPr lang="zh-CN" altLang="en-US" b="0" dirty="0"/>
              <a:t>绑定</a:t>
            </a:r>
            <a:r>
              <a:rPr lang="zh-CN" altLang="en-US" b="0" dirty="0" smtClean="0"/>
              <a:t>域名与引入文件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2902273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7032626" cy="685800"/>
          </a:xfrm>
        </p:spPr>
        <p:txBody>
          <a:bodyPr/>
          <a:lstStyle/>
          <a:p>
            <a:r>
              <a:rPr lang="zh-CN" altLang="en-US" b="0" dirty="0" smtClean="0"/>
              <a:t>初始化配置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302045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接口</a:t>
            </a:r>
            <a:r>
              <a:rPr lang="zh-CN" altLang="en-US" b="0" dirty="0" smtClean="0"/>
              <a:t>参数说明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1047478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6961188" cy="685800"/>
          </a:xfrm>
        </p:spPr>
        <p:txBody>
          <a:bodyPr/>
          <a:lstStyle/>
          <a:p>
            <a:r>
              <a:rPr lang="zh-CN" altLang="en-US" b="0" dirty="0" smtClean="0"/>
              <a:t>判断当前版本是否支持接口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360940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5889625" cy="685800"/>
          </a:xfrm>
        </p:spPr>
        <p:txBody>
          <a:bodyPr/>
          <a:lstStyle/>
          <a:p>
            <a:r>
              <a:rPr lang="zh-CN" altLang="en-US" b="0" dirty="0" smtClean="0"/>
              <a:t>获取地理位置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921697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6432550" cy="685800"/>
          </a:xfrm>
        </p:spPr>
        <p:txBody>
          <a:bodyPr/>
          <a:lstStyle/>
          <a:p>
            <a:r>
              <a:rPr lang="zh-CN" altLang="en-US" b="0" dirty="0" smtClean="0"/>
              <a:t>分享接口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3632675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语音接口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210082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 smtClean="0"/>
              <a:t>本次课程目录</a:t>
            </a:r>
            <a:endParaRPr lang="zh-CN" altLang="en-US" b="0" dirty="0"/>
          </a:p>
        </p:txBody>
      </p:sp>
      <p:sp>
        <p:nvSpPr>
          <p:cNvPr id="4" name="文本框 3"/>
          <p:cNvSpPr txBox="1"/>
          <p:nvPr/>
        </p:nvSpPr>
        <p:spPr>
          <a:xfrm>
            <a:off x="4058444" y="2343152"/>
            <a:ext cx="53855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WeUI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基础与使用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JS-SDK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基本使用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WeUI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JS-SDK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配合使用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453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5846763" cy="685800"/>
          </a:xfrm>
        </p:spPr>
        <p:txBody>
          <a:bodyPr/>
          <a:lstStyle/>
          <a:p>
            <a:r>
              <a:rPr lang="zh-CN" altLang="en-US" b="0" dirty="0" smtClean="0"/>
              <a:t>扫码接口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13496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7304088" cy="685800"/>
          </a:xfrm>
        </p:spPr>
        <p:txBody>
          <a:bodyPr/>
          <a:lstStyle/>
          <a:p>
            <a:r>
              <a:rPr lang="zh-CN" altLang="en-US" dirty="0" smtClean="0"/>
              <a:t>第三讲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058444" y="2343152"/>
            <a:ext cx="53855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WeUI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基础与使用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JS-SDK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基本使用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400" dirty="0" err="1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WeUI</a:t>
            </a:r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JS-SDK</a:t>
            </a:r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配合使用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80102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IP</a:t>
            </a:r>
            <a:r>
              <a:rPr lang="zh-CN" altLang="en-US" dirty="0" smtClean="0"/>
              <a:t>白名单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54100" y="1857375"/>
            <a:ext cx="98615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调用接口以前需要先把开发者服务器的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地址加入白名单列表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如果在本地测试，则把本地所在公网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也加入到白名单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加入白名单，调用接口会失败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白名单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机制是为了安全性考虑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65940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err="1"/>
              <a:t>a</a:t>
            </a:r>
            <a:r>
              <a:rPr lang="en-US" altLang="zh-CN" dirty="0" err="1" smtClean="0"/>
              <a:t>ccess_token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57288" y="1814513"/>
            <a:ext cx="10372725" cy="2346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是公众号的全局唯一接口调用凭据，公众号调用各接口时都需使用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的存储至少要保留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512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个字符空间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的有效期目前为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个小时，需定时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刷新。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重复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获取将导致上次获取的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失效。</a:t>
            </a:r>
          </a:p>
        </p:txBody>
      </p:sp>
    </p:spTree>
    <p:extLst>
      <p:ext uri="{BB962C8B-B14F-4D97-AF65-F5344CB8AC3E}">
        <p14:creationId xmlns:p14="http://schemas.microsoft.com/office/powerpoint/2010/main" val="39238908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003925" cy="685800"/>
          </a:xfrm>
        </p:spPr>
        <p:txBody>
          <a:bodyPr/>
          <a:lstStyle/>
          <a:p>
            <a:r>
              <a:rPr lang="zh-CN" altLang="en-US" dirty="0" smtClean="0"/>
              <a:t>调用微信接口的凭据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54099" y="1685925"/>
            <a:ext cx="103727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开发者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AppId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）：申请微信公众号产生的唯一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标识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开发者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密码（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AppSecret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开发者密码是校验公众号开发者身份的密码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ccess_token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：每次由获取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接口获取后保存并用于其他接口的调用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除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接口以外，其他接口的调用流程：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先使用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AppId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AppSecret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获取有效的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之后要通过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与其他参数调用接口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15879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6546850" cy="685800"/>
          </a:xfrm>
        </p:spPr>
        <p:txBody>
          <a:bodyPr/>
          <a:lstStyle/>
          <a:p>
            <a:r>
              <a:rPr lang="zh-CN" altLang="en-US" dirty="0" smtClean="0"/>
              <a:t>获取</a:t>
            </a:r>
            <a:r>
              <a:rPr lang="en-US" altLang="zh-CN" dirty="0" err="1" smtClean="0"/>
              <a:t>access_token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57288" y="1757363"/>
            <a:ext cx="1051560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调用微信接口，获取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2400"/>
              </a:lnSpc>
            </a:pPr>
            <a:r>
              <a:rPr lang="en-US" altLang="zh-CN" sz="2000" dirty="0"/>
              <a:t>$</a:t>
            </a:r>
            <a:r>
              <a:rPr lang="en-US" altLang="zh-CN" sz="2000" dirty="0" err="1"/>
              <a:t>appid</a:t>
            </a:r>
            <a:r>
              <a:rPr lang="en-US" altLang="zh-CN" sz="2000" dirty="0" smtClean="0"/>
              <a:t>=‘wx02935b5sj83ca898’;//</a:t>
            </a:r>
            <a:r>
              <a:rPr lang="zh-CN" altLang="en-US" sz="2000" dirty="0" smtClean="0"/>
              <a:t>公众号</a:t>
            </a:r>
            <a:r>
              <a:rPr lang="en-US" altLang="zh-CN" sz="2000" dirty="0" err="1"/>
              <a:t>A</a:t>
            </a:r>
            <a:r>
              <a:rPr lang="en-US" altLang="zh-CN" sz="2000" dirty="0" err="1" smtClean="0"/>
              <a:t>ppID</a:t>
            </a:r>
            <a:endParaRPr lang="en-US" altLang="zh-CN" sz="2000" dirty="0"/>
          </a:p>
          <a:p>
            <a:pPr lvl="1">
              <a:lnSpc>
                <a:spcPts val="2400"/>
              </a:lnSpc>
            </a:pPr>
            <a:r>
              <a:rPr lang="en-US" altLang="zh-CN" sz="2000" dirty="0"/>
              <a:t>$secret</a:t>
            </a:r>
            <a:r>
              <a:rPr lang="en-US" altLang="zh-CN" sz="2000" dirty="0" smtClean="0"/>
              <a:t>=‘xa7060168afdd5410293c8as0e6b07f1’;//</a:t>
            </a:r>
            <a:r>
              <a:rPr lang="zh-CN" altLang="en-US" sz="2000" dirty="0" smtClean="0"/>
              <a:t>公众号 </a:t>
            </a:r>
            <a:r>
              <a:rPr lang="en-US" altLang="zh-CN" sz="2000" dirty="0" smtClean="0"/>
              <a:t>AppSecret</a:t>
            </a:r>
            <a:endParaRPr lang="en-US" altLang="zh-CN" sz="2000" dirty="0"/>
          </a:p>
          <a:p>
            <a:pPr lvl="1">
              <a:lnSpc>
                <a:spcPts val="2400"/>
              </a:lnSpc>
            </a:pPr>
            <a:r>
              <a:rPr lang="en-US" altLang="zh-CN" sz="2000" dirty="0"/>
              <a:t>$</a:t>
            </a:r>
            <a:r>
              <a:rPr lang="en-US" altLang="zh-CN" sz="2000" dirty="0" err="1"/>
              <a:t>url</a:t>
            </a:r>
            <a:r>
              <a:rPr lang="en-US" altLang="zh-CN" sz="2000" dirty="0"/>
              <a:t> = 'https://api.weixin.qq.com/</a:t>
            </a:r>
            <a:r>
              <a:rPr lang="en-US" altLang="zh-CN" sz="2000" dirty="0" err="1"/>
              <a:t>cgi</a:t>
            </a:r>
            <a:r>
              <a:rPr lang="en-US" altLang="zh-CN" sz="2000" dirty="0"/>
              <a:t>-bin/</a:t>
            </a:r>
            <a:r>
              <a:rPr lang="en-US" altLang="zh-CN" sz="2000" dirty="0" err="1"/>
              <a:t>token?grant_type</a:t>
            </a:r>
            <a:r>
              <a:rPr lang="en-US" altLang="zh-CN" sz="2000" dirty="0"/>
              <a:t>=</a:t>
            </a:r>
            <a:r>
              <a:rPr lang="en-US" altLang="zh-CN" sz="2000" dirty="0" err="1"/>
              <a:t>client_credential&amp;appid</a:t>
            </a:r>
            <a:r>
              <a:rPr lang="en-US" altLang="zh-CN" sz="2000" dirty="0"/>
              <a:t>='.</a:t>
            </a:r>
          </a:p>
          <a:p>
            <a:pPr lvl="1">
              <a:lnSpc>
                <a:spcPts val="2400"/>
              </a:lnSpc>
            </a:pPr>
            <a:r>
              <a:rPr lang="en-US" altLang="zh-CN" sz="2000" dirty="0" smtClean="0"/>
              <a:t>$</a:t>
            </a:r>
            <a:r>
              <a:rPr lang="en-US" altLang="zh-CN" sz="2000" dirty="0" err="1"/>
              <a:t>appid</a:t>
            </a:r>
            <a:r>
              <a:rPr lang="en-US" altLang="zh-CN" sz="2000" dirty="0"/>
              <a:t>.'&amp;secret='.$secret</a:t>
            </a:r>
            <a:r>
              <a:rPr lang="en-US" altLang="zh-CN" sz="2000" dirty="0" smtClean="0"/>
              <a:t>;</a:t>
            </a:r>
            <a:endParaRPr lang="en-US" altLang="zh-CN" sz="2000" dirty="0"/>
          </a:p>
          <a:p>
            <a:pPr lvl="1">
              <a:lnSpc>
                <a:spcPts val="2400"/>
              </a:lnSpc>
            </a:pPr>
            <a:r>
              <a:rPr lang="en-US" altLang="zh-CN" sz="2000" dirty="0"/>
              <a:t>$c = </a:t>
            </a:r>
            <a:r>
              <a:rPr lang="en-US" altLang="zh-CN" sz="2000" dirty="0" err="1"/>
              <a:t>curl_init</a:t>
            </a:r>
            <a:r>
              <a:rPr lang="en-US" altLang="zh-CN" sz="2000" dirty="0"/>
              <a:t>($</a:t>
            </a:r>
            <a:r>
              <a:rPr lang="en-US" altLang="zh-CN" sz="2000" dirty="0" err="1"/>
              <a:t>url</a:t>
            </a:r>
            <a:r>
              <a:rPr lang="en-US" altLang="zh-CN" sz="2000" dirty="0"/>
              <a:t>);</a:t>
            </a:r>
          </a:p>
          <a:p>
            <a:pPr lvl="1">
              <a:lnSpc>
                <a:spcPts val="2400"/>
              </a:lnSpc>
            </a:pPr>
            <a:r>
              <a:rPr lang="en-US" altLang="zh-CN" sz="2000" dirty="0"/>
              <a:t>if(!$c){</a:t>
            </a:r>
          </a:p>
          <a:p>
            <a:pPr lvl="1">
              <a:lnSpc>
                <a:spcPts val="2400"/>
              </a:lnSpc>
            </a:pPr>
            <a:r>
              <a:rPr lang="en-US" altLang="zh-CN" sz="2000" dirty="0"/>
              <a:t>  </a:t>
            </a:r>
            <a:r>
              <a:rPr lang="en-US" altLang="zh-CN" sz="2000" dirty="0" smtClean="0"/>
              <a:t>  exit</a:t>
            </a:r>
            <a:r>
              <a:rPr lang="en-US" altLang="zh-CN" sz="2000" dirty="0"/>
              <a:t>("failed to open </a:t>
            </a:r>
            <a:r>
              <a:rPr lang="en-US" altLang="zh-CN" sz="2000" dirty="0" err="1"/>
              <a:t>url</a:t>
            </a:r>
            <a:r>
              <a:rPr lang="en-US" altLang="zh-CN" sz="2000" dirty="0"/>
              <a:t>");</a:t>
            </a:r>
          </a:p>
          <a:p>
            <a:pPr lvl="1">
              <a:lnSpc>
                <a:spcPts val="2400"/>
              </a:lnSpc>
            </a:pPr>
            <a:r>
              <a:rPr lang="en-US" altLang="zh-CN" sz="2000" dirty="0"/>
              <a:t>}</a:t>
            </a:r>
          </a:p>
          <a:p>
            <a:pPr lvl="1">
              <a:lnSpc>
                <a:spcPts val="2400"/>
              </a:lnSpc>
            </a:pPr>
            <a:r>
              <a:rPr lang="en-US" altLang="zh-CN" sz="2000" dirty="0" err="1"/>
              <a:t>curl_setopt</a:t>
            </a:r>
            <a:r>
              <a:rPr lang="en-US" altLang="zh-CN" sz="2000" dirty="0"/>
              <a:t>($</a:t>
            </a:r>
            <a:r>
              <a:rPr lang="en-US" altLang="zh-CN" sz="2000" dirty="0" err="1"/>
              <a:t>c,CURLOPT_RETURNTRANSFER,true</a:t>
            </a:r>
            <a:r>
              <a:rPr lang="en-US" altLang="zh-CN" sz="2000" dirty="0"/>
              <a:t>);</a:t>
            </a:r>
          </a:p>
          <a:p>
            <a:pPr lvl="1">
              <a:lnSpc>
                <a:spcPts val="2400"/>
              </a:lnSpc>
            </a:pPr>
            <a:r>
              <a:rPr lang="en-US" altLang="zh-CN" sz="2000" dirty="0" err="1"/>
              <a:t>curl_setopt</a:t>
            </a:r>
            <a:r>
              <a:rPr lang="en-US" altLang="zh-CN" sz="2000" dirty="0"/>
              <a:t>($</a:t>
            </a:r>
            <a:r>
              <a:rPr lang="en-US" altLang="zh-CN" sz="2000" dirty="0" err="1"/>
              <a:t>c,CURLOPT_SSL_VERIFYPEER,false</a:t>
            </a:r>
            <a:r>
              <a:rPr lang="en-US" altLang="zh-CN" sz="2000" dirty="0"/>
              <a:t>);</a:t>
            </a:r>
          </a:p>
          <a:p>
            <a:pPr lvl="1">
              <a:lnSpc>
                <a:spcPts val="2400"/>
              </a:lnSpc>
            </a:pPr>
            <a:r>
              <a:rPr lang="en-US" altLang="zh-CN" sz="2000" dirty="0"/>
              <a:t>$ret = </a:t>
            </a:r>
            <a:r>
              <a:rPr lang="en-US" altLang="zh-CN" sz="2000" dirty="0" err="1"/>
              <a:t>curl_exec</a:t>
            </a:r>
            <a:r>
              <a:rPr lang="en-US" altLang="zh-CN" sz="2000" dirty="0"/>
              <a:t>($c);</a:t>
            </a:r>
          </a:p>
          <a:p>
            <a:pPr lvl="1">
              <a:lnSpc>
                <a:spcPts val="2400"/>
              </a:lnSpc>
            </a:pPr>
            <a:r>
              <a:rPr lang="en-US" altLang="zh-CN" sz="2000" dirty="0" err="1"/>
              <a:t>curl_close</a:t>
            </a:r>
            <a:r>
              <a:rPr lang="en-US" altLang="zh-CN" sz="2000" dirty="0"/>
              <a:t>($c);</a:t>
            </a:r>
          </a:p>
          <a:p>
            <a:pPr lvl="1">
              <a:lnSpc>
                <a:spcPts val="2400"/>
              </a:lnSpc>
            </a:pPr>
            <a:r>
              <a:rPr lang="en-US" altLang="zh-CN" sz="2000" dirty="0"/>
              <a:t>echo $ret;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18851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 dirty="0" smtClean="0"/>
              <a:t>实现自定义</a:t>
            </a:r>
            <a:r>
              <a:rPr lang="zh-CN" altLang="en-US" dirty="0"/>
              <a:t>菜单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7622" y="1603874"/>
            <a:ext cx="104984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在以上代码基础上实现自定义菜单功能：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://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api.weixin.qq.com/cgi-bin/menu/create?access_token=ACCESS_TOKEN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是创建自定义菜单的接口，把之前获取到的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格式的文本数据使用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传递。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格式的文本数据：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正确返回数据格式：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{"errcode":0,"errmsg":"ok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"}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错误返回数据格式：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{"errcode":40018,"errmsg":"invalid button name size"}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622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6546850" cy="685800"/>
          </a:xfrm>
        </p:spPr>
        <p:txBody>
          <a:bodyPr/>
          <a:lstStyle/>
          <a:p>
            <a:r>
              <a:rPr lang="en-US" altLang="zh-CN" dirty="0" smtClean="0"/>
              <a:t>JSON</a:t>
            </a:r>
            <a:r>
              <a:rPr lang="zh-CN" altLang="en-US" dirty="0" smtClean="0"/>
              <a:t>格式的字符串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425700" y="1831300"/>
            <a:ext cx="496093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'{</a:t>
            </a: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"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button":[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{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"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name":"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",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"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sub_button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":[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{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"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type":"view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",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"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name":"Bing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",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"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":"http://cn.bing.com/"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}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]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},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]</a:t>
            </a: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}';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68056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7432676" cy="685800"/>
          </a:xfrm>
        </p:spPr>
        <p:txBody>
          <a:bodyPr/>
          <a:lstStyle/>
          <a:p>
            <a:r>
              <a:rPr lang="en-US" altLang="zh-CN" dirty="0" smtClean="0"/>
              <a:t>CURL</a:t>
            </a:r>
            <a:r>
              <a:rPr lang="zh-CN" altLang="en-US" dirty="0" smtClean="0"/>
              <a:t>调用创建菜单接口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54099" y="1657350"/>
            <a:ext cx="966152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$</a:t>
            </a:r>
            <a:r>
              <a:rPr lang="en-US" altLang="zh-CN" sz="2000" dirty="0" err="1"/>
              <a:t>wx_menu_create_api</a:t>
            </a:r>
            <a:r>
              <a:rPr lang="en-US" altLang="zh-CN" sz="2000" dirty="0"/>
              <a:t>='https://api.weixin.qq.com/</a:t>
            </a:r>
            <a:r>
              <a:rPr lang="en-US" altLang="zh-CN" sz="2000" dirty="0" err="1"/>
              <a:t>cgi</a:t>
            </a:r>
            <a:r>
              <a:rPr lang="en-US" altLang="zh-CN" sz="2000" dirty="0"/>
              <a:t>-bin/menu/</a:t>
            </a:r>
            <a:r>
              <a:rPr lang="en-US" altLang="zh-CN" sz="2000" dirty="0" err="1"/>
              <a:t>create?access_token</a:t>
            </a:r>
            <a:r>
              <a:rPr lang="en-US" altLang="zh-CN" sz="2000" dirty="0"/>
              <a:t>=';</a:t>
            </a:r>
          </a:p>
          <a:p>
            <a:r>
              <a:rPr lang="en-US" altLang="zh-CN" sz="2000" dirty="0"/>
              <a:t>$</a:t>
            </a:r>
            <a:r>
              <a:rPr lang="en-US" altLang="zh-CN" sz="2000" dirty="0" err="1"/>
              <a:t>wx_menu_create_api</a:t>
            </a:r>
            <a:r>
              <a:rPr lang="en-US" altLang="zh-CN" sz="2000" dirty="0"/>
              <a:t> .= $token['</a:t>
            </a:r>
            <a:r>
              <a:rPr lang="en-US" altLang="zh-CN" sz="2000" dirty="0" err="1"/>
              <a:t>access_token</a:t>
            </a:r>
            <a:r>
              <a:rPr lang="en-US" altLang="zh-CN" sz="2000" dirty="0"/>
              <a:t>'];</a:t>
            </a:r>
          </a:p>
          <a:p>
            <a:endParaRPr lang="en-US" altLang="zh-CN" sz="2000" dirty="0"/>
          </a:p>
          <a:p>
            <a:r>
              <a:rPr lang="en-US" altLang="zh-CN" sz="2000" dirty="0"/>
              <a:t>$</a:t>
            </a:r>
            <a:r>
              <a:rPr lang="en-US" altLang="zh-CN" sz="2000" dirty="0" err="1"/>
              <a:t>mch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curl_init</a:t>
            </a:r>
            <a:r>
              <a:rPr lang="en-US" altLang="zh-CN" sz="2000" dirty="0"/>
              <a:t>($</a:t>
            </a:r>
            <a:r>
              <a:rPr lang="en-US" altLang="zh-CN" sz="2000" dirty="0" err="1"/>
              <a:t>wx_menu_create_api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/>
              <a:t>if(!$</a:t>
            </a:r>
            <a:r>
              <a:rPr lang="en-US" altLang="zh-CN" sz="2000" dirty="0" err="1"/>
              <a:t>mch</a:t>
            </a:r>
            <a:r>
              <a:rPr lang="en-US" altLang="zh-CN" sz="2000" dirty="0"/>
              <a:t>){</a:t>
            </a:r>
          </a:p>
          <a:p>
            <a:r>
              <a:rPr lang="en-US" altLang="zh-CN" sz="2000" dirty="0"/>
              <a:t>  exit("failed to open </a:t>
            </a:r>
            <a:r>
              <a:rPr lang="en-US" altLang="zh-CN" sz="2000" dirty="0" err="1"/>
              <a:t>url</a:t>
            </a:r>
            <a:r>
              <a:rPr lang="en-US" altLang="zh-CN" sz="2000" dirty="0"/>
              <a:t>");</a:t>
            </a:r>
          </a:p>
          <a:p>
            <a:r>
              <a:rPr lang="en-US" altLang="zh-CN" sz="2000" dirty="0"/>
              <a:t>}</a:t>
            </a:r>
          </a:p>
          <a:p>
            <a:r>
              <a:rPr lang="en-US" altLang="zh-CN" sz="2000" dirty="0" err="1"/>
              <a:t>curl_setopt</a:t>
            </a:r>
            <a:r>
              <a:rPr lang="en-US" altLang="zh-CN" sz="2000" dirty="0"/>
              <a:t>($</a:t>
            </a:r>
            <a:r>
              <a:rPr lang="en-US" altLang="zh-CN" sz="2000" dirty="0" err="1"/>
              <a:t>mch,CURLOPT_RETURNTRANSFER,true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 err="1"/>
              <a:t>curl_setopt</a:t>
            </a:r>
            <a:r>
              <a:rPr lang="en-US" altLang="zh-CN" sz="2000" dirty="0"/>
              <a:t>($</a:t>
            </a:r>
            <a:r>
              <a:rPr lang="en-US" altLang="zh-CN" sz="2000" dirty="0" err="1"/>
              <a:t>mch,CURLOPT_SSL_VERIFYPEER,false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 err="1"/>
              <a:t>curl_setopt</a:t>
            </a:r>
            <a:r>
              <a:rPr lang="en-US" altLang="zh-CN" sz="2000" dirty="0"/>
              <a:t>($</a:t>
            </a:r>
            <a:r>
              <a:rPr lang="en-US" altLang="zh-CN" sz="2000" dirty="0" err="1"/>
              <a:t>mch</a:t>
            </a:r>
            <a:r>
              <a:rPr lang="en-US" altLang="zh-CN" sz="2000" dirty="0"/>
              <a:t>, CURLOPT_POST, true);</a:t>
            </a:r>
          </a:p>
          <a:p>
            <a:r>
              <a:rPr lang="en-US" altLang="zh-CN" sz="2000" dirty="0" err="1"/>
              <a:t>curl_setopt</a:t>
            </a:r>
            <a:r>
              <a:rPr lang="en-US" altLang="zh-CN" sz="2000" dirty="0"/>
              <a:t>($</a:t>
            </a:r>
            <a:r>
              <a:rPr lang="en-US" altLang="zh-CN" sz="2000" dirty="0" err="1"/>
              <a:t>mch</a:t>
            </a:r>
            <a:r>
              <a:rPr lang="en-US" altLang="zh-CN" sz="2000" dirty="0"/>
              <a:t>, CURLOPT_POSTFIELDS, $</a:t>
            </a:r>
            <a:r>
              <a:rPr lang="en-US" altLang="zh-CN" sz="2000" dirty="0" err="1"/>
              <a:t>json_menu</a:t>
            </a:r>
            <a:r>
              <a:rPr lang="en-US" altLang="zh-CN" sz="2000" dirty="0"/>
              <a:t>);</a:t>
            </a:r>
          </a:p>
          <a:p>
            <a:endParaRPr lang="en-US" altLang="zh-CN" sz="2000" dirty="0"/>
          </a:p>
          <a:p>
            <a:r>
              <a:rPr lang="en-US" altLang="zh-CN" sz="2000" dirty="0"/>
              <a:t>$</a:t>
            </a:r>
            <a:r>
              <a:rPr lang="en-US" altLang="zh-CN" sz="2000" dirty="0" err="1"/>
              <a:t>mr</a:t>
            </a:r>
            <a:r>
              <a:rPr lang="en-US" altLang="zh-CN" sz="2000" dirty="0"/>
              <a:t>=</a:t>
            </a:r>
            <a:r>
              <a:rPr lang="en-US" altLang="zh-CN" sz="2000" dirty="0" err="1"/>
              <a:t>curl_exec</a:t>
            </a:r>
            <a:r>
              <a:rPr lang="en-US" altLang="zh-CN" sz="2000" dirty="0"/>
              <a:t>($</a:t>
            </a:r>
            <a:r>
              <a:rPr lang="en-US" altLang="zh-CN" sz="2000" dirty="0" err="1"/>
              <a:t>mch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 err="1"/>
              <a:t>curl_close</a:t>
            </a:r>
            <a:r>
              <a:rPr lang="en-US" altLang="zh-CN" sz="2000" dirty="0"/>
              <a:t>($</a:t>
            </a:r>
            <a:r>
              <a:rPr lang="en-US" altLang="zh-CN" sz="2000" dirty="0" err="1"/>
              <a:t>mch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/>
              <a:t>exit($</a:t>
            </a:r>
            <a:r>
              <a:rPr lang="en-US" altLang="zh-CN" sz="2000" dirty="0" err="1"/>
              <a:t>mr</a:t>
            </a:r>
            <a:r>
              <a:rPr lang="en-US" altLang="zh-CN" sz="2000" dirty="0"/>
              <a:t>);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495832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975475" cy="685800"/>
          </a:xfrm>
        </p:spPr>
        <p:txBody>
          <a:bodyPr/>
          <a:lstStyle/>
          <a:p>
            <a:r>
              <a:rPr lang="en-US" altLang="zh-CN" dirty="0" smtClean="0"/>
              <a:t>CURL</a:t>
            </a:r>
            <a:r>
              <a:rPr lang="zh-CN" altLang="en-US" dirty="0" smtClean="0"/>
              <a:t>第三方扩展创建菜单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57287" y="1600200"/>
            <a:ext cx="904398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获取</a:t>
            </a:r>
            <a:r>
              <a:rPr lang="en-US" altLang="zh-CN" sz="2000" dirty="0" err="1" smtClean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access_token</a:t>
            </a:r>
            <a:r>
              <a:rPr lang="zh-CN" altLang="en-US" sz="2000" dirty="0" smtClean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：</a:t>
            </a:r>
            <a:endParaRPr lang="en-US" altLang="zh-CN" sz="200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lvl="1"/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$curl = new 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anlutro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\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cURL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\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cURL</a:t>
            </a:r>
            <a:r>
              <a:rPr lang="en-US" altLang="zh-CN" sz="2000" dirty="0" smtClean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;</a:t>
            </a:r>
            <a:endParaRPr lang="en-US" altLang="zh-CN" sz="200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lvl="1"/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$request = $curl-&gt;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newRequest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('get', $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token_api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,[])</a:t>
            </a:r>
          </a:p>
          <a:p>
            <a:pPr lvl="1"/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</a:t>
            </a:r>
            <a:r>
              <a:rPr lang="en-US" altLang="zh-CN" sz="2000" dirty="0" smtClean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-&gt;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setOption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(CURLOPT_RETURNTRANSFER, true)</a:t>
            </a:r>
          </a:p>
          <a:p>
            <a:pPr lvl="1"/>
            <a:r>
              <a:rPr lang="en-US" altLang="zh-CN" sz="200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</a:t>
            </a:r>
            <a:r>
              <a:rPr lang="en-US" altLang="zh-CN" sz="2000" smtClean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-&gt;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setOption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(CURLOPT_SSL_VERIFYPEER, false);</a:t>
            </a:r>
          </a:p>
          <a:p>
            <a:pPr lvl="1"/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$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token_str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= $request-&gt;send</a:t>
            </a:r>
            <a:r>
              <a:rPr lang="en-US" altLang="zh-CN" sz="2000" dirty="0" smtClean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();</a:t>
            </a:r>
            <a:endParaRPr lang="en-US" altLang="zh-CN" sz="200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创建菜单接口：</a:t>
            </a:r>
            <a:endParaRPr lang="en-US" altLang="zh-CN" sz="2000" dirty="0" smtClean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lvl="1"/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$request = $curl-&gt;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newRawRequest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('post', $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wx_menu_create_api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, $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json_menu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)</a:t>
            </a:r>
          </a:p>
          <a:p>
            <a:pPr lvl="1"/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</a:t>
            </a:r>
            <a:r>
              <a:rPr lang="en-US" altLang="zh-CN" sz="2000" dirty="0" smtClean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-&gt;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setOption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(CURLOPT_RETURNTRANSFER, true)</a:t>
            </a:r>
          </a:p>
          <a:p>
            <a:pPr lvl="1"/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</a:t>
            </a:r>
            <a:r>
              <a:rPr lang="en-US" altLang="zh-CN" sz="2000" dirty="0" smtClean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-&gt;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setOption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(CURLOPT_SSL_VERIFYPEER, false)</a:t>
            </a:r>
          </a:p>
          <a:p>
            <a:pPr lvl="1"/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</a:t>
            </a:r>
            <a:r>
              <a:rPr lang="en-US" altLang="zh-CN" sz="2000" dirty="0" smtClean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-&gt;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setOption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(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CURLOPT_POST,true</a:t>
            </a:r>
            <a:r>
              <a:rPr lang="en-US" altLang="zh-CN" sz="2000" dirty="0" smtClean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);</a:t>
            </a:r>
            <a:endParaRPr lang="en-US" altLang="zh-CN" sz="200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lvl="1"/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$r = $request-&gt;send</a:t>
            </a:r>
            <a:r>
              <a:rPr lang="en-US" altLang="zh-CN" sz="2000" dirty="0" smtClean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815336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 smtClean="0"/>
              <a:t>课程概要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9473546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4016026" y="2049464"/>
            <a:ext cx="48133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6600" dirty="0">
                <a:solidFill>
                  <a:srgbClr val="FF9933"/>
                </a:solidFill>
                <a:latin typeface="微软雅黑" pitchFamily="34" charset="-122"/>
              </a:rPr>
              <a:t>感谢聆听！</a:t>
            </a:r>
          </a:p>
        </p:txBody>
      </p:sp>
      <p:sp>
        <p:nvSpPr>
          <p:cNvPr id="3076" name="椭圆 4"/>
          <p:cNvSpPr>
            <a:spLocks noChangeArrowheads="1"/>
          </p:cNvSpPr>
          <p:nvPr/>
        </p:nvSpPr>
        <p:spPr bwMode="auto">
          <a:xfrm>
            <a:off x="6138334" y="3189289"/>
            <a:ext cx="71967" cy="53975"/>
          </a:xfrm>
          <a:prstGeom prst="ellipse">
            <a:avLst/>
          </a:prstGeom>
          <a:solidFill>
            <a:srgbClr val="95B3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cxnSp>
        <p:nvCxnSpPr>
          <p:cNvPr id="3077" name="直接连接符 6"/>
          <p:cNvCxnSpPr>
            <a:cxnSpLocks noChangeShapeType="1"/>
          </p:cNvCxnSpPr>
          <p:nvPr/>
        </p:nvCxnSpPr>
        <p:spPr bwMode="auto">
          <a:xfrm>
            <a:off x="3699934" y="3211513"/>
            <a:ext cx="2300817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8" name="直接连接符 7"/>
          <p:cNvCxnSpPr>
            <a:cxnSpLocks noChangeShapeType="1"/>
          </p:cNvCxnSpPr>
          <p:nvPr/>
        </p:nvCxnSpPr>
        <p:spPr bwMode="auto">
          <a:xfrm>
            <a:off x="6347884" y="3211513"/>
            <a:ext cx="2302933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5" name="文本框 13"/>
          <p:cNvSpPr txBox="1">
            <a:spLocks noChangeArrowheads="1"/>
          </p:cNvSpPr>
          <p:nvPr/>
        </p:nvSpPr>
        <p:spPr bwMode="auto">
          <a:xfrm>
            <a:off x="3962401" y="3305176"/>
            <a:ext cx="430741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400" dirty="0">
                <a:solidFill>
                  <a:srgbClr val="FF9933"/>
                </a:solidFill>
                <a:latin typeface="Tempus Sans ITC" pitchFamily="82" charset="0"/>
              </a:rPr>
              <a:t>THANK YOU FOR YOUR ATTENTION</a:t>
            </a:r>
            <a:endParaRPr lang="zh-CN" altLang="en-US" sz="1400" dirty="0">
              <a:solidFill>
                <a:srgbClr val="FF9933"/>
              </a:solidFill>
              <a:latin typeface="Tempus Sans IT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72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418263" cy="685800"/>
          </a:xfrm>
        </p:spPr>
        <p:txBody>
          <a:bodyPr/>
          <a:lstStyle/>
          <a:p>
            <a:r>
              <a:rPr lang="zh-CN" altLang="en-US" b="0" dirty="0" smtClean="0"/>
              <a:t>第一节</a:t>
            </a:r>
            <a:endParaRPr lang="zh-CN" altLang="en-US" b="0" dirty="0"/>
          </a:p>
        </p:txBody>
      </p:sp>
      <p:sp>
        <p:nvSpPr>
          <p:cNvPr id="5" name="文本框 4"/>
          <p:cNvSpPr txBox="1"/>
          <p:nvPr/>
        </p:nvSpPr>
        <p:spPr>
          <a:xfrm>
            <a:off x="4058444" y="2343152"/>
            <a:ext cx="53855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400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WeUI</a:t>
            </a:r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基础与使用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JS-SDK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基本使用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WeUI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JS-SDK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配合使用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8354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b="0" dirty="0" err="1" smtClean="0"/>
              <a:t>WeUI</a:t>
            </a:r>
            <a:r>
              <a:rPr lang="zh-CN" altLang="en-US" b="0" dirty="0" smtClean="0"/>
              <a:t>介绍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3493166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5818188" cy="685800"/>
          </a:xfrm>
        </p:spPr>
        <p:txBody>
          <a:bodyPr/>
          <a:lstStyle/>
          <a:p>
            <a:r>
              <a:rPr lang="en-US" altLang="zh-CN" b="0" dirty="0" err="1" smtClean="0"/>
              <a:t>WeUI</a:t>
            </a:r>
            <a:r>
              <a:rPr lang="zh-CN" altLang="en-US" b="0" dirty="0" smtClean="0"/>
              <a:t>示例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2865911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b="0" dirty="0" err="1" smtClean="0"/>
              <a:t>WeUI</a:t>
            </a:r>
            <a:r>
              <a:rPr lang="zh-CN" altLang="en-US" b="0" dirty="0" smtClean="0"/>
              <a:t>组件示例代码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1236112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5375275" cy="685800"/>
          </a:xfrm>
        </p:spPr>
        <p:txBody>
          <a:bodyPr/>
          <a:lstStyle/>
          <a:p>
            <a:r>
              <a:rPr lang="en-US" altLang="zh-CN" b="0" dirty="0" err="1" smtClean="0"/>
              <a:t>WeUI</a:t>
            </a:r>
            <a:r>
              <a:rPr lang="zh-CN" altLang="en-US" b="0" dirty="0" smtClean="0"/>
              <a:t>组件示例代码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636796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5375275" cy="685800"/>
          </a:xfrm>
        </p:spPr>
        <p:txBody>
          <a:bodyPr/>
          <a:lstStyle/>
          <a:p>
            <a:r>
              <a:rPr lang="en-US" altLang="zh-CN" b="0" dirty="0" err="1" smtClean="0"/>
              <a:t>WeUI</a:t>
            </a:r>
            <a:r>
              <a:rPr lang="zh-CN" altLang="en-US" b="0" dirty="0" smtClean="0"/>
              <a:t>页面展示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10670761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326"/>
  <p:tag name="MH_SECTIONID" val="327,328,"/>
</p:tagLst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306786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4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A000120140530A47KPBG</Template>
  <TotalTime>8535</TotalTime>
  <Words>814</Words>
  <Application>Microsoft Office PowerPoint</Application>
  <PresentationFormat>宽屏</PresentationFormat>
  <Paragraphs>123</Paragraphs>
  <Slides>30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30</vt:i4>
      </vt:variant>
    </vt:vector>
  </HeadingPairs>
  <TitlesOfParts>
    <vt:vector size="45" baseType="lpstr">
      <vt:lpstr>冬青黑体简体中文 W3</vt:lpstr>
      <vt:lpstr>冬青黑体简体中文 W6</vt:lpstr>
      <vt:lpstr>宋体</vt:lpstr>
      <vt:lpstr>微软雅黑</vt:lpstr>
      <vt:lpstr>Arial</vt:lpstr>
      <vt:lpstr>Arial Narrow</vt:lpstr>
      <vt:lpstr>Calibri</vt:lpstr>
      <vt:lpstr>Calibri Light</vt:lpstr>
      <vt:lpstr>Tempus Sans ITC</vt:lpstr>
      <vt:lpstr>Wingdings</vt:lpstr>
      <vt:lpstr>Office 主题</vt:lpstr>
      <vt:lpstr>自定义设计方案</vt:lpstr>
      <vt:lpstr>01.Business Plan Full Coulour</vt:lpstr>
      <vt:lpstr>1_自定义设计方案</vt:lpstr>
      <vt:lpstr>2_01.Business Plan Full Coulour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TonySong</dc:creator>
  <cp:lastModifiedBy>Brave Wang</cp:lastModifiedBy>
  <cp:revision>1724</cp:revision>
  <dcterms:created xsi:type="dcterms:W3CDTF">2014-07-07T13:10:41Z</dcterms:created>
  <dcterms:modified xsi:type="dcterms:W3CDTF">2017-08-14T09:17:45Z</dcterms:modified>
</cp:coreProperties>
</file>