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0"/>
  </p:notesMasterIdLst>
  <p:handoutMasterIdLst>
    <p:handoutMasterId r:id="rId31"/>
  </p:handoutMasterIdLst>
  <p:sldIdLst>
    <p:sldId id="257" r:id="rId6"/>
    <p:sldId id="446" r:id="rId7"/>
    <p:sldId id="454" r:id="rId8"/>
    <p:sldId id="451" r:id="rId9"/>
    <p:sldId id="500" r:id="rId10"/>
    <p:sldId id="501" r:id="rId11"/>
    <p:sldId id="503" r:id="rId12"/>
    <p:sldId id="506" r:id="rId13"/>
    <p:sldId id="507" r:id="rId14"/>
    <p:sldId id="460" r:id="rId15"/>
    <p:sldId id="495" r:id="rId16"/>
    <p:sldId id="483" r:id="rId17"/>
    <p:sldId id="496" r:id="rId18"/>
    <p:sldId id="498" r:id="rId19"/>
    <p:sldId id="504" r:id="rId20"/>
    <p:sldId id="505" r:id="rId21"/>
    <p:sldId id="452" r:id="rId22"/>
    <p:sldId id="491" r:id="rId23"/>
    <p:sldId id="499" r:id="rId24"/>
    <p:sldId id="493" r:id="rId25"/>
    <p:sldId id="494" r:id="rId26"/>
    <p:sldId id="508" r:id="rId27"/>
    <p:sldId id="509" r:id="rId28"/>
    <p:sldId id="31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24</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api.weixin.qq.com/cgi-bin/material/add_material?access_token=ACCESS_TOKEN&amp;type=TYP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api.weixin.qq.com/cgi-bin/material/get_material?access_token=ACCESS_TOKEN"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api.weixin.qq.com/cgi-bin/material/del_material?access_token=ACCESS_TOKEN"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注意！</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23462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这里演示的内容是新增永久素材的接口，不涉及临时素材的接口。</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临时素材与永久素材上传接口不同，但是参数与处理方式相同。</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临时素材与永久素材的区别：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tx2">
                    <a:lumMod val="75000"/>
                  </a:schemeClr>
                </a:solidFill>
                <a:latin typeface="微软雅黑" panose="020B0503020204020204" pitchFamily="34" charset="-122"/>
                <a:ea typeface="微软雅黑" panose="020B0503020204020204" pitchFamily="34" charset="-122"/>
              </a:rPr>
              <a:t>返回值不同，临时素材返回值带有</a:t>
            </a:r>
            <a:r>
              <a:rPr lang="en-US" altLang="zh-CN" dirty="0">
                <a:solidFill>
                  <a:schemeClr val="tx2">
                    <a:lumMod val="75000"/>
                  </a:schemeClr>
                </a:solidFill>
                <a:latin typeface="微软雅黑" panose="020B0503020204020204" pitchFamily="34" charset="-122"/>
                <a:ea typeface="微软雅黑" panose="020B0503020204020204" pitchFamily="34" charset="-122"/>
              </a:rPr>
              <a:t>type</a:t>
            </a:r>
            <a:r>
              <a:rPr lang="zh-CN" altLang="en-US" dirty="0">
                <a:solidFill>
                  <a:schemeClr val="tx2">
                    <a:lumMod val="75000"/>
                  </a:schemeClr>
                </a:solidFill>
                <a:latin typeface="微软雅黑" panose="020B0503020204020204" pitchFamily="34" charset="-122"/>
                <a:ea typeface="微软雅黑" panose="020B0503020204020204" pitchFamily="34" charset="-122"/>
              </a:rPr>
              <a:t>与创建时间的信息</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tx2">
                    <a:lumMod val="75000"/>
                  </a:schemeClr>
                </a:solidFill>
                <a:latin typeface="微软雅黑" panose="020B0503020204020204" pitchFamily="34" charset="-122"/>
                <a:ea typeface="微软雅黑" panose="020B0503020204020204" pitchFamily="34" charset="-122"/>
              </a:rPr>
              <a:t>临时素材只有</a:t>
            </a:r>
            <a:r>
              <a:rPr lang="en-US" altLang="zh-CN" dirty="0">
                <a:solidFill>
                  <a:schemeClr val="tx2">
                    <a:lumMod val="75000"/>
                  </a:schemeClr>
                </a:solidFill>
                <a:latin typeface="微软雅黑" panose="020B0503020204020204" pitchFamily="34" charset="-122"/>
                <a:ea typeface="微软雅黑" panose="020B0503020204020204" pitchFamily="34" charset="-122"/>
              </a:rPr>
              <a:t>3</a:t>
            </a:r>
            <a:r>
              <a:rPr lang="zh-CN" altLang="en-US" dirty="0">
                <a:solidFill>
                  <a:schemeClr val="tx2">
                    <a:lumMod val="75000"/>
                  </a:schemeClr>
                </a:solidFill>
                <a:latin typeface="微软雅黑" panose="020B0503020204020204" pitchFamily="34" charset="-122"/>
                <a:ea typeface="微软雅黑" panose="020B0503020204020204" pitchFamily="34" charset="-122"/>
              </a:rPr>
              <a:t>天的有效期</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38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Tahoma" panose="020B0604030504040204" pitchFamily="34" charset="0"/>
                <a:ea typeface="新宋体" panose="02010609030101010101" pitchFamily="49" charset="-122"/>
              </a:rPr>
              <a:t>最近更新：永久图片素材新增后，将</a:t>
            </a:r>
            <a:r>
              <a:rPr lang="zh-CN" altLang="en-US" dirty="0">
                <a:latin typeface="Calibri" panose="020F0502020204030204" pitchFamily="34" charset="0"/>
                <a:ea typeface="新宋体" panose="02010609030101010101" pitchFamily="49" charset="-122"/>
              </a:rPr>
              <a:t>带有</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返回</a:t>
            </a:r>
            <a:r>
              <a:rPr lang="zh-CN" altLang="en-US" dirty="0">
                <a:latin typeface="Tahoma" panose="020B0604030504040204" pitchFamily="34" charset="0"/>
                <a:ea typeface="新宋体" panose="02010609030101010101" pitchFamily="49" charset="-122"/>
              </a:rPr>
              <a:t>给开发者，开发者可以在腾讯系域名内使用（腾讯</a:t>
            </a:r>
            <a:r>
              <a:rPr lang="zh-CN" altLang="en-US" dirty="0">
                <a:latin typeface="Calibri" panose="020F0502020204030204" pitchFamily="34" charset="0"/>
                <a:ea typeface="新宋体" panose="02010609030101010101" pitchFamily="49" charset="-122"/>
              </a:rPr>
              <a:t>系域名外使用，图片将被屏蔽）。</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公众号的素材库保存总数量有上限：图文消息素材、图片素材上限为</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，其他类型为</a:t>
            </a:r>
            <a:r>
              <a:rPr lang="en-US" altLang="zh-CN" dirty="0">
                <a:latin typeface="Calibri" panose="020F0502020204030204" pitchFamily="34" charset="0"/>
                <a:ea typeface="新宋体" panose="02010609030101010101" pitchFamily="49" charset="-122"/>
              </a:rPr>
              <a:t>1000</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素材的格式大小等要求与公众平台官网一致：</a:t>
            </a:r>
          </a:p>
          <a:p>
            <a:pPr lvl="1">
              <a:lnSpc>
                <a:spcPts val="2800"/>
              </a:lnSpc>
            </a:pPr>
            <a:r>
              <a:rPr lang="zh-CN" altLang="en-US" sz="1600" dirty="0">
                <a:latin typeface="Calibri" panose="020F0502020204030204" pitchFamily="34" charset="0"/>
                <a:ea typeface="新宋体" panose="02010609030101010101" pitchFamily="49" charset="-122"/>
              </a:rPr>
              <a:t>图片（</a:t>
            </a:r>
            <a:r>
              <a:rPr lang="en-US" altLang="zh-CN" sz="1600" dirty="0">
                <a:latin typeface="Calibri" panose="020F0502020204030204" pitchFamily="34" charset="0"/>
                <a:ea typeface="新宋体" panose="02010609030101010101" pitchFamily="49" charset="-122"/>
              </a:rPr>
              <a:t>image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 2M</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bmp/</a:t>
            </a:r>
            <a:r>
              <a:rPr lang="en-US" altLang="zh-CN" sz="1600" dirty="0" err="1">
                <a:latin typeface="Calibri" panose="020F0502020204030204" pitchFamily="34" charset="0"/>
                <a:ea typeface="新宋体" panose="02010609030101010101" pitchFamily="49" charset="-122"/>
              </a:rPr>
              <a:t>png</a:t>
            </a:r>
            <a:r>
              <a:rPr lang="en-US" altLang="zh-CN" sz="1600" dirty="0">
                <a:latin typeface="Calibri" panose="020F0502020204030204" pitchFamily="34" charset="0"/>
                <a:ea typeface="新宋体" panose="02010609030101010101" pitchFamily="49" charset="-122"/>
              </a:rPr>
              <a:t>/jpeg/jpg/gif</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语音（</a:t>
            </a:r>
            <a:r>
              <a:rPr lang="en-US" altLang="zh-CN" sz="1600" dirty="0">
                <a:latin typeface="Calibri" panose="020F0502020204030204" pitchFamily="34" charset="0"/>
                <a:ea typeface="新宋体" panose="02010609030101010101" pitchFamily="49" charset="-122"/>
              </a:rPr>
              <a:t>voice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2M</a:t>
            </a:r>
            <a:r>
              <a:rPr lang="zh-CN" altLang="en-US" sz="1600" dirty="0">
                <a:latin typeface="Calibri" panose="020F0502020204030204" pitchFamily="34" charset="0"/>
                <a:ea typeface="新宋体" panose="02010609030101010101" pitchFamily="49" charset="-122"/>
              </a:rPr>
              <a:t>，播放长度不超过</a:t>
            </a:r>
            <a:r>
              <a:rPr lang="en-US" altLang="zh-CN" sz="1600" dirty="0">
                <a:latin typeface="Calibri" panose="020F0502020204030204" pitchFamily="34" charset="0"/>
                <a:ea typeface="新宋体" panose="02010609030101010101" pitchFamily="49" charset="-122"/>
              </a:rPr>
              <a:t>60s</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mp3/</a:t>
            </a:r>
            <a:r>
              <a:rPr lang="en-US" altLang="zh-CN" sz="1600" dirty="0" err="1">
                <a:latin typeface="Calibri" panose="020F0502020204030204" pitchFamily="34" charset="0"/>
                <a:ea typeface="新宋体" panose="02010609030101010101" pitchFamily="49" charset="-122"/>
              </a:rPr>
              <a:t>wma</a:t>
            </a:r>
            <a:r>
              <a:rPr lang="en-US" altLang="zh-CN" sz="1600" dirty="0">
                <a:latin typeface="Calibri" panose="020F0502020204030204" pitchFamily="34" charset="0"/>
                <a:ea typeface="新宋体" panose="02010609030101010101" pitchFamily="49" charset="-122"/>
              </a:rPr>
              <a:t>/wav/</a:t>
            </a:r>
            <a:r>
              <a:rPr lang="en-US" altLang="zh-CN" sz="1600" dirty="0" err="1">
                <a:latin typeface="Calibri" panose="020F0502020204030204" pitchFamily="34" charset="0"/>
                <a:ea typeface="新宋体" panose="02010609030101010101" pitchFamily="49" charset="-122"/>
              </a:rPr>
              <a:t>amr</a:t>
            </a:r>
            <a:r>
              <a:rPr lang="zh-CN" altLang="en-US" sz="1600" dirty="0">
                <a:latin typeface="Calibri" panose="020F0502020204030204" pitchFamily="34" charset="0"/>
                <a:ea typeface="新宋体" panose="02010609030101010101" pitchFamily="49" charset="-122"/>
              </a:rPr>
              <a:t>格式</a:t>
            </a:r>
            <a:endParaRPr lang="en-US" altLang="zh-CN" sz="1600" dirty="0">
              <a:latin typeface="Calibri" panose="020F0502020204030204" pitchFamily="34" charset="0"/>
              <a:ea typeface="新宋体" panose="02010609030101010101" pitchFamily="49" charset="-122"/>
            </a:endParaRPr>
          </a:p>
          <a:p>
            <a:pPr lvl="1">
              <a:lnSpc>
                <a:spcPts val="2800"/>
              </a:lnSpc>
            </a:pPr>
            <a:r>
              <a:rPr lang="zh-CN" altLang="en-US" sz="1600" dirty="0">
                <a:latin typeface="Calibri" panose="020F0502020204030204" pitchFamily="34" charset="0"/>
                <a:ea typeface="新宋体" panose="02010609030101010101" pitchFamily="49" charset="-122"/>
              </a:rPr>
              <a:t>视频（</a:t>
            </a:r>
            <a:r>
              <a:rPr lang="en-US" altLang="zh-CN" sz="1600" dirty="0">
                <a:latin typeface="Calibri" panose="020F0502020204030204" pitchFamily="34" charset="0"/>
                <a:ea typeface="新宋体" panose="02010609030101010101" pitchFamily="49" charset="-122"/>
              </a:rPr>
              <a:t>video</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10MB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MP4</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缩略图（</a:t>
            </a:r>
            <a:r>
              <a:rPr lang="en-US" altLang="zh-CN" sz="1600" dirty="0">
                <a:latin typeface="Calibri" panose="020F0502020204030204" pitchFamily="34" charset="0"/>
                <a:ea typeface="新宋体" panose="02010609030101010101" pitchFamily="49" charset="-122"/>
              </a:rPr>
              <a:t>thumb</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64KB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JPG</a:t>
            </a:r>
            <a:r>
              <a:rPr lang="zh-CN" altLang="en-US" sz="1600" dirty="0">
                <a:latin typeface="Calibri" panose="020F0502020204030204" pitchFamily="34" charset="0"/>
                <a:ea typeface="新宋体" panose="02010609030101010101" pitchFamily="49" charset="-122"/>
              </a:rPr>
              <a:t>格式</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图文消息的具体内容中，微信后台将过滤外部的图片链接，图片</a:t>
            </a:r>
            <a:r>
              <a:rPr lang="en-US" altLang="zh-CN" dirty="0" err="1">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需通过</a:t>
            </a: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接口上传图片获取。</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接口所上传的图片，不占用公众号的素材库中图片数量的</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个的限制，图片仅支持</a:t>
            </a:r>
            <a:r>
              <a:rPr lang="en-US" altLang="zh-CN" dirty="0">
                <a:latin typeface="Calibri" panose="020F0502020204030204" pitchFamily="34" charset="0"/>
                <a:ea typeface="新宋体" panose="02010609030101010101" pitchFamily="49" charset="-122"/>
              </a:rPr>
              <a:t>jpg/</a:t>
            </a:r>
            <a:r>
              <a:rPr lang="en-US" altLang="zh-CN" dirty="0" err="1">
                <a:latin typeface="Calibri" panose="020F0502020204030204" pitchFamily="34" charset="0"/>
                <a:ea typeface="新宋体" panose="02010609030101010101" pitchFamily="49" charset="-122"/>
              </a:rPr>
              <a:t>png</a:t>
            </a:r>
            <a:r>
              <a:rPr lang="zh-CN" altLang="en-US" dirty="0">
                <a:latin typeface="Calibri" panose="020F0502020204030204" pitchFamily="34" charset="0"/>
                <a:ea typeface="新宋体" panose="02010609030101010101" pitchFamily="49" charset="-122"/>
              </a:rPr>
              <a:t>格式，大小必须在</a:t>
            </a:r>
            <a:r>
              <a:rPr lang="en-US" altLang="zh-CN" dirty="0">
                <a:latin typeface="Calibri" panose="020F0502020204030204" pitchFamily="34" charset="0"/>
                <a:ea typeface="新宋体" panose="02010609030101010101" pitchFamily="49" charset="-122"/>
              </a:rPr>
              <a:t>1MB</a:t>
            </a:r>
            <a:r>
              <a:rPr lang="zh-CN" altLang="en-US" dirty="0">
                <a:latin typeface="Calibri" panose="020F0502020204030204" pitchFamily="34" charset="0"/>
                <a:ea typeface="新宋体" panose="02010609030101010101" pitchFamily="49" charset="-122"/>
              </a:rPr>
              <a:t>以下。</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新增图片素材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ea typeface="微软雅黑" panose="020B0503020204020204" pitchFamily="34" charset="-122"/>
                <a:hlinkClick r:id="rId2"/>
              </a:rPr>
              <a:t>https://api.weixin.qq.com/cgi-bin/</a:t>
            </a:r>
            <a:r>
              <a:rPr lang="en-US" altLang="zh-CN" sz="2000" dirty="0">
                <a:hlinkClick r:id="rId2"/>
              </a:rPr>
              <a:t>material/add_material</a:t>
            </a:r>
            <a:r>
              <a:rPr lang="en-US" altLang="zh-CN" sz="2000" dirty="0">
                <a:ea typeface="微软雅黑" panose="020B0503020204020204" pitchFamily="34" charset="-122"/>
                <a:hlinkClick r:id="rId2"/>
              </a:rPr>
              <a:t>?access_token=ACCESS_TOKEN&amp;type=TYPE</a:t>
            </a:r>
            <a:endParaRPr lang="en-US" altLang="zh-CN" sz="2000" dirty="0">
              <a:ea typeface="微软雅黑" panose="020B0503020204020204" pitchFamily="34" charset="-122"/>
            </a:endParaRPr>
          </a:p>
          <a:p>
            <a:pPr marL="342900" indent="-342900">
              <a:buFont typeface="Arial" panose="020B0604020202020204" pitchFamily="34" charset="0"/>
              <a:buChar char="•"/>
            </a:pPr>
            <a:r>
              <a:rPr lang="en-US" altLang="zh-CN" sz="2000" dirty="0">
                <a:ea typeface="微软雅黑" panose="020B0503020204020204" pitchFamily="34" charset="-122"/>
              </a:rPr>
              <a:t>type=image</a:t>
            </a:r>
            <a:r>
              <a:rPr lang="zh-CN" altLang="en-US" sz="2000" dirty="0">
                <a:ea typeface="微软雅黑" panose="020B0503020204020204" pitchFamily="34" charset="-122"/>
              </a:rPr>
              <a:t>表示上传图片</a:t>
            </a: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876682"/>
              </p:ext>
            </p:extLst>
          </p:nvPr>
        </p:nvGraphicFramePr>
        <p:xfrm>
          <a:off x="1003737" y="3201061"/>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03737" y="5611249"/>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2266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新增图片素材返回值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40840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25798"/>
            <a:ext cx="10439813" cy="461664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a:t>
            </a:r>
            <a:endParaRPr lang="en-US" altLang="zh-CN" dirty="0">
              <a:latin typeface="Calibri" panose="020F0502020204030204" pitchFamily="34" charset="0"/>
              <a:ea typeface="微软雅黑" panose="020B0503020204020204" pitchFamily="34" charset="-122"/>
            </a:endParaRPr>
          </a:p>
          <a:p>
            <a:pPr lvl="1"/>
            <a:r>
              <a:rPr lang="en-US" altLang="zh-CN" sz="1600" dirty="0"/>
              <a:t>https://api.weixin.qq.com/cgi-bin/material/add_news?access_token=ACCESS_TOKEN</a:t>
            </a:r>
          </a:p>
          <a:p>
            <a:pPr marL="285750" indent="-285750">
              <a:buFont typeface="Arial" panose="020B0604020202020204" pitchFamily="34" charset="0"/>
              <a:buChar char="•"/>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r>
              <a:rPr lang="zh-CN" altLang="en-US" dirty="0"/>
              <a:t>：</a:t>
            </a:r>
            <a:endParaRPr lang="en-US" altLang="zh-CN" dirty="0"/>
          </a:p>
          <a:p>
            <a:pPr lvl="1"/>
            <a:r>
              <a:rPr lang="en-US" altLang="zh-CN" sz="1600" dirty="0"/>
              <a:t>{</a:t>
            </a:r>
          </a:p>
          <a:p>
            <a:pPr lvl="1"/>
            <a:r>
              <a:rPr lang="en-US" altLang="zh-CN" sz="1600" dirty="0"/>
              <a:t>  "articles": [{</a:t>
            </a:r>
          </a:p>
          <a:p>
            <a:pPr lvl="1"/>
            <a:r>
              <a:rPr lang="en-US" altLang="zh-CN" sz="1600" dirty="0"/>
              <a:t>       "title": TITLE,</a:t>
            </a:r>
          </a:p>
          <a:p>
            <a:pPr lvl="1"/>
            <a:r>
              <a:rPr lang="en-US" altLang="zh-CN" sz="1600" dirty="0"/>
              <a:t>       "</a:t>
            </a:r>
            <a:r>
              <a:rPr lang="en-US" altLang="zh-CN" sz="1600" dirty="0" err="1"/>
              <a:t>thumb_media_id</a:t>
            </a:r>
            <a:r>
              <a:rPr lang="en-US" altLang="zh-CN" sz="1600" dirty="0"/>
              <a:t>": THUMB_MEDIA_ID,</a:t>
            </a:r>
          </a:p>
          <a:p>
            <a:pPr lvl="1"/>
            <a:r>
              <a:rPr lang="en-US" altLang="zh-CN" sz="1600" dirty="0"/>
              <a:t>       "author": AUTHOR,</a:t>
            </a:r>
          </a:p>
          <a:p>
            <a:pPr lvl="1"/>
            <a:r>
              <a:rPr lang="en-US" altLang="zh-CN" sz="1600" dirty="0"/>
              <a:t>       "digest": DIGEST,</a:t>
            </a:r>
          </a:p>
          <a:p>
            <a:pPr lvl="1"/>
            <a:r>
              <a:rPr lang="en-US" altLang="zh-CN" sz="1600" dirty="0"/>
              <a:t>       "</a:t>
            </a:r>
            <a:r>
              <a:rPr lang="en-US" altLang="zh-CN" sz="1600" dirty="0" err="1"/>
              <a:t>show_cover_pic</a:t>
            </a:r>
            <a:r>
              <a:rPr lang="en-US" altLang="zh-CN" sz="1600" dirty="0"/>
              <a:t>": SHOW_COVER_PIC(0 / 1),</a:t>
            </a:r>
          </a:p>
          <a:p>
            <a:pPr lvl="1"/>
            <a:r>
              <a:rPr lang="en-US" altLang="zh-CN" sz="1600" dirty="0"/>
              <a:t>       "content": CONTENT,</a:t>
            </a:r>
          </a:p>
          <a:p>
            <a:pPr lvl="1"/>
            <a:r>
              <a:rPr lang="en-US" altLang="zh-CN" sz="1600" dirty="0"/>
              <a:t>       "</a:t>
            </a:r>
            <a:r>
              <a:rPr lang="en-US" altLang="zh-CN" sz="1600" dirty="0" err="1"/>
              <a:t>content_source_url</a:t>
            </a:r>
            <a:r>
              <a:rPr lang="en-US" altLang="zh-CN" sz="1600" dirty="0"/>
              <a:t>": CONTENT_SOURCE_URL</a:t>
            </a:r>
          </a:p>
          <a:p>
            <a:pPr lvl="1"/>
            <a:r>
              <a:rPr lang="en-US" altLang="zh-CN" sz="1600" dirty="0"/>
              <a:t>    },</a:t>
            </a:r>
          </a:p>
          <a:p>
            <a:pPr lvl="1"/>
            <a:r>
              <a:rPr lang="en-US" altLang="zh-CN" sz="1600" dirty="0"/>
              <a:t>    //</a:t>
            </a:r>
            <a:r>
              <a:rPr lang="zh-CN" altLang="en-US" sz="1600" dirty="0"/>
              <a:t>若新增的是多图文素材，则此处应还有几段</a:t>
            </a:r>
            <a:r>
              <a:rPr lang="en-US" altLang="zh-CN" sz="1600" dirty="0"/>
              <a:t>articles</a:t>
            </a:r>
            <a:r>
              <a:rPr lang="zh-CN" altLang="en-US" sz="1600" dirty="0"/>
              <a:t>结构</a:t>
            </a:r>
          </a:p>
          <a:p>
            <a:pPr lvl="1"/>
            <a:r>
              <a:rPr lang="zh-CN" altLang="en-US" sz="1600" dirty="0"/>
              <a:t> </a:t>
            </a:r>
            <a:r>
              <a:rPr lang="en-US" altLang="zh-CN" sz="1600" dirty="0"/>
              <a:t>]</a:t>
            </a:r>
          </a:p>
          <a:p>
            <a:pPr lvl="1"/>
            <a:r>
              <a:rPr lang="en-US" altLang="zh-CN" sz="1600" dirty="0"/>
              <a:t>}</a:t>
            </a:r>
            <a:endParaRPr lang="en-US" altLang="zh-CN" sz="1600" dirty="0">
              <a:latin typeface="Calibri" panose="020F050202020403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返回值：</a:t>
            </a:r>
            <a:endParaRPr lang="en-US" altLang="zh-CN" dirty="0">
              <a:latin typeface="Calibri" panose="020F0502020204030204" pitchFamily="34" charset="0"/>
              <a:ea typeface="微软雅黑" panose="020B0503020204020204" pitchFamily="34" charset="-122"/>
            </a:endParaRPr>
          </a:p>
          <a:p>
            <a:pPr lvl="1"/>
            <a:r>
              <a:rPr lang="en-US" altLang="zh-CN" sz="1600" dirty="0"/>
              <a:t>{ "</a:t>
            </a:r>
            <a:r>
              <a:rPr lang="en-US" altLang="zh-CN" sz="1600" dirty="0" err="1"/>
              <a:t>media_id":MEDIA_ID</a:t>
            </a:r>
            <a:r>
              <a:rPr lang="en-US" altLang="zh-CN" sz="1600" dirty="0"/>
              <a:t> }</a:t>
            </a:r>
          </a:p>
        </p:txBody>
      </p:sp>
    </p:spTree>
    <p:extLst>
      <p:ext uri="{BB962C8B-B14F-4D97-AF65-F5344CB8AC3E}">
        <p14:creationId xmlns:p14="http://schemas.microsoft.com/office/powerpoint/2010/main" val="115670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上传图文素材参数说明</a:t>
            </a:r>
          </a:p>
        </p:txBody>
      </p:sp>
      <p:graphicFrame>
        <p:nvGraphicFramePr>
          <p:cNvPr id="4" name="表格 3">
            <a:extLst>
              <a:ext uri="{FF2B5EF4-FFF2-40B4-BE49-F238E27FC236}">
                <a16:creationId xmlns:a16="http://schemas.microsoft.com/office/drawing/2014/main" id="{C3DF4D16-4233-4D5C-AE96-7649A6404619}"/>
              </a:ext>
            </a:extLst>
          </p:cNvPr>
          <p:cNvGraphicFramePr>
            <a:graphicFrameLocks noGrp="1"/>
          </p:cNvGraphicFramePr>
          <p:nvPr>
            <p:extLst>
              <p:ext uri="{D42A27DB-BD31-4B8C-83A1-F6EECF244321}">
                <p14:modId xmlns:p14="http://schemas.microsoft.com/office/powerpoint/2010/main" val="860935001"/>
              </p:ext>
            </p:extLst>
          </p:nvPr>
        </p:nvGraphicFramePr>
        <p:xfrm>
          <a:off x="1054099" y="1634653"/>
          <a:ext cx="10449643" cy="4962791"/>
        </p:xfrm>
        <a:graphic>
          <a:graphicData uri="http://schemas.openxmlformats.org/drawingml/2006/table">
            <a:tbl>
              <a:tblPr/>
              <a:tblGrid>
                <a:gridCol w="2347862">
                  <a:extLst>
                    <a:ext uri="{9D8B030D-6E8A-4147-A177-3AD203B41FA5}">
                      <a16:colId xmlns:a16="http://schemas.microsoft.com/office/drawing/2014/main" val="3376635018"/>
                    </a:ext>
                  </a:extLst>
                </a:gridCol>
                <a:gridCol w="1440752">
                  <a:extLst>
                    <a:ext uri="{9D8B030D-6E8A-4147-A177-3AD203B41FA5}">
                      <a16:colId xmlns:a16="http://schemas.microsoft.com/office/drawing/2014/main" val="3980789510"/>
                    </a:ext>
                  </a:extLst>
                </a:gridCol>
                <a:gridCol w="6661029">
                  <a:extLst>
                    <a:ext uri="{9D8B030D-6E8A-4147-A177-3AD203B41FA5}">
                      <a16:colId xmlns:a16="http://schemas.microsoft.com/office/drawing/2014/main" val="2756460825"/>
                    </a:ext>
                  </a:extLst>
                </a:gridCol>
              </a:tblGrid>
              <a:tr h="551311">
                <a:tc>
                  <a:txBody>
                    <a:bodyPr/>
                    <a:lstStyle/>
                    <a:p>
                      <a:pPr latinLnBrk="1"/>
                      <a:r>
                        <a:rPr lang="zh-CN" altLang="en-US" sz="1600" b="1" dirty="0">
                          <a:effectLst/>
                        </a:rPr>
                        <a:t>参数</a:t>
                      </a:r>
                    </a:p>
                  </a:txBody>
                  <a:tcPr marL="70183" marR="70183" marT="35091" marB="35091">
                    <a:lnL>
                      <a:noFill/>
                    </a:lnL>
                    <a:lnR>
                      <a:noFill/>
                    </a:lnR>
                    <a:lnT>
                      <a:noFill/>
                    </a:lnT>
                    <a:lnB>
                      <a:noFill/>
                    </a:lnB>
                  </a:tcPr>
                </a:tc>
                <a:tc>
                  <a:txBody>
                    <a:bodyPr/>
                    <a:lstStyle/>
                    <a:p>
                      <a:pPr latinLnBrk="1"/>
                      <a:r>
                        <a:rPr lang="zh-CN" altLang="en-US" sz="1600" b="1" dirty="0">
                          <a:effectLst/>
                        </a:rPr>
                        <a:t>是否必须</a:t>
                      </a:r>
                    </a:p>
                  </a:txBody>
                  <a:tcPr marL="70183" marR="70183" marT="35091" marB="35091">
                    <a:lnL>
                      <a:noFill/>
                    </a:lnL>
                    <a:lnR>
                      <a:noFill/>
                    </a:lnR>
                    <a:lnT>
                      <a:noFill/>
                    </a:lnT>
                    <a:lnB>
                      <a:noFill/>
                    </a:lnB>
                  </a:tcPr>
                </a:tc>
                <a:tc>
                  <a:txBody>
                    <a:bodyPr/>
                    <a:lstStyle/>
                    <a:p>
                      <a:pPr latinLnBrk="1"/>
                      <a:r>
                        <a:rPr lang="zh-CN" altLang="en-US" sz="1600" b="1" dirty="0">
                          <a:effectLst/>
                        </a:rPr>
                        <a:t>说明</a:t>
                      </a:r>
                    </a:p>
                  </a:txBody>
                  <a:tcPr marL="70183" marR="70183" marT="35091" marB="35091">
                    <a:lnL>
                      <a:noFill/>
                    </a:lnL>
                    <a:lnR>
                      <a:noFill/>
                    </a:lnR>
                    <a:lnT>
                      <a:noFill/>
                    </a:lnT>
                    <a:lnB>
                      <a:noFill/>
                    </a:lnB>
                  </a:tcPr>
                </a:tc>
                <a:extLst>
                  <a:ext uri="{0D108BD9-81ED-4DB2-BD59-A6C34878D82A}">
                    <a16:rowId xmlns:a16="http://schemas.microsoft.com/office/drawing/2014/main" val="2303651640"/>
                  </a:ext>
                </a:extLst>
              </a:tr>
              <a:tr h="357425">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title</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标题</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3260798645"/>
                  </a:ext>
                </a:extLst>
              </a:tr>
              <a:tr h="551311">
                <a:tc>
                  <a:txBody>
                    <a:bodyPr/>
                    <a:lstStyle/>
                    <a:p>
                      <a:pPr latinLnBrk="1"/>
                      <a:r>
                        <a:rPr lang="en-US" sz="1600" dirty="0" err="1">
                          <a:solidFill>
                            <a:srgbClr val="333333"/>
                          </a:solidFill>
                          <a:effectLst/>
                          <a:latin typeface="Microsoft Yahei" panose="020B0503020204020204" pitchFamily="34" charset="-122"/>
                          <a:ea typeface="Microsoft Yahei" panose="020B0503020204020204" pitchFamily="34" charset="-122"/>
                        </a:rPr>
                        <a:t>thumb_media_id</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图文消息的封面图片素材</a:t>
                      </a:r>
                      <a:r>
                        <a:rPr lang="en-US" altLang="zh-CN" sz="1600" dirty="0">
                          <a:solidFill>
                            <a:srgbClr val="333333"/>
                          </a:solidFill>
                          <a:effectLst/>
                          <a:latin typeface="Microsoft Yahei" panose="020B0503020204020204" pitchFamily="34" charset="-122"/>
                          <a:ea typeface="Microsoft Yahei" panose="020B0503020204020204" pitchFamily="34" charset="-122"/>
                        </a:rPr>
                        <a:t>id</a:t>
                      </a:r>
                      <a:r>
                        <a:rPr lang="zh-CN" altLang="en-US" sz="1600" dirty="0">
                          <a:solidFill>
                            <a:srgbClr val="333333"/>
                          </a:solidFill>
                          <a:effectLst/>
                          <a:latin typeface="Microsoft Yahei" panose="020B0503020204020204" pitchFamily="34" charset="-122"/>
                          <a:ea typeface="Microsoft Yahei" panose="020B0503020204020204" pitchFamily="34" charset="-122"/>
                        </a:rPr>
                        <a:t>（必须是永久</a:t>
                      </a:r>
                      <a:r>
                        <a:rPr lang="en-US" altLang="zh-CN" sz="1600" dirty="0" err="1">
                          <a:solidFill>
                            <a:srgbClr val="333333"/>
                          </a:solidFill>
                          <a:effectLst/>
                          <a:latin typeface="Microsoft Yahei" panose="020B0503020204020204" pitchFamily="34" charset="-122"/>
                          <a:ea typeface="Microsoft Yahei" panose="020B0503020204020204" pitchFamily="34" charset="-122"/>
                        </a:rPr>
                        <a:t>mediaID</a:t>
                      </a:r>
                      <a:r>
                        <a:rPr lang="zh-CN" altLang="en-US" sz="1600" dirty="0">
                          <a:solidFill>
                            <a:srgbClr val="333333"/>
                          </a:solidFill>
                          <a:effectLst/>
                          <a:latin typeface="Microsoft Yahei" panose="020B0503020204020204" pitchFamily="34" charset="-122"/>
                          <a:ea typeface="Microsoft Yahei" panose="020B0503020204020204" pitchFamily="34" charset="-122"/>
                        </a:rPr>
                        <a:t>）</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2298188416"/>
                  </a:ext>
                </a:extLst>
              </a:tr>
              <a:tr h="352394">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author</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作者</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57669327"/>
                  </a:ext>
                </a:extLst>
              </a:tr>
              <a:tr h="787588">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digest</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图文消息的摘要，仅有单图文消息才有摘要，多图文此处为空。如果本字段为没有填写，则默认抓取正文前</a:t>
                      </a:r>
                      <a:r>
                        <a:rPr lang="en-US" altLang="zh-CN" sz="1600" dirty="0">
                          <a:solidFill>
                            <a:srgbClr val="333333"/>
                          </a:solidFill>
                          <a:effectLst/>
                          <a:latin typeface="Microsoft Yahei" panose="020B0503020204020204" pitchFamily="34" charset="-122"/>
                          <a:ea typeface="Microsoft Yahei" panose="020B0503020204020204" pitchFamily="34" charset="-122"/>
                        </a:rPr>
                        <a:t>64</a:t>
                      </a:r>
                      <a:r>
                        <a:rPr lang="zh-CN" altLang="en-US" sz="1600" dirty="0">
                          <a:solidFill>
                            <a:srgbClr val="333333"/>
                          </a:solidFill>
                          <a:effectLst/>
                          <a:latin typeface="Microsoft Yahei" panose="020B0503020204020204" pitchFamily="34" charset="-122"/>
                          <a:ea typeface="Microsoft Yahei" panose="020B0503020204020204" pitchFamily="34" charset="-122"/>
                        </a:rPr>
                        <a:t>个字。</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73389405"/>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show_cover_pic</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是否显示封面，</a:t>
                      </a:r>
                      <a:r>
                        <a:rPr lang="en-US" altLang="zh-CN" sz="1600" dirty="0">
                          <a:solidFill>
                            <a:srgbClr val="333333"/>
                          </a:solidFill>
                          <a:effectLst/>
                          <a:latin typeface="Microsoft Yahei" panose="020B0503020204020204" pitchFamily="34" charset="-122"/>
                          <a:ea typeface="Microsoft Yahei" panose="020B0503020204020204" pitchFamily="34" charset="-122"/>
                        </a:rPr>
                        <a:t>0</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false</a:t>
                      </a:r>
                      <a:r>
                        <a:rPr lang="zh-CN" altLang="en-US" sz="1600" dirty="0">
                          <a:solidFill>
                            <a:srgbClr val="333333"/>
                          </a:solidFill>
                          <a:effectLst/>
                          <a:latin typeface="Microsoft Yahei" panose="020B0503020204020204" pitchFamily="34" charset="-122"/>
                          <a:ea typeface="Microsoft Yahei" panose="020B0503020204020204" pitchFamily="34" charset="-122"/>
                        </a:rPr>
                        <a:t>，即不显示，</a:t>
                      </a:r>
                      <a:r>
                        <a:rPr lang="en-US" altLang="zh-CN" sz="1600" dirty="0">
                          <a:solidFill>
                            <a:srgbClr val="333333"/>
                          </a:solidFill>
                          <a:effectLst/>
                          <a:latin typeface="Microsoft Yahei" panose="020B0503020204020204" pitchFamily="34" charset="-122"/>
                          <a:ea typeface="Microsoft Yahei" panose="020B0503020204020204" pitchFamily="34" charset="-122"/>
                        </a:rPr>
                        <a:t>1</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true</a:t>
                      </a:r>
                      <a:r>
                        <a:rPr lang="zh-CN" altLang="en-US" sz="1600" dirty="0">
                          <a:solidFill>
                            <a:srgbClr val="333333"/>
                          </a:solidFill>
                          <a:effectLst/>
                          <a:latin typeface="Microsoft Yahei" panose="020B0503020204020204" pitchFamily="34" charset="-122"/>
                          <a:ea typeface="Microsoft Yahei" panose="020B0503020204020204" pitchFamily="34" charset="-122"/>
                        </a:rPr>
                        <a:t>，即显示</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1826641790"/>
                  </a:ext>
                </a:extLst>
              </a:tr>
              <a:tr h="1260140">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content</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图文消息的具体内容，支持</a:t>
                      </a:r>
                      <a:r>
                        <a:rPr lang="en-US" altLang="zh-CN" sz="1600" dirty="0">
                          <a:solidFill>
                            <a:srgbClr val="333333"/>
                          </a:solidFill>
                          <a:effectLst/>
                          <a:latin typeface="Microsoft Yahei" panose="020B0503020204020204" pitchFamily="34" charset="-122"/>
                          <a:ea typeface="Microsoft Yahei" panose="020B0503020204020204" pitchFamily="34" charset="-122"/>
                        </a:rPr>
                        <a:t>HTML</a:t>
                      </a:r>
                      <a:r>
                        <a:rPr lang="zh-CN" altLang="en-US" sz="1600" dirty="0">
                          <a:solidFill>
                            <a:srgbClr val="333333"/>
                          </a:solidFill>
                          <a:effectLst/>
                          <a:latin typeface="Microsoft Yahei" panose="020B0503020204020204" pitchFamily="34" charset="-122"/>
                          <a:ea typeface="Microsoft Yahei" panose="020B0503020204020204" pitchFamily="34" charset="-122"/>
                        </a:rPr>
                        <a:t>标签，必须少于</a:t>
                      </a:r>
                      <a:r>
                        <a:rPr lang="en-US" altLang="zh-CN" sz="1600" dirty="0">
                          <a:solidFill>
                            <a:srgbClr val="333333"/>
                          </a:solidFill>
                          <a:effectLst/>
                          <a:latin typeface="Microsoft Yahei" panose="020B0503020204020204" pitchFamily="34" charset="-122"/>
                          <a:ea typeface="Microsoft Yahei" panose="020B0503020204020204" pitchFamily="34" charset="-122"/>
                        </a:rPr>
                        <a:t>2</a:t>
                      </a:r>
                      <a:r>
                        <a:rPr lang="zh-CN" altLang="en-US" sz="1600" dirty="0">
                          <a:solidFill>
                            <a:srgbClr val="333333"/>
                          </a:solidFill>
                          <a:effectLst/>
                          <a:latin typeface="Microsoft Yahei" panose="020B0503020204020204" pitchFamily="34" charset="-122"/>
                          <a:ea typeface="Microsoft Yahei" panose="020B0503020204020204" pitchFamily="34" charset="-122"/>
                        </a:rPr>
                        <a:t>万字符，小于</a:t>
                      </a:r>
                      <a:r>
                        <a:rPr lang="en-US" altLang="zh-CN" sz="1600" dirty="0">
                          <a:solidFill>
                            <a:srgbClr val="333333"/>
                          </a:solidFill>
                          <a:effectLst/>
                          <a:latin typeface="Microsoft Yahei" panose="020B0503020204020204" pitchFamily="34" charset="-122"/>
                          <a:ea typeface="Microsoft Yahei" panose="020B0503020204020204" pitchFamily="34" charset="-122"/>
                        </a:rPr>
                        <a:t>1M</a:t>
                      </a:r>
                      <a:r>
                        <a:rPr lang="zh-CN" altLang="en-US" sz="1600" dirty="0">
                          <a:solidFill>
                            <a:srgbClr val="333333"/>
                          </a:solidFill>
                          <a:effectLst/>
                          <a:latin typeface="Microsoft Yahei" panose="020B0503020204020204" pitchFamily="34" charset="-122"/>
                          <a:ea typeface="Microsoft Yahei" panose="020B0503020204020204" pitchFamily="34" charset="-122"/>
                        </a:rPr>
                        <a:t>，且此处会去除</a:t>
                      </a:r>
                      <a:r>
                        <a:rPr lang="en-US" altLang="zh-CN" sz="1600" dirty="0">
                          <a:solidFill>
                            <a:srgbClr val="333333"/>
                          </a:solidFill>
                          <a:effectLst/>
                          <a:latin typeface="Microsoft Yahei" panose="020B0503020204020204" pitchFamily="34" charset="-122"/>
                          <a:ea typeface="Microsoft Yahei" panose="020B0503020204020204" pitchFamily="34" charset="-122"/>
                        </a:rPr>
                        <a:t>JS,</a:t>
                      </a:r>
                      <a:r>
                        <a:rPr lang="zh-CN" altLang="en-US" sz="1600" dirty="0">
                          <a:solidFill>
                            <a:srgbClr val="333333"/>
                          </a:solidFill>
                          <a:effectLst/>
                          <a:latin typeface="Microsoft Yahei" panose="020B0503020204020204" pitchFamily="34" charset="-122"/>
                          <a:ea typeface="Microsoft Yahei" panose="020B0503020204020204" pitchFamily="34" charset="-122"/>
                        </a:rPr>
                        <a:t>涉及图片</a:t>
                      </a:r>
                      <a:r>
                        <a:rPr lang="en-US" altLang="zh-CN" sz="1600" dirty="0" err="1">
                          <a:solidFill>
                            <a:srgbClr val="333333"/>
                          </a:solidFill>
                          <a:effectLst/>
                          <a:latin typeface="Microsoft Yahei" panose="020B0503020204020204" pitchFamily="34" charset="-122"/>
                          <a:ea typeface="Microsoft Yahei" panose="020B0503020204020204" pitchFamily="34" charset="-122"/>
                        </a:rPr>
                        <a:t>url</a:t>
                      </a:r>
                      <a:r>
                        <a:rPr lang="zh-CN" altLang="en-US" sz="1600" dirty="0">
                          <a:solidFill>
                            <a:srgbClr val="333333"/>
                          </a:solidFill>
                          <a:effectLst/>
                          <a:latin typeface="Microsoft Yahei" panose="020B0503020204020204" pitchFamily="34" charset="-122"/>
                          <a:ea typeface="Microsoft Yahei" panose="020B0503020204020204" pitchFamily="34" charset="-122"/>
                        </a:rPr>
                        <a:t>必须来源</a:t>
                      </a:r>
                      <a:r>
                        <a:rPr lang="en-US" altLang="zh-CN" sz="1600" dirty="0">
                          <a:solidFill>
                            <a:srgbClr val="333333"/>
                          </a:solidFill>
                          <a:effectLst/>
                          <a:latin typeface="微软雅黑" panose="020B0503020204020204" pitchFamily="34" charset="-122"/>
                          <a:ea typeface="微软雅黑" panose="020B0503020204020204" pitchFamily="34" charset="-122"/>
                        </a:rPr>
                        <a:t>"</a:t>
                      </a:r>
                      <a:r>
                        <a:rPr lang="zh-CN" altLang="en-US" sz="1600" dirty="0">
                          <a:solidFill>
                            <a:srgbClr val="333333"/>
                          </a:solidFill>
                          <a:effectLst/>
                          <a:latin typeface="微软雅黑" panose="020B0503020204020204" pitchFamily="34" charset="-122"/>
                          <a:ea typeface="微软雅黑" panose="020B0503020204020204" pitchFamily="34" charset="-122"/>
                        </a:rPr>
                        <a:t>上传图文消息内的图片获取</a:t>
                      </a:r>
                      <a:r>
                        <a:rPr lang="en-US" altLang="zh-CN" sz="1600" dirty="0">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接口获取。外部图片</a:t>
                      </a:r>
                      <a:r>
                        <a:rPr lang="en-US" altLang="zh-CN" sz="1600" dirty="0" err="1">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将被过滤。</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287610029"/>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content_source_url</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图文消息的原文地址，即点击“阅读原文”后的</a:t>
                      </a:r>
                      <a:r>
                        <a:rPr lang="en-US" altLang="zh-CN" sz="1600" dirty="0">
                          <a:solidFill>
                            <a:srgbClr val="333333"/>
                          </a:solidFill>
                          <a:effectLst/>
                          <a:latin typeface="Microsoft Yahei" panose="020B0503020204020204" pitchFamily="34" charset="-122"/>
                          <a:ea typeface="Microsoft Yahei" panose="020B0503020204020204" pitchFamily="34" charset="-122"/>
                        </a:rPr>
                        <a:t>URL</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852870573"/>
                  </a:ext>
                </a:extLst>
              </a:tr>
            </a:tbl>
          </a:graphicData>
        </a:graphic>
      </p:graphicFrame>
    </p:spTree>
    <p:extLst>
      <p:ext uri="{BB962C8B-B14F-4D97-AF65-F5344CB8AC3E}">
        <p14:creationId xmlns:p14="http://schemas.microsoft.com/office/powerpoint/2010/main" val="220548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1950662"/>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
        <p:nvSpPr>
          <p:cNvPr id="3" name="文本框 2">
            <a:extLst>
              <a:ext uri="{FF2B5EF4-FFF2-40B4-BE49-F238E27FC236}">
                <a16:creationId xmlns:a16="http://schemas.microsoft.com/office/drawing/2014/main" id="{6E6FFBD2-226E-4D25-BDD8-A0652E8272C2}"/>
              </a:ext>
            </a:extLst>
          </p:cNvPr>
          <p:cNvSpPr txBox="1"/>
          <p:nvPr/>
        </p:nvSpPr>
        <p:spPr>
          <a:xfrm>
            <a:off x="1054100" y="1632156"/>
            <a:ext cx="9370142"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https://api.weixin.qq.com/cgi-bin/material/get_material?access_token=ACCESS_TOKEN</a:t>
            </a:r>
            <a:endParaRPr lang="en-US" altLang="zh-CN" dirty="0"/>
          </a:p>
          <a:p>
            <a:pPr lvl="1"/>
            <a:r>
              <a:rPr lang="zh-CN" altLang="en-US" dirty="0"/>
              <a:t>同时</a:t>
            </a:r>
            <a:r>
              <a:rPr lang="en-US" altLang="zh-CN" dirty="0"/>
              <a:t>POST</a:t>
            </a:r>
            <a:r>
              <a:rPr lang="zh-CN" altLang="en-US" dirty="0"/>
              <a:t>提交</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C2FE3DA1-939C-4C2B-8D0E-85D9767CF758}"/>
              </a:ext>
            </a:extLst>
          </p:cNvPr>
          <p:cNvGraphicFramePr>
            <a:graphicFrameLocks noGrp="1"/>
          </p:cNvGraphicFramePr>
          <p:nvPr>
            <p:extLst>
              <p:ext uri="{D42A27DB-BD31-4B8C-83A1-F6EECF244321}">
                <p14:modId xmlns:p14="http://schemas.microsoft.com/office/powerpoint/2010/main" val="1423151880"/>
              </p:ext>
            </p:extLst>
          </p:nvPr>
        </p:nvGraphicFramePr>
        <p:xfrm>
          <a:off x="1054099" y="3590797"/>
          <a:ext cx="10715112" cy="1097280"/>
        </p:xfrm>
        <a:graphic>
          <a:graphicData uri="http://schemas.openxmlformats.org/drawingml/2006/table">
            <a:tbl>
              <a:tblPr/>
              <a:tblGrid>
                <a:gridCol w="3571704">
                  <a:extLst>
                    <a:ext uri="{9D8B030D-6E8A-4147-A177-3AD203B41FA5}">
                      <a16:colId xmlns:a16="http://schemas.microsoft.com/office/drawing/2014/main" val="855258337"/>
                    </a:ext>
                  </a:extLst>
                </a:gridCol>
                <a:gridCol w="3571704">
                  <a:extLst>
                    <a:ext uri="{9D8B030D-6E8A-4147-A177-3AD203B41FA5}">
                      <a16:colId xmlns:a16="http://schemas.microsoft.com/office/drawing/2014/main" val="945796081"/>
                    </a:ext>
                  </a:extLst>
                </a:gridCol>
                <a:gridCol w="3571704">
                  <a:extLst>
                    <a:ext uri="{9D8B030D-6E8A-4147-A177-3AD203B41FA5}">
                      <a16:colId xmlns:a16="http://schemas.microsoft.com/office/drawing/2014/main" val="536910189"/>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1004372255"/>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117150513"/>
                  </a:ext>
                </a:extLst>
              </a:tr>
              <a:tr h="0">
                <a:tc>
                  <a:txBody>
                    <a:bodyPr/>
                    <a:lstStyle/>
                    <a:p>
                      <a:pPr latinLnBrk="1"/>
                      <a:r>
                        <a:rPr lang="en-US" dirty="0" err="1">
                          <a:effectLst/>
                        </a:rPr>
                        <a:t>media_id</a:t>
                      </a:r>
                      <a:endParaRPr lang="en-US" dirty="0">
                        <a:effectLst/>
                      </a:endParaRP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942330176"/>
                  </a:ext>
                </a:extLst>
              </a:tr>
            </a:tbl>
          </a:graphicData>
        </a:graphic>
      </p:graphicFrame>
    </p:spTree>
    <p:extLst>
      <p:ext uri="{BB962C8B-B14F-4D97-AF65-F5344CB8AC3E}">
        <p14:creationId xmlns:p14="http://schemas.microsoft.com/office/powerpoint/2010/main" val="44156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获取图文素材的返回值</a:t>
            </a:r>
          </a:p>
        </p:txBody>
      </p:sp>
      <p:sp>
        <p:nvSpPr>
          <p:cNvPr id="4" name="文本框 3"/>
          <p:cNvSpPr txBox="1"/>
          <p:nvPr/>
        </p:nvSpPr>
        <p:spPr>
          <a:xfrm>
            <a:off x="1239837" y="1671639"/>
            <a:ext cx="8418513" cy="4524315"/>
          </a:xfrm>
          <a:prstGeom prst="rect">
            <a:avLst/>
          </a:prstGeom>
          <a:noFill/>
        </p:spPr>
        <p:txBody>
          <a:bodyPr wrap="square" rtlCol="0">
            <a:spAutoFit/>
          </a:bodyPr>
          <a:lstStyle/>
          <a:p>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611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t>CURL</a:t>
            </a:r>
            <a:r>
              <a:rPr lang="zh-CN" altLang="en-US" dirty="0"/>
              <a:t>上传与下载文件</a:t>
            </a:r>
            <a:endParaRPr lang="en-US" altLang="zh-CN" dirty="0"/>
          </a:p>
          <a:p>
            <a:r>
              <a:rPr lang="zh-CN" altLang="en-US" dirty="0"/>
              <a:t>上传素材</a:t>
            </a:r>
            <a:endParaRPr lang="en-US" altLang="zh-CN" dirty="0"/>
          </a:p>
          <a:p>
            <a:r>
              <a:rPr lang="zh-CN" altLang="en-US" dirty="0"/>
              <a:t>获取与删除素材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删除素材</a:t>
            </a:r>
          </a:p>
        </p:txBody>
      </p:sp>
      <p:sp>
        <p:nvSpPr>
          <p:cNvPr id="3" name="文本框 2">
            <a:extLst>
              <a:ext uri="{FF2B5EF4-FFF2-40B4-BE49-F238E27FC236}">
                <a16:creationId xmlns:a16="http://schemas.microsoft.com/office/drawing/2014/main" id="{AD128D2E-9B72-46C5-AD87-9F3AD5508822}"/>
              </a:ext>
            </a:extLst>
          </p:cNvPr>
          <p:cNvSpPr txBox="1"/>
          <p:nvPr/>
        </p:nvSpPr>
        <p:spPr>
          <a:xfrm>
            <a:off x="1054100" y="1710813"/>
            <a:ext cx="10282494" cy="178510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删除素材接口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https://api.weixin.qq.com/cgi-bin/material/del_material?access_token=ACCESS_TOKEN</a:t>
            </a:r>
            <a:endParaRPr lang="en-US" altLang="zh-CN" dirty="0"/>
          </a:p>
          <a:p>
            <a:pPr lvl="1"/>
            <a:r>
              <a:rPr lang="en-US" altLang="zh-CN" dirty="0"/>
              <a:t>POST</a:t>
            </a:r>
            <a:r>
              <a:rPr lang="zh-CN" altLang="en-US" dirty="0"/>
              <a:t>提交参数</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A2537DC6-3D50-43ED-9F25-5BD8F3A65C6A}"/>
              </a:ext>
            </a:extLst>
          </p:cNvPr>
          <p:cNvGraphicFramePr>
            <a:graphicFrameLocks noGrp="1"/>
          </p:cNvGraphicFramePr>
          <p:nvPr>
            <p:extLst>
              <p:ext uri="{D42A27DB-BD31-4B8C-83A1-F6EECF244321}">
                <p14:modId xmlns:p14="http://schemas.microsoft.com/office/powerpoint/2010/main" val="3409248167"/>
              </p:ext>
            </p:extLst>
          </p:nvPr>
        </p:nvGraphicFramePr>
        <p:xfrm>
          <a:off x="1054099" y="3659623"/>
          <a:ext cx="10577460" cy="1097280"/>
        </p:xfrm>
        <a:graphic>
          <a:graphicData uri="http://schemas.openxmlformats.org/drawingml/2006/table">
            <a:tbl>
              <a:tblPr/>
              <a:tblGrid>
                <a:gridCol w="3525820">
                  <a:extLst>
                    <a:ext uri="{9D8B030D-6E8A-4147-A177-3AD203B41FA5}">
                      <a16:colId xmlns:a16="http://schemas.microsoft.com/office/drawing/2014/main" val="971843131"/>
                    </a:ext>
                  </a:extLst>
                </a:gridCol>
                <a:gridCol w="3525820">
                  <a:extLst>
                    <a:ext uri="{9D8B030D-6E8A-4147-A177-3AD203B41FA5}">
                      <a16:colId xmlns:a16="http://schemas.microsoft.com/office/drawing/2014/main" val="3246742417"/>
                    </a:ext>
                  </a:extLst>
                </a:gridCol>
                <a:gridCol w="3525820">
                  <a:extLst>
                    <a:ext uri="{9D8B030D-6E8A-4147-A177-3AD203B41FA5}">
                      <a16:colId xmlns:a16="http://schemas.microsoft.com/office/drawing/2014/main" val="52557326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90266453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484623636"/>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236776437"/>
                  </a:ext>
                </a:extLst>
              </a:tr>
            </a:tbl>
          </a:graphicData>
        </a:graphic>
      </p:graphicFrame>
      <p:sp>
        <p:nvSpPr>
          <p:cNvPr id="5" name="文本框 4">
            <a:extLst>
              <a:ext uri="{FF2B5EF4-FFF2-40B4-BE49-F238E27FC236}">
                <a16:creationId xmlns:a16="http://schemas.microsoft.com/office/drawing/2014/main" id="{E75021A7-2067-4EA8-86DD-C1BC81578EFD}"/>
              </a:ext>
            </a:extLst>
          </p:cNvPr>
          <p:cNvSpPr txBox="1"/>
          <p:nvPr/>
        </p:nvSpPr>
        <p:spPr>
          <a:xfrm>
            <a:off x="1054099" y="4920609"/>
            <a:ext cx="830621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返回值</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errcode</a:t>
            </a:r>
            <a:r>
              <a:rPr lang="en-US" altLang="zh-CN" dirty="0"/>
              <a:t>":ERRCODE,</a:t>
            </a:r>
            <a:br>
              <a:rPr lang="en-US" altLang="zh-CN" dirty="0"/>
            </a:br>
            <a:r>
              <a:rPr lang="en-US" altLang="zh-CN" dirty="0"/>
              <a:t>   "</a:t>
            </a:r>
            <a:r>
              <a:rPr lang="en-US" altLang="zh-CN" dirty="0" err="1"/>
              <a:t>errmsg</a:t>
            </a:r>
            <a:r>
              <a:rPr lang="en-US" altLang="zh-CN" dirty="0"/>
              <a:t>":ERRMSG</a:t>
            </a:r>
            <a:br>
              <a:rPr lang="en-US" altLang="zh-CN" dirty="0"/>
            </a:br>
            <a:r>
              <a:rPr lang="en-US" altLang="zh-CN" dirty="0"/>
              <a:t>}</a:t>
            </a:r>
          </a:p>
          <a:p>
            <a:pPr lvl="1"/>
            <a:r>
              <a:rPr lang="zh-CN" altLang="en-US" dirty="0"/>
              <a:t>正常则</a:t>
            </a:r>
            <a:r>
              <a:rPr lang="en-US" altLang="zh-CN" dirty="0" err="1"/>
              <a:t>errcode</a:t>
            </a:r>
            <a:r>
              <a:rPr lang="zh-CN" altLang="en-US" dirty="0"/>
              <a:t>为</a:t>
            </a:r>
            <a:r>
              <a:rPr lang="en-US" altLang="zh-CN" dirty="0"/>
              <a:t>0</a:t>
            </a:r>
            <a:endParaRPr lang="zh-CN" altLang="en-US" dirty="0"/>
          </a:p>
        </p:txBody>
      </p:sp>
    </p:spTree>
    <p:extLst>
      <p:ext uri="{BB962C8B-B14F-4D97-AF65-F5344CB8AC3E}">
        <p14:creationId xmlns:p14="http://schemas.microsoft.com/office/powerpoint/2010/main" val="1916290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
        <p:nvSpPr>
          <p:cNvPr id="3" name="矩形 2">
            <a:extLst>
              <a:ext uri="{FF2B5EF4-FFF2-40B4-BE49-F238E27FC236}">
                <a16:creationId xmlns:a16="http://schemas.microsoft.com/office/drawing/2014/main" id="{963EA7C2-4D64-44AE-8A67-537CFB587C0C}"/>
              </a:ext>
            </a:extLst>
          </p:cNvPr>
          <p:cNvSpPr/>
          <p:nvPr/>
        </p:nvSpPr>
        <p:spPr>
          <a:xfrm>
            <a:off x="1054099" y="1699822"/>
            <a:ext cx="9967861" cy="2308324"/>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t>https://api.weixin.qq.com/cgi-bin/material/batchget_material?access_token=ACCESS_TOKEN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   "</a:t>
            </a:r>
            <a:r>
              <a:rPr lang="en-US" altLang="zh-CN" dirty="0" err="1"/>
              <a:t>type":TYPE</a:t>
            </a:r>
            <a:r>
              <a:rPr lang="en-US" altLang="zh-CN" dirty="0"/>
              <a:t>,</a:t>
            </a:r>
            <a:br>
              <a:rPr lang="en-US" altLang="zh-CN" dirty="0"/>
            </a:br>
            <a:r>
              <a:rPr lang="en-US" altLang="zh-CN" dirty="0"/>
              <a:t>   "</a:t>
            </a:r>
            <a:r>
              <a:rPr lang="en-US" altLang="zh-CN" dirty="0" err="1"/>
              <a:t>offset":OFFSET</a:t>
            </a:r>
            <a:r>
              <a:rPr lang="en-US" altLang="zh-CN" dirty="0"/>
              <a:t>,</a:t>
            </a:r>
            <a:br>
              <a:rPr lang="en-US" altLang="zh-CN" dirty="0"/>
            </a:br>
            <a:r>
              <a:rPr lang="en-US" altLang="zh-CN" dirty="0"/>
              <a:t>   "</a:t>
            </a:r>
            <a:r>
              <a:rPr lang="en-US" altLang="zh-CN" dirty="0" err="1"/>
              <a:t>count":COUNT</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1D22B0B2-4664-4CC3-A555-EAE265756D85}"/>
              </a:ext>
            </a:extLst>
          </p:cNvPr>
          <p:cNvGraphicFramePr>
            <a:graphicFrameLocks noGrp="1"/>
          </p:cNvGraphicFramePr>
          <p:nvPr>
            <p:extLst>
              <p:ext uri="{D42A27DB-BD31-4B8C-83A1-F6EECF244321}">
                <p14:modId xmlns:p14="http://schemas.microsoft.com/office/powerpoint/2010/main" val="1581571697"/>
              </p:ext>
            </p:extLst>
          </p:nvPr>
        </p:nvGraphicFramePr>
        <p:xfrm>
          <a:off x="1054099" y="4381771"/>
          <a:ext cx="10628670" cy="2056691"/>
        </p:xfrm>
        <a:graphic>
          <a:graphicData uri="http://schemas.openxmlformats.org/drawingml/2006/table">
            <a:tbl>
              <a:tblPr/>
              <a:tblGrid>
                <a:gridCol w="1394133">
                  <a:extLst>
                    <a:ext uri="{9D8B030D-6E8A-4147-A177-3AD203B41FA5}">
                      <a16:colId xmlns:a16="http://schemas.microsoft.com/office/drawing/2014/main" val="1519221119"/>
                    </a:ext>
                  </a:extLst>
                </a:gridCol>
                <a:gridCol w="1297858">
                  <a:extLst>
                    <a:ext uri="{9D8B030D-6E8A-4147-A177-3AD203B41FA5}">
                      <a16:colId xmlns:a16="http://schemas.microsoft.com/office/drawing/2014/main" val="1463200202"/>
                    </a:ext>
                  </a:extLst>
                </a:gridCol>
                <a:gridCol w="7936679">
                  <a:extLst>
                    <a:ext uri="{9D8B030D-6E8A-4147-A177-3AD203B41FA5}">
                      <a16:colId xmlns:a16="http://schemas.microsoft.com/office/drawing/2014/main" val="2715348840"/>
                    </a:ext>
                  </a:extLst>
                </a:gridCol>
              </a:tblGrid>
              <a:tr h="480947">
                <a:tc>
                  <a:txBody>
                    <a:bodyPr/>
                    <a:lstStyle/>
                    <a:p>
                      <a:pPr latinLnBrk="1"/>
                      <a:r>
                        <a:rPr lang="zh-CN" altLang="en-US" b="1">
                          <a:effectLst/>
                        </a:rPr>
                        <a:t>参数</a:t>
                      </a:r>
                    </a:p>
                  </a:txBody>
                  <a:tcPr>
                    <a:lnL>
                      <a:noFill/>
                    </a:lnL>
                    <a:lnR>
                      <a:noFill/>
                    </a:lnR>
                    <a:lnT>
                      <a:noFill/>
                    </a:lnT>
                    <a:lnB>
                      <a:noFill/>
                    </a:lnB>
                  </a:tcPr>
                </a:tc>
                <a:tc>
                  <a:txBody>
                    <a:bodyPr/>
                    <a:lstStyle/>
                    <a:p>
                      <a:pPr latinLnBrk="1"/>
                      <a:r>
                        <a:rPr lang="zh-CN" altLang="en-US" b="1" dirty="0">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1300221703"/>
                  </a:ext>
                </a:extLst>
              </a:tr>
              <a:tr h="613850">
                <a:tc>
                  <a:txBody>
                    <a:bodyPr/>
                    <a:lstStyle/>
                    <a:p>
                      <a:pPr latinLnBrk="1"/>
                      <a:r>
                        <a:rPr lang="en-US" dirty="0">
                          <a:effectLst/>
                        </a:rPr>
                        <a:t>type</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dirty="0">
                          <a:effectLst/>
                        </a:rPr>
                        <a:t>素材的类型，图片（</a:t>
                      </a:r>
                      <a:r>
                        <a:rPr lang="en-US" altLang="zh-CN" dirty="0">
                          <a:effectLst/>
                        </a:rPr>
                        <a:t>image</a:t>
                      </a:r>
                      <a:r>
                        <a:rPr lang="zh-CN" altLang="en-US" dirty="0">
                          <a:effectLst/>
                        </a:rPr>
                        <a:t>）、视频（</a:t>
                      </a:r>
                      <a:r>
                        <a:rPr lang="en-US" altLang="zh-CN" dirty="0">
                          <a:effectLst/>
                        </a:rPr>
                        <a:t>video</a:t>
                      </a:r>
                      <a:r>
                        <a:rPr lang="zh-CN" altLang="en-US" dirty="0">
                          <a:effectLst/>
                        </a:rPr>
                        <a:t>）、语音 （</a:t>
                      </a:r>
                      <a:r>
                        <a:rPr lang="en-US" altLang="zh-CN" dirty="0">
                          <a:effectLst/>
                        </a:rPr>
                        <a:t>voice</a:t>
                      </a:r>
                      <a:r>
                        <a:rPr lang="zh-CN" altLang="en-US" dirty="0">
                          <a:effectLst/>
                        </a:rPr>
                        <a:t>）、图文（</a:t>
                      </a:r>
                      <a:r>
                        <a:rPr lang="en-US" altLang="zh-CN" dirty="0">
                          <a:effectLst/>
                        </a:rPr>
                        <a:t>news</a:t>
                      </a:r>
                      <a:r>
                        <a:rPr lang="zh-CN" altLang="en-US" dirty="0">
                          <a:effectLst/>
                        </a:rPr>
                        <a:t>）</a:t>
                      </a:r>
                    </a:p>
                  </a:txBody>
                  <a:tcPr>
                    <a:lnL>
                      <a:noFill/>
                    </a:lnL>
                    <a:lnR>
                      <a:noFill/>
                    </a:lnR>
                    <a:lnT>
                      <a:noFill/>
                    </a:lnT>
                    <a:lnB>
                      <a:noFill/>
                    </a:lnB>
                  </a:tcPr>
                </a:tc>
                <a:extLst>
                  <a:ext uri="{0D108BD9-81ED-4DB2-BD59-A6C34878D82A}">
                    <a16:rowId xmlns:a16="http://schemas.microsoft.com/office/drawing/2014/main" val="4089461429"/>
                  </a:ext>
                </a:extLst>
              </a:tr>
              <a:tr h="480947">
                <a:tc>
                  <a:txBody>
                    <a:bodyPr/>
                    <a:lstStyle/>
                    <a:p>
                      <a:pPr latinLnBrk="1"/>
                      <a:r>
                        <a:rPr lang="en-US" dirty="0">
                          <a:effectLst/>
                        </a:rPr>
                        <a:t>Offset</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dirty="0">
                          <a:effectLst/>
                        </a:rPr>
                        <a:t>从全部素材的该偏移位置开始返回，</a:t>
                      </a:r>
                      <a:r>
                        <a:rPr lang="en-US" altLang="zh-CN" dirty="0">
                          <a:effectLst/>
                        </a:rPr>
                        <a:t>0</a:t>
                      </a:r>
                      <a:r>
                        <a:rPr lang="zh-CN" altLang="en-US" dirty="0">
                          <a:effectLst/>
                        </a:rPr>
                        <a:t>表示从第一个素材 返回</a:t>
                      </a:r>
                    </a:p>
                  </a:txBody>
                  <a:tcPr>
                    <a:lnL>
                      <a:noFill/>
                    </a:lnL>
                    <a:lnR>
                      <a:noFill/>
                    </a:lnR>
                    <a:lnT>
                      <a:noFill/>
                    </a:lnT>
                    <a:lnB>
                      <a:noFill/>
                    </a:lnB>
                  </a:tcPr>
                </a:tc>
                <a:extLst>
                  <a:ext uri="{0D108BD9-81ED-4DB2-BD59-A6C34878D82A}">
                    <a16:rowId xmlns:a16="http://schemas.microsoft.com/office/drawing/2014/main" val="1859135593"/>
                  </a:ext>
                </a:extLst>
              </a:tr>
              <a:tr h="480947">
                <a:tc>
                  <a:txBody>
                    <a:bodyPr/>
                    <a:lstStyle/>
                    <a:p>
                      <a:pPr latinLnBrk="1"/>
                      <a:r>
                        <a:rPr lang="en-US" dirty="0">
                          <a:effectLst/>
                        </a:rPr>
                        <a:t>Count</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返回素材的数量，取值在</a:t>
                      </a:r>
                      <a:r>
                        <a:rPr lang="en-US" altLang="zh-CN" dirty="0">
                          <a:effectLst/>
                        </a:rPr>
                        <a:t>1</a:t>
                      </a:r>
                      <a:r>
                        <a:rPr lang="zh-CN" altLang="en-US" dirty="0">
                          <a:effectLst/>
                        </a:rPr>
                        <a:t>到</a:t>
                      </a:r>
                      <a:r>
                        <a:rPr lang="en-US" altLang="zh-CN" dirty="0">
                          <a:effectLst/>
                        </a:rPr>
                        <a:t>20</a:t>
                      </a:r>
                      <a:r>
                        <a:rPr lang="zh-CN" altLang="en-US" dirty="0">
                          <a:effectLst/>
                        </a:rPr>
                        <a:t>之间</a:t>
                      </a:r>
                    </a:p>
                  </a:txBody>
                  <a:tcPr>
                    <a:lnL>
                      <a:noFill/>
                    </a:lnL>
                    <a:lnR>
                      <a:noFill/>
                    </a:lnR>
                    <a:lnT>
                      <a:noFill/>
                    </a:lnT>
                    <a:lnB>
                      <a:noFill/>
                    </a:lnB>
                  </a:tcPr>
                </a:tc>
                <a:extLst>
                  <a:ext uri="{0D108BD9-81ED-4DB2-BD59-A6C34878D82A}">
                    <a16:rowId xmlns:a16="http://schemas.microsoft.com/office/drawing/2014/main" val="4167889438"/>
                  </a:ext>
                </a:extLst>
              </a:tr>
            </a:tbl>
          </a:graphicData>
        </a:graphic>
      </p:graphicFrame>
    </p:spTree>
    <p:extLst>
      <p:ext uri="{BB962C8B-B14F-4D97-AF65-F5344CB8AC3E}">
        <p14:creationId xmlns:p14="http://schemas.microsoft.com/office/powerpoint/2010/main" val="4130968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499966" cy="685800"/>
          </a:xfrm>
        </p:spPr>
        <p:txBody>
          <a:bodyPr/>
          <a:lstStyle/>
          <a:p>
            <a:r>
              <a:rPr lang="zh-CN" altLang="en-US" b="0" dirty="0"/>
              <a:t>获取素材列表图文消息返回值</a:t>
            </a:r>
          </a:p>
        </p:txBody>
      </p:sp>
      <p:sp>
        <p:nvSpPr>
          <p:cNvPr id="5" name="矩形 4">
            <a:extLst>
              <a:ext uri="{FF2B5EF4-FFF2-40B4-BE49-F238E27FC236}">
                <a16:creationId xmlns:a16="http://schemas.microsoft.com/office/drawing/2014/main" id="{CC45FBCC-ACF1-4A3C-8F21-E7D7C6ABBFFE}"/>
              </a:ext>
            </a:extLst>
          </p:cNvPr>
          <p:cNvSpPr/>
          <p:nvPr/>
        </p:nvSpPr>
        <p:spPr>
          <a:xfrm>
            <a:off x="1191750" y="1700834"/>
            <a:ext cx="8062452" cy="4965462"/>
          </a:xfrm>
          <a:prstGeom prst="rect">
            <a:avLst/>
          </a:prstGeom>
        </p:spPr>
        <p:txBody>
          <a:bodyPr wrap="square">
            <a:spAutoFit/>
          </a:bodyPr>
          <a:lstStyle/>
          <a:p>
            <a:pPr>
              <a:lnSpc>
                <a:spcPts val="1900"/>
              </a:lnSpc>
            </a:pP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total_count</a:t>
            </a:r>
            <a:r>
              <a:rPr lang="en-US" altLang="zh-CN" dirty="0">
                <a:latin typeface="Consolas" panose="020B0609020204030204" pitchFamily="49" charset="0"/>
                <a:cs typeface="Calibri" panose="020F0502020204030204" pitchFamily="34" charset="0"/>
              </a:rPr>
              <a:t>”: TOTAL_COUNT,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item_count</a:t>
            </a:r>
            <a:r>
              <a:rPr lang="en-US" altLang="zh-CN" dirty="0">
                <a:latin typeface="Consolas" panose="020B0609020204030204" pitchFamily="49" charset="0"/>
                <a:cs typeface="Calibri" panose="020F0502020204030204" pitchFamily="34" charset="0"/>
              </a:rPr>
              <a:t>”: ITEM_COUNT,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“item”: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media_id</a:t>
            </a:r>
            <a:r>
              <a:rPr lang="en-US" altLang="zh-CN" dirty="0">
                <a:latin typeface="Consolas" panose="020B0609020204030204" pitchFamily="49" charset="0"/>
                <a:cs typeface="Calibri" panose="020F0502020204030204" pitchFamily="34" charset="0"/>
              </a:rPr>
              <a:t>”: MEDIA_ID,</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“content”: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news_item</a:t>
            </a: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“title”: TITLE,</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thumb_media_id</a:t>
            </a:r>
            <a:r>
              <a:rPr lang="en-US" altLang="zh-CN" dirty="0">
                <a:latin typeface="Consolas" panose="020B0609020204030204" pitchFamily="49" charset="0"/>
                <a:cs typeface="Calibri" panose="020F0502020204030204" pitchFamily="34" charset="0"/>
              </a:rPr>
              <a:t>”: THUMB_MEDIA_ID,</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show_cover_pic</a:t>
            </a:r>
            <a:r>
              <a:rPr lang="en-US" altLang="zh-CN" dirty="0">
                <a:latin typeface="Consolas" panose="020B0609020204030204" pitchFamily="49" charset="0"/>
                <a:cs typeface="Calibri" panose="020F0502020204030204" pitchFamily="34" charset="0"/>
              </a:rPr>
              <a:t>”: SHOW_COVER_PIC(0 / 1),</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省略图文消息字段</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多图文消息会在此处有多篇文章</a:t>
            </a:r>
            <a:br>
              <a:rPr lang="zh-CN" altLang="en-US" dirty="0">
                <a:latin typeface="Consolas" panose="020B0609020204030204" pitchFamily="49" charset="0"/>
                <a:cs typeface="Calibri" panose="020F0502020204030204" pitchFamily="34" charset="0"/>
              </a:rPr>
            </a:b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update_time</a:t>
            </a:r>
            <a:r>
              <a:rPr lang="en-US" altLang="zh-CN" dirty="0">
                <a:latin typeface="Consolas" panose="020B0609020204030204" pitchFamily="49" charset="0"/>
                <a:cs typeface="Calibri" panose="020F0502020204030204" pitchFamily="34" charset="0"/>
              </a:rPr>
              <a:t>": UPDATE_TIME</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可能有多个图文消息</a:t>
            </a:r>
            <a:r>
              <a:rPr lang="en-US" altLang="zh-CN" dirty="0">
                <a:latin typeface="Consolas" panose="020B0609020204030204" pitchFamily="49" charset="0"/>
                <a:cs typeface="Calibri" panose="020F0502020204030204" pitchFamily="34" charset="0"/>
              </a:rPr>
              <a:t>item</a:t>
            </a:r>
            <a:r>
              <a:rPr lang="zh-CN" altLang="en-US" dirty="0">
                <a:latin typeface="Consolas" panose="020B0609020204030204" pitchFamily="49" charset="0"/>
                <a:cs typeface="Calibri" panose="020F0502020204030204" pitchFamily="34" charset="0"/>
              </a:rPr>
              <a:t>结构</a:t>
            </a:r>
            <a:br>
              <a:rPr lang="zh-CN" altLang="en-US" dirty="0">
                <a:latin typeface="Consolas" panose="020B0609020204030204" pitchFamily="49" charset="0"/>
                <a:cs typeface="Calibri" panose="020F0502020204030204" pitchFamily="34" charset="0"/>
              </a:rPr>
            </a:b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a:t>
            </a:r>
            <a:endParaRPr lang="zh-CN" altLang="en-US"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22196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499966" cy="685800"/>
          </a:xfrm>
        </p:spPr>
        <p:txBody>
          <a:bodyPr/>
          <a:lstStyle/>
          <a:p>
            <a:r>
              <a:rPr lang="zh-CN" altLang="en-US" b="0" dirty="0"/>
              <a:t>获取素材列表其他类型返回值</a:t>
            </a:r>
          </a:p>
        </p:txBody>
      </p:sp>
      <p:sp>
        <p:nvSpPr>
          <p:cNvPr id="5" name="矩形 4">
            <a:extLst>
              <a:ext uri="{FF2B5EF4-FFF2-40B4-BE49-F238E27FC236}">
                <a16:creationId xmlns:a16="http://schemas.microsoft.com/office/drawing/2014/main" id="{CC45FBCC-ACF1-4A3C-8F21-E7D7C6ABBFFE}"/>
              </a:ext>
            </a:extLst>
          </p:cNvPr>
          <p:cNvSpPr/>
          <p:nvPr/>
        </p:nvSpPr>
        <p:spPr>
          <a:xfrm>
            <a:off x="1191750" y="1700834"/>
            <a:ext cx="8062452" cy="3016210"/>
          </a:xfrm>
          <a:prstGeom prst="rect">
            <a:avLst/>
          </a:prstGeom>
        </p:spPr>
        <p:txBody>
          <a:bodyPr wrap="square">
            <a:spAutoFit/>
          </a:bodyPr>
          <a:lstStyle/>
          <a:p>
            <a:pPr>
              <a:lnSpc>
                <a:spcPts val="1900"/>
              </a:lnSpc>
            </a:pPr>
            <a:r>
              <a:rPr lang="en-US" altLang="zh-CN" dirty="0">
                <a:latin typeface="Consolas" panose="020B0609020204030204" pitchFamily="49" charset="0"/>
                <a:cs typeface="Calibri" panose="020F0502020204030204" pitchFamily="34" charset="0"/>
              </a:rPr>
              <a:t>{</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total_count</a:t>
            </a:r>
            <a:r>
              <a:rPr lang="en-US" altLang="zh-CN" dirty="0">
                <a:latin typeface="Consolas" panose="020B0609020204030204" pitchFamily="49" charset="0"/>
                <a:cs typeface="Calibri" panose="020F0502020204030204" pitchFamily="34" charset="0"/>
              </a:rPr>
              <a:t>": TOTAL_COUNT,</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item_count</a:t>
            </a:r>
            <a:r>
              <a:rPr lang="en-US" altLang="zh-CN" dirty="0">
                <a:latin typeface="Consolas" panose="020B0609020204030204" pitchFamily="49" charset="0"/>
                <a:cs typeface="Calibri" panose="020F0502020204030204" pitchFamily="34" charset="0"/>
              </a:rPr>
              <a:t>": ITEM_COUNT,</a:t>
            </a:r>
          </a:p>
          <a:p>
            <a:pPr>
              <a:lnSpc>
                <a:spcPts val="1900"/>
              </a:lnSpc>
            </a:pPr>
            <a:r>
              <a:rPr lang="en-US" altLang="zh-CN" dirty="0">
                <a:latin typeface="Consolas" panose="020B0609020204030204" pitchFamily="49" charset="0"/>
                <a:cs typeface="Calibri" panose="020F0502020204030204" pitchFamily="34" charset="0"/>
              </a:rPr>
              <a:t>  "item": [{</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media_id</a:t>
            </a:r>
            <a:r>
              <a:rPr lang="en-US" altLang="zh-CN" dirty="0">
                <a:latin typeface="Consolas" panose="020B0609020204030204" pitchFamily="49" charset="0"/>
                <a:cs typeface="Calibri" panose="020F0502020204030204" pitchFamily="34" charset="0"/>
              </a:rPr>
              <a:t>": MEDIA_ID,</a:t>
            </a:r>
          </a:p>
          <a:p>
            <a:pPr>
              <a:lnSpc>
                <a:spcPts val="1900"/>
              </a:lnSpc>
            </a:pPr>
            <a:r>
              <a:rPr lang="en-US" altLang="zh-CN" dirty="0">
                <a:latin typeface="Consolas" panose="020B0609020204030204" pitchFamily="49" charset="0"/>
                <a:cs typeface="Calibri" panose="020F0502020204030204" pitchFamily="34" charset="0"/>
              </a:rPr>
              <a:t>      "name": NAME,</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update_time</a:t>
            </a:r>
            <a:r>
              <a:rPr lang="en-US" altLang="zh-CN" dirty="0">
                <a:latin typeface="Consolas" panose="020B0609020204030204" pitchFamily="49" charset="0"/>
                <a:cs typeface="Calibri" panose="020F0502020204030204" pitchFamily="34" charset="0"/>
              </a:rPr>
              <a:t>": UPDATE_TIME,</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url</a:t>
            </a:r>
            <a:r>
              <a:rPr lang="en-US" altLang="zh-CN" dirty="0">
                <a:latin typeface="Consolas" panose="020B0609020204030204" pitchFamily="49" charset="0"/>
                <a:cs typeface="Calibri" panose="020F0502020204030204" pitchFamily="34" charset="0"/>
              </a:rPr>
              <a:t>":URL</a:t>
            </a:r>
          </a:p>
          <a:p>
            <a:pPr>
              <a:lnSpc>
                <a:spcPts val="1900"/>
              </a:lnSpc>
            </a:pPr>
            <a:r>
              <a:rPr lang="en-US" altLang="zh-CN" dirty="0">
                <a:latin typeface="Consolas" panose="020B0609020204030204" pitchFamily="49" charset="0"/>
                <a:cs typeface="Calibri" panose="020F0502020204030204" pitchFamily="34" charset="0"/>
              </a:rPr>
              <a:t>  },</a:t>
            </a:r>
          </a:p>
          <a:p>
            <a:pPr>
              <a:lnSpc>
                <a:spcPts val="1900"/>
              </a:lnSpc>
            </a:pP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可能会有多个素材</a:t>
            </a:r>
          </a:p>
          <a:p>
            <a:pPr>
              <a:lnSpc>
                <a:spcPts val="1900"/>
              </a:lnSpc>
            </a:pP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p>
          <a:p>
            <a:pPr>
              <a:lnSpc>
                <a:spcPts val="1900"/>
              </a:lnSpc>
            </a:pPr>
            <a:r>
              <a:rPr lang="en-US" altLang="zh-CN" dirty="0">
                <a:latin typeface="Consolas" panose="020B0609020204030204" pitchFamily="49" charset="0"/>
                <a:cs typeface="Calibri" panose="020F0502020204030204" pitchFamily="34" charset="0"/>
              </a:rPr>
              <a:t>}</a:t>
            </a:r>
            <a:endParaRPr lang="zh-CN" altLang="en-US" dirty="0">
              <a:latin typeface="Consolas" panose="020B0609020204030204" pitchFamily="49" charset="0"/>
              <a:cs typeface="Calibri" panose="020F0502020204030204" pitchFamily="34" charset="0"/>
            </a:endParaRPr>
          </a:p>
        </p:txBody>
      </p:sp>
      <p:sp>
        <p:nvSpPr>
          <p:cNvPr id="3" name="矩形 2">
            <a:extLst>
              <a:ext uri="{FF2B5EF4-FFF2-40B4-BE49-F238E27FC236}">
                <a16:creationId xmlns:a16="http://schemas.microsoft.com/office/drawing/2014/main" id="{9059E71E-4B42-45F9-8AA2-B04A545E5DFF}"/>
              </a:ext>
            </a:extLst>
          </p:cNvPr>
          <p:cNvSpPr/>
          <p:nvPr/>
        </p:nvSpPr>
        <p:spPr>
          <a:xfrm>
            <a:off x="1178025" y="5436928"/>
            <a:ext cx="8089901" cy="646331"/>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错误则返回：</a:t>
            </a:r>
            <a:endParaRPr lang="en-US" altLang="zh-CN" dirty="0">
              <a:latin typeface="微软雅黑" panose="020B0503020204020204" pitchFamily="34" charset="-122"/>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p>
        </p:txBody>
      </p:sp>
    </p:spTree>
    <p:extLst>
      <p:ext uri="{BB962C8B-B14F-4D97-AF65-F5344CB8AC3E}">
        <p14:creationId xmlns:p14="http://schemas.microsoft.com/office/powerpoint/2010/main" val="309268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365FD7A5-8ADA-4AED-8425-85890D0C9931}"/>
              </a:ext>
            </a:extLst>
          </p:cNvPr>
          <p:cNvSpPr txBox="1"/>
          <p:nvPr/>
        </p:nvSpPr>
        <p:spPr>
          <a:xfrm>
            <a:off x="1327355" y="1818968"/>
            <a:ext cx="8701548"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如何使用</a:t>
            </a:r>
            <a:r>
              <a:rPr lang="en-US" altLang="zh-CN" dirty="0">
                <a:latin typeface="微软雅黑" panose="020B0503020204020204" pitchFamily="34" charset="-122"/>
                <a:ea typeface="微软雅黑" panose="020B0503020204020204" pitchFamily="34" charset="-122"/>
              </a:rPr>
              <a:t>CURL</a:t>
            </a:r>
            <a:r>
              <a:rPr lang="zh-CN" altLang="en-US" dirty="0">
                <a:latin typeface="微软雅黑" panose="020B0503020204020204" pitchFamily="34" charset="-122"/>
                <a:ea typeface="微软雅黑" panose="020B0503020204020204" pitchFamily="34" charset="-122"/>
              </a:rPr>
              <a:t>与扩展上传和下载文件。</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上传图像素材与图文素材。</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获取素材列表。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获取素材。</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CURL</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上传与下载文件</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上传文件</a:t>
            </a:r>
          </a:p>
        </p:txBody>
      </p:sp>
      <p:sp>
        <p:nvSpPr>
          <p:cNvPr id="6" name="文本框 5">
            <a:extLst>
              <a:ext uri="{FF2B5EF4-FFF2-40B4-BE49-F238E27FC236}">
                <a16:creationId xmlns:a16="http://schemas.microsoft.com/office/drawing/2014/main" id="{125CE053-5F3A-4A70-853C-982E51224D16}"/>
              </a:ext>
            </a:extLst>
          </p:cNvPr>
          <p:cNvSpPr txBox="1"/>
          <p:nvPr/>
        </p:nvSpPr>
        <p:spPr>
          <a:xfrm>
            <a:off x="1054099" y="5063613"/>
            <a:ext cx="82865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注意：如果使用</a:t>
            </a:r>
            <a:r>
              <a:rPr lang="en-US" altLang="zh-CN" dirty="0"/>
              <a:t>PHP</a:t>
            </a:r>
            <a:r>
              <a:rPr lang="zh-CN" altLang="en-US" dirty="0"/>
              <a:t>内置的</a:t>
            </a:r>
            <a:r>
              <a:rPr lang="en-US" altLang="zh-CN" dirty="0"/>
              <a:t>CURL</a:t>
            </a:r>
            <a:r>
              <a:rPr lang="zh-CN" altLang="en-US" dirty="0"/>
              <a:t>模块，则需要设置</a:t>
            </a:r>
            <a:r>
              <a:rPr lang="en-US" altLang="zh-CN" dirty="0"/>
              <a:t>CURLOPT_POST</a:t>
            </a:r>
            <a:r>
              <a:rPr lang="zh-CN" altLang="en-US" dirty="0"/>
              <a:t>为</a:t>
            </a:r>
            <a:r>
              <a:rPr lang="en-US" altLang="zh-CN" dirty="0"/>
              <a:t>true</a:t>
            </a:r>
            <a:r>
              <a:rPr lang="zh-CN" altLang="en-US" dirty="0"/>
              <a:t>，设置</a:t>
            </a:r>
            <a:r>
              <a:rPr lang="en-US" altLang="zh-CN" dirty="0"/>
              <a:t>CURLOPT_POSTFIELDS</a:t>
            </a:r>
            <a:r>
              <a:rPr lang="zh-CN" altLang="en-US" dirty="0"/>
              <a:t>为要提交的数据。</a:t>
            </a:r>
          </a:p>
        </p:txBody>
      </p:sp>
      <p:sp>
        <p:nvSpPr>
          <p:cNvPr id="3" name="矩形 2">
            <a:extLst>
              <a:ext uri="{FF2B5EF4-FFF2-40B4-BE49-F238E27FC236}">
                <a16:creationId xmlns:a16="http://schemas.microsoft.com/office/drawing/2014/main" id="{ADE86F29-CA67-4F35-8B22-CB453300DDC8}"/>
              </a:ext>
            </a:extLst>
          </p:cNvPr>
          <p:cNvSpPr/>
          <p:nvPr/>
        </p:nvSpPr>
        <p:spPr>
          <a:xfrm>
            <a:off x="1130710" y="1997839"/>
            <a:ext cx="8927690" cy="2862322"/>
          </a:xfrm>
          <a:prstGeom prst="rect">
            <a:avLst/>
          </a:prstGeom>
        </p:spPr>
        <p:txBody>
          <a:bodyPr wrap="square">
            <a:spAutoFit/>
          </a:bodyPr>
          <a:lstStyle/>
          <a:p>
            <a:r>
              <a:rPr lang="zh-CN" altLang="en-US" dirty="0">
                <a:latin typeface="Consolas" panose="020B0609020204030204" pitchFamily="49" charset="0"/>
              </a:rPr>
              <a:t>require ('../../vendor/autoload.php');</a:t>
            </a:r>
          </a:p>
          <a:p>
            <a:endParaRPr lang="zh-CN" altLang="en-US" dirty="0">
              <a:latin typeface="Consolas" panose="020B0609020204030204" pitchFamily="49" charset="0"/>
            </a:endParaRPr>
          </a:p>
          <a:p>
            <a:r>
              <a:rPr lang="zh-CN" altLang="en-US" dirty="0">
                <a:latin typeface="Consolas" panose="020B0609020204030204" pitchFamily="49" charset="0"/>
              </a:rPr>
              <a:t>use anlutro\cURL\cURL;</a:t>
            </a:r>
          </a:p>
          <a:p>
            <a:endParaRPr lang="zh-CN" altLang="en-US" dirty="0">
              <a:latin typeface="Consolas" panose="020B0609020204030204" pitchFamily="49" charset="0"/>
            </a:endParaRPr>
          </a:p>
          <a:p>
            <a:r>
              <a:rPr lang="zh-CN" altLang="en-US" dirty="0">
                <a:latin typeface="Consolas" panose="020B0609020204030204" pitchFamily="49" charset="0"/>
              </a:rPr>
              <a:t>$curl = new anlutro\cURL\cURL;</a:t>
            </a:r>
          </a:p>
          <a:p>
            <a:endParaRPr lang="zh-CN" altLang="en-US" dirty="0">
              <a:latin typeface="Consolas" panose="020B0609020204030204" pitchFamily="49" charset="0"/>
            </a:endParaRPr>
          </a:p>
          <a:p>
            <a:r>
              <a:rPr lang="zh-CN" altLang="en-US" dirty="0">
                <a:latin typeface="Consolas" panose="020B0609020204030204" pitchFamily="49" charset="0"/>
              </a:rPr>
              <a:t>$file = new CURLFile('1234.jpg');</a:t>
            </a:r>
          </a:p>
          <a:p>
            <a:r>
              <a:rPr lang="zh-CN" altLang="en-US" dirty="0">
                <a:latin typeface="Consolas" panose="020B0609020204030204" pitchFamily="49" charset="0"/>
              </a:rPr>
              <a:t>$url = 'http://www.hzwjia.com/shop/weixin/fileupload.php';</a:t>
            </a:r>
          </a:p>
          <a:p>
            <a:r>
              <a:rPr lang="zh-CN" altLang="en-US" dirty="0">
                <a:latin typeface="Consolas" panose="020B0609020204030204" pitchFamily="49" charset="0"/>
              </a:rPr>
              <a:t>$ret = $curl-&gt;rawPost($url,['upload'=&gt;$file]);</a:t>
            </a:r>
          </a:p>
          <a:p>
            <a:r>
              <a:rPr lang="zh-CN" altLang="en-US" dirty="0">
                <a:latin typeface="Consolas" panose="020B0609020204030204" pitchFamily="49" charset="0"/>
              </a:rPr>
              <a:t>echo $ret;</a:t>
            </a:r>
          </a:p>
        </p:txBody>
      </p:sp>
    </p:spTree>
    <p:extLst>
      <p:ext uri="{BB962C8B-B14F-4D97-AF65-F5344CB8AC3E}">
        <p14:creationId xmlns:p14="http://schemas.microsoft.com/office/powerpoint/2010/main" val="103970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5230423"/>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这种情况是直接读取数据到内存，然后保存为文件，对于大文件不适用。</a:t>
            </a:r>
            <a:endParaRPr lang="en-US" altLang="zh-CN" sz="2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1328CD8D-D05B-4D98-9344-E6990372AF8B}"/>
              </a:ext>
            </a:extLst>
          </p:cNvPr>
          <p:cNvSpPr/>
          <p:nvPr/>
        </p:nvSpPr>
        <p:spPr>
          <a:xfrm>
            <a:off x="1358901" y="1937268"/>
            <a:ext cx="8089900" cy="2585323"/>
          </a:xfrm>
          <a:prstGeom prst="rect">
            <a:avLst/>
          </a:prstGeom>
        </p:spPr>
        <p:txBody>
          <a:bodyPr wrap="square">
            <a:spAutoFit/>
          </a:bodyPr>
          <a:lstStyle/>
          <a:p>
            <a:r>
              <a:rPr lang="zh-CN" altLang="en-US" dirty="0">
                <a:latin typeface="Consolas" panose="020B0609020204030204" pitchFamily="49" charset="0"/>
              </a:rPr>
              <a:t>$curl = curl_init($url);</a:t>
            </a:r>
          </a:p>
          <a:p>
            <a:r>
              <a:rPr lang="zh-CN" altLang="en-US" dirty="0">
                <a:latin typeface="Consolas" panose="020B0609020204030204" pitchFamily="49" charset="0"/>
              </a:rPr>
              <a:t>$curl_options = [</a:t>
            </a:r>
          </a:p>
          <a:p>
            <a:r>
              <a:rPr lang="zh-CN" altLang="en-US" dirty="0">
                <a:latin typeface="Consolas" panose="020B0609020204030204" pitchFamily="49" charset="0"/>
              </a:rPr>
              <a:t>    CURLOPT_SSL_VERIFYPEER=&gt;false,</a:t>
            </a:r>
          </a:p>
          <a:p>
            <a:r>
              <a:rPr lang="zh-CN" altLang="en-US" dirty="0">
                <a:latin typeface="Consolas" panose="020B0609020204030204" pitchFamily="49" charset="0"/>
              </a:rPr>
              <a:t>    CURLOPT_RETURNTRANSFER=&gt;true</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curl_setopt_array($curl, $curl_options);</a:t>
            </a:r>
          </a:p>
          <a:p>
            <a:r>
              <a:rPr lang="zh-CN" altLang="en-US" dirty="0">
                <a:latin typeface="Consolas" panose="020B0609020204030204" pitchFamily="49" charset="0"/>
              </a:rPr>
              <a:t>file_put_contents($filename, curl_exec($curl));</a:t>
            </a:r>
          </a:p>
          <a:p>
            <a:r>
              <a:rPr lang="zh-CN" altLang="en-US" dirty="0">
                <a:latin typeface="Consolas" panose="020B0609020204030204" pitchFamily="49" charset="0"/>
              </a:rPr>
              <a:t>curl_close($curl);</a:t>
            </a:r>
          </a:p>
        </p:txBody>
      </p:sp>
    </p:spTree>
    <p:extLst>
      <p:ext uri="{BB962C8B-B14F-4D97-AF65-F5344CB8AC3E}">
        <p14:creationId xmlns:p14="http://schemas.microsoft.com/office/powerpoint/2010/main" val="86435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798786" y="5269752"/>
            <a:ext cx="10594427"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让</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自动处理数据。使用</a:t>
            </a:r>
            <a:r>
              <a:rPr lang="en-US" altLang="zh-CN" sz="2000" dirty="0">
                <a:latin typeface="微软雅黑" panose="020B0503020204020204" pitchFamily="34" charset="-122"/>
                <a:ea typeface="微软雅黑" panose="020B0503020204020204" pitchFamily="34" charset="-122"/>
              </a:rPr>
              <a:t>CURLOPT_FILE</a:t>
            </a:r>
            <a:r>
              <a:rPr lang="zh-CN" altLang="en-US" sz="2000" dirty="0">
                <a:latin typeface="微软雅黑" panose="020B0503020204020204" pitchFamily="34" charset="-122"/>
                <a:ea typeface="微软雅黑" panose="020B0503020204020204" pitchFamily="34" charset="-122"/>
              </a:rPr>
              <a:t>选项设置为文件描述符，</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会自动把数据写入到文件中。</a:t>
            </a:r>
            <a:endParaRPr lang="en-US" altLang="zh-CN" sz="2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C82EFAD-DC95-450B-B509-6F63522090DF}"/>
              </a:ext>
            </a:extLst>
          </p:cNvPr>
          <p:cNvSpPr/>
          <p:nvPr/>
        </p:nvSpPr>
        <p:spPr>
          <a:xfrm>
            <a:off x="1172087" y="1879004"/>
            <a:ext cx="8345214" cy="3139321"/>
          </a:xfrm>
          <a:prstGeom prst="rect">
            <a:avLst/>
          </a:prstGeom>
        </p:spPr>
        <p:txBody>
          <a:bodyPr wrap="square">
            <a:spAutoFit/>
          </a:bodyPr>
          <a:lstStyle/>
          <a:p>
            <a:r>
              <a:rPr lang="zh-CN" altLang="en-US" dirty="0">
                <a:latin typeface="Consolas" panose="020B0609020204030204" pitchFamily="49" charset="0"/>
              </a:rPr>
              <a:t>$fd = fopen($filename,'w+');</a:t>
            </a:r>
          </a:p>
          <a:p>
            <a:r>
              <a:rPr lang="zh-CN" altLang="en-US" dirty="0">
                <a:latin typeface="Consolas" panose="020B0609020204030204" pitchFamily="49" charset="0"/>
              </a:rPr>
              <a:t>$curl = curl_init($url);</a:t>
            </a:r>
          </a:p>
          <a:p>
            <a:r>
              <a:rPr lang="zh-CN" altLang="en-US" dirty="0">
                <a:latin typeface="Consolas" panose="020B0609020204030204" pitchFamily="49" charset="0"/>
              </a:rPr>
              <a:t>$curl_options = [</a:t>
            </a:r>
          </a:p>
          <a:p>
            <a:r>
              <a:rPr lang="zh-CN" altLang="en-US" dirty="0">
                <a:latin typeface="Consolas" panose="020B0609020204030204" pitchFamily="49" charset="0"/>
              </a:rPr>
              <a:t>    CURLOPT_SSL_VERIFYPEER=&gt;false,</a:t>
            </a:r>
          </a:p>
          <a:p>
            <a:r>
              <a:rPr lang="zh-CN" altLang="en-US" dirty="0">
                <a:latin typeface="Consolas" panose="020B0609020204030204" pitchFamily="49" charset="0"/>
              </a:rPr>
              <a:t>    CURLOPT_RETURNTRANSFER=&gt;false,</a:t>
            </a:r>
          </a:p>
          <a:p>
            <a:r>
              <a:rPr lang="zh-CN" altLang="en-US" dirty="0">
                <a:latin typeface="Consolas" panose="020B0609020204030204" pitchFamily="49" charset="0"/>
              </a:rPr>
              <a:t>    CURLOPT_FILE=&gt;$fd</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curl_setopt_array($curl, $curl_options);</a:t>
            </a:r>
          </a:p>
          <a:p>
            <a:r>
              <a:rPr lang="zh-CN" altLang="en-US" dirty="0">
                <a:latin typeface="Consolas" panose="020B0609020204030204" pitchFamily="49" charset="0"/>
              </a:rPr>
              <a:t>curl_exec($curl);</a:t>
            </a:r>
          </a:p>
          <a:p>
            <a:r>
              <a:rPr lang="zh-CN" altLang="en-US" dirty="0">
                <a:latin typeface="Consolas" panose="020B0609020204030204" pitchFamily="49" charset="0"/>
              </a:rPr>
              <a:t>curl_close($curl);</a:t>
            </a:r>
          </a:p>
        </p:txBody>
      </p:sp>
    </p:spTree>
    <p:extLst>
      <p:ext uri="{BB962C8B-B14F-4D97-AF65-F5344CB8AC3E}">
        <p14:creationId xmlns:p14="http://schemas.microsoft.com/office/powerpoint/2010/main" val="222061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185332" cy="685800"/>
          </a:xfrm>
        </p:spPr>
        <p:txBody>
          <a:bodyPr/>
          <a:lstStyle/>
          <a:p>
            <a:r>
              <a:rPr lang="en-US" altLang="zh-CN" b="0" dirty="0"/>
              <a:t>CURL</a:t>
            </a:r>
            <a:r>
              <a:rPr lang="zh-CN" altLang="en-US" b="0" dirty="0"/>
              <a:t>扩展下载文件的问题</a:t>
            </a:r>
          </a:p>
        </p:txBody>
      </p:sp>
      <p:sp>
        <p:nvSpPr>
          <p:cNvPr id="4" name="矩形 3">
            <a:extLst>
              <a:ext uri="{FF2B5EF4-FFF2-40B4-BE49-F238E27FC236}">
                <a16:creationId xmlns:a16="http://schemas.microsoft.com/office/drawing/2014/main" id="{8C82EFAD-DC95-450B-B509-6F63522090DF}"/>
              </a:ext>
            </a:extLst>
          </p:cNvPr>
          <p:cNvSpPr/>
          <p:nvPr/>
        </p:nvSpPr>
        <p:spPr>
          <a:xfrm>
            <a:off x="1172087" y="1879004"/>
            <a:ext cx="10221126"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通过</a:t>
            </a:r>
            <a:r>
              <a:rPr lang="en-US" altLang="zh-CN" dirty="0" err="1">
                <a:latin typeface="Consolas" panose="020B0609020204030204" pitchFamily="49" charset="0"/>
                <a:ea typeface="微软雅黑" panose="020B0503020204020204" pitchFamily="34" charset="-122"/>
              </a:rPr>
              <a:t>anlutro</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的源代码追踪调用流程，发现请求执行之前都会执行</a:t>
            </a:r>
            <a:r>
              <a:rPr lang="en-US" altLang="zh-CN" dirty="0" err="1">
                <a:latin typeface="Consolas" panose="020B0609020204030204" pitchFamily="49" charset="0"/>
                <a:ea typeface="微软雅黑" panose="020B0503020204020204" pitchFamily="34" charset="-122"/>
              </a:rPr>
              <a:t>prepareRequest</a:t>
            </a:r>
            <a:r>
              <a:rPr lang="zh-CN" altLang="en-US" dirty="0">
                <a:latin typeface="Consolas" panose="020B0609020204030204" pitchFamily="49" charset="0"/>
                <a:ea typeface="微软雅黑" panose="020B0503020204020204" pitchFamily="34" charset="-122"/>
              </a:rPr>
              <a:t>方法，而此方法会把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和</a:t>
            </a:r>
            <a:r>
              <a:rPr lang="en-US" altLang="zh-CN" dirty="0">
                <a:latin typeface="Consolas" panose="020B0609020204030204" pitchFamily="49" charset="0"/>
                <a:ea typeface="微软雅黑" panose="020B0503020204020204" pitchFamily="34" charset="-122"/>
              </a:rPr>
              <a:t>CURLOPT_HEADER</a:t>
            </a:r>
            <a:r>
              <a:rPr lang="zh-CN" altLang="en-US" dirty="0">
                <a:latin typeface="Consolas" panose="020B0609020204030204" pitchFamily="49" charset="0"/>
                <a:ea typeface="微软雅黑" panose="020B0503020204020204" pitchFamily="34" charset="-122"/>
              </a:rPr>
              <a:t>都设置为</a:t>
            </a:r>
            <a:r>
              <a:rPr lang="en-US" altLang="zh-CN" dirty="0">
                <a:latin typeface="Consolas" panose="020B0609020204030204" pitchFamily="49" charset="0"/>
                <a:ea typeface="微软雅黑" panose="020B0503020204020204" pitchFamily="34" charset="-122"/>
              </a:rPr>
              <a:t>true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而且，在返回数据以后还会进行</a:t>
            </a:r>
            <a:r>
              <a:rPr lang="en-US" altLang="zh-CN" dirty="0">
                <a:latin typeface="Consolas" panose="020B0609020204030204" pitchFamily="49" charset="0"/>
                <a:ea typeface="微软雅黑" panose="020B0503020204020204" pitchFamily="34" charset="-122"/>
              </a:rPr>
              <a:t>header</a:t>
            </a:r>
            <a:r>
              <a:rPr lang="zh-CN" altLang="en-US" dirty="0">
                <a:latin typeface="Consolas" panose="020B0609020204030204" pitchFamily="49" charset="0"/>
                <a:ea typeface="微软雅黑" panose="020B0503020204020204" pitchFamily="34" charset="-122"/>
              </a:rPr>
              <a:t>处理。 </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这会导致无法下载，而如果手动设置这两个选项为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，则会导致</a:t>
            </a:r>
            <a:r>
              <a:rPr lang="en-US" altLang="zh-CN" dirty="0" err="1">
                <a:latin typeface="Consolas" panose="020B0609020204030204" pitchFamily="49" charset="0"/>
                <a:ea typeface="微软雅黑" panose="020B0503020204020204" pitchFamily="34" charset="-122"/>
              </a:rPr>
              <a:t>createResponseObject</a:t>
            </a:r>
            <a:r>
              <a:rPr lang="zh-CN" altLang="en-US" dirty="0">
                <a:latin typeface="Consolas" panose="020B0609020204030204" pitchFamily="49" charset="0"/>
                <a:ea typeface="微软雅黑" panose="020B0503020204020204" pitchFamily="34" charset="-122"/>
              </a:rPr>
              <a:t>方法抛出异常，因为默认要进行响应数据的头部处理，而且无法通过设置关闭。</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如果要想使用扩展进行下载则需要：</a:t>
            </a:r>
            <a:endParaRPr lang="en-US" altLang="zh-CN" dirty="0">
              <a:latin typeface="Consolas" panose="020B0609020204030204" pitchFamily="49" charset="0"/>
              <a:ea typeface="微软雅黑" panose="020B0503020204020204" pitchFamily="34" charset="-122"/>
            </a:endParaRPr>
          </a:p>
          <a:p>
            <a:pPr lvl="1">
              <a:lnSpc>
                <a:spcPct val="150000"/>
              </a:lnSpc>
            </a:pPr>
            <a:r>
              <a:rPr lang="zh-CN" altLang="en-US" dirty="0">
                <a:latin typeface="微软雅黑 Light" panose="020B0502040204020203" pitchFamily="34" charset="-122"/>
                <a:ea typeface="微软雅黑 Light" panose="020B0502040204020203" pitchFamily="34" charset="-122"/>
              </a:rPr>
              <a:t>显示设置</a:t>
            </a:r>
            <a:r>
              <a:rPr lang="en-US" altLang="zh-CN" dirty="0">
                <a:latin typeface="微软雅黑 Light" panose="020B0502040204020203" pitchFamily="34" charset="-122"/>
                <a:ea typeface="微软雅黑 Light" panose="020B0502040204020203" pitchFamily="34" charset="-122"/>
              </a:rPr>
              <a:t>CURLOPT_RETURNTRANSFER</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CURLOPT_HEADER</a:t>
            </a:r>
            <a:r>
              <a:rPr lang="zh-CN" altLang="en-US" dirty="0">
                <a:latin typeface="微软雅黑 Light" panose="020B0502040204020203" pitchFamily="34" charset="-122"/>
                <a:ea typeface="微软雅黑 Light" panose="020B0502040204020203" pitchFamily="34" charset="-122"/>
              </a:rPr>
              <a:t>为</a:t>
            </a:r>
            <a:r>
              <a:rPr lang="en-US" altLang="zh-CN" dirty="0">
                <a:latin typeface="微软雅黑 Light" panose="020B0502040204020203" pitchFamily="34" charset="-122"/>
                <a:ea typeface="微软雅黑 Light" panose="020B0502040204020203" pitchFamily="34" charset="-122"/>
              </a:rPr>
              <a:t>false</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lnSpc>
                <a:spcPct val="150000"/>
              </a:lnSpc>
            </a:pPr>
            <a:r>
              <a:rPr lang="zh-CN" altLang="en-US" dirty="0">
                <a:latin typeface="微软雅黑 Light" panose="020B0502040204020203" pitchFamily="34" charset="-122"/>
                <a:ea typeface="微软雅黑 Light" panose="020B0502040204020203" pitchFamily="34" charset="-122"/>
              </a:rPr>
              <a:t>修改部分代码兼容</a:t>
            </a:r>
            <a:r>
              <a:rPr lang="en-US" altLang="zh-CN" dirty="0">
                <a:latin typeface="微软雅黑 Light" panose="020B0502040204020203" pitchFamily="34" charset="-122"/>
                <a:ea typeface="微软雅黑 Light" panose="020B0502040204020203" pitchFamily="34" charset="-122"/>
              </a:rPr>
              <a:t>CURLOPT_HEADER</a:t>
            </a:r>
            <a:r>
              <a:rPr lang="zh-CN" altLang="en-US" dirty="0">
                <a:latin typeface="微软雅黑 Light" panose="020B0502040204020203" pitchFamily="34" charset="-122"/>
                <a:ea typeface="微软雅黑 Light" panose="020B0502040204020203" pitchFamily="34" charset="-122"/>
              </a:rPr>
              <a:t>为</a:t>
            </a:r>
            <a:r>
              <a:rPr lang="en-US" altLang="zh-CN" dirty="0">
                <a:latin typeface="微软雅黑 Light" panose="020B0502040204020203" pitchFamily="34" charset="-122"/>
                <a:ea typeface="微软雅黑 Light" panose="020B0502040204020203" pitchFamily="34" charset="-122"/>
              </a:rPr>
              <a:t>false</a:t>
            </a:r>
            <a:r>
              <a:rPr lang="zh-CN" altLang="en-US" dirty="0">
                <a:latin typeface="微软雅黑 Light" panose="020B0502040204020203" pitchFamily="34" charset="-122"/>
                <a:ea typeface="微软雅黑 Light" panose="020B0502040204020203" pitchFamily="34" charset="-122"/>
              </a:rPr>
              <a:t>的情况。</a:t>
            </a:r>
          </a:p>
        </p:txBody>
      </p:sp>
    </p:spTree>
    <p:extLst>
      <p:ext uri="{BB962C8B-B14F-4D97-AF65-F5344CB8AC3E}">
        <p14:creationId xmlns:p14="http://schemas.microsoft.com/office/powerpoint/2010/main" val="297135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185332" cy="685800"/>
          </a:xfrm>
        </p:spPr>
        <p:txBody>
          <a:bodyPr/>
          <a:lstStyle/>
          <a:p>
            <a:r>
              <a:rPr lang="en-US" altLang="zh-CN" b="0" dirty="0"/>
              <a:t>CURL</a:t>
            </a:r>
            <a:r>
              <a:rPr lang="zh-CN" altLang="en-US" b="0" dirty="0"/>
              <a:t>扩展下载文件的修改</a:t>
            </a:r>
          </a:p>
        </p:txBody>
      </p:sp>
      <p:sp>
        <p:nvSpPr>
          <p:cNvPr id="3" name="矩形 2">
            <a:extLst>
              <a:ext uri="{FF2B5EF4-FFF2-40B4-BE49-F238E27FC236}">
                <a16:creationId xmlns:a16="http://schemas.microsoft.com/office/drawing/2014/main" id="{9B5E46BB-94E6-4FF7-B068-C0DF5C4BFDBA}"/>
              </a:ext>
            </a:extLst>
          </p:cNvPr>
          <p:cNvSpPr/>
          <p:nvPr/>
        </p:nvSpPr>
        <p:spPr>
          <a:xfrm>
            <a:off x="924232" y="1892229"/>
            <a:ext cx="8701548" cy="2585323"/>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Consolas" panose="020B0609020204030204" pitchFamily="49" charset="0"/>
                <a:ea typeface="微软雅黑" panose="020B0503020204020204" pitchFamily="34" charset="-122"/>
              </a:rPr>
              <a:t>cURL.php</a:t>
            </a:r>
            <a:r>
              <a:rPr lang="zh-CN" altLang="en-US" dirty="0">
                <a:latin typeface="Consolas" panose="020B0609020204030204" pitchFamily="49" charset="0"/>
                <a:ea typeface="微软雅黑" panose="020B0503020204020204" pitchFamily="34" charset="-122"/>
              </a:rPr>
              <a:t>文件</a:t>
            </a:r>
            <a:r>
              <a:rPr lang="en-US" altLang="zh-CN" dirty="0" err="1">
                <a:latin typeface="Consolas" panose="020B0609020204030204" pitchFamily="49" charset="0"/>
                <a:ea typeface="微软雅黑" panose="020B0503020204020204" pitchFamily="34" charset="-122"/>
              </a:rPr>
              <a:t>sendRequest</a:t>
            </a:r>
            <a:r>
              <a:rPr lang="zh-CN" altLang="en-US" dirty="0">
                <a:latin typeface="Consolas" panose="020B0609020204030204" pitchFamily="49" charset="0"/>
                <a:ea typeface="微软雅黑" panose="020B0503020204020204" pitchFamily="34" charset="-122"/>
              </a:rPr>
              <a:t>方法中：</a:t>
            </a:r>
            <a:endParaRPr lang="en-US" altLang="zh-CN" dirty="0">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源代码：</a:t>
            </a:r>
            <a:endParaRPr lang="en-US" altLang="zh-CN" dirty="0">
              <a:latin typeface="Consolas" panose="020B0609020204030204" pitchFamily="49" charset="0"/>
              <a:ea typeface="微软雅黑" panose="020B0503020204020204" pitchFamily="34" charset="-122"/>
            </a:endParaRPr>
          </a:p>
          <a:p>
            <a:pPr lvl="2"/>
            <a:r>
              <a:rPr lang="zh-CN" altLang="en-US" dirty="0">
                <a:latin typeface="Consolas" panose="020B0609020204030204" pitchFamily="49" charset="0"/>
                <a:ea typeface="微软雅黑" panose="020B0503020204020204" pitchFamily="34" charset="-122"/>
              </a:rPr>
              <a:t>$response = $this-&gt;createResponseObject($result);</a:t>
            </a:r>
            <a:endParaRPr lang="en-US" altLang="zh-CN" dirty="0">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修改为：</a:t>
            </a:r>
          </a:p>
          <a:p>
            <a:pPr lvl="2"/>
            <a:r>
              <a:rPr lang="en-US" altLang="zh-CN" dirty="0">
                <a:latin typeface="Consolas" panose="020B0609020204030204" pitchFamily="49" charset="0"/>
                <a:ea typeface="微软雅黑" panose="020B0503020204020204" pitchFamily="34" charset="-122"/>
              </a:rPr>
              <a:t>if (</a:t>
            </a:r>
            <a:r>
              <a:rPr lang="en-US" altLang="zh-CN" dirty="0" err="1">
                <a:latin typeface="Consolas" panose="020B0609020204030204" pitchFamily="49" charset="0"/>
                <a:ea typeface="微软雅黑" panose="020B0503020204020204" pitchFamily="34" charset="-122"/>
              </a:rPr>
              <a:t>is_bool</a:t>
            </a:r>
            <a:r>
              <a:rPr lang="en-US" altLang="zh-CN" dirty="0">
                <a:latin typeface="Consolas" panose="020B0609020204030204" pitchFamily="49" charset="0"/>
                <a:ea typeface="微软雅黑" panose="020B0503020204020204" pitchFamily="34" charset="-122"/>
              </a:rPr>
              <a:t>($result)) {</a:t>
            </a:r>
          </a:p>
          <a:p>
            <a:pPr lvl="2"/>
            <a:r>
              <a:rPr lang="en-US" altLang="zh-CN" dirty="0">
                <a:latin typeface="Consolas" panose="020B0609020204030204" pitchFamily="49" charset="0"/>
                <a:ea typeface="微软雅黑" panose="020B0503020204020204" pitchFamily="34" charset="-122"/>
              </a:rPr>
              <a:t>    $response = true;</a:t>
            </a:r>
          </a:p>
          <a:p>
            <a:pPr lvl="2"/>
            <a:r>
              <a:rPr lang="en-US" altLang="zh-CN" dirty="0">
                <a:latin typeface="Consolas" panose="020B0609020204030204" pitchFamily="49" charset="0"/>
                <a:ea typeface="微软雅黑" panose="020B0503020204020204" pitchFamily="34" charset="-122"/>
              </a:rPr>
              <a:t>} else {</a:t>
            </a:r>
          </a:p>
          <a:p>
            <a:pPr lvl="2"/>
            <a:r>
              <a:rPr lang="en-US" altLang="zh-CN" dirty="0">
                <a:latin typeface="Consolas" panose="020B0609020204030204" pitchFamily="49" charset="0"/>
                <a:ea typeface="微软雅黑" panose="020B0503020204020204" pitchFamily="34" charset="-122"/>
              </a:rPr>
              <a:t>    $response = $this-&gt;</a:t>
            </a:r>
            <a:r>
              <a:rPr lang="en-US" altLang="zh-CN" dirty="0" err="1">
                <a:latin typeface="Consolas" panose="020B0609020204030204" pitchFamily="49" charset="0"/>
                <a:ea typeface="微软雅黑" panose="020B0503020204020204" pitchFamily="34" charset="-122"/>
              </a:rPr>
              <a:t>createResponseObject</a:t>
            </a:r>
            <a:r>
              <a:rPr lang="en-US" altLang="zh-CN" dirty="0">
                <a:latin typeface="Consolas" panose="020B0609020204030204" pitchFamily="49" charset="0"/>
                <a:ea typeface="微软雅黑" panose="020B0503020204020204" pitchFamily="34" charset="-122"/>
              </a:rPr>
              <a:t>($result);</a:t>
            </a:r>
          </a:p>
          <a:p>
            <a:pPr lvl="2"/>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255365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10817</TotalTime>
  <Words>1628</Words>
  <Application>Microsoft Office PowerPoint</Application>
  <PresentationFormat>宽屏</PresentationFormat>
  <Paragraphs>235</Paragraphs>
  <Slides>24</Slides>
  <Notes>1</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24</vt:i4>
      </vt:variant>
    </vt:vector>
  </HeadingPairs>
  <TitlesOfParts>
    <vt:vector size="44" baseType="lpstr">
      <vt:lpstr>Microsoft Yahei</vt:lpstr>
      <vt:lpstr>冬青黑体简体中文 W3</vt:lpstr>
      <vt:lpstr>冬青黑体简体中文 W6</vt:lpstr>
      <vt:lpstr>宋体</vt:lpstr>
      <vt:lpstr>微软雅黑</vt:lpstr>
      <vt:lpstr>微软雅黑 Light</vt:lpstr>
      <vt:lpstr>新宋体</vt:lpstr>
      <vt:lpstr>Arial</vt:lpstr>
      <vt:lpstr>Arial Narrow</vt:lpstr>
      <vt:lpstr>Calibri</vt:lpstr>
      <vt:lpstr>Calibri Light</vt:lpstr>
      <vt:lpstr>Consolas</vt:lpstr>
      <vt:lpstr>Tahoma</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1817</cp:revision>
  <dcterms:created xsi:type="dcterms:W3CDTF">2014-07-07T13:10:41Z</dcterms:created>
  <dcterms:modified xsi:type="dcterms:W3CDTF">2017-09-07T01:55:02Z</dcterms:modified>
</cp:coreProperties>
</file>