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theme/theme4.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 id="2147483663" r:id="rId3"/>
    <p:sldMasterId id="2147483688" r:id="rId4"/>
    <p:sldMasterId id="2147483691" r:id="rId5"/>
  </p:sldMasterIdLst>
  <p:notesMasterIdLst>
    <p:notesMasterId r:id="rId43"/>
  </p:notesMasterIdLst>
  <p:handoutMasterIdLst>
    <p:handoutMasterId r:id="rId44"/>
  </p:handoutMasterIdLst>
  <p:sldIdLst>
    <p:sldId id="257" r:id="rId6"/>
    <p:sldId id="446" r:id="rId7"/>
    <p:sldId id="452" r:id="rId8"/>
    <p:sldId id="468" r:id="rId9"/>
    <p:sldId id="470" r:id="rId10"/>
    <p:sldId id="469" r:id="rId11"/>
    <p:sldId id="492" r:id="rId12"/>
    <p:sldId id="496" r:id="rId13"/>
    <p:sldId id="457" r:id="rId14"/>
    <p:sldId id="484" r:id="rId15"/>
    <p:sldId id="442" r:id="rId16"/>
    <p:sldId id="471" r:id="rId17"/>
    <p:sldId id="461" r:id="rId18"/>
    <p:sldId id="463" r:id="rId19"/>
    <p:sldId id="467" r:id="rId20"/>
    <p:sldId id="486" r:id="rId21"/>
    <p:sldId id="453" r:id="rId22"/>
    <p:sldId id="494" r:id="rId23"/>
    <p:sldId id="495" r:id="rId24"/>
    <p:sldId id="488" r:id="rId25"/>
    <p:sldId id="497" r:id="rId26"/>
    <p:sldId id="464" r:id="rId27"/>
    <p:sldId id="451" r:id="rId28"/>
    <p:sldId id="435" r:id="rId29"/>
    <p:sldId id="474" r:id="rId30"/>
    <p:sldId id="477" r:id="rId31"/>
    <p:sldId id="465" r:id="rId32"/>
    <p:sldId id="466" r:id="rId33"/>
    <p:sldId id="479" r:id="rId34"/>
    <p:sldId id="476" r:id="rId35"/>
    <p:sldId id="475" r:id="rId36"/>
    <p:sldId id="478" r:id="rId37"/>
    <p:sldId id="481" r:id="rId38"/>
    <p:sldId id="482" r:id="rId39"/>
    <p:sldId id="480" r:id="rId40"/>
    <p:sldId id="483" r:id="rId41"/>
    <p:sldId id="311" r:id="rId42"/>
  </p:sldIdLst>
  <p:sldSz cx="12192000" cy="6858000"/>
  <p:notesSz cx="6858000" cy="9144000"/>
  <p:custDataLst>
    <p:tags r:id="rId4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201" userDrawn="1">
          <p15:clr>
            <a:srgbClr val="A4A3A4"/>
          </p15:clr>
        </p15:guide>
        <p15:guide id="3"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nySong" initials="Tony" lastIdx="1" clrIdx="0">
    <p:extLst/>
  </p:cmAuthor>
  <p:cmAuthor id="2" name="363787211@qq.com" initials="3" lastIdx="1" clrIdx="1">
    <p:extLst>
      <p:ext uri="{19B8F6BF-5375-455C-9EA6-DF929625EA0E}">
        <p15:presenceInfo xmlns:p15="http://schemas.microsoft.com/office/powerpoint/2012/main" userId="63cb0a67920ffc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9933"/>
    <a:srgbClr val="7AAE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84911" autoAdjust="0"/>
  </p:normalViewPr>
  <p:slideViewPr>
    <p:cSldViewPr snapToGrid="0">
      <p:cViewPr varScale="1">
        <p:scale>
          <a:sx n="67" d="100"/>
          <a:sy n="67" d="100"/>
        </p:scale>
        <p:origin x="660" y="72"/>
      </p:cViewPr>
      <p:guideLst>
        <p:guide pos="5201"/>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33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ags" Target="tags/tag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commentAuthors" Target="commentAuthor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71C804-97F5-4B36-A7AC-EEEC7F44F6C2}" type="datetimeFigureOut">
              <a:rPr lang="zh-CN" altLang="en-US" smtClean="0"/>
              <a:t>2017/8/17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51DDEB-361E-476E-B813-80C618F51576}" type="slidenum">
              <a:rPr lang="zh-CN" altLang="en-US" smtClean="0"/>
              <a:t>‹#›</a:t>
            </a:fld>
            <a:endParaRPr lang="zh-CN" altLang="en-US"/>
          </a:p>
        </p:txBody>
      </p:sp>
    </p:spTree>
    <p:extLst>
      <p:ext uri="{BB962C8B-B14F-4D97-AF65-F5344CB8AC3E}">
        <p14:creationId xmlns:p14="http://schemas.microsoft.com/office/powerpoint/2010/main" val="16180195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8D9C6-D8DC-4CC3-8480-E0C4DBA1CC07}" type="datetimeFigureOut">
              <a:rPr lang="zh-CN" altLang="en-US" smtClean="0"/>
              <a:t>2017/8/17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E9C519-C3B1-4654-8EF9-A227F461FE5A}" type="slidenum">
              <a:rPr lang="zh-CN" altLang="en-US" smtClean="0"/>
              <a:t>‹#›</a:t>
            </a:fld>
            <a:endParaRPr lang="zh-CN" altLang="en-US"/>
          </a:p>
        </p:txBody>
      </p:sp>
    </p:spTree>
    <p:extLst>
      <p:ext uri="{BB962C8B-B14F-4D97-AF65-F5344CB8AC3E}">
        <p14:creationId xmlns:p14="http://schemas.microsoft.com/office/powerpoint/2010/main" val="34785352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8</a:t>
            </a:fld>
            <a:endParaRPr lang="zh-CN" altLang="en-US"/>
          </a:p>
        </p:txBody>
      </p:sp>
    </p:spTree>
    <p:extLst>
      <p:ext uri="{BB962C8B-B14F-4D97-AF65-F5344CB8AC3E}">
        <p14:creationId xmlns:p14="http://schemas.microsoft.com/office/powerpoint/2010/main" val="1787793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0E9C519-C3B1-4654-8EF9-A227F461FE5A}" type="slidenum">
              <a:rPr lang="zh-CN" altLang="en-US" smtClean="0"/>
              <a:t>9</a:t>
            </a:fld>
            <a:endParaRPr lang="zh-CN" altLang="en-US"/>
          </a:p>
        </p:txBody>
      </p:sp>
    </p:spTree>
    <p:extLst>
      <p:ext uri="{BB962C8B-B14F-4D97-AF65-F5344CB8AC3E}">
        <p14:creationId xmlns:p14="http://schemas.microsoft.com/office/powerpoint/2010/main" val="3027327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ea typeface="宋体" charset="-122"/>
            </a:endParaRPr>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charset="0"/>
              <a:defRPr>
                <a:solidFill>
                  <a:schemeClr val="tx1"/>
                </a:solidFill>
                <a:latin typeface="Arial Narrow" pitchFamily="34" charset="0"/>
                <a:ea typeface="微软雅黑" pitchFamily="34" charset="-122"/>
              </a:defRPr>
            </a:lvl1pPr>
            <a:lvl2pPr marL="742950" indent="-285750">
              <a:buFont typeface="Arial" charset="0"/>
              <a:defRPr>
                <a:solidFill>
                  <a:schemeClr val="tx1"/>
                </a:solidFill>
                <a:latin typeface="Arial Narrow" pitchFamily="34" charset="0"/>
                <a:ea typeface="微软雅黑" pitchFamily="34" charset="-122"/>
              </a:defRPr>
            </a:lvl2pPr>
            <a:lvl3pPr marL="1143000" indent="-228600">
              <a:buFont typeface="Arial" charset="0"/>
              <a:defRPr>
                <a:solidFill>
                  <a:schemeClr val="tx1"/>
                </a:solidFill>
                <a:latin typeface="Arial Narrow" pitchFamily="34" charset="0"/>
                <a:ea typeface="微软雅黑" pitchFamily="34" charset="-122"/>
              </a:defRPr>
            </a:lvl3pPr>
            <a:lvl4pPr marL="1600200" indent="-228600">
              <a:buFont typeface="Arial" charset="0"/>
              <a:defRPr>
                <a:solidFill>
                  <a:schemeClr val="tx1"/>
                </a:solidFill>
                <a:latin typeface="Arial Narrow" pitchFamily="34" charset="0"/>
                <a:ea typeface="微软雅黑" pitchFamily="34" charset="-122"/>
              </a:defRPr>
            </a:lvl4pPr>
            <a:lvl5pPr marL="2057400" indent="-228600">
              <a:buFont typeface="Arial" charset="0"/>
              <a:defRPr>
                <a:solidFill>
                  <a:schemeClr val="tx1"/>
                </a:solidFill>
                <a:latin typeface="Arial Narrow"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9pPr>
          </a:lstStyle>
          <a:p>
            <a:pPr algn="r" eaLnBrk="1" hangingPunct="1"/>
            <a:fld id="{63401629-F63E-45F0-933D-27F37F2416B1}" type="slidenum">
              <a:rPr lang="zh-CN" altLang="en-US" sz="1200">
                <a:latin typeface="Calibri" pitchFamily="34" charset="0"/>
                <a:ea typeface="宋体" charset="-122"/>
              </a:rPr>
              <a:pPr algn="r" eaLnBrk="1" hangingPunct="1"/>
              <a:t>37</a:t>
            </a:fld>
            <a:endParaRPr lang="zh-CN" altLang="en-US" sz="1200">
              <a:latin typeface="Calibri" pitchFamily="34" charset="0"/>
              <a:ea typeface="宋体" charset="-122"/>
            </a:endParaRPr>
          </a:p>
        </p:txBody>
      </p:sp>
    </p:spTree>
    <p:extLst>
      <p:ext uri="{BB962C8B-B14F-4D97-AF65-F5344CB8AC3E}">
        <p14:creationId xmlns:p14="http://schemas.microsoft.com/office/powerpoint/2010/main" val="4290131185"/>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皮">
    <p:spTree>
      <p:nvGrpSpPr>
        <p:cNvPr id="1" name=""/>
        <p:cNvGrpSpPr/>
        <p:nvPr/>
      </p:nvGrpSpPr>
      <p:grpSpPr>
        <a:xfrm>
          <a:off x="0" y="0"/>
          <a:ext cx="0" cy="0"/>
          <a:chOff x="0" y="0"/>
          <a:chExt cx="0" cy="0"/>
        </a:xfrm>
      </p:grpSpPr>
      <p:sp>
        <p:nvSpPr>
          <p:cNvPr id="7" name="矩形 6"/>
          <p:cNvSpPr/>
          <p:nvPr userDrawn="1"/>
        </p:nvSpPr>
        <p:spPr>
          <a:xfrm>
            <a:off x="0" y="2459301"/>
            <a:ext cx="12204192" cy="209092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DB9D664F-4C68-42D2-B189-678958EFAFDA}" type="datetime1">
              <a:rPr lang="zh-CN" altLang="en-US" smtClean="0"/>
              <a:t>2017/8/17</a:t>
            </a:fld>
            <a:endParaRPr lang="zh-CN" altLang="en-US"/>
          </a:p>
        </p:txBody>
      </p:sp>
      <p:sp>
        <p:nvSpPr>
          <p:cNvPr id="9" name="图片占位符 8"/>
          <p:cNvSpPr>
            <a:spLocks noGrp="1"/>
          </p:cNvSpPr>
          <p:nvPr>
            <p:ph type="pic" sz="quarter" idx="13"/>
          </p:nvPr>
        </p:nvSpPr>
        <p:spPr>
          <a:xfrm>
            <a:off x="-12192" y="1436914"/>
            <a:ext cx="12192000" cy="3317649"/>
          </a:xfrm>
          <a:prstGeom prst="rect">
            <a:avLst/>
          </a:prstGeom>
        </p:spPr>
        <p:txBody>
          <a:bodyPr/>
          <a:lstStyle/>
          <a:p>
            <a:endParaRPr lang="zh-CN" altLang="en-US"/>
          </a:p>
        </p:txBody>
      </p:sp>
      <p:sp>
        <p:nvSpPr>
          <p:cNvPr id="12" name="内容占位符 11"/>
          <p:cNvSpPr>
            <a:spLocks noGrp="1"/>
          </p:cNvSpPr>
          <p:nvPr>
            <p:ph sz="quarter" idx="14" hasCustomPrompt="1"/>
          </p:nvPr>
        </p:nvSpPr>
        <p:spPr>
          <a:xfrm>
            <a:off x="2634092" y="3504765"/>
            <a:ext cx="7175500" cy="989711"/>
          </a:xfrm>
          <a:prstGeom prst="rect">
            <a:avLst/>
          </a:prstGeom>
        </p:spPr>
        <p:txBody>
          <a:bodyPr anchor="ctr">
            <a:normAutofit/>
          </a:bodyPr>
          <a:lstStyle>
            <a:lvl1pPr marL="0" indent="0" algn="ctr">
              <a:buNone/>
              <a:defRPr sz="60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主标题</a:t>
            </a:r>
          </a:p>
        </p:txBody>
      </p:sp>
      <p:sp>
        <p:nvSpPr>
          <p:cNvPr id="14" name="内容占位符 13"/>
          <p:cNvSpPr>
            <a:spLocks noGrp="1"/>
          </p:cNvSpPr>
          <p:nvPr>
            <p:ph sz="quarter" idx="15" hasCustomPrompt="1"/>
          </p:nvPr>
        </p:nvSpPr>
        <p:spPr>
          <a:xfrm>
            <a:off x="2599871" y="2459301"/>
            <a:ext cx="7175500" cy="731329"/>
          </a:xfrm>
          <a:prstGeom prst="rect">
            <a:avLst/>
          </a:prstGeom>
        </p:spPr>
        <p:txBody>
          <a:bodyPr anchor="ctr">
            <a:normAutofit/>
          </a:bodyPr>
          <a:lstStyle>
            <a:lvl1pPr marL="0" indent="0" algn="ctr">
              <a:buNone/>
              <a:defRPr sz="2000">
                <a:solidFill>
                  <a:schemeClr val="bg1"/>
                </a:solidFill>
                <a:latin typeface="微软雅黑" panose="020B0503020204020204" pitchFamily="34" charset="-122"/>
                <a:ea typeface="微软雅黑" panose="020B0503020204020204" pitchFamily="34" charset="-122"/>
              </a:defRPr>
            </a:lvl1pPr>
          </a:lstStyle>
          <a:p>
            <a:pPr lvl="0"/>
            <a:r>
              <a:rPr lang="en-US" altLang="zh-CN" dirty="0"/>
              <a:t>—— </a:t>
            </a:r>
            <a:r>
              <a:rPr lang="zh-CN" altLang="en-US" dirty="0"/>
              <a:t>副标题</a:t>
            </a:r>
          </a:p>
        </p:txBody>
      </p:sp>
    </p:spTree>
    <p:extLst>
      <p:ext uri="{BB962C8B-B14F-4D97-AF65-F5344CB8AC3E}">
        <p14:creationId xmlns:p14="http://schemas.microsoft.com/office/powerpoint/2010/main" val="2922313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1697911267"/>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695120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8/17/2017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097220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8/17/2017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38442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8/17/2017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03440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8/17/2017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7084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8/17/2017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48467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65084216"/>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8/17/2017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905528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8/17/2017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62877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2017/8/17</a:t>
            </a:fld>
            <a:endParaRPr lang="zh-CN" altLang="en-US"/>
          </a:p>
        </p:txBody>
      </p:sp>
      <p:sp>
        <p:nvSpPr>
          <p:cNvPr id="6" name="矩形 5"/>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31631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8/17/2017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6447785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8/17/2017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3286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8/17/2017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8149424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616652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8/17/2017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42775079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8/17/2017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572973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8/17/2017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2528899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8/17/2017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8948677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8/17/2017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9589372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84635960"/>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2017/8/17</a:t>
            </a:fld>
            <a:endParaRPr lang="zh-CN" altLang="en-US"/>
          </a:p>
        </p:txBody>
      </p:sp>
    </p:spTree>
    <p:extLst>
      <p:ext uri="{BB962C8B-B14F-4D97-AF65-F5344CB8AC3E}">
        <p14:creationId xmlns:p14="http://schemas.microsoft.com/office/powerpoint/2010/main" val="33741581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8/17/2017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352812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8/17/2017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1209125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8/17/2017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2442637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8/17/2017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5999471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8/17/2017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094984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F452D9C-F9EB-4417-9C3A-C876C2AF9415}" type="datetime1">
              <a:rPr lang="zh-CN" altLang="en-US" smtClean="0"/>
              <a:t>2017/8/17</a:t>
            </a:fld>
            <a:endParaRPr lang="zh-CN" altLang="en-US"/>
          </a:p>
        </p:txBody>
      </p:sp>
      <p:sp>
        <p:nvSpPr>
          <p:cNvPr id="9" name="内容占位符 8"/>
          <p:cNvSpPr>
            <a:spLocks noGrp="1"/>
          </p:cNvSpPr>
          <p:nvPr>
            <p:ph sz="quarter" idx="13" hasCustomPrompt="1"/>
          </p:nvPr>
        </p:nvSpPr>
        <p:spPr>
          <a:xfrm>
            <a:off x="1054100" y="543636"/>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目录</a:t>
            </a:r>
          </a:p>
        </p:txBody>
      </p:sp>
      <p:sp>
        <p:nvSpPr>
          <p:cNvPr id="8" name="矩形 7"/>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SmartArt 占位符 10"/>
          <p:cNvSpPr>
            <a:spLocks noGrp="1"/>
          </p:cNvSpPr>
          <p:nvPr>
            <p:ph type="dgm" sz="quarter" idx="14"/>
          </p:nvPr>
        </p:nvSpPr>
        <p:spPr>
          <a:xfrm>
            <a:off x="832513" y="1801504"/>
            <a:ext cx="10305387" cy="4510396"/>
          </a:xfrm>
          <a:prstGeom prst="rect">
            <a:avLst/>
          </a:prstGeom>
        </p:spPr>
        <p:txBody>
          <a:bodyPr/>
          <a:lstStyle>
            <a:lvl1pPr marL="0" indent="0">
              <a:buNone/>
              <a:defRPr/>
            </a:lvl1pPr>
          </a:lstStyle>
          <a:p>
            <a:endParaRPr lang="zh-CN" altLang="en-US" dirty="0"/>
          </a:p>
        </p:txBody>
      </p:sp>
    </p:spTree>
    <p:extLst>
      <p:ext uri="{BB962C8B-B14F-4D97-AF65-F5344CB8AC3E}">
        <p14:creationId xmlns:p14="http://schemas.microsoft.com/office/powerpoint/2010/main" val="2913173597"/>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2017/8/17</a:t>
            </a:fld>
            <a:endParaRPr lang="zh-CN" altLang="en-US"/>
          </a:p>
        </p:txBody>
      </p:sp>
      <p:sp>
        <p:nvSpPr>
          <p:cNvPr id="7" name="SmartArt 占位符 10"/>
          <p:cNvSpPr>
            <a:spLocks noGrp="1"/>
          </p:cNvSpPr>
          <p:nvPr>
            <p:ph type="dgm" sz="quarter" idx="14"/>
          </p:nvPr>
        </p:nvSpPr>
        <p:spPr>
          <a:xfrm>
            <a:off x="1054100" y="2019300"/>
            <a:ext cx="10083800" cy="4292600"/>
          </a:xfrm>
          <a:prstGeom prst="rect">
            <a:avLst/>
          </a:prstGeom>
        </p:spPr>
        <p:txBody>
          <a:bodyPr/>
          <a:lstStyle>
            <a:lvl1pPr marL="0" indent="0">
              <a:buNone/>
              <a:defRPr/>
            </a:lvl1pPr>
          </a:lstStyle>
          <a:p>
            <a:endParaRPr lang="zh-CN" altLang="en-US" dirty="0"/>
          </a:p>
        </p:txBody>
      </p:sp>
      <p:sp>
        <p:nvSpPr>
          <p:cNvPr id="9" name="内容占位符 8"/>
          <p:cNvSpPr>
            <a:spLocks noGrp="1"/>
          </p:cNvSpPr>
          <p:nvPr>
            <p:ph sz="quarter" idx="15" hasCustomPrompt="1"/>
          </p:nvPr>
        </p:nvSpPr>
        <p:spPr>
          <a:xfrm>
            <a:off x="917622" y="516340"/>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课程目标</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9091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2017/8/17</a:t>
            </a:fld>
            <a:endParaRPr lang="zh-CN" altLang="en-US"/>
          </a:p>
        </p:txBody>
      </p:sp>
      <p:sp>
        <p:nvSpPr>
          <p:cNvPr id="9" name="内容占位符 8"/>
          <p:cNvSpPr>
            <a:spLocks noGrp="1"/>
          </p:cNvSpPr>
          <p:nvPr>
            <p:ph sz="quarter" idx="15" hasCustomPrompt="1"/>
          </p:nvPr>
        </p:nvSpPr>
        <p:spPr>
          <a:xfrm>
            <a:off x="917622" y="516340"/>
            <a:ext cx="10695258"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课程内容</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8"/>
          <p:cNvSpPr>
            <a:spLocks noGrp="1"/>
          </p:cNvSpPr>
          <p:nvPr>
            <p:ph sz="quarter" idx="13" hasCustomPrompt="1"/>
          </p:nvPr>
        </p:nvSpPr>
        <p:spPr>
          <a:xfrm>
            <a:off x="653143" y="1856096"/>
            <a:ext cx="11247120" cy="4500254"/>
          </a:xfrm>
          <a:prstGeom prst="rect">
            <a:avLst/>
          </a:prstGeom>
        </p:spPr>
        <p:txBody>
          <a:bodyPr>
            <a:normAutofit/>
          </a:bodyPr>
          <a:lstStyle>
            <a:lvl1pPr marL="342900" indent="-342900">
              <a:lnSpc>
                <a:spcPct val="150000"/>
              </a:lnSpc>
              <a:buFont typeface="Wingdings" panose="05000000000000000000" pitchFamily="2" charset="2"/>
              <a:buChar char="n"/>
              <a:defRPr sz="2400">
                <a:latin typeface="微软雅黑" panose="020B0503020204020204" pitchFamily="34" charset="-122"/>
                <a:ea typeface="微软雅黑" panose="020B0503020204020204" pitchFamily="34" charset="-122"/>
              </a:defRPr>
            </a:lvl1pPr>
            <a:lvl2pPr marL="685800" indent="-228600">
              <a:lnSpc>
                <a:spcPct val="150000"/>
              </a:lnSpc>
              <a:buSzPct val="80000"/>
              <a:buFont typeface="Wingdings" panose="05000000000000000000" pitchFamily="2" charset="2"/>
              <a:buChar char="u"/>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ltLang="zh-CN" dirty="0"/>
              <a:t> </a:t>
            </a:r>
          </a:p>
          <a:p>
            <a:pPr lvl="1"/>
            <a:r>
              <a:rPr lang="en-US" altLang="zh-CN" dirty="0"/>
              <a:t> </a:t>
            </a:r>
          </a:p>
          <a:p>
            <a:pPr lvl="2"/>
            <a:r>
              <a:rPr lang="en-US" altLang="zh-CN" dirty="0"/>
              <a:t>  </a:t>
            </a:r>
            <a:endParaRPr lang="zh-CN" altLang="en-US" dirty="0"/>
          </a:p>
        </p:txBody>
      </p:sp>
    </p:spTree>
    <p:extLst>
      <p:ext uri="{BB962C8B-B14F-4D97-AF65-F5344CB8AC3E}">
        <p14:creationId xmlns:p14="http://schemas.microsoft.com/office/powerpoint/2010/main" val="3147724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054100" y="6487880"/>
            <a:ext cx="2743200" cy="365125"/>
          </a:xfrm>
        </p:spPr>
        <p:txBody>
          <a:bodyPr/>
          <a:lstStyle/>
          <a:p>
            <a:fld id="{8C5BA751-A251-47D6-8494-C134D9EBED5F}" type="datetime1">
              <a:rPr lang="zh-CN" altLang="en-US" smtClean="0"/>
              <a:t>2017/8/17</a:t>
            </a:fld>
            <a:endParaRPr lang="zh-CN" altLang="en-US"/>
          </a:p>
        </p:txBody>
      </p:sp>
      <p:sp>
        <p:nvSpPr>
          <p:cNvPr id="7" name="矩形 6"/>
          <p:cNvSpPr/>
          <p:nvPr userDrawn="1"/>
        </p:nvSpPr>
        <p:spPr>
          <a:xfrm>
            <a:off x="0" y="1417472"/>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8"/>
          <p:cNvSpPr>
            <a:spLocks noGrp="1"/>
          </p:cNvSpPr>
          <p:nvPr>
            <p:ph sz="quarter" idx="13" hasCustomPrompt="1"/>
          </p:nvPr>
        </p:nvSpPr>
        <p:spPr>
          <a:xfrm>
            <a:off x="1054100" y="1856096"/>
            <a:ext cx="10071100" cy="4500254"/>
          </a:xfrm>
          <a:prstGeom prst="rect">
            <a:avLst/>
          </a:prstGeom>
        </p:spPr>
        <p:txBody>
          <a:bodyPr>
            <a:normAutofit/>
          </a:bodyPr>
          <a:lstStyle>
            <a:lvl1pPr>
              <a:defRPr sz="24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内容</a:t>
            </a:r>
          </a:p>
        </p:txBody>
      </p:sp>
      <p:sp>
        <p:nvSpPr>
          <p:cNvPr id="10" name="矩形 9"/>
          <p:cNvSpPr/>
          <p:nvPr userDrawn="1"/>
        </p:nvSpPr>
        <p:spPr>
          <a:xfrm>
            <a:off x="1054100" y="-1"/>
            <a:ext cx="2882900" cy="1057275"/>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11"/>
          <p:cNvSpPr>
            <a:spLocks noGrp="1"/>
          </p:cNvSpPr>
          <p:nvPr>
            <p:ph sz="quarter" idx="14" hasCustomPrompt="1"/>
          </p:nvPr>
        </p:nvSpPr>
        <p:spPr>
          <a:xfrm>
            <a:off x="1765300" y="203200"/>
            <a:ext cx="1485900" cy="342900"/>
          </a:xfrm>
          <a:prstGeom prst="rect">
            <a:avLst/>
          </a:prstGeom>
        </p:spPr>
        <p:txBody>
          <a:bodyPr anchor="ctr">
            <a:noAutofit/>
          </a:bodyPr>
          <a:lstStyle>
            <a:lvl1pPr marL="0" indent="0" algn="ctr">
              <a:buNone/>
              <a:defRPr sz="1200">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a:t>
            </a:r>
          </a:p>
        </p:txBody>
      </p:sp>
      <p:sp>
        <p:nvSpPr>
          <p:cNvPr id="13" name="内容占位符 11"/>
          <p:cNvSpPr>
            <a:spLocks noGrp="1"/>
          </p:cNvSpPr>
          <p:nvPr>
            <p:ph sz="quarter" idx="15" hasCustomPrompt="1"/>
          </p:nvPr>
        </p:nvSpPr>
        <p:spPr>
          <a:xfrm>
            <a:off x="1054100" y="556260"/>
            <a:ext cx="2882900" cy="501014"/>
          </a:xfrm>
          <a:prstGeom prst="rect">
            <a:avLst/>
          </a:prstGeom>
        </p:spPr>
        <p:txBody>
          <a:bodyPr anchor="ctr">
            <a:noAutofit/>
          </a:bodyPr>
          <a:lstStyle>
            <a:lvl1pPr marL="0" indent="0" algn="ctr">
              <a:buNone/>
              <a:defRPr sz="2400" b="1">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章名</a:t>
            </a:r>
          </a:p>
        </p:txBody>
      </p:sp>
      <p:sp>
        <p:nvSpPr>
          <p:cNvPr id="16" name="SmartArt 占位符 15"/>
          <p:cNvSpPr>
            <a:spLocks noGrp="1"/>
          </p:cNvSpPr>
          <p:nvPr>
            <p:ph type="dgm" sz="quarter" idx="16"/>
          </p:nvPr>
        </p:nvSpPr>
        <p:spPr>
          <a:xfrm>
            <a:off x="4241800" y="555625"/>
            <a:ext cx="3660254" cy="501649"/>
          </a:xfrm>
          <a:prstGeom prst="rect">
            <a:avLst/>
          </a:prstGeom>
        </p:spPr>
        <p:txBody>
          <a:bodyPr/>
          <a:lstStyle/>
          <a:p>
            <a:endParaRPr lang="zh-CN" altLang="en-US"/>
          </a:p>
        </p:txBody>
      </p:sp>
    </p:spTree>
    <p:extLst>
      <p:ext uri="{BB962C8B-B14F-4D97-AF65-F5344CB8AC3E}">
        <p14:creationId xmlns:p14="http://schemas.microsoft.com/office/powerpoint/2010/main" val="871416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课程总结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6E2078-F302-4651-A2A2-2FC6C4E1A3F1}" type="datetime1">
              <a:rPr lang="zh-CN" altLang="en-US" smtClean="0"/>
              <a:t>2017/8/17</a:t>
            </a:fld>
            <a:endParaRPr lang="zh-CN" altLang="en-US"/>
          </a:p>
        </p:txBody>
      </p:sp>
      <p:pic>
        <p:nvPicPr>
          <p:cNvPr id="1025" name="Picture 1" descr="C:\Users\Christal-yhy\AppData\Roaming\Tencent\Users\601238172\QQ\WinTemp\RichOle\D2$RZ2O6HM6TXVWC2NT~9[Q.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15701" y="1"/>
            <a:ext cx="4087631" cy="251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83962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EB581D97-AB7E-4FCB-A143-DD346535FC6B}" type="datetimeFigureOut">
              <a:rPr lang="zh-CN" altLang="en-US"/>
              <a:pPr>
                <a:defRPr/>
              </a:pPr>
              <a:t>2017/8/17</a:t>
            </a:fld>
            <a:endParaRPr lang="zh-CN" altLang="en-US"/>
          </a:p>
        </p:txBody>
      </p:sp>
      <p:sp>
        <p:nvSpPr>
          <p:cNvPr id="3" name="页脚占位符 4"/>
          <p:cNvSpPr>
            <a:spLocks noGrp="1" noChangeArrowheads="1"/>
          </p:cNvSpPr>
          <p:nvPr>
            <p:ph type="ftr" sz="quarter" idx="11"/>
          </p:nvPr>
        </p:nvSpPr>
        <p:spPr>
          <a:xfrm>
            <a:off x="4165600" y="6356351"/>
            <a:ext cx="3860800" cy="365125"/>
          </a:xfrm>
          <a:prstGeom prst="rect">
            <a:avLst/>
          </a:prstGeom>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xfrm>
            <a:off x="8737600" y="6356351"/>
            <a:ext cx="2844800" cy="365125"/>
          </a:xfrm>
          <a:prstGeom prst="rect">
            <a:avLst/>
          </a:prstGeom>
          <a:ln/>
        </p:spPr>
        <p:txBody>
          <a:bodyPr/>
          <a:lstStyle>
            <a:lvl1pPr>
              <a:defRPr/>
            </a:lvl1pPr>
          </a:lstStyle>
          <a:p>
            <a:fld id="{7806F860-75D1-45F9-8F65-FAACBBD0B38A}" type="slidenum">
              <a:rPr lang="zh-CN" altLang="en-US"/>
              <a:pPr/>
              <a:t>‹#›</a:t>
            </a:fld>
            <a:endParaRPr lang="zh-CN" altLang="en-US"/>
          </a:p>
        </p:txBody>
      </p:sp>
    </p:spTree>
    <p:extLst>
      <p:ext uri="{BB962C8B-B14F-4D97-AF65-F5344CB8AC3E}">
        <p14:creationId xmlns:p14="http://schemas.microsoft.com/office/powerpoint/2010/main" val="2489122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1054100" y="6501490"/>
            <a:ext cx="2743200" cy="356510"/>
          </a:xfrm>
          <a:prstGeom prst="rect">
            <a:avLst/>
          </a:prstGeom>
        </p:spPr>
        <p:txBody>
          <a:bodyPr vert="horz" lIns="91440" tIns="45720" rIns="91440" bIns="45720" rtlCol="0" anchor="ctr"/>
          <a:lstStyle>
            <a:lvl1pPr algn="l">
              <a:defRPr sz="1200">
                <a:solidFill>
                  <a:schemeClr val="tx1">
                    <a:tint val="75000"/>
                  </a:schemeClr>
                </a:solidFill>
              </a:defRPr>
            </a:lvl1pPr>
          </a:lstStyle>
          <a:p>
            <a:fld id="{A1BE0A72-8501-4974-A7B7-5BD248ABBAFC}" type="datetime1">
              <a:rPr lang="zh-CN" altLang="en-US" smtClean="0"/>
              <a:t>2017/8/17</a:t>
            </a:fld>
            <a:endParaRPr lang="zh-CN" altLang="en-US"/>
          </a:p>
        </p:txBody>
      </p:sp>
      <p:pic>
        <p:nvPicPr>
          <p:cNvPr id="3" name="图片 2" descr="软院logo横版.png"/>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921126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1" r:id="rId4"/>
    <p:sldLayoutId id="2147483654" r:id="rId5"/>
    <p:sldLayoutId id="2147483703" r:id="rId6"/>
    <p:sldLayoutId id="2147483650" r:id="rId7"/>
    <p:sldLayoutId id="2147483655" r:id="rId8"/>
    <p:sldLayoutId id="2147483658" r:id="rId9"/>
    <p:sldLayoutId id="2147483659"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2017/8/17</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3512798D-3C63-415D-8EC1-6BE98374BAF6}"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9124715"/>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8/17/2017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255439894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2017/8/17</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FE6A3721-9BF6-4181-8215-E505A3BBED3F}"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7984038"/>
      </p:ext>
    </p:extLst>
  </p:cSld>
  <p:clrMap bg1="lt1" tx1="dk1" bg2="lt2" tx2="dk2" accent1="accent1" accent2="accent2" accent3="accent3" accent4="accent4" accent5="accent5" accent6="accent6" hlink="hlink" folHlink="folHlink"/>
  <p:sldLayoutIdLst>
    <p:sldLayoutId id="2147483689"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8/17/2017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345039401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mp.weixin.qq.com/wiki?t=resource/res_main&amp;id=mp1421135319"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pan.baidu.com/s/1kVQJZoF"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0" y="3560960"/>
            <a:ext cx="12192000" cy="989711"/>
          </a:xfrm>
        </p:spPr>
        <p:txBody>
          <a:bodyPr>
            <a:normAutofit/>
          </a:bodyPr>
          <a:lstStyle/>
          <a:p>
            <a:r>
              <a:rPr lang="zh-CN" altLang="en-US" dirty="0" smtClean="0"/>
              <a:t>第</a:t>
            </a:r>
            <a:r>
              <a:rPr lang="en-US" altLang="zh-CN" dirty="0"/>
              <a:t>3</a:t>
            </a:r>
            <a:r>
              <a:rPr lang="zh-CN" altLang="en-US" dirty="0" smtClean="0"/>
              <a:t>讲 微信开发环境与调试工具</a:t>
            </a:r>
            <a:endParaRPr lang="zh-CN" altLang="en-US" dirty="0"/>
          </a:p>
        </p:txBody>
      </p:sp>
      <p:sp>
        <p:nvSpPr>
          <p:cNvPr id="4" name="内容占位符 3"/>
          <p:cNvSpPr>
            <a:spLocks noGrp="1"/>
          </p:cNvSpPr>
          <p:nvPr>
            <p:ph sz="quarter" idx="15"/>
          </p:nvPr>
        </p:nvSpPr>
        <p:spPr>
          <a:xfrm>
            <a:off x="2599871" y="2459301"/>
            <a:ext cx="7175500" cy="731329"/>
          </a:xfrm>
        </p:spPr>
        <p:txBody>
          <a:bodyPr/>
          <a:lstStyle/>
          <a:p>
            <a:r>
              <a:rPr lang="en-US" altLang="zh-CN" dirty="0"/>
              <a:t>——</a:t>
            </a:r>
            <a:r>
              <a:rPr lang="zh-CN" altLang="en-US" dirty="0"/>
              <a:t>微信与移动</a:t>
            </a:r>
            <a:r>
              <a:rPr lang="en-US" altLang="zh-CN" dirty="0"/>
              <a:t>Web</a:t>
            </a:r>
            <a:r>
              <a:rPr lang="zh-CN" altLang="en-US" dirty="0"/>
              <a:t>开发之</a:t>
            </a:r>
          </a:p>
        </p:txBody>
      </p:sp>
    </p:spTree>
    <p:extLst>
      <p:ext uri="{BB962C8B-B14F-4D97-AF65-F5344CB8AC3E}">
        <p14:creationId xmlns:p14="http://schemas.microsoft.com/office/powerpoint/2010/main" val="4267480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smtClean="0"/>
              <a:t>什么是</a:t>
            </a:r>
            <a:r>
              <a:rPr lang="en-US" altLang="zh-CN" b="0" dirty="0" smtClean="0"/>
              <a:t>Token</a:t>
            </a:r>
            <a:endParaRPr lang="zh-CN" altLang="en-US" b="0" dirty="0"/>
          </a:p>
        </p:txBody>
      </p:sp>
      <p:sp>
        <p:nvSpPr>
          <p:cNvPr id="4" name="文本框 3"/>
          <p:cNvSpPr txBox="1"/>
          <p:nvPr/>
        </p:nvSpPr>
        <p:spPr>
          <a:xfrm>
            <a:off x="1054100" y="1885950"/>
            <a:ext cx="10375900" cy="332398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信息安全中的一个术语。</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在</a:t>
            </a:r>
            <a:r>
              <a:rPr lang="zh-CN" altLang="en-US" sz="2000" dirty="0" smtClean="0">
                <a:latin typeface="微软雅黑" panose="020B0503020204020204" pitchFamily="34" charset="-122"/>
                <a:ea typeface="微软雅黑" panose="020B0503020204020204" pitchFamily="34" charset="-122"/>
              </a:rPr>
              <a:t>计算机通信过程的身份认证中，是‘令牌’的意思。</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更通俗的解释：暗号。</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使用的方式与模式有很多种。</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这里所使用的就像是双方约定好的一个暗号，微信服务器使用暗号</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时间值</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随机数进行加密后传输，开发者服务器也使用暗号加上传递过来的时间值与随机数参数进行加密，对比加密后的结果即可进行验证。加密方式相同，只有暗号相同才会保证加密结果相同。</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92376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8604250" cy="685800"/>
          </a:xfrm>
        </p:spPr>
        <p:txBody>
          <a:bodyPr/>
          <a:lstStyle/>
          <a:p>
            <a:r>
              <a:rPr lang="zh-CN" altLang="en-US" b="0" dirty="0"/>
              <a:t>开发</a:t>
            </a:r>
            <a:r>
              <a:rPr lang="zh-CN" altLang="en-US" b="0" dirty="0" smtClean="0"/>
              <a:t>者</a:t>
            </a:r>
            <a:r>
              <a:rPr lang="en-US" altLang="zh-CN" b="0" dirty="0" smtClean="0"/>
              <a:t>URL</a:t>
            </a:r>
            <a:r>
              <a:rPr lang="zh-CN" altLang="en-US" b="0" dirty="0"/>
              <a:t>验证</a:t>
            </a:r>
          </a:p>
        </p:txBody>
      </p:sp>
      <p:sp>
        <p:nvSpPr>
          <p:cNvPr id="3" name="文本框 2"/>
          <p:cNvSpPr txBox="1"/>
          <p:nvPr/>
        </p:nvSpPr>
        <p:spPr>
          <a:xfrm>
            <a:off x="1228725" y="1857375"/>
            <a:ext cx="9572625" cy="455509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详细过程可以参考微信开发接入指南：</a:t>
            </a:r>
            <a:r>
              <a:rPr lang="en-US" altLang="zh-CN"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hlinkClick r:id="rId2"/>
              </a:rPr>
              <a:t>https://</a:t>
            </a:r>
            <a:r>
              <a:rPr lang="en-US" altLang="zh-CN" sz="2000" dirty="0" smtClean="0">
                <a:latin typeface="微软雅黑" panose="020B0503020204020204" pitchFamily="34" charset="-122"/>
                <a:ea typeface="微软雅黑" panose="020B0503020204020204" pitchFamily="34" charset="-122"/>
                <a:hlinkClick r:id="rId2"/>
              </a:rPr>
              <a:t>mp.weixin.qq.com/wiki?t=resource/res_main&amp;id=mp1421135319</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微</a:t>
            </a:r>
            <a:r>
              <a:rPr lang="zh-CN" altLang="en-US" sz="2000" dirty="0" smtClean="0">
                <a:latin typeface="微软雅黑" panose="020B0503020204020204" pitchFamily="34" charset="-122"/>
                <a:ea typeface="微软雅黑" panose="020B0503020204020204" pitchFamily="34" charset="-122"/>
              </a:rPr>
              <a:t>信服务器会</a:t>
            </a:r>
            <a:r>
              <a:rPr lang="zh-CN" altLang="en-US" sz="2000" dirty="0">
                <a:latin typeface="微软雅黑" panose="020B0503020204020204" pitchFamily="34" charset="-122"/>
                <a:ea typeface="微软雅黑" panose="020B0503020204020204" pitchFamily="34" charset="-122"/>
              </a:rPr>
              <a:t>使用</a:t>
            </a:r>
            <a:r>
              <a:rPr lang="en-US" altLang="zh-CN" sz="2000" dirty="0">
                <a:latin typeface="微软雅黑" panose="020B0503020204020204" pitchFamily="34" charset="-122"/>
                <a:ea typeface="微软雅黑" panose="020B0503020204020204" pitchFamily="34" charset="-122"/>
              </a:rPr>
              <a:t>GET</a:t>
            </a:r>
            <a:r>
              <a:rPr lang="zh-CN" altLang="en-US" sz="2000" dirty="0">
                <a:latin typeface="微软雅黑" panose="020B0503020204020204" pitchFamily="34" charset="-122"/>
                <a:ea typeface="微软雅黑" panose="020B0503020204020204" pitchFamily="34" charset="-122"/>
              </a:rPr>
              <a:t>请求</a:t>
            </a:r>
            <a:r>
              <a:rPr lang="zh-CN" altLang="en-US" sz="2000" dirty="0" smtClean="0">
                <a:latin typeface="微软雅黑" panose="020B0503020204020204" pitchFamily="34" charset="-122"/>
                <a:ea typeface="微软雅黑" panose="020B0503020204020204" pitchFamily="34" charset="-122"/>
              </a:rPr>
              <a:t>把</a:t>
            </a:r>
            <a:r>
              <a:rPr lang="en-US" altLang="zh-CN" sz="2000" dirty="0" smtClean="0">
                <a:latin typeface="微软雅黑" panose="020B0503020204020204" pitchFamily="34" charset="-122"/>
                <a:ea typeface="微软雅黑" panose="020B0503020204020204" pitchFamily="34" charset="-122"/>
              </a:rPr>
              <a:t>signature</a:t>
            </a:r>
            <a:r>
              <a:rPr lang="zh-CN" altLang="en-US" sz="2000" dirty="0" smtClean="0">
                <a:latin typeface="微软雅黑" panose="020B0503020204020204" pitchFamily="34" charset="-122"/>
                <a:ea typeface="微软雅黑" panose="020B0503020204020204" pitchFamily="34" charset="-122"/>
              </a:rPr>
              <a:t>，</a:t>
            </a:r>
            <a:r>
              <a:rPr lang="en-US" altLang="zh-CN" sz="2000" dirty="0" err="1" smtClean="0">
                <a:latin typeface="微软雅黑" panose="020B0503020204020204" pitchFamily="34" charset="-122"/>
                <a:ea typeface="微软雅黑" panose="020B0503020204020204" pitchFamily="34" charset="-122"/>
              </a:rPr>
              <a:t>timestramp</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nonce</a:t>
            </a:r>
            <a:r>
              <a:rPr lang="zh-CN" altLang="en-US" sz="2000" dirty="0" smtClean="0">
                <a:latin typeface="微软雅黑" panose="020B0503020204020204" pitchFamily="34" charset="-122"/>
                <a:ea typeface="微软雅黑" panose="020B0503020204020204" pitchFamily="34" charset="-122"/>
              </a:rPr>
              <a:t>，</a:t>
            </a:r>
            <a:r>
              <a:rPr lang="en-US" altLang="zh-CN" sz="2000" dirty="0" err="1" smtClean="0">
                <a:latin typeface="微软雅黑" panose="020B0503020204020204" pitchFamily="34" charset="-122"/>
                <a:ea typeface="微软雅黑" panose="020B0503020204020204" pitchFamily="34" charset="-122"/>
              </a:rPr>
              <a:t>echostr</a:t>
            </a:r>
            <a:r>
              <a:rPr lang="zh-CN" altLang="en-US" sz="2000" dirty="0" smtClean="0">
                <a:latin typeface="微软雅黑" panose="020B0503020204020204" pitchFamily="34" charset="-122"/>
                <a:ea typeface="微软雅黑" panose="020B0503020204020204" pitchFamily="34" charset="-122"/>
              </a:rPr>
              <a:t>几个参数发送到开发者提交的</a:t>
            </a:r>
            <a:r>
              <a:rPr lang="en-US" altLang="zh-CN" sz="2000" dirty="0" smtClean="0">
                <a:latin typeface="微软雅黑" panose="020B0503020204020204" pitchFamily="34" charset="-122"/>
                <a:ea typeface="微软雅黑" panose="020B0503020204020204" pitchFamily="34" charset="-122"/>
              </a:rPr>
              <a:t>URL</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开发</a:t>
            </a:r>
            <a:r>
              <a:rPr lang="zh-CN" altLang="en-US" sz="2000" dirty="0" smtClean="0">
                <a:latin typeface="微软雅黑" panose="020B0503020204020204" pitchFamily="34" charset="-122"/>
                <a:ea typeface="微软雅黑" panose="020B0503020204020204" pitchFamily="34" charset="-122"/>
              </a:rPr>
              <a:t>者服务器校验过程：</a:t>
            </a:r>
            <a:endParaRPr lang="en-US" altLang="zh-CN" sz="2000" dirty="0" smtClean="0">
              <a:latin typeface="微软雅黑" panose="020B0503020204020204" pitchFamily="34" charset="-122"/>
              <a:ea typeface="微软雅黑" panose="020B0503020204020204" pitchFamily="34" charset="-122"/>
            </a:endParaRPr>
          </a:p>
          <a:p>
            <a:pPr lvl="1">
              <a:lnSpc>
                <a:spcPct val="150000"/>
              </a:lnSpc>
            </a:pPr>
            <a:r>
              <a:rPr lang="en-US" altLang="zh-CN" sz="2000" dirty="0">
                <a:solidFill>
                  <a:schemeClr val="accent6">
                    <a:lumMod val="75000"/>
                  </a:schemeClr>
                </a:solidFill>
              </a:rPr>
              <a:t>1</a:t>
            </a:r>
            <a:r>
              <a:rPr lang="zh-CN" altLang="en-US" sz="2000" dirty="0">
                <a:solidFill>
                  <a:schemeClr val="accent6">
                    <a:lumMod val="75000"/>
                  </a:schemeClr>
                </a:solidFill>
              </a:rPr>
              <a:t>）将</a:t>
            </a:r>
            <a:r>
              <a:rPr lang="en-US" altLang="zh-CN" sz="2000" dirty="0">
                <a:solidFill>
                  <a:schemeClr val="accent6">
                    <a:lumMod val="75000"/>
                  </a:schemeClr>
                </a:solidFill>
              </a:rPr>
              <a:t>token</a:t>
            </a:r>
            <a:r>
              <a:rPr lang="zh-CN" altLang="en-US" sz="2000" dirty="0">
                <a:solidFill>
                  <a:schemeClr val="accent6">
                    <a:lumMod val="75000"/>
                  </a:schemeClr>
                </a:solidFill>
              </a:rPr>
              <a:t>、</a:t>
            </a:r>
            <a:r>
              <a:rPr lang="en-US" altLang="zh-CN" sz="2000" dirty="0">
                <a:solidFill>
                  <a:schemeClr val="accent6">
                    <a:lumMod val="75000"/>
                  </a:schemeClr>
                </a:solidFill>
              </a:rPr>
              <a:t>timestamp</a:t>
            </a:r>
            <a:r>
              <a:rPr lang="zh-CN" altLang="en-US" sz="2000" dirty="0">
                <a:solidFill>
                  <a:schemeClr val="accent6">
                    <a:lumMod val="75000"/>
                  </a:schemeClr>
                </a:solidFill>
              </a:rPr>
              <a:t>、</a:t>
            </a:r>
            <a:r>
              <a:rPr lang="en-US" altLang="zh-CN" sz="2000" dirty="0">
                <a:solidFill>
                  <a:schemeClr val="accent6">
                    <a:lumMod val="75000"/>
                  </a:schemeClr>
                </a:solidFill>
              </a:rPr>
              <a:t>nonce</a:t>
            </a:r>
            <a:r>
              <a:rPr lang="zh-CN" altLang="en-US" sz="2000" dirty="0">
                <a:solidFill>
                  <a:schemeClr val="accent6">
                    <a:lumMod val="75000"/>
                  </a:schemeClr>
                </a:solidFill>
              </a:rPr>
              <a:t>三个参数进行字典序排序</a:t>
            </a:r>
          </a:p>
          <a:p>
            <a:pPr lvl="1">
              <a:lnSpc>
                <a:spcPct val="150000"/>
              </a:lnSpc>
            </a:pPr>
            <a:r>
              <a:rPr lang="en-US" altLang="zh-CN" sz="2000" dirty="0">
                <a:solidFill>
                  <a:schemeClr val="accent6">
                    <a:lumMod val="75000"/>
                  </a:schemeClr>
                </a:solidFill>
              </a:rPr>
              <a:t>2</a:t>
            </a:r>
            <a:r>
              <a:rPr lang="zh-CN" altLang="en-US" sz="2000" dirty="0">
                <a:solidFill>
                  <a:schemeClr val="accent6">
                    <a:lumMod val="75000"/>
                  </a:schemeClr>
                </a:solidFill>
              </a:rPr>
              <a:t>）将三个参数字符串拼接成一个字符串进行</a:t>
            </a:r>
            <a:r>
              <a:rPr lang="en-US" altLang="zh-CN" sz="2000" dirty="0">
                <a:solidFill>
                  <a:schemeClr val="accent6">
                    <a:lumMod val="75000"/>
                  </a:schemeClr>
                </a:solidFill>
              </a:rPr>
              <a:t>sha1</a:t>
            </a:r>
            <a:r>
              <a:rPr lang="zh-CN" altLang="en-US" sz="2000" dirty="0">
                <a:solidFill>
                  <a:schemeClr val="accent6">
                    <a:lumMod val="75000"/>
                  </a:schemeClr>
                </a:solidFill>
              </a:rPr>
              <a:t>加密</a:t>
            </a:r>
          </a:p>
          <a:p>
            <a:pPr lvl="1">
              <a:lnSpc>
                <a:spcPct val="150000"/>
              </a:lnSpc>
            </a:pPr>
            <a:r>
              <a:rPr lang="en-US" altLang="zh-CN" sz="2000" dirty="0">
                <a:solidFill>
                  <a:schemeClr val="accent6">
                    <a:lumMod val="75000"/>
                  </a:schemeClr>
                </a:solidFill>
              </a:rPr>
              <a:t>3</a:t>
            </a:r>
            <a:r>
              <a:rPr lang="zh-CN" altLang="en-US" sz="2000" dirty="0">
                <a:solidFill>
                  <a:schemeClr val="accent6">
                    <a:lumMod val="75000"/>
                  </a:schemeClr>
                </a:solidFill>
              </a:rPr>
              <a:t>）开发者获得加密后的字符串可与</a:t>
            </a:r>
            <a:r>
              <a:rPr lang="en-US" altLang="zh-CN" sz="2000" dirty="0">
                <a:solidFill>
                  <a:schemeClr val="accent6">
                    <a:lumMod val="75000"/>
                  </a:schemeClr>
                </a:solidFill>
              </a:rPr>
              <a:t>signature</a:t>
            </a:r>
            <a:r>
              <a:rPr lang="zh-CN" altLang="en-US" sz="2000" dirty="0">
                <a:solidFill>
                  <a:schemeClr val="accent6">
                    <a:lumMod val="75000"/>
                  </a:schemeClr>
                </a:solidFill>
              </a:rPr>
              <a:t>对比，标识该请求来源于微</a:t>
            </a:r>
            <a:r>
              <a:rPr lang="zh-CN" altLang="en-US" sz="2000" dirty="0" smtClean="0">
                <a:solidFill>
                  <a:schemeClr val="accent6">
                    <a:lumMod val="75000"/>
                  </a:schemeClr>
                </a:solidFill>
              </a:rPr>
              <a:t>信</a:t>
            </a:r>
            <a:endParaRPr lang="en-US" altLang="zh-CN" sz="2000" dirty="0" smtClean="0">
              <a:solidFill>
                <a:schemeClr val="accent6">
                  <a:lumMod val="75000"/>
                </a:schemeClr>
              </a:solidFill>
            </a:endParaRPr>
          </a:p>
          <a:p>
            <a:pPr lvl="1">
              <a:lnSpc>
                <a:spcPct val="150000"/>
              </a:lnSpc>
            </a:pPr>
            <a:r>
              <a:rPr lang="en-US" altLang="zh-CN" sz="2000" dirty="0" smtClean="0">
                <a:solidFill>
                  <a:schemeClr val="accent6">
                    <a:lumMod val="75000"/>
                  </a:schemeClr>
                </a:solidFill>
              </a:rPr>
              <a:t>4</a:t>
            </a:r>
            <a:r>
              <a:rPr lang="zh-CN" altLang="en-US" sz="2000" dirty="0" smtClean="0">
                <a:solidFill>
                  <a:schemeClr val="accent6">
                    <a:lumMod val="75000"/>
                  </a:schemeClr>
                </a:solidFill>
              </a:rPr>
              <a:t>）正确则</a:t>
            </a:r>
            <a:r>
              <a:rPr lang="zh-CN" altLang="en-US" sz="2000" dirty="0">
                <a:solidFill>
                  <a:schemeClr val="accent6">
                    <a:lumMod val="75000"/>
                  </a:schemeClr>
                </a:solidFill>
              </a:rPr>
              <a:t>原样返回</a:t>
            </a:r>
            <a:r>
              <a:rPr lang="en-US" altLang="zh-CN" sz="2000" dirty="0" err="1">
                <a:solidFill>
                  <a:schemeClr val="accent6">
                    <a:lumMod val="75000"/>
                  </a:schemeClr>
                </a:solidFill>
              </a:rPr>
              <a:t>echostr</a:t>
            </a:r>
            <a:r>
              <a:rPr lang="zh-CN" altLang="en-US" sz="2000" dirty="0">
                <a:solidFill>
                  <a:schemeClr val="accent6">
                    <a:lumMod val="75000"/>
                  </a:schemeClr>
                </a:solidFill>
              </a:rPr>
              <a:t>参数内容</a:t>
            </a:r>
          </a:p>
          <a:p>
            <a:pPr marL="285750" indent="-285750">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注意：验证过程和通信过程互斥。验证只需要一次，通过以后，就不再需要验证。</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9020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举例</a:t>
            </a:r>
          </a:p>
        </p:txBody>
      </p:sp>
      <p:sp>
        <p:nvSpPr>
          <p:cNvPr id="4" name="文本框 3"/>
          <p:cNvSpPr txBox="1"/>
          <p:nvPr/>
        </p:nvSpPr>
        <p:spPr>
          <a:xfrm>
            <a:off x="1054099" y="1771650"/>
            <a:ext cx="10818813" cy="3785652"/>
          </a:xfrm>
          <a:prstGeom prst="rect">
            <a:avLst/>
          </a:prstGeom>
          <a:noFill/>
        </p:spPr>
        <p:txBody>
          <a:bodyPr wrap="square" rtlCol="0">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rPr>
              <a:t>token=‘hello’;  nonce=1023;  timestamp</a:t>
            </a:r>
            <a:r>
              <a:rPr lang="en-US" altLang="zh-CN" sz="2000" dirty="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‘1498629517’;  </a:t>
            </a:r>
            <a:r>
              <a:rPr lang="en-US" altLang="zh-CN" sz="2000" dirty="0" err="1" smtClean="0">
                <a:latin typeface="微软雅黑" panose="020B0503020204020204" pitchFamily="34" charset="-122"/>
                <a:ea typeface="微软雅黑" panose="020B0503020204020204" pitchFamily="34" charset="-122"/>
              </a:rPr>
              <a:t>echoStr</a:t>
            </a:r>
            <a:r>
              <a:rPr lang="en-US" altLang="zh-CN" sz="2000" dirty="0" smtClean="0">
                <a:latin typeface="微软雅黑" panose="020B0503020204020204" pitchFamily="34" charset="-122"/>
                <a:ea typeface="微软雅黑" panose="020B0503020204020204" pitchFamily="34" charset="-122"/>
              </a:rPr>
              <a:t>=‘</a:t>
            </a:r>
            <a:r>
              <a:rPr lang="en-US" altLang="zh-CN" sz="2000" dirty="0" err="1" smtClean="0">
                <a:latin typeface="微软雅黑" panose="020B0503020204020204" pitchFamily="34" charset="-122"/>
                <a:ea typeface="微软雅黑" panose="020B0503020204020204" pitchFamily="34" charset="-122"/>
              </a:rPr>
              <a:t>asdfg</a:t>
            </a:r>
            <a:r>
              <a:rPr lang="en-US" altLang="zh-CN" sz="2000" dirty="0" smtClean="0">
                <a:latin typeface="微软雅黑" panose="020B0503020204020204" pitchFamily="34" charset="-122"/>
                <a:ea typeface="微软雅黑" panose="020B0503020204020204" pitchFamily="34" charset="-122"/>
              </a:rPr>
              <a:t>’;</a:t>
            </a:r>
            <a:endParaRPr lang="en-US" altLang="zh-CN" dirty="0" smtClean="0"/>
          </a:p>
          <a:p>
            <a:pPr>
              <a:lnSpc>
                <a:spcPct val="150000"/>
              </a:lnSpc>
            </a:pPr>
            <a:r>
              <a:rPr lang="zh-CN" altLang="en-US" sz="2000" dirty="0" smtClean="0">
                <a:latin typeface="微软雅黑" panose="020B0503020204020204" pitchFamily="34" charset="-122"/>
                <a:ea typeface="微软雅黑" panose="020B0503020204020204" pitchFamily="34" charset="-122"/>
              </a:rPr>
              <a:t>经过以上步骤操作后得到</a:t>
            </a:r>
            <a:r>
              <a:rPr lang="en-US" altLang="zh-CN" sz="2000" dirty="0" smtClean="0">
                <a:latin typeface="微软雅黑" panose="020B0503020204020204" pitchFamily="34" charset="-122"/>
                <a:ea typeface="微软雅黑" panose="020B0503020204020204" pitchFamily="34" charset="-122"/>
              </a:rPr>
              <a:t>signature=‘</a:t>
            </a:r>
            <a:r>
              <a:rPr lang="en-US" altLang="zh-CN" sz="2000" dirty="0"/>
              <a:t>a9b915c2be2f9ecda24053f590b93f0dd85eb91b</a:t>
            </a:r>
            <a:r>
              <a:rPr lang="en-US" altLang="zh-CN" sz="2000" dirty="0" smtClean="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微</a:t>
            </a:r>
            <a:r>
              <a:rPr lang="zh-CN" altLang="en-US" sz="2000" dirty="0" smtClean="0">
                <a:latin typeface="微软雅黑" panose="020B0503020204020204" pitchFamily="34" charset="-122"/>
                <a:ea typeface="微软雅黑" panose="020B0503020204020204" pitchFamily="34" charset="-122"/>
              </a:rPr>
              <a:t>信服务器发送的请求就是：</a:t>
            </a:r>
            <a:endParaRPr lang="en-US" altLang="zh-CN" sz="2000" dirty="0" smtClean="0">
              <a:latin typeface="微软雅黑" panose="020B0503020204020204" pitchFamily="34" charset="-122"/>
              <a:ea typeface="微软雅黑" panose="020B0503020204020204" pitchFamily="34" charset="-122"/>
            </a:endParaRPr>
          </a:p>
          <a:p>
            <a:pPr lvl="1">
              <a:lnSpc>
                <a:spcPct val="150000"/>
              </a:lnSpc>
            </a:pPr>
            <a:r>
              <a:rPr lang="en-US" altLang="zh-CN" sz="2000" dirty="0" smtClean="0">
                <a:latin typeface="微软雅黑" panose="020B0503020204020204" pitchFamily="34" charset="-122"/>
                <a:ea typeface="微软雅黑" panose="020B0503020204020204" pitchFamily="34" charset="-122"/>
              </a:rPr>
              <a:t>[URL]?signature=</a:t>
            </a:r>
            <a:r>
              <a:rPr lang="en-US" altLang="zh-CN" sz="2000" dirty="0"/>
              <a:t> </a:t>
            </a:r>
            <a:r>
              <a:rPr lang="en-US" altLang="zh-CN" sz="2000" dirty="0" smtClean="0">
                <a:latin typeface="微软雅黑" panose="020B0503020204020204" pitchFamily="34" charset="-122"/>
                <a:ea typeface="微软雅黑" panose="020B0503020204020204" pitchFamily="34" charset="-122"/>
              </a:rPr>
              <a:t>a9b915c2be2f9ecda24053f590b93f0dd85eb91b</a:t>
            </a:r>
            <a:r>
              <a:rPr lang="en-US" altLang="zh-CN" sz="2000" dirty="0" smtClean="0"/>
              <a:t>&amp;</a:t>
            </a:r>
            <a:r>
              <a:rPr lang="en-US" altLang="zh-CN" sz="2000" dirty="0" smtClean="0">
                <a:latin typeface="微软雅黑" panose="020B0503020204020204" pitchFamily="34" charset="-122"/>
                <a:ea typeface="微软雅黑" panose="020B0503020204020204" pitchFamily="34" charset="-122"/>
              </a:rPr>
              <a:t>timestamp</a:t>
            </a:r>
            <a:r>
              <a:rPr lang="en-US" altLang="zh-CN" sz="2000" dirty="0" smtClean="0"/>
              <a:t>=</a:t>
            </a:r>
            <a:r>
              <a:rPr lang="en-US" altLang="zh-CN" sz="2000" dirty="0" smtClean="0">
                <a:latin typeface="微软雅黑" panose="020B0503020204020204" pitchFamily="34" charset="-122"/>
                <a:ea typeface="微软雅黑" panose="020B0503020204020204" pitchFamily="34" charset="-122"/>
              </a:rPr>
              <a:t>1498629517&amp;nonce=1023&amp;echoStr=</a:t>
            </a:r>
            <a:r>
              <a:rPr lang="en-US" altLang="zh-CN" sz="2000" dirty="0" err="1" smtClean="0">
                <a:latin typeface="微软雅黑" panose="020B0503020204020204" pitchFamily="34" charset="-122"/>
                <a:ea typeface="微软雅黑" panose="020B0503020204020204" pitchFamily="34" charset="-122"/>
              </a:rPr>
              <a:t>asdfg</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开发</a:t>
            </a:r>
            <a:r>
              <a:rPr lang="zh-CN" altLang="en-US" sz="2000" dirty="0" smtClean="0">
                <a:latin typeface="微软雅黑" panose="020B0503020204020204" pitchFamily="34" charset="-122"/>
                <a:ea typeface="微软雅黑" panose="020B0503020204020204" pitchFamily="34" charset="-122"/>
              </a:rPr>
              <a:t>者服务器根据配置好的</a:t>
            </a:r>
            <a:r>
              <a:rPr lang="en-US" altLang="zh-CN" sz="2000" dirty="0" smtClean="0">
                <a:latin typeface="微软雅黑" panose="020B0503020204020204" pitchFamily="34" charset="-122"/>
                <a:ea typeface="微软雅黑" panose="020B0503020204020204" pitchFamily="34" charset="-122"/>
              </a:rPr>
              <a:t>token</a:t>
            </a:r>
            <a:r>
              <a:rPr lang="zh-CN" altLang="en-US" sz="2000" dirty="0" smtClean="0">
                <a:latin typeface="微软雅黑" panose="020B0503020204020204" pitchFamily="34" charset="-122"/>
                <a:ea typeface="微软雅黑" panose="020B0503020204020204" pitchFamily="34" charset="-122"/>
              </a:rPr>
              <a:t>使用相同的处理过程计算后与</a:t>
            </a:r>
            <a:r>
              <a:rPr lang="en-US" altLang="zh-CN" sz="2000" dirty="0" smtClean="0">
                <a:latin typeface="微软雅黑" panose="020B0503020204020204" pitchFamily="34" charset="-122"/>
                <a:ea typeface="微软雅黑" panose="020B0503020204020204" pitchFamily="34" charset="-122"/>
              </a:rPr>
              <a:t>GET</a:t>
            </a:r>
            <a:r>
              <a:rPr lang="zh-CN" altLang="en-US" sz="2000" dirty="0" smtClean="0">
                <a:latin typeface="微软雅黑" panose="020B0503020204020204" pitchFamily="34" charset="-122"/>
                <a:ea typeface="微软雅黑" panose="020B0503020204020204" pitchFamily="34" charset="-122"/>
              </a:rPr>
              <a:t>参数</a:t>
            </a:r>
            <a:r>
              <a:rPr lang="en-US" altLang="zh-CN" sz="2000" dirty="0" smtClean="0">
                <a:latin typeface="微软雅黑" panose="020B0503020204020204" pitchFamily="34" charset="-122"/>
                <a:ea typeface="微软雅黑" panose="020B0503020204020204" pitchFamily="34" charset="-122"/>
              </a:rPr>
              <a:t>signature</a:t>
            </a:r>
            <a:r>
              <a:rPr lang="zh-CN" altLang="en-US" sz="2000" dirty="0">
                <a:latin typeface="微软雅黑" panose="020B0503020204020204" pitchFamily="34" charset="-122"/>
                <a:ea typeface="微软雅黑" panose="020B0503020204020204" pitchFamily="34" charset="-122"/>
              </a:rPr>
              <a:t>判断</a:t>
            </a:r>
            <a:r>
              <a:rPr lang="zh-CN" altLang="en-US" sz="2000" dirty="0" smtClean="0">
                <a:latin typeface="微软雅黑" panose="020B0503020204020204" pitchFamily="34" charset="-122"/>
                <a:ea typeface="微软雅黑" panose="020B0503020204020204" pitchFamily="34" charset="-122"/>
              </a:rPr>
              <a:t>是不是相同，相同返回</a:t>
            </a:r>
            <a:r>
              <a:rPr lang="en-US" altLang="zh-CN" sz="2000" dirty="0" err="1" smtClean="0">
                <a:latin typeface="微软雅黑" panose="020B0503020204020204" pitchFamily="34" charset="-122"/>
                <a:ea typeface="微软雅黑" panose="020B0503020204020204" pitchFamily="34" charset="-122"/>
              </a:rPr>
              <a:t>asdfg</a:t>
            </a:r>
            <a:r>
              <a:rPr lang="zh-CN" altLang="en-US" sz="2000" dirty="0" smtClean="0">
                <a:latin typeface="微软雅黑" panose="020B0503020204020204" pitchFamily="34" charset="-122"/>
                <a:ea typeface="微软雅黑" panose="020B0503020204020204" pitchFamily="34" charset="-122"/>
              </a:rPr>
              <a:t>否则返回空值。</a:t>
            </a:r>
            <a:endParaRPr lang="en-US" altLang="zh-CN"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695593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89775" cy="685800"/>
          </a:xfrm>
        </p:spPr>
        <p:txBody>
          <a:bodyPr/>
          <a:lstStyle/>
          <a:p>
            <a:r>
              <a:rPr lang="zh-CN" altLang="en-US" b="0" dirty="0" smtClean="0"/>
              <a:t>开发者服务器</a:t>
            </a:r>
            <a:r>
              <a:rPr lang="en-US" altLang="zh-CN" b="0" dirty="0" smtClean="0"/>
              <a:t>URL</a:t>
            </a:r>
            <a:r>
              <a:rPr lang="zh-CN" altLang="en-US" b="0" dirty="0" smtClean="0"/>
              <a:t>验证代码</a:t>
            </a:r>
            <a:endParaRPr lang="zh-CN" altLang="en-US" b="0" dirty="0"/>
          </a:p>
        </p:txBody>
      </p:sp>
      <p:sp>
        <p:nvSpPr>
          <p:cNvPr id="4" name="文本框 3"/>
          <p:cNvSpPr txBox="1"/>
          <p:nvPr/>
        </p:nvSpPr>
        <p:spPr>
          <a:xfrm>
            <a:off x="1054099" y="1600200"/>
            <a:ext cx="5643562" cy="5065297"/>
          </a:xfrm>
          <a:prstGeom prst="rect">
            <a:avLst/>
          </a:prstGeom>
          <a:noFill/>
        </p:spPr>
        <p:txBody>
          <a:bodyPr wrap="square" rtlCol="0">
            <a:spAutoFit/>
          </a:bodyPr>
          <a:lstStyle/>
          <a:p>
            <a:pPr>
              <a:lnSpc>
                <a:spcPts val="2600"/>
              </a:lnSpc>
            </a:pPr>
            <a:r>
              <a:rPr lang="en-US" altLang="zh-CN" dirty="0">
                <a:latin typeface="微软雅黑" panose="020B0503020204020204" pitchFamily="34" charset="-122"/>
                <a:ea typeface="微软雅黑" panose="020B0503020204020204" pitchFamily="34" charset="-122"/>
              </a:rPr>
              <a:t>private function </a:t>
            </a:r>
            <a:r>
              <a:rPr lang="en-US" altLang="zh-CN" dirty="0" err="1">
                <a:latin typeface="微软雅黑" panose="020B0503020204020204" pitchFamily="34" charset="-122"/>
                <a:ea typeface="微软雅黑" panose="020B0503020204020204" pitchFamily="34" charset="-122"/>
              </a:rPr>
              <a:t>checkSignature</a:t>
            </a:r>
            <a:r>
              <a:rPr lang="en-US" altLang="zh-CN" dirty="0" smtClean="0">
                <a:latin typeface="微软雅黑" panose="020B0503020204020204" pitchFamily="34" charset="-122"/>
                <a:ea typeface="微软雅黑" panose="020B0503020204020204" pitchFamily="34" charset="-122"/>
              </a:rPr>
              <a:t>() { </a:t>
            </a:r>
          </a:p>
          <a:p>
            <a:pPr>
              <a:lnSpc>
                <a:spcPts val="2600"/>
              </a:lnSpc>
            </a:pP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signature = $_GET["signature"]; </a:t>
            </a:r>
            <a:endParaRPr lang="en-US" altLang="zh-CN" dirty="0" smtClean="0">
              <a:latin typeface="微软雅黑" panose="020B0503020204020204" pitchFamily="34" charset="-122"/>
              <a:ea typeface="微软雅黑" panose="020B0503020204020204" pitchFamily="34" charset="-122"/>
            </a:endParaRPr>
          </a:p>
          <a:p>
            <a:pPr>
              <a:lnSpc>
                <a:spcPts val="2600"/>
              </a:lnSpc>
            </a:pP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timestamp = $_GET["timestamp"];        </a:t>
            </a:r>
            <a:endParaRPr lang="en-US" altLang="zh-CN" dirty="0" smtClean="0">
              <a:latin typeface="微软雅黑" panose="020B0503020204020204" pitchFamily="34" charset="-122"/>
              <a:ea typeface="微软雅黑" panose="020B0503020204020204" pitchFamily="34" charset="-122"/>
            </a:endParaRPr>
          </a:p>
          <a:p>
            <a:pPr>
              <a:lnSpc>
                <a:spcPts val="2600"/>
              </a:lnSpc>
            </a:pP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nonce = $_GET["nonce"];	</a:t>
            </a:r>
            <a:endParaRPr lang="en-US" altLang="zh-CN" dirty="0" smtClean="0">
              <a:latin typeface="微软雅黑" panose="020B0503020204020204" pitchFamily="34" charset="-122"/>
              <a:ea typeface="微软雅黑" panose="020B0503020204020204" pitchFamily="34" charset="-122"/>
            </a:endParaRPr>
          </a:p>
          <a:p>
            <a:pPr>
              <a:lnSpc>
                <a:spcPts val="2600"/>
              </a:lnSpc>
            </a:pP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token = $this-&gt;_token</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你设置的</a:t>
            </a:r>
            <a:r>
              <a:rPr lang="en-US" altLang="zh-CN" dirty="0" smtClean="0">
                <a:latin typeface="微软雅黑" panose="020B0503020204020204" pitchFamily="34" charset="-122"/>
                <a:ea typeface="微软雅黑" panose="020B0503020204020204" pitchFamily="34" charset="-122"/>
              </a:rPr>
              <a:t>Token</a:t>
            </a:r>
          </a:p>
          <a:p>
            <a:pPr>
              <a:lnSpc>
                <a:spcPts val="2600"/>
              </a:lnSpc>
            </a:pPr>
            <a:r>
              <a:rPr lang="en-US" altLang="zh-CN" dirty="0" smtClean="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tmpArr</a:t>
            </a:r>
            <a:r>
              <a:rPr lang="en-US" altLang="zh-CN" dirty="0">
                <a:latin typeface="微软雅黑" panose="020B0503020204020204" pitchFamily="34" charset="-122"/>
                <a:ea typeface="微软雅黑" panose="020B0503020204020204" pitchFamily="34" charset="-122"/>
              </a:rPr>
              <a:t> = array($token, $timestamp, $nonce</a:t>
            </a:r>
            <a:r>
              <a:rPr lang="en-US" altLang="zh-CN" dirty="0" smtClean="0">
                <a:latin typeface="微软雅黑" panose="020B0503020204020204" pitchFamily="34" charset="-122"/>
                <a:ea typeface="微软雅黑" panose="020B0503020204020204" pitchFamily="34" charset="-122"/>
              </a:rPr>
              <a:t>);</a:t>
            </a:r>
          </a:p>
          <a:p>
            <a:pPr>
              <a:lnSpc>
                <a:spcPts val="2600"/>
              </a:lnSpc>
            </a:pPr>
            <a:r>
              <a:rPr lang="en-US" altLang="zh-CN" dirty="0" smtClean="0">
                <a:latin typeface="微软雅黑" panose="020B0503020204020204" pitchFamily="34" charset="-122"/>
                <a:ea typeface="微软雅黑" panose="020B0503020204020204" pitchFamily="34" charset="-122"/>
              </a:rPr>
              <a:t>    sort($</a:t>
            </a:r>
            <a:r>
              <a:rPr lang="en-US" altLang="zh-CN" dirty="0" err="1" smtClean="0">
                <a:latin typeface="微软雅黑" panose="020B0503020204020204" pitchFamily="34" charset="-122"/>
                <a:ea typeface="微软雅黑" panose="020B0503020204020204" pitchFamily="34" charset="-122"/>
              </a:rPr>
              <a:t>tmpArr</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字典排序</a:t>
            </a:r>
            <a:endParaRPr lang="en-US" altLang="zh-CN" dirty="0" smtClean="0">
              <a:latin typeface="微软雅黑" panose="020B0503020204020204" pitchFamily="34" charset="-122"/>
              <a:ea typeface="微软雅黑" panose="020B0503020204020204" pitchFamily="34" charset="-122"/>
            </a:endParaRPr>
          </a:p>
          <a:p>
            <a:pPr>
              <a:lnSpc>
                <a:spcPts val="2600"/>
              </a:lnSpc>
            </a:pPr>
            <a:r>
              <a:rPr lang="en-US" altLang="zh-CN" dirty="0" smtClean="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tmpStr</a:t>
            </a:r>
            <a:r>
              <a:rPr lang="en-US" altLang="zh-CN" dirty="0">
                <a:latin typeface="微软雅黑" panose="020B0503020204020204" pitchFamily="34" charset="-122"/>
                <a:ea typeface="微软雅黑" panose="020B0503020204020204" pitchFamily="34" charset="-122"/>
              </a:rPr>
              <a:t> = implode( $</a:t>
            </a:r>
            <a:r>
              <a:rPr lang="en-US" altLang="zh-CN" dirty="0" err="1">
                <a:latin typeface="微软雅黑" panose="020B0503020204020204" pitchFamily="34" charset="-122"/>
                <a:ea typeface="微软雅黑" panose="020B0503020204020204" pitchFamily="34" charset="-122"/>
              </a:rPr>
              <a:t>tmpArr</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a:t>
            </a:r>
          </a:p>
          <a:p>
            <a:pPr>
              <a:lnSpc>
                <a:spcPts val="2600"/>
              </a:lnSpc>
            </a:pPr>
            <a:r>
              <a:rPr lang="en-US" altLang="zh-CN" dirty="0" smtClean="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tmpStr</a:t>
            </a:r>
            <a:r>
              <a:rPr lang="en-US" altLang="zh-CN" dirty="0">
                <a:latin typeface="微软雅黑" panose="020B0503020204020204" pitchFamily="34" charset="-122"/>
                <a:ea typeface="微软雅黑" panose="020B0503020204020204" pitchFamily="34" charset="-122"/>
              </a:rPr>
              <a:t> = sha1( $</a:t>
            </a:r>
            <a:r>
              <a:rPr lang="en-US" altLang="zh-CN" dirty="0" err="1">
                <a:latin typeface="微软雅黑" panose="020B0503020204020204" pitchFamily="34" charset="-122"/>
                <a:ea typeface="微软雅黑" panose="020B0503020204020204" pitchFamily="34" charset="-122"/>
              </a:rPr>
              <a:t>tmpStr</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加密</a:t>
            </a:r>
            <a:endParaRPr lang="en-US" altLang="zh-CN" dirty="0" smtClean="0">
              <a:latin typeface="微软雅黑" panose="020B0503020204020204" pitchFamily="34" charset="-122"/>
              <a:ea typeface="微软雅黑" panose="020B0503020204020204" pitchFamily="34" charset="-122"/>
            </a:endParaRPr>
          </a:p>
          <a:p>
            <a:pPr>
              <a:lnSpc>
                <a:spcPts val="2600"/>
              </a:lnSpc>
            </a:pPr>
            <a:r>
              <a:rPr lang="en-US" altLang="zh-CN" dirty="0" smtClean="0">
                <a:latin typeface="微软雅黑" panose="020B0503020204020204" pitchFamily="34" charset="-122"/>
                <a:ea typeface="微软雅黑" panose="020B0503020204020204" pitchFamily="34" charset="-122"/>
              </a:rPr>
              <a:t>    if</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tmpStr</a:t>
            </a:r>
            <a:r>
              <a:rPr lang="en-US" altLang="zh-CN" dirty="0">
                <a:latin typeface="微软雅黑" panose="020B0503020204020204" pitchFamily="34" charset="-122"/>
                <a:ea typeface="微软雅黑" panose="020B0503020204020204" pitchFamily="34" charset="-122"/>
              </a:rPr>
              <a:t> == $signature </a:t>
            </a:r>
            <a:r>
              <a:rPr lang="en-US" altLang="zh-CN" dirty="0" smtClean="0">
                <a:latin typeface="微软雅黑" panose="020B0503020204020204" pitchFamily="34" charset="-122"/>
                <a:ea typeface="微软雅黑" panose="020B0503020204020204" pitchFamily="34" charset="-122"/>
              </a:rPr>
              <a:t>){</a:t>
            </a:r>
          </a:p>
          <a:p>
            <a:pPr>
              <a:lnSpc>
                <a:spcPts val="2600"/>
              </a:lnSpc>
            </a:pPr>
            <a:r>
              <a:rPr lang="en-US" altLang="zh-CN" dirty="0" smtClean="0">
                <a:latin typeface="微软雅黑" panose="020B0503020204020204" pitchFamily="34" charset="-122"/>
                <a:ea typeface="微软雅黑" panose="020B0503020204020204" pitchFamily="34" charset="-122"/>
              </a:rPr>
              <a:t>        return </a:t>
            </a:r>
            <a:r>
              <a:rPr lang="en-US" altLang="zh-CN" dirty="0">
                <a:latin typeface="微软雅黑" panose="020B0503020204020204" pitchFamily="34" charset="-122"/>
                <a:ea typeface="微软雅黑" panose="020B0503020204020204" pitchFamily="34" charset="-122"/>
              </a:rPr>
              <a:t>true</a:t>
            </a:r>
            <a:r>
              <a:rPr lang="en-US" altLang="zh-CN" dirty="0" smtClean="0">
                <a:latin typeface="微软雅黑" panose="020B0503020204020204" pitchFamily="34" charset="-122"/>
                <a:ea typeface="微软雅黑" panose="020B0503020204020204" pitchFamily="34" charset="-122"/>
              </a:rPr>
              <a:t>;</a:t>
            </a:r>
          </a:p>
          <a:p>
            <a:pPr>
              <a:lnSpc>
                <a:spcPts val="2600"/>
              </a:lnSpc>
            </a:pPr>
            <a:r>
              <a:rPr lang="en-US" altLang="zh-CN" dirty="0" smtClean="0">
                <a:latin typeface="微软雅黑" panose="020B0503020204020204" pitchFamily="34" charset="-122"/>
                <a:ea typeface="微软雅黑" panose="020B0503020204020204" pitchFamily="34" charset="-122"/>
              </a:rPr>
              <a:t>    }else{</a:t>
            </a:r>
          </a:p>
          <a:p>
            <a:pPr>
              <a:lnSpc>
                <a:spcPts val="2600"/>
              </a:lnSpc>
            </a:pPr>
            <a:r>
              <a:rPr lang="en-US" altLang="zh-CN" dirty="0" smtClean="0">
                <a:latin typeface="微软雅黑" panose="020B0503020204020204" pitchFamily="34" charset="-122"/>
                <a:ea typeface="微软雅黑" panose="020B0503020204020204" pitchFamily="34" charset="-122"/>
              </a:rPr>
              <a:t>        return </a:t>
            </a:r>
            <a:r>
              <a:rPr lang="en-US" altLang="zh-CN" dirty="0">
                <a:latin typeface="微软雅黑" panose="020B0503020204020204" pitchFamily="34" charset="-122"/>
                <a:ea typeface="微软雅黑" panose="020B0503020204020204" pitchFamily="34" charset="-122"/>
              </a:rPr>
              <a:t>false</a:t>
            </a:r>
            <a:r>
              <a:rPr lang="en-US" altLang="zh-CN" dirty="0" smtClean="0">
                <a:latin typeface="微软雅黑" panose="020B0503020204020204" pitchFamily="34" charset="-122"/>
                <a:ea typeface="微软雅黑" panose="020B0503020204020204" pitchFamily="34" charset="-122"/>
              </a:rPr>
              <a:t>;</a:t>
            </a:r>
          </a:p>
          <a:p>
            <a:pPr>
              <a:lnSpc>
                <a:spcPts val="2600"/>
              </a:lnSpc>
            </a:pPr>
            <a:r>
              <a:rPr lang="en-US" altLang="zh-CN" dirty="0" smtClean="0">
                <a:latin typeface="微软雅黑" panose="020B0503020204020204" pitchFamily="34" charset="-122"/>
                <a:ea typeface="微软雅黑" panose="020B0503020204020204" pitchFamily="34" charset="-122"/>
              </a:rPr>
              <a:t>    }</a:t>
            </a:r>
          </a:p>
          <a:p>
            <a:pPr>
              <a:lnSpc>
                <a:spcPts val="2600"/>
              </a:lnSpc>
            </a:pP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7215188" y="1800225"/>
            <a:ext cx="4286250" cy="1938992"/>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public function valid()  </a:t>
            </a:r>
            <a:r>
              <a:rPr lang="en-US" altLang="zh-CN" sz="2000" dirty="0" smtClean="0">
                <a:latin typeface="微软雅黑" panose="020B0503020204020204" pitchFamily="34" charset="-122"/>
                <a:ea typeface="微软雅黑" panose="020B0503020204020204" pitchFamily="34" charset="-122"/>
              </a:rPr>
              <a:t>{</a:t>
            </a:r>
          </a:p>
          <a:p>
            <a:r>
              <a:rPr lang="en-US" altLang="zh-CN" sz="2000" dirty="0" smtClean="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echoStr</a:t>
            </a:r>
            <a:r>
              <a:rPr lang="en-US" altLang="zh-CN" sz="2000" dirty="0">
                <a:latin typeface="微软雅黑" panose="020B0503020204020204" pitchFamily="34" charset="-122"/>
                <a:ea typeface="微软雅黑" panose="020B0503020204020204" pitchFamily="34" charset="-122"/>
              </a:rPr>
              <a:t> = $_GET["</a:t>
            </a:r>
            <a:r>
              <a:rPr lang="en-US" altLang="zh-CN" sz="2000" dirty="0" err="1">
                <a:latin typeface="微软雅黑" panose="020B0503020204020204" pitchFamily="34" charset="-122"/>
                <a:ea typeface="微软雅黑" panose="020B0503020204020204" pitchFamily="34" charset="-122"/>
              </a:rPr>
              <a:t>echostr</a:t>
            </a:r>
            <a:r>
              <a:rPr lang="en-US" altLang="zh-CN" sz="2000" dirty="0">
                <a:latin typeface="微软雅黑" panose="020B0503020204020204" pitchFamily="34" charset="-122"/>
                <a:ea typeface="微软雅黑" panose="020B0503020204020204" pitchFamily="34" charset="-122"/>
              </a:rPr>
              <a:t>"]; </a:t>
            </a:r>
            <a:endParaRPr lang="en-US" altLang="zh-CN" sz="2000" dirty="0" smtClean="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    if</a:t>
            </a:r>
            <a:r>
              <a:rPr lang="en-US" altLang="zh-CN" sz="2000" dirty="0">
                <a:latin typeface="微软雅黑" panose="020B0503020204020204" pitchFamily="34" charset="-122"/>
                <a:ea typeface="微软雅黑" panose="020B0503020204020204" pitchFamily="34" charset="-122"/>
              </a:rPr>
              <a:t>($this-&gt;</a:t>
            </a:r>
            <a:r>
              <a:rPr lang="en-US" altLang="zh-CN" sz="2000" dirty="0" err="1">
                <a:latin typeface="微软雅黑" panose="020B0503020204020204" pitchFamily="34" charset="-122"/>
                <a:ea typeface="微软雅黑" panose="020B0503020204020204" pitchFamily="34" charset="-122"/>
              </a:rPr>
              <a:t>checkSignature</a:t>
            </a:r>
            <a:r>
              <a:rPr lang="en-US" altLang="zh-CN" sz="2000" dirty="0" smtClean="0">
                <a:latin typeface="微软雅黑" panose="020B0503020204020204" pitchFamily="34" charset="-122"/>
                <a:ea typeface="微软雅黑" panose="020B0503020204020204" pitchFamily="34" charset="-122"/>
              </a:rPr>
              <a:t>()) {</a:t>
            </a:r>
          </a:p>
          <a:p>
            <a:r>
              <a:rPr lang="en-US" altLang="zh-CN" sz="2000" dirty="0" smtClean="0">
                <a:latin typeface="微软雅黑" panose="020B0503020204020204" pitchFamily="34" charset="-122"/>
                <a:ea typeface="微软雅黑" panose="020B0503020204020204" pitchFamily="34" charset="-122"/>
              </a:rPr>
              <a:t>        exit</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echoStr</a:t>
            </a:r>
            <a:r>
              <a:rPr lang="en-US" altLang="zh-CN" sz="2000" dirty="0" smtClean="0">
                <a:latin typeface="微软雅黑" panose="020B0503020204020204" pitchFamily="34" charset="-122"/>
                <a:ea typeface="微软雅黑" panose="020B0503020204020204" pitchFamily="34" charset="-122"/>
              </a:rPr>
              <a:t>);</a:t>
            </a:r>
          </a:p>
          <a:p>
            <a:r>
              <a:rPr lang="en-US" altLang="zh-CN" sz="2000" dirty="0" smtClean="0">
                <a:latin typeface="微软雅黑" panose="020B0503020204020204" pitchFamily="34" charset="-122"/>
                <a:ea typeface="微软雅黑" panose="020B0503020204020204" pitchFamily="34" charset="-122"/>
              </a:rPr>
              <a:t>    }</a:t>
            </a:r>
          </a:p>
          <a:p>
            <a:r>
              <a:rPr lang="en-US" altLang="zh-CN"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725591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smtClean="0"/>
              <a:t>完整的验证文件</a:t>
            </a:r>
            <a:endParaRPr lang="zh-CN" altLang="en-US" b="0" dirty="0"/>
          </a:p>
        </p:txBody>
      </p:sp>
      <p:sp>
        <p:nvSpPr>
          <p:cNvPr id="4" name="文本框 3"/>
          <p:cNvSpPr txBox="1"/>
          <p:nvPr/>
        </p:nvSpPr>
        <p:spPr>
          <a:xfrm>
            <a:off x="1271588" y="1743075"/>
            <a:ext cx="9901237" cy="175432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下载链接：</a:t>
            </a:r>
            <a:r>
              <a:rPr lang="en-US" altLang="zh-CN" sz="2400" dirty="0">
                <a:latin typeface="微软雅黑" panose="020B0503020204020204" pitchFamily="34" charset="-122"/>
                <a:ea typeface="微软雅黑" panose="020B0503020204020204" pitchFamily="34" charset="-122"/>
                <a:hlinkClick r:id="rId2"/>
              </a:rPr>
              <a:t>https://</a:t>
            </a:r>
            <a:r>
              <a:rPr lang="en-US" altLang="zh-CN" sz="2400" dirty="0" smtClean="0">
                <a:latin typeface="微软雅黑" panose="020B0503020204020204" pitchFamily="34" charset="-122"/>
                <a:ea typeface="微软雅黑" panose="020B0503020204020204" pitchFamily="34" charset="-122"/>
                <a:hlinkClick r:id="rId2"/>
              </a:rPr>
              <a:t>pan.baidu.com/s/1kVQJZoF</a:t>
            </a:r>
            <a:endParaRPr lang="en-US" altLang="zh-CN" sz="24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提取码：</a:t>
            </a:r>
            <a:r>
              <a:rPr lang="en-US" altLang="zh-CN" sz="2400" dirty="0">
                <a:latin typeface="微软雅黑" panose="020B0503020204020204" pitchFamily="34" charset="-122"/>
                <a:ea typeface="微软雅黑" panose="020B0503020204020204" pitchFamily="34" charset="-122"/>
              </a:rPr>
              <a:t>tay7</a:t>
            </a:r>
            <a:endParaRPr lang="en-US" altLang="zh-CN" sz="24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下载文件后填写自己定义的</a:t>
            </a:r>
            <a:r>
              <a:rPr lang="en-US" altLang="zh-CN" sz="2400" dirty="0" smtClean="0">
                <a:latin typeface="微软雅黑" panose="020B0503020204020204" pitchFamily="34" charset="-122"/>
                <a:ea typeface="微软雅黑" panose="020B0503020204020204" pitchFamily="34" charset="-122"/>
              </a:rPr>
              <a:t>Token</a:t>
            </a:r>
            <a:r>
              <a:rPr lang="zh-CN" altLang="en-US" sz="2400" dirty="0" smtClean="0">
                <a:latin typeface="微软雅黑" panose="020B0503020204020204" pitchFamily="34" charset="-122"/>
                <a:ea typeface="微软雅黑" panose="020B0503020204020204" pitchFamily="34" charset="-122"/>
              </a:rPr>
              <a:t>，上传至申请的虚拟主机。</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332575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smtClean="0"/>
              <a:t>验证失败的问题</a:t>
            </a:r>
            <a:endParaRPr lang="zh-CN" altLang="en-US" b="0" dirty="0"/>
          </a:p>
        </p:txBody>
      </p:sp>
      <p:sp>
        <p:nvSpPr>
          <p:cNvPr id="4" name="文本框 3"/>
          <p:cNvSpPr txBox="1"/>
          <p:nvPr/>
        </p:nvSpPr>
        <p:spPr>
          <a:xfrm>
            <a:off x="1054100" y="1900238"/>
            <a:ext cx="10190163" cy="175432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000" dirty="0" smtClean="0">
                <a:latin typeface="微软雅黑" panose="020B0503020204020204" pitchFamily="34" charset="-122"/>
                <a:ea typeface="微软雅黑" panose="020B0503020204020204" pitchFamily="34" charset="-122"/>
              </a:rPr>
              <a:t>URL</a:t>
            </a:r>
            <a:r>
              <a:rPr lang="zh-CN" altLang="en-US" sz="2000" dirty="0" smtClean="0">
                <a:latin typeface="微软雅黑" panose="020B0503020204020204" pitchFamily="34" charset="-122"/>
                <a:ea typeface="微软雅黑" panose="020B0503020204020204" pitchFamily="34" charset="-122"/>
              </a:rPr>
              <a:t>路径填写有误</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2000" dirty="0" smtClean="0">
                <a:latin typeface="微软雅黑" panose="020B0503020204020204" pitchFamily="34" charset="-122"/>
                <a:ea typeface="微软雅黑" panose="020B0503020204020204" pitchFamily="34" charset="-122"/>
              </a:rPr>
              <a:t>Token</a:t>
            </a:r>
            <a:r>
              <a:rPr lang="zh-CN" altLang="en-US" sz="2000" dirty="0" smtClean="0">
                <a:latin typeface="微软雅黑" panose="020B0503020204020204" pitchFamily="34" charset="-122"/>
                <a:ea typeface="微软雅黑" panose="020B0503020204020204" pitchFamily="34" charset="-122"/>
              </a:rPr>
              <a:t>不一致</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代码存在错误</a:t>
            </a:r>
            <a:endParaRPr lang="en-US" altLang="zh-CN" sz="2000" dirty="0" smtClean="0">
              <a:latin typeface="微软雅黑" panose="020B0503020204020204" pitchFamily="34" charset="-122"/>
              <a:ea typeface="微软雅黑" panose="020B0503020204020204" pitchFamily="34" charset="-122"/>
            </a:endParaRPr>
          </a:p>
          <a:p>
            <a:endParaRPr lang="en-US" altLang="zh-CN" dirty="0" smtClean="0"/>
          </a:p>
        </p:txBody>
      </p:sp>
    </p:spTree>
    <p:extLst>
      <p:ext uri="{BB962C8B-B14F-4D97-AF65-F5344CB8AC3E}">
        <p14:creationId xmlns:p14="http://schemas.microsoft.com/office/powerpoint/2010/main" val="2803042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060950" cy="685800"/>
          </a:xfrm>
        </p:spPr>
        <p:txBody>
          <a:bodyPr/>
          <a:lstStyle/>
          <a:p>
            <a:r>
              <a:rPr lang="zh-CN" altLang="en-US" b="0" dirty="0" smtClean="0"/>
              <a:t>验证完成后的操作</a:t>
            </a:r>
            <a:endParaRPr lang="zh-CN" altLang="en-US" b="0" dirty="0"/>
          </a:p>
        </p:txBody>
      </p:sp>
      <p:sp>
        <p:nvSpPr>
          <p:cNvPr id="4" name="文本框 3"/>
          <p:cNvSpPr txBox="1"/>
          <p:nvPr/>
        </p:nvSpPr>
        <p:spPr>
          <a:xfrm>
            <a:off x="1257300" y="1814513"/>
            <a:ext cx="9858375" cy="14773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000" dirty="0" smtClean="0">
                <a:latin typeface="微软雅黑" panose="020B0503020204020204" pitchFamily="34" charset="-122"/>
                <a:ea typeface="微软雅黑" panose="020B0503020204020204" pitchFamily="34" charset="-122"/>
              </a:rPr>
              <a:t>URL</a:t>
            </a:r>
            <a:r>
              <a:rPr lang="zh-CN" altLang="en-US" sz="2000" dirty="0" smtClean="0">
                <a:latin typeface="微软雅黑" panose="020B0503020204020204" pitchFamily="34" charset="-122"/>
                <a:ea typeface="微软雅黑" panose="020B0503020204020204" pitchFamily="34" charset="-122"/>
              </a:rPr>
              <a:t>验证成功以后，就要把执行验证过程的代码注释掉：</a:t>
            </a:r>
            <a:endParaRPr lang="en-US" altLang="zh-CN" sz="2000" dirty="0" smtClean="0">
              <a:latin typeface="微软雅黑" panose="020B0503020204020204" pitchFamily="34" charset="-122"/>
              <a:ea typeface="微软雅黑" panose="020B0503020204020204" pitchFamily="34" charset="-122"/>
            </a:endParaRPr>
          </a:p>
          <a:p>
            <a:pPr lvl="1">
              <a:lnSpc>
                <a:spcPct val="150000"/>
              </a:lnSpc>
            </a:pPr>
            <a:r>
              <a:rPr lang="zh-CN" altLang="en-US" sz="2000" dirty="0" smtClean="0">
                <a:latin typeface="微软雅黑" panose="020B0503020204020204" pitchFamily="34" charset="-122"/>
                <a:ea typeface="微软雅黑" panose="020B0503020204020204" pitchFamily="34" charset="-122"/>
              </a:rPr>
              <a:t>处理消息的流程与验证的流程是互斥的，如果不注释掉。那么当微信服务器转发消息时，开发者服务器还在进行验证流程的处理，就会出现错误。</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5066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第二节</a:t>
            </a:r>
          </a:p>
        </p:txBody>
      </p:sp>
      <p:sp>
        <p:nvSpPr>
          <p:cNvPr id="5" name="文本框 4"/>
          <p:cNvSpPr txBox="1"/>
          <p:nvPr/>
        </p:nvSpPr>
        <p:spPr>
          <a:xfrm>
            <a:off x="4058444" y="2085977"/>
            <a:ext cx="4699794" cy="2431435"/>
          </a:xfrm>
          <a:prstGeom prst="rect">
            <a:avLst/>
          </a:prstGeom>
          <a:noFill/>
        </p:spPr>
        <p:txBody>
          <a:bodyPr wrap="square" rtlCol="0">
            <a:spAutoFit/>
          </a:bodyPr>
          <a:lstStyle/>
          <a:p>
            <a:pPr marL="514350" indent="-514350">
              <a:lnSpc>
                <a:spcPct val="200000"/>
              </a:lnSpc>
              <a:buFont typeface="+mj-ea"/>
              <a:buAutoNum type="ea1JpnChsDbPeriod"/>
            </a:pPr>
            <a:r>
              <a:rPr lang="zh-CN" altLang="en-US" sz="2400" dirty="0" smtClean="0">
                <a:solidFill>
                  <a:schemeClr val="tx2">
                    <a:lumMod val="60000"/>
                    <a:lumOff val="40000"/>
                  </a:schemeClr>
                </a:solidFill>
                <a:latin typeface="微软雅黑" panose="020B0503020204020204" pitchFamily="34" charset="-122"/>
                <a:ea typeface="微软雅黑" panose="020B0503020204020204" pitchFamily="34" charset="-122"/>
              </a:rPr>
              <a:t>搭建微信开发环境</a:t>
            </a:r>
            <a:endParaRPr lang="en-US" altLang="zh-CN" sz="2400" dirty="0">
              <a:solidFill>
                <a:schemeClr val="tx2">
                  <a:lumMod val="60000"/>
                  <a:lumOff val="40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800" dirty="0">
                <a:solidFill>
                  <a:schemeClr val="accent6">
                    <a:lumMod val="75000"/>
                  </a:schemeClr>
                </a:solidFill>
                <a:latin typeface="微软雅黑" panose="020B0503020204020204" pitchFamily="34" charset="-122"/>
                <a:ea typeface="微软雅黑" panose="020B0503020204020204" pitchFamily="34" charset="-122"/>
              </a:rPr>
              <a:t>第一</a:t>
            </a:r>
            <a:r>
              <a:rPr lang="zh-CN" altLang="en-US" sz="2800" dirty="0" smtClean="0">
                <a:solidFill>
                  <a:schemeClr val="accent6">
                    <a:lumMod val="75000"/>
                  </a:schemeClr>
                </a:solidFill>
                <a:latin typeface="微软雅黑" panose="020B0503020204020204" pitchFamily="34" charset="-122"/>
                <a:ea typeface="微软雅黑" panose="020B0503020204020204" pitchFamily="34" charset="-122"/>
              </a:rPr>
              <a:t>个微信应用程序</a:t>
            </a:r>
            <a:endParaRPr lang="en-US" altLang="zh-CN" sz="28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tx2">
                    <a:lumMod val="60000"/>
                    <a:lumOff val="40000"/>
                  </a:schemeClr>
                </a:solidFill>
                <a:latin typeface="微软雅黑" panose="020B0503020204020204" pitchFamily="34" charset="-122"/>
                <a:ea typeface="微软雅黑" panose="020B0503020204020204" pitchFamily="34" charset="-122"/>
              </a:rPr>
              <a:t>微信</a:t>
            </a:r>
            <a:r>
              <a:rPr lang="zh-CN" altLang="en-US" sz="2400" dirty="0" smtClean="0">
                <a:solidFill>
                  <a:schemeClr val="tx2">
                    <a:lumMod val="60000"/>
                    <a:lumOff val="40000"/>
                  </a:schemeClr>
                </a:solidFill>
                <a:latin typeface="微软雅黑" panose="020B0503020204020204" pitchFamily="34" charset="-122"/>
                <a:ea typeface="微软雅黑" panose="020B0503020204020204" pitchFamily="34" charset="-122"/>
              </a:rPr>
              <a:t>调试工具</a:t>
            </a:r>
            <a:endParaRPr lang="en-US" altLang="zh-CN" sz="2400"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378084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061200" cy="685800"/>
          </a:xfrm>
        </p:spPr>
        <p:txBody>
          <a:bodyPr/>
          <a:lstStyle/>
          <a:p>
            <a:r>
              <a:rPr lang="zh-CN" altLang="en-US" b="0" dirty="0" smtClean="0"/>
              <a:t>微信服务器转发消息的格式</a:t>
            </a:r>
            <a:endParaRPr lang="zh-CN" altLang="en-US" b="0" dirty="0"/>
          </a:p>
        </p:txBody>
      </p:sp>
      <p:sp>
        <p:nvSpPr>
          <p:cNvPr id="4" name="文本框 3"/>
          <p:cNvSpPr txBox="1"/>
          <p:nvPr/>
        </p:nvSpPr>
        <p:spPr>
          <a:xfrm>
            <a:off x="1200151" y="1528763"/>
            <a:ext cx="9886950" cy="5170646"/>
          </a:xfrm>
          <a:prstGeom prst="rect">
            <a:avLst/>
          </a:prstGeom>
          <a:noFill/>
        </p:spPr>
        <p:txBody>
          <a:bodyPr wrap="square" rtlCol="0">
            <a:spAutoFit/>
          </a:bodyPr>
          <a:lstStyle/>
          <a:p>
            <a:pPr>
              <a:lnSpc>
                <a:spcPct val="150000"/>
              </a:lnSpc>
            </a:pPr>
            <a:r>
              <a:rPr lang="en-US" altLang="zh-CN" sz="2000" dirty="0" smtClean="0">
                <a:latin typeface="微软雅黑" panose="020B0503020204020204" pitchFamily="34" charset="-122"/>
                <a:ea typeface="微软雅黑" panose="020B0503020204020204" pitchFamily="34" charset="-122"/>
              </a:rPr>
              <a:t>&lt;</a:t>
            </a:r>
            <a:r>
              <a:rPr lang="en-US" altLang="zh-CN" sz="2000" dirty="0">
                <a:latin typeface="微软雅黑" panose="020B0503020204020204" pitchFamily="34" charset="-122"/>
                <a:ea typeface="微软雅黑" panose="020B0503020204020204" pitchFamily="34" charset="-122"/>
              </a:rPr>
              <a:t>xml&gt;</a:t>
            </a:r>
            <a:br>
              <a:rPr lang="en-US" altLang="zh-CN"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 &lt;</a:t>
            </a:r>
            <a:r>
              <a:rPr lang="en-US" altLang="zh-CN" sz="2000" dirty="0" err="1">
                <a:latin typeface="微软雅黑" panose="020B0503020204020204" pitchFamily="34" charset="-122"/>
                <a:ea typeface="微软雅黑" panose="020B0503020204020204" pitchFamily="34" charset="-122"/>
              </a:rPr>
              <a:t>ToUserName</a:t>
            </a:r>
            <a:r>
              <a:rPr lang="en-US" altLang="zh-CN" sz="2000" dirty="0">
                <a:latin typeface="微软雅黑" panose="020B0503020204020204" pitchFamily="34" charset="-122"/>
                <a:ea typeface="微软雅黑" panose="020B0503020204020204" pitchFamily="34" charset="-122"/>
              </a:rPr>
              <a:t>&gt;&lt;![CDATA[</a:t>
            </a:r>
            <a:r>
              <a:rPr lang="en-US" altLang="zh-CN" sz="2000" dirty="0" err="1">
                <a:latin typeface="微软雅黑" panose="020B0503020204020204" pitchFamily="34" charset="-122"/>
                <a:ea typeface="微软雅黑" panose="020B0503020204020204" pitchFamily="34" charset="-122"/>
              </a:rPr>
              <a:t>toUser</a:t>
            </a:r>
            <a:r>
              <a:rPr lang="en-US" altLang="zh-CN" sz="2000" dirty="0">
                <a:latin typeface="微软雅黑" panose="020B0503020204020204" pitchFamily="34" charset="-122"/>
                <a:ea typeface="微软雅黑" panose="020B0503020204020204" pitchFamily="34" charset="-122"/>
              </a:rPr>
              <a:t>]]&gt;&lt;/</a:t>
            </a:r>
            <a:r>
              <a:rPr lang="en-US" altLang="zh-CN" sz="2000" dirty="0" err="1">
                <a:latin typeface="微软雅黑" panose="020B0503020204020204" pitchFamily="34" charset="-122"/>
                <a:ea typeface="微软雅黑" panose="020B0503020204020204" pitchFamily="34" charset="-122"/>
              </a:rPr>
              <a:t>ToUserName</a:t>
            </a:r>
            <a:r>
              <a:rPr lang="en-US" altLang="zh-CN" sz="2000" dirty="0">
                <a:latin typeface="微软雅黑" panose="020B0503020204020204" pitchFamily="34" charset="-122"/>
                <a:ea typeface="微软雅黑" panose="020B0503020204020204" pitchFamily="34" charset="-122"/>
              </a:rPr>
              <a:t>&gt;</a:t>
            </a:r>
            <a:br>
              <a:rPr lang="en-US" altLang="zh-CN"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 &lt;</a:t>
            </a:r>
            <a:r>
              <a:rPr lang="en-US" altLang="zh-CN" sz="2000" dirty="0" err="1">
                <a:latin typeface="微软雅黑" panose="020B0503020204020204" pitchFamily="34" charset="-122"/>
                <a:ea typeface="微软雅黑" panose="020B0503020204020204" pitchFamily="34" charset="-122"/>
              </a:rPr>
              <a:t>FromUserName</a:t>
            </a:r>
            <a:r>
              <a:rPr lang="en-US" altLang="zh-CN" sz="2000" dirty="0">
                <a:latin typeface="微软雅黑" panose="020B0503020204020204" pitchFamily="34" charset="-122"/>
                <a:ea typeface="微软雅黑" panose="020B0503020204020204" pitchFamily="34" charset="-122"/>
              </a:rPr>
              <a:t>&gt;&lt;![CDATA[</a:t>
            </a:r>
            <a:r>
              <a:rPr lang="en-US" altLang="zh-CN" sz="2000" dirty="0" err="1">
                <a:latin typeface="微软雅黑" panose="020B0503020204020204" pitchFamily="34" charset="-122"/>
                <a:ea typeface="微软雅黑" panose="020B0503020204020204" pitchFamily="34" charset="-122"/>
              </a:rPr>
              <a:t>fromUser</a:t>
            </a:r>
            <a:r>
              <a:rPr lang="en-US" altLang="zh-CN" sz="2000" dirty="0">
                <a:latin typeface="微软雅黑" panose="020B0503020204020204" pitchFamily="34" charset="-122"/>
                <a:ea typeface="微软雅黑" panose="020B0503020204020204" pitchFamily="34" charset="-122"/>
              </a:rPr>
              <a:t>]]&gt;&lt;/</a:t>
            </a:r>
            <a:r>
              <a:rPr lang="en-US" altLang="zh-CN" sz="2000" dirty="0" err="1">
                <a:latin typeface="微软雅黑" panose="020B0503020204020204" pitchFamily="34" charset="-122"/>
                <a:ea typeface="微软雅黑" panose="020B0503020204020204" pitchFamily="34" charset="-122"/>
              </a:rPr>
              <a:t>FromUserName</a:t>
            </a:r>
            <a:r>
              <a:rPr lang="en-US" altLang="zh-CN" sz="2000" dirty="0">
                <a:latin typeface="微软雅黑" panose="020B0503020204020204" pitchFamily="34" charset="-122"/>
                <a:ea typeface="微软雅黑" panose="020B0503020204020204" pitchFamily="34" charset="-122"/>
              </a:rPr>
              <a:t>&gt;</a:t>
            </a:r>
            <a:br>
              <a:rPr lang="en-US" altLang="zh-CN"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 &lt;</a:t>
            </a:r>
            <a:r>
              <a:rPr lang="en-US" altLang="zh-CN" sz="2000" dirty="0" err="1">
                <a:latin typeface="微软雅黑" panose="020B0503020204020204" pitchFamily="34" charset="-122"/>
                <a:ea typeface="微软雅黑" panose="020B0503020204020204" pitchFamily="34" charset="-122"/>
              </a:rPr>
              <a:t>CreateTime</a:t>
            </a:r>
            <a:r>
              <a:rPr lang="en-US" altLang="zh-CN" sz="2000" dirty="0">
                <a:latin typeface="微软雅黑" panose="020B0503020204020204" pitchFamily="34" charset="-122"/>
                <a:ea typeface="微软雅黑" panose="020B0503020204020204" pitchFamily="34" charset="-122"/>
              </a:rPr>
              <a:t>&gt;1348831860&lt;/</a:t>
            </a:r>
            <a:r>
              <a:rPr lang="en-US" altLang="zh-CN" sz="2000" dirty="0" err="1">
                <a:latin typeface="微软雅黑" panose="020B0503020204020204" pitchFamily="34" charset="-122"/>
                <a:ea typeface="微软雅黑" panose="020B0503020204020204" pitchFamily="34" charset="-122"/>
              </a:rPr>
              <a:t>CreateTime</a:t>
            </a:r>
            <a:r>
              <a:rPr lang="en-US" altLang="zh-CN" sz="2000" dirty="0">
                <a:latin typeface="微软雅黑" panose="020B0503020204020204" pitchFamily="34" charset="-122"/>
                <a:ea typeface="微软雅黑" panose="020B0503020204020204" pitchFamily="34" charset="-122"/>
              </a:rPr>
              <a:t>&gt;</a:t>
            </a:r>
            <a:br>
              <a:rPr lang="en-US" altLang="zh-CN"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 &lt;</a:t>
            </a:r>
            <a:r>
              <a:rPr lang="en-US" altLang="zh-CN" sz="2000" dirty="0" err="1">
                <a:latin typeface="微软雅黑" panose="020B0503020204020204" pitchFamily="34" charset="-122"/>
                <a:ea typeface="微软雅黑" panose="020B0503020204020204" pitchFamily="34" charset="-122"/>
              </a:rPr>
              <a:t>MsgType</a:t>
            </a:r>
            <a:r>
              <a:rPr lang="en-US" altLang="zh-CN" sz="2000" dirty="0">
                <a:latin typeface="微软雅黑" panose="020B0503020204020204" pitchFamily="34" charset="-122"/>
                <a:ea typeface="微软雅黑" panose="020B0503020204020204" pitchFamily="34" charset="-122"/>
              </a:rPr>
              <a:t>&gt;&lt;![CDATA[text]]&gt;&lt;/</a:t>
            </a:r>
            <a:r>
              <a:rPr lang="en-US" altLang="zh-CN" sz="2000" dirty="0" err="1">
                <a:latin typeface="微软雅黑" panose="020B0503020204020204" pitchFamily="34" charset="-122"/>
                <a:ea typeface="微软雅黑" panose="020B0503020204020204" pitchFamily="34" charset="-122"/>
              </a:rPr>
              <a:t>MsgType</a:t>
            </a:r>
            <a:r>
              <a:rPr lang="en-US" altLang="zh-CN" sz="2000" dirty="0">
                <a:latin typeface="微软雅黑" panose="020B0503020204020204" pitchFamily="34" charset="-122"/>
                <a:ea typeface="微软雅黑" panose="020B0503020204020204" pitchFamily="34" charset="-122"/>
              </a:rPr>
              <a:t>&gt;</a:t>
            </a:r>
            <a:br>
              <a:rPr lang="en-US" altLang="zh-CN"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 &lt;Content&gt;&lt;![CDATA[</a:t>
            </a:r>
            <a:r>
              <a:rPr lang="en-US" altLang="zh-CN" sz="2000" dirty="0">
                <a:solidFill>
                  <a:schemeClr val="accent6"/>
                </a:solidFill>
                <a:latin typeface="微软雅黑" panose="020B0503020204020204" pitchFamily="34" charset="-122"/>
                <a:ea typeface="微软雅黑" panose="020B0503020204020204" pitchFamily="34" charset="-122"/>
              </a:rPr>
              <a:t>Hello</a:t>
            </a:r>
            <a:r>
              <a:rPr lang="en-US" altLang="zh-CN" sz="2000" dirty="0">
                <a:latin typeface="微软雅黑" panose="020B0503020204020204" pitchFamily="34" charset="-122"/>
                <a:ea typeface="微软雅黑" panose="020B0503020204020204" pitchFamily="34" charset="-122"/>
              </a:rPr>
              <a:t>]]&gt;&lt;/Content</a:t>
            </a:r>
            <a:r>
              <a:rPr lang="en-US" altLang="zh-CN" sz="2000" dirty="0" smtClean="0">
                <a:latin typeface="微软雅黑" panose="020B0503020204020204" pitchFamily="34" charset="-122"/>
                <a:ea typeface="微软雅黑" panose="020B0503020204020204" pitchFamily="34" charset="-122"/>
              </a:rPr>
              <a:t>&gt;</a:t>
            </a:r>
          </a:p>
          <a:p>
            <a:pPr>
              <a:lnSpc>
                <a:spcPct val="150000"/>
              </a:lnSpc>
            </a:pPr>
            <a:r>
              <a:rPr lang="en-US" altLang="zh-CN" sz="2000" dirty="0" smtClean="0">
                <a:latin typeface="微软雅黑" panose="020B0503020204020204" pitchFamily="34" charset="-122"/>
                <a:ea typeface="微软雅黑" panose="020B0503020204020204" pitchFamily="34" charset="-122"/>
              </a:rPr>
              <a:t> </a:t>
            </a:r>
            <a:r>
              <a:rPr lang="en-US" altLang="zh-CN" sz="2000" dirty="0" smtClean="0">
                <a:solidFill>
                  <a:schemeClr val="accent6"/>
                </a:solidFill>
                <a:latin typeface="微软雅黑" panose="020B0503020204020204" pitchFamily="34" charset="-122"/>
                <a:ea typeface="微软雅黑" panose="020B0503020204020204" pitchFamily="34" charset="-122"/>
              </a:rPr>
              <a:t>&lt;</a:t>
            </a:r>
            <a:r>
              <a:rPr lang="en-US" altLang="zh-CN" sz="2000" dirty="0" err="1">
                <a:solidFill>
                  <a:schemeClr val="accent6"/>
                </a:solidFill>
                <a:latin typeface="微软雅黑" panose="020B0503020204020204" pitchFamily="34" charset="-122"/>
                <a:ea typeface="微软雅黑" panose="020B0503020204020204" pitchFamily="34" charset="-122"/>
              </a:rPr>
              <a:t>MsgId</a:t>
            </a:r>
            <a:r>
              <a:rPr lang="en-US" altLang="zh-CN" sz="2000" dirty="0">
                <a:solidFill>
                  <a:schemeClr val="accent6"/>
                </a:solidFill>
                <a:latin typeface="微软雅黑" panose="020B0503020204020204" pitchFamily="34" charset="-122"/>
                <a:ea typeface="微软雅黑" panose="020B0503020204020204" pitchFamily="34" charset="-122"/>
              </a:rPr>
              <a:t>&gt;1234567890123456&lt;/</a:t>
            </a:r>
            <a:r>
              <a:rPr lang="en-US" altLang="zh-CN" sz="2000" dirty="0" err="1">
                <a:solidFill>
                  <a:schemeClr val="accent6"/>
                </a:solidFill>
                <a:latin typeface="微软雅黑" panose="020B0503020204020204" pitchFamily="34" charset="-122"/>
                <a:ea typeface="微软雅黑" panose="020B0503020204020204" pitchFamily="34" charset="-122"/>
              </a:rPr>
              <a:t>MsgId</a:t>
            </a:r>
            <a:r>
              <a:rPr lang="en-US" altLang="zh-CN" sz="2000" dirty="0">
                <a:solidFill>
                  <a:schemeClr val="accent6"/>
                </a:solidFill>
                <a:latin typeface="微软雅黑" panose="020B0503020204020204" pitchFamily="34" charset="-122"/>
                <a:ea typeface="微软雅黑" panose="020B0503020204020204" pitchFamily="34" charset="-122"/>
              </a:rPr>
              <a:t>&gt;</a:t>
            </a:r>
            <a:r>
              <a:rPr lang="en-US" altLang="zh-CN" sz="2000" dirty="0">
                <a:latin typeface="微软雅黑" panose="020B0503020204020204" pitchFamily="34" charset="-122"/>
                <a:ea typeface="微软雅黑" panose="020B0503020204020204" pitchFamily="34" charset="-122"/>
              </a:rPr>
              <a:t/>
            </a:r>
            <a:br>
              <a:rPr lang="en-US" altLang="zh-CN" sz="2000" dirty="0">
                <a:latin typeface="微软雅黑" panose="020B0503020204020204" pitchFamily="34" charset="-122"/>
                <a:ea typeface="微软雅黑" panose="020B0503020204020204" pitchFamily="34" charset="-122"/>
              </a:rPr>
            </a:br>
            <a:r>
              <a:rPr lang="en-US" altLang="zh-CN" sz="2000" dirty="0" smtClean="0">
                <a:latin typeface="微软雅黑" panose="020B0503020204020204" pitchFamily="34" charset="-122"/>
                <a:ea typeface="微软雅黑" panose="020B0503020204020204" pitchFamily="34" charset="-122"/>
              </a:rPr>
              <a:t>&lt;/</a:t>
            </a:r>
            <a:r>
              <a:rPr lang="en-US" altLang="zh-CN" sz="2000" dirty="0">
                <a:latin typeface="微软雅黑" panose="020B0503020204020204" pitchFamily="34" charset="-122"/>
                <a:ea typeface="微软雅黑" panose="020B0503020204020204" pitchFamily="34" charset="-122"/>
              </a:rPr>
              <a:t>xml</a:t>
            </a:r>
            <a:r>
              <a:rPr lang="en-US" altLang="zh-CN" sz="2000" dirty="0" smtClean="0">
                <a:latin typeface="微软雅黑" panose="020B0503020204020204" pitchFamily="34" charset="-122"/>
                <a:ea typeface="微软雅黑" panose="020B0503020204020204" pitchFamily="34" charset="-122"/>
              </a:rPr>
              <a:t>&gt;</a:t>
            </a:r>
            <a:endParaRPr lang="en-US" altLang="zh-CN" dirty="0" smtClean="0"/>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微信</a:t>
            </a:r>
            <a:r>
              <a:rPr lang="zh-CN" altLang="en-US" sz="2000" dirty="0" smtClean="0">
                <a:latin typeface="微软雅黑" panose="020B0503020204020204" pitchFamily="34" charset="-122"/>
                <a:ea typeface="微软雅黑" panose="020B0503020204020204" pitchFamily="34" charset="-122"/>
              </a:rPr>
              <a:t>服务器转发的时候加上了</a:t>
            </a:r>
            <a:r>
              <a:rPr lang="en-US" altLang="zh-CN" sz="2000" dirty="0" err="1" smtClean="0">
                <a:latin typeface="微软雅黑" panose="020B0503020204020204" pitchFamily="34" charset="-122"/>
                <a:ea typeface="微软雅黑" panose="020B0503020204020204" pitchFamily="34" charset="-122"/>
              </a:rPr>
              <a:t>MsgId</a:t>
            </a:r>
            <a:r>
              <a:rPr lang="zh-CN" altLang="en-US" sz="2000" dirty="0" smtClean="0">
                <a:latin typeface="微软雅黑" panose="020B0503020204020204" pitchFamily="34" charset="-122"/>
                <a:ea typeface="微软雅黑" panose="020B0503020204020204" pitchFamily="34" charset="-122"/>
              </a:rPr>
              <a:t>字段，这个字段表示微信消息的唯一</a:t>
            </a:r>
            <a:r>
              <a:rPr lang="en-US" altLang="zh-CN" sz="2000" dirty="0" smtClean="0">
                <a:latin typeface="微软雅黑" panose="020B0503020204020204" pitchFamily="34" charset="-122"/>
                <a:ea typeface="微软雅黑" panose="020B0503020204020204" pitchFamily="34" charset="-122"/>
              </a:rPr>
              <a:t>ID</a:t>
            </a:r>
            <a:r>
              <a:rPr lang="zh-CN" altLang="en-US" sz="2000" dirty="0" smtClean="0">
                <a:latin typeface="微软雅黑" panose="020B0503020204020204" pitchFamily="34" charset="-122"/>
                <a:ea typeface="微软雅黑" panose="020B0503020204020204" pitchFamily="34" charset="-122"/>
              </a:rPr>
              <a:t>，通过这个</a:t>
            </a:r>
            <a:r>
              <a:rPr lang="en-US" altLang="zh-CN" sz="2000" dirty="0" smtClean="0">
                <a:latin typeface="微软雅黑" panose="020B0503020204020204" pitchFamily="34" charset="-122"/>
                <a:ea typeface="微软雅黑" panose="020B0503020204020204" pitchFamily="34" charset="-122"/>
              </a:rPr>
              <a:t>ID</a:t>
            </a:r>
            <a:r>
              <a:rPr lang="zh-CN" altLang="en-US" sz="2000" dirty="0" smtClean="0">
                <a:latin typeface="微软雅黑" panose="020B0503020204020204" pitchFamily="34" charset="-122"/>
                <a:ea typeface="微软雅黑" panose="020B0503020204020204" pitchFamily="34" charset="-122"/>
              </a:rPr>
              <a:t>就可以查到这条消息的具体信息。</a:t>
            </a:r>
            <a:r>
              <a:rPr lang="en-US" altLang="zh-CN" sz="2000" dirty="0" err="1" smtClean="0">
                <a:latin typeface="微软雅黑" panose="020B0503020204020204" pitchFamily="34" charset="-122"/>
                <a:ea typeface="微软雅黑" panose="020B0503020204020204" pitchFamily="34" charset="-122"/>
              </a:rPr>
              <a:t>MsgId</a:t>
            </a:r>
            <a:r>
              <a:rPr lang="zh-CN" altLang="en-US" sz="2000" dirty="0" smtClean="0">
                <a:latin typeface="微软雅黑" panose="020B0503020204020204" pitchFamily="34" charset="-122"/>
                <a:ea typeface="微软雅黑" panose="020B0503020204020204" pitchFamily="34" charset="-122"/>
              </a:rPr>
              <a:t>是微信服务器生成的，这些信息会存储在微信服务器的数据库中，而</a:t>
            </a:r>
            <a:r>
              <a:rPr lang="en-US" altLang="zh-CN" sz="2000" dirty="0" err="1" smtClean="0">
                <a:latin typeface="微软雅黑" panose="020B0503020204020204" pitchFamily="34" charset="-122"/>
                <a:ea typeface="微软雅黑" panose="020B0503020204020204" pitchFamily="34" charset="-122"/>
              </a:rPr>
              <a:t>MsgId</a:t>
            </a:r>
            <a:r>
              <a:rPr lang="zh-CN" altLang="en-US" sz="2000" dirty="0">
                <a:latin typeface="微软雅黑" panose="020B0503020204020204" pitchFamily="34" charset="-122"/>
                <a:ea typeface="微软雅黑" panose="020B0503020204020204" pitchFamily="34" charset="-122"/>
              </a:rPr>
              <a:t>在</a:t>
            </a:r>
            <a:r>
              <a:rPr lang="zh-CN" altLang="en-US" sz="2000" dirty="0" smtClean="0">
                <a:latin typeface="微软雅黑" panose="020B0503020204020204" pitchFamily="34" charset="-122"/>
                <a:ea typeface="微软雅黑" panose="020B0503020204020204" pitchFamily="34" charset="-122"/>
              </a:rPr>
              <a:t>整个数据库中是唯一的。</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21896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575425" cy="685800"/>
          </a:xfrm>
        </p:spPr>
        <p:txBody>
          <a:bodyPr/>
          <a:lstStyle/>
          <a:p>
            <a:r>
              <a:rPr lang="zh-CN" altLang="en-US" b="0" dirty="0" smtClean="0"/>
              <a:t>开发者服务器如何回复</a:t>
            </a:r>
            <a:endParaRPr lang="zh-CN" altLang="en-US" b="0" dirty="0"/>
          </a:p>
        </p:txBody>
      </p:sp>
      <p:sp>
        <p:nvSpPr>
          <p:cNvPr id="4" name="文本框 3"/>
          <p:cNvSpPr txBox="1"/>
          <p:nvPr/>
        </p:nvSpPr>
        <p:spPr>
          <a:xfrm>
            <a:off x="1171575" y="1771650"/>
            <a:ext cx="9886950" cy="466281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回复文本消息的格式</a:t>
            </a:r>
            <a:endParaRPr lang="en-US" altLang="zh-CN" sz="2000" dirty="0" smtClean="0">
              <a:latin typeface="微软雅黑" panose="020B0503020204020204" pitchFamily="34" charset="-122"/>
              <a:ea typeface="微软雅黑" panose="020B0503020204020204" pitchFamily="34" charset="-122"/>
            </a:endParaRPr>
          </a:p>
          <a:p>
            <a:pPr lvl="1">
              <a:lnSpc>
                <a:spcPct val="150000"/>
              </a:lnSpc>
            </a:pPr>
            <a:r>
              <a:rPr lang="en-US" altLang="zh-CN" dirty="0" smtClean="0">
                <a:latin typeface="微软雅黑" panose="020B0503020204020204" pitchFamily="34" charset="-122"/>
                <a:ea typeface="微软雅黑" panose="020B0503020204020204" pitchFamily="34" charset="-122"/>
              </a:rPr>
              <a:t>&lt;</a:t>
            </a:r>
            <a:r>
              <a:rPr lang="en-US" altLang="zh-CN" dirty="0">
                <a:latin typeface="微软雅黑" panose="020B0503020204020204" pitchFamily="34" charset="-122"/>
                <a:ea typeface="微软雅黑" panose="020B0503020204020204" pitchFamily="34" charset="-122"/>
              </a:rPr>
              <a:t>xml&gt;</a:t>
            </a:r>
          </a:p>
          <a:p>
            <a:pPr lvl="1">
              <a:lnSpc>
                <a:spcPct val="150000"/>
              </a:lnSpc>
            </a:pP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ToUserName</a:t>
            </a:r>
            <a:r>
              <a:rPr lang="en-US" altLang="zh-CN" dirty="0">
                <a:latin typeface="微软雅黑" panose="020B0503020204020204" pitchFamily="34" charset="-122"/>
                <a:ea typeface="微软雅黑" panose="020B0503020204020204" pitchFamily="34" charset="-122"/>
              </a:rPr>
              <a:t>&gt;&lt;![CDATA[</a:t>
            </a:r>
            <a:r>
              <a:rPr lang="en-US" altLang="zh-CN" dirty="0" err="1">
                <a:latin typeface="微软雅黑" panose="020B0503020204020204" pitchFamily="34" charset="-122"/>
                <a:ea typeface="微软雅黑" panose="020B0503020204020204" pitchFamily="34" charset="-122"/>
              </a:rPr>
              <a:t>toUser</a:t>
            </a:r>
            <a:r>
              <a:rPr lang="en-US" altLang="zh-CN" dirty="0">
                <a:latin typeface="微软雅黑" panose="020B0503020204020204" pitchFamily="34" charset="-122"/>
                <a:ea typeface="微软雅黑" panose="020B0503020204020204" pitchFamily="34" charset="-122"/>
              </a:rPr>
              <a:t>]]&gt;&lt;/</a:t>
            </a:r>
            <a:r>
              <a:rPr lang="en-US" altLang="zh-CN" dirty="0" err="1">
                <a:latin typeface="微软雅黑" panose="020B0503020204020204" pitchFamily="34" charset="-122"/>
                <a:ea typeface="微软雅黑" panose="020B0503020204020204" pitchFamily="34" charset="-122"/>
              </a:rPr>
              <a:t>ToUserName</a:t>
            </a:r>
            <a:r>
              <a:rPr lang="en-US" altLang="zh-CN" dirty="0">
                <a:latin typeface="微软雅黑" panose="020B0503020204020204" pitchFamily="34" charset="-122"/>
                <a:ea typeface="微软雅黑" panose="020B0503020204020204" pitchFamily="34" charset="-122"/>
              </a:rPr>
              <a:t>&gt;</a:t>
            </a:r>
          </a:p>
          <a:p>
            <a:pPr lvl="1">
              <a:lnSpc>
                <a:spcPct val="150000"/>
              </a:lnSpc>
            </a:pP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FromUserName</a:t>
            </a:r>
            <a:r>
              <a:rPr lang="en-US" altLang="zh-CN" dirty="0">
                <a:latin typeface="微软雅黑" panose="020B0503020204020204" pitchFamily="34" charset="-122"/>
                <a:ea typeface="微软雅黑" panose="020B0503020204020204" pitchFamily="34" charset="-122"/>
              </a:rPr>
              <a:t>&gt;&lt;![CDATA[</a:t>
            </a:r>
            <a:r>
              <a:rPr lang="en-US" altLang="zh-CN" dirty="0" err="1">
                <a:latin typeface="微软雅黑" panose="020B0503020204020204" pitchFamily="34" charset="-122"/>
                <a:ea typeface="微软雅黑" panose="020B0503020204020204" pitchFamily="34" charset="-122"/>
              </a:rPr>
              <a:t>fromUser</a:t>
            </a:r>
            <a:r>
              <a:rPr lang="en-US" altLang="zh-CN" dirty="0">
                <a:latin typeface="微软雅黑" panose="020B0503020204020204" pitchFamily="34" charset="-122"/>
                <a:ea typeface="微软雅黑" panose="020B0503020204020204" pitchFamily="34" charset="-122"/>
              </a:rPr>
              <a:t>]]&gt;&lt;/</a:t>
            </a:r>
            <a:r>
              <a:rPr lang="en-US" altLang="zh-CN" dirty="0" err="1">
                <a:latin typeface="微软雅黑" panose="020B0503020204020204" pitchFamily="34" charset="-122"/>
                <a:ea typeface="微软雅黑" panose="020B0503020204020204" pitchFamily="34" charset="-122"/>
              </a:rPr>
              <a:t>FromUserName</a:t>
            </a:r>
            <a:r>
              <a:rPr lang="en-US" altLang="zh-CN" dirty="0">
                <a:latin typeface="微软雅黑" panose="020B0503020204020204" pitchFamily="34" charset="-122"/>
                <a:ea typeface="微软雅黑" panose="020B0503020204020204" pitchFamily="34" charset="-122"/>
              </a:rPr>
              <a:t>&gt;</a:t>
            </a:r>
          </a:p>
          <a:p>
            <a:pPr lvl="1">
              <a:lnSpc>
                <a:spcPct val="150000"/>
              </a:lnSpc>
            </a:pP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CreateTime</a:t>
            </a:r>
            <a:r>
              <a:rPr lang="en-US" altLang="zh-CN" dirty="0">
                <a:latin typeface="微软雅黑" panose="020B0503020204020204" pitchFamily="34" charset="-122"/>
                <a:ea typeface="微软雅黑" panose="020B0503020204020204" pitchFamily="34" charset="-122"/>
              </a:rPr>
              <a:t>&gt;12345678&lt;/</a:t>
            </a:r>
            <a:r>
              <a:rPr lang="en-US" altLang="zh-CN" dirty="0" err="1">
                <a:latin typeface="微软雅黑" panose="020B0503020204020204" pitchFamily="34" charset="-122"/>
                <a:ea typeface="微软雅黑" panose="020B0503020204020204" pitchFamily="34" charset="-122"/>
              </a:rPr>
              <a:t>CreateTime</a:t>
            </a:r>
            <a:r>
              <a:rPr lang="en-US" altLang="zh-CN" dirty="0">
                <a:latin typeface="微软雅黑" panose="020B0503020204020204" pitchFamily="34" charset="-122"/>
                <a:ea typeface="微软雅黑" panose="020B0503020204020204" pitchFamily="34" charset="-122"/>
              </a:rPr>
              <a:t>&gt;</a:t>
            </a:r>
          </a:p>
          <a:p>
            <a:pPr lvl="1">
              <a:lnSpc>
                <a:spcPct val="150000"/>
              </a:lnSpc>
            </a:pP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MsgType</a:t>
            </a:r>
            <a:r>
              <a:rPr lang="en-US" altLang="zh-CN" dirty="0">
                <a:latin typeface="微软雅黑" panose="020B0503020204020204" pitchFamily="34" charset="-122"/>
                <a:ea typeface="微软雅黑" panose="020B0503020204020204" pitchFamily="34" charset="-122"/>
              </a:rPr>
              <a:t>&gt;&lt;![CDATA[text]]&gt;&lt;/</a:t>
            </a:r>
            <a:r>
              <a:rPr lang="en-US" altLang="zh-CN" dirty="0" err="1">
                <a:latin typeface="微软雅黑" panose="020B0503020204020204" pitchFamily="34" charset="-122"/>
                <a:ea typeface="微软雅黑" panose="020B0503020204020204" pitchFamily="34" charset="-122"/>
              </a:rPr>
              <a:t>MsgType</a:t>
            </a:r>
            <a:r>
              <a:rPr lang="en-US" altLang="zh-CN" dirty="0">
                <a:latin typeface="微软雅黑" panose="020B0503020204020204" pitchFamily="34" charset="-122"/>
                <a:ea typeface="微软雅黑" panose="020B0503020204020204" pitchFamily="34" charset="-122"/>
              </a:rPr>
              <a:t>&gt;</a:t>
            </a:r>
          </a:p>
          <a:p>
            <a:pPr lvl="1">
              <a:lnSpc>
                <a:spcPct val="150000"/>
              </a:lnSpc>
            </a:pPr>
            <a:r>
              <a:rPr lang="en-US" altLang="zh-CN" dirty="0">
                <a:latin typeface="微软雅黑" panose="020B0503020204020204" pitchFamily="34" charset="-122"/>
                <a:ea typeface="微软雅黑" panose="020B0503020204020204" pitchFamily="34" charset="-122"/>
              </a:rPr>
              <a:t>&lt;Content&gt;&lt;![CDATA[</a:t>
            </a:r>
            <a:r>
              <a:rPr lang="zh-CN" altLang="en-US" dirty="0">
                <a:solidFill>
                  <a:schemeClr val="accent6"/>
                </a:solidFill>
                <a:latin typeface="微软雅黑" panose="020B0503020204020204" pitchFamily="34" charset="-122"/>
                <a:ea typeface="微软雅黑" panose="020B0503020204020204" pitchFamily="34" charset="-122"/>
              </a:rPr>
              <a:t>你好</a:t>
            </a:r>
            <a:r>
              <a:rPr lang="en-US" altLang="zh-CN" dirty="0">
                <a:latin typeface="微软雅黑" panose="020B0503020204020204" pitchFamily="34" charset="-122"/>
                <a:ea typeface="微软雅黑" panose="020B0503020204020204" pitchFamily="34" charset="-122"/>
              </a:rPr>
              <a:t>]]&gt;&lt;/Content&gt;</a:t>
            </a:r>
          </a:p>
          <a:p>
            <a:pPr lvl="1">
              <a:lnSpc>
                <a:spcPct val="150000"/>
              </a:lnSpc>
            </a:pPr>
            <a:r>
              <a:rPr lang="en-US" altLang="zh-CN" dirty="0">
                <a:latin typeface="微软雅黑" panose="020B0503020204020204" pitchFamily="34" charset="-122"/>
                <a:ea typeface="微软雅黑" panose="020B0503020204020204" pitchFamily="34" charset="-122"/>
              </a:rPr>
              <a:t>&lt;/xml</a:t>
            </a:r>
            <a:r>
              <a:rPr lang="en-US" altLang="zh-CN" dirty="0" smtClean="0">
                <a:latin typeface="微软雅黑" panose="020B0503020204020204" pitchFamily="34" charset="-122"/>
                <a:ea typeface="微软雅黑" panose="020B0503020204020204" pitchFamily="34" charset="-122"/>
              </a:rPr>
              <a:t>&gt;</a:t>
            </a: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开发者服务器在收到消息后，回复时，把收到消息的</a:t>
            </a:r>
            <a:r>
              <a:rPr lang="en-US" altLang="zh-CN" sz="2000" dirty="0" err="1" smtClean="0">
                <a:latin typeface="微软雅黑" panose="020B0503020204020204" pitchFamily="34" charset="-122"/>
                <a:ea typeface="微软雅黑" panose="020B0503020204020204" pitchFamily="34" charset="-122"/>
              </a:rPr>
              <a:t>ToUserName</a:t>
            </a:r>
            <a:r>
              <a:rPr lang="zh-CN" altLang="en-US" sz="2000" dirty="0" smtClean="0">
                <a:latin typeface="微软雅黑" panose="020B0503020204020204" pitchFamily="34" charset="-122"/>
                <a:ea typeface="微软雅黑" panose="020B0503020204020204" pitchFamily="34" charset="-122"/>
              </a:rPr>
              <a:t>与</a:t>
            </a:r>
            <a:r>
              <a:rPr lang="en-US" altLang="zh-CN" sz="2000" dirty="0" err="1" smtClean="0">
                <a:latin typeface="微软雅黑" panose="020B0503020204020204" pitchFamily="34" charset="-122"/>
                <a:ea typeface="微软雅黑" panose="020B0503020204020204" pitchFamily="34" charset="-122"/>
              </a:rPr>
              <a:t>FromUserName</a:t>
            </a:r>
            <a:r>
              <a:rPr lang="zh-CN" altLang="en-US" sz="2000" dirty="0" smtClean="0">
                <a:latin typeface="微软雅黑" panose="020B0503020204020204" pitchFamily="34" charset="-122"/>
                <a:ea typeface="微软雅黑" panose="020B0503020204020204" pitchFamily="34" charset="-122"/>
              </a:rPr>
              <a:t>互换，返回数据到微信服务器即可。</a:t>
            </a:r>
            <a:endParaRPr lang="en-US" altLang="zh-CN" sz="2000" dirty="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32539729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smtClean="0"/>
              <a:t>本次课程目录</a:t>
            </a:r>
            <a:endParaRPr lang="zh-CN" altLang="en-US" b="0" dirty="0"/>
          </a:p>
        </p:txBody>
      </p:sp>
      <p:sp>
        <p:nvSpPr>
          <p:cNvPr id="8" name="文本框 7"/>
          <p:cNvSpPr txBox="1"/>
          <p:nvPr/>
        </p:nvSpPr>
        <p:spPr>
          <a:xfrm>
            <a:off x="4058444" y="2085977"/>
            <a:ext cx="4699794" cy="2677656"/>
          </a:xfrm>
          <a:prstGeom prst="rect">
            <a:avLst/>
          </a:prstGeom>
          <a:noFill/>
        </p:spPr>
        <p:txBody>
          <a:bodyPr wrap="square" rtlCol="0">
            <a:spAutoFit/>
          </a:bodyPr>
          <a:lstStyle/>
          <a:p>
            <a:pPr marL="514350" indent="-514350">
              <a:lnSpc>
                <a:spcPct val="200000"/>
              </a:lnSpc>
              <a:buFont typeface="+mj-ea"/>
              <a:buAutoNum type="ea1JpnChsDbPeriod"/>
            </a:pPr>
            <a:r>
              <a:rPr lang="zh-CN" altLang="en-US" sz="2800" dirty="0" smtClean="0">
                <a:solidFill>
                  <a:schemeClr val="bg2">
                    <a:lumMod val="25000"/>
                  </a:schemeClr>
                </a:solidFill>
                <a:latin typeface="微软雅黑" panose="020B0503020204020204" pitchFamily="34" charset="-122"/>
                <a:ea typeface="微软雅黑" panose="020B0503020204020204" pitchFamily="34" charset="-122"/>
              </a:rPr>
              <a:t>搭建微信开发环境</a:t>
            </a:r>
            <a:endParaRPr lang="en-US" altLang="zh-CN" sz="2800" dirty="0">
              <a:solidFill>
                <a:schemeClr val="bg2">
                  <a:lumMod val="2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800" dirty="0">
                <a:solidFill>
                  <a:schemeClr val="bg2">
                    <a:lumMod val="25000"/>
                  </a:schemeClr>
                </a:solidFill>
                <a:latin typeface="微软雅黑" panose="020B0503020204020204" pitchFamily="34" charset="-122"/>
                <a:ea typeface="微软雅黑" panose="020B0503020204020204" pitchFamily="34" charset="-122"/>
              </a:rPr>
              <a:t>第一</a:t>
            </a:r>
            <a:r>
              <a:rPr lang="zh-CN" altLang="en-US" sz="2800" dirty="0" smtClean="0">
                <a:solidFill>
                  <a:schemeClr val="bg2">
                    <a:lumMod val="25000"/>
                  </a:schemeClr>
                </a:solidFill>
                <a:latin typeface="微软雅黑" panose="020B0503020204020204" pitchFamily="34" charset="-122"/>
                <a:ea typeface="微软雅黑" panose="020B0503020204020204" pitchFamily="34" charset="-122"/>
              </a:rPr>
              <a:t>个微信应用程序</a:t>
            </a:r>
            <a:endParaRPr lang="en-US" altLang="zh-CN" sz="2800" dirty="0">
              <a:solidFill>
                <a:schemeClr val="bg2">
                  <a:lumMod val="2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800" dirty="0">
                <a:solidFill>
                  <a:schemeClr val="bg2">
                    <a:lumMod val="25000"/>
                  </a:schemeClr>
                </a:solidFill>
                <a:latin typeface="微软雅黑" panose="020B0503020204020204" pitchFamily="34" charset="-122"/>
                <a:ea typeface="微软雅黑" panose="020B0503020204020204" pitchFamily="34" charset="-122"/>
              </a:rPr>
              <a:t>微信</a:t>
            </a:r>
            <a:r>
              <a:rPr lang="zh-CN" altLang="en-US" sz="2800" dirty="0" smtClean="0">
                <a:solidFill>
                  <a:schemeClr val="bg2">
                    <a:lumMod val="25000"/>
                  </a:schemeClr>
                </a:solidFill>
                <a:latin typeface="微软雅黑" panose="020B0503020204020204" pitchFamily="34" charset="-122"/>
                <a:ea typeface="微软雅黑" panose="020B0503020204020204" pitchFamily="34" charset="-122"/>
              </a:rPr>
              <a:t>调试工具</a:t>
            </a:r>
            <a:endParaRPr lang="en-US" altLang="zh-CN" sz="2800" dirty="0">
              <a:solidFill>
                <a:schemeClr val="bg2">
                  <a:lumMod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45345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6846888" cy="685800"/>
          </a:xfrm>
        </p:spPr>
        <p:txBody>
          <a:bodyPr/>
          <a:lstStyle/>
          <a:p>
            <a:r>
              <a:rPr lang="zh-CN" altLang="en-US" b="0" dirty="0" smtClean="0"/>
              <a:t>实现返回原始数据的功能</a:t>
            </a:r>
            <a:endParaRPr lang="zh-CN" altLang="en-US" b="0" dirty="0"/>
          </a:p>
        </p:txBody>
      </p:sp>
      <p:sp>
        <p:nvSpPr>
          <p:cNvPr id="4" name="文本框 3"/>
          <p:cNvSpPr txBox="1"/>
          <p:nvPr/>
        </p:nvSpPr>
        <p:spPr>
          <a:xfrm>
            <a:off x="1054100" y="1714499"/>
            <a:ext cx="10175875" cy="392415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第一个程序达到的效果：用户发送什么内容，程序就返回什么内容。</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程序处理过程：</a:t>
            </a:r>
            <a:endParaRPr lang="en-US" altLang="zh-CN" sz="2000" dirty="0" smtClean="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zh-CN" altLang="en-US" dirty="0" smtClean="0">
                <a:latin typeface="微软雅黑" panose="020B0503020204020204" pitchFamily="34" charset="-122"/>
                <a:ea typeface="微软雅黑" panose="020B0503020204020204" pitchFamily="34" charset="-122"/>
              </a:rPr>
              <a:t>获取</a:t>
            </a:r>
            <a:r>
              <a:rPr lang="en-US" altLang="zh-CN" dirty="0" smtClean="0">
                <a:latin typeface="微软雅黑" panose="020B0503020204020204" pitchFamily="34" charset="-122"/>
                <a:ea typeface="微软雅黑" panose="020B0503020204020204" pitchFamily="34" charset="-122"/>
              </a:rPr>
              <a:t>POST</a:t>
            </a:r>
            <a:r>
              <a:rPr lang="zh-CN" altLang="en-US" dirty="0" smtClean="0">
                <a:latin typeface="微软雅黑" panose="020B0503020204020204" pitchFamily="34" charset="-122"/>
                <a:ea typeface="微软雅黑" panose="020B0503020204020204" pitchFamily="34" charset="-122"/>
              </a:rPr>
              <a:t>数据，使用</a:t>
            </a:r>
            <a:r>
              <a:rPr lang="en-US" altLang="zh-CN" dirty="0" err="1" smtClean="0">
                <a:latin typeface="微软雅黑" panose="020B0503020204020204" pitchFamily="34" charset="-122"/>
                <a:ea typeface="微软雅黑" panose="020B0503020204020204" pitchFamily="34" charset="-122"/>
              </a:rPr>
              <a:t>simplexml_load_string</a:t>
            </a:r>
            <a:r>
              <a:rPr lang="zh-CN" altLang="en-US" dirty="0" smtClean="0">
                <a:latin typeface="微软雅黑" panose="020B0503020204020204" pitchFamily="34" charset="-122"/>
                <a:ea typeface="微软雅黑" panose="020B0503020204020204" pitchFamily="34" charset="-122"/>
              </a:rPr>
              <a:t>函数把</a:t>
            </a:r>
            <a:r>
              <a:rPr lang="en-US" altLang="zh-CN" dirty="0" smtClean="0">
                <a:latin typeface="微软雅黑" panose="020B0503020204020204" pitchFamily="34" charset="-122"/>
                <a:ea typeface="微软雅黑" panose="020B0503020204020204" pitchFamily="34" charset="-122"/>
              </a:rPr>
              <a:t>XML</a:t>
            </a:r>
            <a:r>
              <a:rPr lang="zh-CN" altLang="en-US" dirty="0">
                <a:latin typeface="微软雅黑" panose="020B0503020204020204" pitchFamily="34" charset="-122"/>
                <a:ea typeface="微软雅黑" panose="020B0503020204020204" pitchFamily="34" charset="-122"/>
              </a:rPr>
              <a:t>格式</a:t>
            </a:r>
            <a:r>
              <a:rPr lang="zh-CN" altLang="en-US" dirty="0" smtClean="0">
                <a:latin typeface="微软雅黑" panose="020B0503020204020204" pitchFamily="34" charset="-122"/>
                <a:ea typeface="微软雅黑" panose="020B0503020204020204" pitchFamily="34" charset="-122"/>
              </a:rPr>
              <a:t>的字符串转换成</a:t>
            </a:r>
            <a:r>
              <a:rPr lang="en-US" altLang="zh-CN" dirty="0" err="1" smtClean="0">
                <a:latin typeface="微软雅黑" panose="020B0503020204020204" pitchFamily="34" charset="-122"/>
                <a:ea typeface="微软雅黑" panose="020B0503020204020204" pitchFamily="34" charset="-122"/>
              </a:rPr>
              <a:t>php</a:t>
            </a:r>
            <a:r>
              <a:rPr lang="zh-CN" altLang="en-US" dirty="0" smtClean="0">
                <a:latin typeface="微软雅黑" panose="020B0503020204020204" pitchFamily="34" charset="-122"/>
                <a:ea typeface="微软雅黑" panose="020B0503020204020204" pitchFamily="34" charset="-122"/>
              </a:rPr>
              <a:t>对象，</a:t>
            </a:r>
            <a:r>
              <a:rPr lang="en-US" altLang="zh-CN" dirty="0" err="1" smtClean="0">
                <a:latin typeface="微软雅黑" panose="020B0503020204020204" pitchFamily="34" charset="-122"/>
                <a:ea typeface="微软雅黑" panose="020B0503020204020204" pitchFamily="34" charset="-122"/>
              </a:rPr>
              <a:t>get_object_vars</a:t>
            </a:r>
            <a:r>
              <a:rPr lang="zh-CN" altLang="en-US" dirty="0" smtClean="0">
                <a:latin typeface="微软雅黑" panose="020B0503020204020204" pitchFamily="34" charset="-122"/>
                <a:ea typeface="微软雅黑" panose="020B0503020204020204" pitchFamily="34" charset="-122"/>
              </a:rPr>
              <a:t>可以把</a:t>
            </a:r>
            <a:r>
              <a:rPr lang="en-US" altLang="zh-CN" dirty="0" smtClean="0">
                <a:latin typeface="微软雅黑" panose="020B0503020204020204" pitchFamily="34" charset="-122"/>
                <a:ea typeface="微软雅黑" panose="020B0503020204020204" pitchFamily="34" charset="-122"/>
              </a:rPr>
              <a:t>PHP</a:t>
            </a:r>
            <a:r>
              <a:rPr lang="zh-CN" altLang="en-US" dirty="0" smtClean="0">
                <a:latin typeface="微软雅黑" panose="020B0503020204020204" pitchFamily="34" charset="-122"/>
                <a:ea typeface="微软雅黑" panose="020B0503020204020204" pitchFamily="34" charset="-122"/>
              </a:rPr>
              <a:t>对象的属性转换成数组</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zh-CN" altLang="en-US" dirty="0" smtClean="0">
                <a:latin typeface="微软雅黑" panose="020B0503020204020204" pitchFamily="34" charset="-122"/>
                <a:ea typeface="微软雅黑" panose="020B0503020204020204" pitchFamily="34" charset="-122"/>
              </a:rPr>
              <a:t>获取每个字段的值，判断</a:t>
            </a:r>
            <a:r>
              <a:rPr lang="en-US" altLang="zh-CN" dirty="0" err="1" smtClean="0">
                <a:latin typeface="微软雅黑" panose="020B0503020204020204" pitchFamily="34" charset="-122"/>
                <a:ea typeface="微软雅黑" panose="020B0503020204020204" pitchFamily="34" charset="-122"/>
              </a:rPr>
              <a:t>MsgType</a:t>
            </a:r>
            <a:r>
              <a:rPr lang="zh-CN" altLang="en-US" dirty="0" smtClean="0">
                <a:latin typeface="微软雅黑" panose="020B0503020204020204" pitchFamily="34" charset="-122"/>
                <a:ea typeface="微软雅黑" panose="020B0503020204020204" pitchFamily="34" charset="-122"/>
              </a:rPr>
              <a:t>字段是不是</a:t>
            </a:r>
            <a:r>
              <a:rPr lang="en-US" altLang="zh-CN" dirty="0" smtClean="0">
                <a:latin typeface="微软雅黑" panose="020B0503020204020204" pitchFamily="34" charset="-122"/>
                <a:ea typeface="微软雅黑" panose="020B0503020204020204" pitchFamily="34" charset="-122"/>
              </a:rPr>
              <a:t>text</a:t>
            </a:r>
            <a:r>
              <a:rPr lang="zh-CN" altLang="en-US" dirty="0" smtClean="0">
                <a:latin typeface="微软雅黑" panose="020B0503020204020204" pitchFamily="34" charset="-122"/>
                <a:ea typeface="微软雅黑" panose="020B0503020204020204" pitchFamily="34" charset="-122"/>
              </a:rPr>
              <a:t>，是的话获取</a:t>
            </a:r>
            <a:r>
              <a:rPr lang="en-US" altLang="zh-CN" dirty="0" smtClean="0">
                <a:latin typeface="微软雅黑" panose="020B0503020204020204" pitchFamily="34" charset="-122"/>
                <a:ea typeface="微软雅黑" panose="020B0503020204020204" pitchFamily="34" charset="-122"/>
              </a:rPr>
              <a:t>Content</a:t>
            </a:r>
            <a:r>
              <a:rPr lang="zh-CN" altLang="en-US" dirty="0" smtClean="0">
                <a:latin typeface="微软雅黑" panose="020B0503020204020204" pitchFamily="34" charset="-122"/>
                <a:ea typeface="微软雅黑" panose="020B0503020204020204" pitchFamily="34" charset="-122"/>
              </a:rPr>
              <a:t>内容。</a:t>
            </a:r>
            <a:endParaRPr lang="en-US" altLang="zh-CN" dirty="0" smtClean="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zh-CN" altLang="en-US" dirty="0" smtClean="0">
                <a:latin typeface="微软雅黑" panose="020B0503020204020204" pitchFamily="34" charset="-122"/>
                <a:ea typeface="微软雅黑" panose="020B0503020204020204" pitchFamily="34" charset="-122"/>
              </a:rPr>
              <a:t>使用构造的</a:t>
            </a:r>
            <a:r>
              <a:rPr lang="en-US" altLang="zh-CN" dirty="0" smtClean="0">
                <a:latin typeface="微软雅黑" panose="020B0503020204020204" pitchFamily="34" charset="-122"/>
                <a:ea typeface="微软雅黑" panose="020B0503020204020204" pitchFamily="34" charset="-122"/>
              </a:rPr>
              <a:t>XML</a:t>
            </a:r>
            <a:r>
              <a:rPr lang="zh-CN" altLang="en-US" dirty="0" smtClean="0">
                <a:latin typeface="微软雅黑" panose="020B0503020204020204" pitchFamily="34" charset="-122"/>
                <a:ea typeface="微软雅黑" panose="020B0503020204020204" pitchFamily="34" charset="-122"/>
              </a:rPr>
              <a:t>格式的消息回复字符串，把收到的</a:t>
            </a:r>
            <a:r>
              <a:rPr lang="en-US" altLang="zh-CN" dirty="0" err="1" smtClean="0">
                <a:latin typeface="微软雅黑" panose="020B0503020204020204" pitchFamily="34" charset="-122"/>
                <a:ea typeface="微软雅黑" panose="020B0503020204020204" pitchFamily="34" charset="-122"/>
              </a:rPr>
              <a:t>FromUserName</a:t>
            </a:r>
            <a:r>
              <a:rPr lang="zh-CN" altLang="en-US" dirty="0" smtClean="0">
                <a:latin typeface="微软雅黑" panose="020B0503020204020204" pitchFamily="34" charset="-122"/>
                <a:ea typeface="微软雅黑" panose="020B0503020204020204" pitchFamily="34" charset="-122"/>
              </a:rPr>
              <a:t>作为</a:t>
            </a:r>
            <a:r>
              <a:rPr lang="en-US" altLang="zh-CN" dirty="0" err="1" smtClean="0">
                <a:latin typeface="微软雅黑" panose="020B0503020204020204" pitchFamily="34" charset="-122"/>
                <a:ea typeface="微软雅黑" panose="020B0503020204020204" pitchFamily="34" charset="-122"/>
              </a:rPr>
              <a:t>ToUserName</a:t>
            </a:r>
            <a:r>
              <a:rPr lang="zh-CN" altLang="en-US" dirty="0" smtClean="0">
                <a:latin typeface="微软雅黑" panose="020B0503020204020204" pitchFamily="34" charset="-122"/>
                <a:ea typeface="微软雅黑" panose="020B0503020204020204" pitchFamily="34" charset="-122"/>
              </a:rPr>
              <a:t>，收到消息的</a:t>
            </a:r>
            <a:r>
              <a:rPr lang="en-US" altLang="zh-CN" dirty="0" err="1" smtClean="0">
                <a:latin typeface="微软雅黑" panose="020B0503020204020204" pitchFamily="34" charset="-122"/>
                <a:ea typeface="微软雅黑" panose="020B0503020204020204" pitchFamily="34" charset="-122"/>
              </a:rPr>
              <a:t>ToUserName</a:t>
            </a:r>
            <a:r>
              <a:rPr lang="zh-CN" altLang="en-US" dirty="0" smtClean="0">
                <a:latin typeface="微软雅黑" panose="020B0503020204020204" pitchFamily="34" charset="-122"/>
                <a:ea typeface="微软雅黑" panose="020B0503020204020204" pitchFamily="34" charset="-122"/>
              </a:rPr>
              <a:t>作为</a:t>
            </a:r>
            <a:r>
              <a:rPr lang="en-US" altLang="zh-CN" dirty="0" err="1" smtClean="0">
                <a:latin typeface="微软雅黑" panose="020B0503020204020204" pitchFamily="34" charset="-122"/>
                <a:ea typeface="微软雅黑" panose="020B0503020204020204" pitchFamily="34" charset="-122"/>
              </a:rPr>
              <a:t>FromUserName</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Content</a:t>
            </a:r>
            <a:r>
              <a:rPr lang="zh-CN" altLang="en-US" dirty="0" smtClean="0">
                <a:latin typeface="微软雅黑" panose="020B0503020204020204" pitchFamily="34" charset="-122"/>
                <a:ea typeface="微软雅黑" panose="020B0503020204020204" pitchFamily="34" charset="-122"/>
              </a:rPr>
              <a:t>内容为收到的消息内容，使用</a:t>
            </a:r>
            <a:r>
              <a:rPr lang="en-US" altLang="zh-CN" dirty="0" err="1" smtClean="0">
                <a:latin typeface="微软雅黑" panose="020B0503020204020204" pitchFamily="34" charset="-122"/>
                <a:ea typeface="微软雅黑" panose="020B0503020204020204" pitchFamily="34" charset="-122"/>
              </a:rPr>
              <a:t>sprintf</a:t>
            </a:r>
            <a:r>
              <a:rPr lang="zh-CN" altLang="en-US" dirty="0" smtClean="0">
                <a:latin typeface="微软雅黑" panose="020B0503020204020204" pitchFamily="34" charset="-122"/>
                <a:ea typeface="微软雅黑" panose="020B0503020204020204" pitchFamily="34" charset="-122"/>
              </a:rPr>
              <a:t>把字符串格式化以后返回数据。</a:t>
            </a:r>
            <a:endParaRPr lang="en-US" altLang="zh-CN" dirty="0" smtClean="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zh-CN" altLang="en-US" dirty="0" smtClean="0">
                <a:latin typeface="微软雅黑" panose="020B0503020204020204" pitchFamily="34" charset="-122"/>
                <a:ea typeface="微软雅黑" panose="020B0503020204020204" pitchFamily="34" charset="-122"/>
              </a:rPr>
              <a:t>然后输出数据，微信服务器会收到</a:t>
            </a:r>
            <a:r>
              <a:rPr lang="en-US" altLang="zh-CN" dirty="0" smtClean="0">
                <a:latin typeface="微软雅黑" panose="020B0503020204020204" pitchFamily="34" charset="-122"/>
                <a:ea typeface="微软雅黑" panose="020B0503020204020204" pitchFamily="34" charset="-122"/>
              </a:rPr>
              <a:t>XML</a:t>
            </a:r>
            <a:r>
              <a:rPr lang="zh-CN" altLang="en-US" dirty="0" smtClean="0">
                <a:latin typeface="微软雅黑" panose="020B0503020204020204" pitchFamily="34" charset="-122"/>
                <a:ea typeface="微软雅黑" panose="020B0503020204020204" pitchFamily="34" charset="-122"/>
              </a:rPr>
              <a:t>格式的消息数据。就会转发给微信客户端用户。</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59133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smtClean="0"/>
              <a:t>错误提示</a:t>
            </a:r>
            <a:endParaRPr lang="zh-CN" altLang="en-US" b="0" dirty="0"/>
          </a:p>
        </p:txBody>
      </p:sp>
      <p:sp>
        <p:nvSpPr>
          <p:cNvPr id="4" name="文本框 3"/>
          <p:cNvSpPr txBox="1"/>
          <p:nvPr/>
        </p:nvSpPr>
        <p:spPr>
          <a:xfrm>
            <a:off x="1400176" y="1771650"/>
            <a:ext cx="10101262" cy="470898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微信服务器在以下两种情况下直接提示错误信息：“</a:t>
            </a:r>
            <a:r>
              <a:rPr lang="zh-CN" altLang="en-US" sz="2000" dirty="0">
                <a:latin typeface="微软雅黑" panose="020B0503020204020204" pitchFamily="34" charset="-122"/>
                <a:ea typeface="微软雅黑" panose="020B0503020204020204" pitchFamily="34" charset="-122"/>
              </a:rPr>
              <a:t>该公众号暂时无法提供服务，请稍后再试</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1371600" lvl="2" indent="-457200">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开发</a:t>
            </a:r>
            <a:r>
              <a:rPr lang="zh-CN" altLang="en-US" sz="2000" dirty="0" smtClean="0">
                <a:latin typeface="微软雅黑" panose="020B0503020204020204" pitchFamily="34" charset="-122"/>
                <a:ea typeface="微软雅黑" panose="020B0503020204020204" pitchFamily="34" charset="-122"/>
              </a:rPr>
              <a:t>者服务器在</a:t>
            </a:r>
            <a:r>
              <a:rPr lang="en-US" altLang="zh-CN" sz="2000" dirty="0" smtClean="0">
                <a:latin typeface="微软雅黑" panose="020B0503020204020204" pitchFamily="34" charset="-122"/>
                <a:ea typeface="微软雅黑" panose="020B0503020204020204" pitchFamily="34" charset="-122"/>
              </a:rPr>
              <a:t>5</a:t>
            </a:r>
            <a:r>
              <a:rPr lang="zh-CN" altLang="en-US" sz="2000" dirty="0" smtClean="0">
                <a:latin typeface="微软雅黑" panose="020B0503020204020204" pitchFamily="34" charset="-122"/>
                <a:ea typeface="微软雅黑" panose="020B0503020204020204" pitchFamily="34" charset="-122"/>
              </a:rPr>
              <a:t>秒内没有回复内容</a:t>
            </a:r>
            <a:endParaRPr lang="en-US" altLang="zh-CN" sz="2000" dirty="0" smtClean="0">
              <a:latin typeface="微软雅黑" panose="020B0503020204020204" pitchFamily="34" charset="-122"/>
              <a:ea typeface="微软雅黑" panose="020B0503020204020204" pitchFamily="34" charset="-122"/>
            </a:endParaRPr>
          </a:p>
          <a:p>
            <a:pPr marL="1371600" lvl="2" indent="-457200">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开发者</a:t>
            </a:r>
            <a:r>
              <a:rPr lang="zh-CN" altLang="en-US" sz="2000" dirty="0" smtClean="0">
                <a:latin typeface="微软雅黑" panose="020B0503020204020204" pitchFamily="34" charset="-122"/>
                <a:ea typeface="微软雅黑" panose="020B0503020204020204" pitchFamily="34" charset="-122"/>
              </a:rPr>
              <a:t>服务器回复了异常数据</a:t>
            </a:r>
            <a:endParaRPr lang="en-US" altLang="zh-CN" sz="2000" dirty="0" smtClean="0">
              <a:latin typeface="微软雅黑" panose="020B0503020204020204" pitchFamily="34" charset="-122"/>
              <a:ea typeface="微软雅黑" panose="020B0503020204020204" pitchFamily="34" charset="-122"/>
            </a:endParaRPr>
          </a:p>
          <a:p>
            <a:pPr lvl="2">
              <a:lnSpc>
                <a:spcPct val="150000"/>
              </a:lnSpc>
            </a:pPr>
            <a:r>
              <a:rPr lang="zh-CN" altLang="en-US" i="1" dirty="0" smtClean="0">
                <a:solidFill>
                  <a:srgbClr val="FF0000"/>
                </a:solidFill>
                <a:latin typeface="微软雅黑" panose="020B0503020204020204" pitchFamily="34" charset="-122"/>
                <a:ea typeface="微软雅黑" panose="020B0503020204020204" pitchFamily="34" charset="-122"/>
              </a:rPr>
              <a:t>！开发文档被动回复消息是如此解释，在接收普通消息的解释是</a:t>
            </a:r>
            <a:r>
              <a:rPr lang="en-US" altLang="zh-CN" i="1" dirty="0" smtClean="0">
                <a:solidFill>
                  <a:srgbClr val="FF0000"/>
                </a:solidFill>
                <a:latin typeface="微软雅黑" panose="020B0503020204020204" pitchFamily="34" charset="-122"/>
                <a:ea typeface="微软雅黑" panose="020B0503020204020204" pitchFamily="34" charset="-122"/>
              </a:rPr>
              <a:t>5</a:t>
            </a:r>
            <a:r>
              <a:rPr lang="zh-CN" altLang="en-US" i="1" dirty="0" smtClean="0">
                <a:solidFill>
                  <a:srgbClr val="FF0000"/>
                </a:solidFill>
                <a:latin typeface="微软雅黑" panose="020B0503020204020204" pitchFamily="34" charset="-122"/>
                <a:ea typeface="微软雅黑" panose="020B0503020204020204" pitchFamily="34" charset="-122"/>
              </a:rPr>
              <a:t>秒内没有响应，微信会重试</a:t>
            </a:r>
            <a:r>
              <a:rPr lang="en-US" altLang="zh-CN" i="1" dirty="0" smtClean="0">
                <a:solidFill>
                  <a:srgbClr val="FF0000"/>
                </a:solidFill>
                <a:latin typeface="微软雅黑" panose="020B0503020204020204" pitchFamily="34" charset="-122"/>
                <a:ea typeface="微软雅黑" panose="020B0503020204020204" pitchFamily="34" charset="-122"/>
              </a:rPr>
              <a:t>3</a:t>
            </a:r>
            <a:r>
              <a:rPr lang="zh-CN" altLang="en-US" i="1" dirty="0" smtClean="0">
                <a:solidFill>
                  <a:srgbClr val="FF0000"/>
                </a:solidFill>
                <a:latin typeface="微软雅黑" panose="020B0503020204020204" pitchFamily="34" charset="-122"/>
                <a:ea typeface="微软雅黑" panose="020B0503020204020204" pitchFamily="34" charset="-122"/>
              </a:rPr>
              <a:t>次如果不能回复则提示错误。但是如果程序无法在</a:t>
            </a:r>
            <a:r>
              <a:rPr lang="en-US" altLang="zh-CN" i="1" dirty="0" smtClean="0">
                <a:solidFill>
                  <a:srgbClr val="FF0000"/>
                </a:solidFill>
                <a:latin typeface="微软雅黑" panose="020B0503020204020204" pitchFamily="34" charset="-122"/>
                <a:ea typeface="微软雅黑" panose="020B0503020204020204" pitchFamily="34" charset="-122"/>
              </a:rPr>
              <a:t>5</a:t>
            </a:r>
            <a:r>
              <a:rPr lang="zh-CN" altLang="en-US" i="1" dirty="0" smtClean="0">
                <a:solidFill>
                  <a:srgbClr val="FF0000"/>
                </a:solidFill>
                <a:latin typeface="微软雅黑" panose="020B0503020204020204" pitchFamily="34" charset="-122"/>
                <a:ea typeface="微软雅黑" panose="020B0503020204020204" pitchFamily="34" charset="-122"/>
              </a:rPr>
              <a:t>秒内响应则重试多少次都不会得到响应。</a:t>
            </a:r>
            <a:endParaRPr lang="en-US" altLang="zh-CN" i="1" dirty="0" smtClean="0">
              <a:solidFill>
                <a:srgbClr val="FF0000"/>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如果不想回复内容并且不希望有错误提示，则只需要回复空字符串或者是字符串‘</a:t>
            </a:r>
            <a:r>
              <a:rPr lang="en-US" altLang="zh-CN" sz="2000" dirty="0" smtClean="0">
                <a:latin typeface="微软雅黑" panose="020B0503020204020204" pitchFamily="34" charset="-122"/>
                <a:ea typeface="微软雅黑" panose="020B0503020204020204" pitchFamily="34" charset="-122"/>
              </a:rPr>
              <a:t>success</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a:t>
            </a:r>
          </a:p>
          <a:p>
            <a:pPr lvl="2">
              <a:lnSpc>
                <a:spcPct val="150000"/>
              </a:lnSpc>
            </a:pPr>
            <a:r>
              <a:rPr lang="zh-CN" altLang="en-US" sz="2000" dirty="0" smtClean="0">
                <a:latin typeface="微软雅黑" panose="020B0503020204020204" pitchFamily="34" charset="-122"/>
                <a:ea typeface="微软雅黑" panose="020B0503020204020204" pitchFamily="34" charset="-122"/>
              </a:rPr>
              <a:t>注意：这种情况不是</a:t>
            </a:r>
            <a:r>
              <a:rPr lang="en-US" altLang="zh-CN" sz="2000" dirty="0" smtClean="0">
                <a:latin typeface="微软雅黑" panose="020B0503020204020204" pitchFamily="34" charset="-122"/>
                <a:ea typeface="微软雅黑" panose="020B0503020204020204" pitchFamily="34" charset="-122"/>
              </a:rPr>
              <a:t>XML</a:t>
            </a:r>
            <a:r>
              <a:rPr lang="zh-CN" altLang="en-US" sz="2000" dirty="0" smtClean="0">
                <a:latin typeface="微软雅黑" panose="020B0503020204020204" pitchFamily="34" charset="-122"/>
                <a:ea typeface="微软雅黑" panose="020B0503020204020204" pitchFamily="34" charset="-122"/>
              </a:rPr>
              <a:t>格式的数据。</a:t>
            </a:r>
            <a:endParaRPr lang="en-US" altLang="zh-CN"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98414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461125" cy="685800"/>
          </a:xfrm>
        </p:spPr>
        <p:txBody>
          <a:bodyPr/>
          <a:lstStyle/>
          <a:p>
            <a:r>
              <a:rPr lang="zh-CN" altLang="en-US" b="0" dirty="0"/>
              <a:t>需要注意</a:t>
            </a:r>
            <a:r>
              <a:rPr lang="zh-CN" altLang="en-US" b="0" dirty="0" smtClean="0"/>
              <a:t>的问题</a:t>
            </a:r>
            <a:endParaRPr lang="zh-CN" altLang="en-US" b="0" dirty="0"/>
          </a:p>
        </p:txBody>
      </p:sp>
      <p:sp>
        <p:nvSpPr>
          <p:cNvPr id="4" name="文本框 3"/>
          <p:cNvSpPr txBox="1"/>
          <p:nvPr/>
        </p:nvSpPr>
        <p:spPr>
          <a:xfrm>
            <a:off x="1214438" y="1800225"/>
            <a:ext cx="9958387" cy="24006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首先</a:t>
            </a:r>
            <a:r>
              <a:rPr lang="zh-CN" altLang="en-US" sz="2000" dirty="0">
                <a:latin typeface="微软雅黑" panose="020B0503020204020204" pitchFamily="34" charset="-122"/>
                <a:ea typeface="微软雅黑" panose="020B0503020204020204" pitchFamily="34" charset="-122"/>
              </a:rPr>
              <a:t>就是</a:t>
            </a:r>
            <a:r>
              <a:rPr lang="zh-CN" altLang="en-US" sz="2000" dirty="0" smtClean="0">
                <a:latin typeface="微软雅黑" panose="020B0503020204020204" pitchFamily="34" charset="-122"/>
                <a:ea typeface="微软雅黑" panose="020B0503020204020204" pitchFamily="34" charset="-122"/>
              </a:rPr>
              <a:t>要获取微信服务器的</a:t>
            </a:r>
            <a:r>
              <a:rPr lang="en-US" altLang="zh-CN" sz="2000" dirty="0" smtClean="0">
                <a:latin typeface="微软雅黑" panose="020B0503020204020204" pitchFamily="34" charset="-122"/>
                <a:ea typeface="微软雅黑" panose="020B0503020204020204" pitchFamily="34" charset="-122"/>
              </a:rPr>
              <a:t>POST</a:t>
            </a:r>
            <a:r>
              <a:rPr lang="zh-CN" altLang="en-US" sz="2000" dirty="0" smtClean="0">
                <a:latin typeface="微软雅黑" panose="020B0503020204020204" pitchFamily="34" charset="-122"/>
                <a:ea typeface="微软雅黑" panose="020B0503020204020204" pitchFamily="34" charset="-122"/>
              </a:rPr>
              <a:t>数据流。</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获取</a:t>
            </a:r>
            <a:r>
              <a:rPr lang="zh-CN" altLang="en-US" sz="2000" dirty="0" smtClean="0">
                <a:latin typeface="微软雅黑" panose="020B0503020204020204" pitchFamily="34" charset="-122"/>
                <a:ea typeface="微软雅黑" panose="020B0503020204020204" pitchFamily="34" charset="-122"/>
              </a:rPr>
              <a:t>的方式因为</a:t>
            </a:r>
            <a:r>
              <a:rPr lang="en-US" altLang="zh-CN" sz="2000" dirty="0" smtClean="0">
                <a:latin typeface="微软雅黑" panose="020B0503020204020204" pitchFamily="34" charset="-122"/>
                <a:ea typeface="微软雅黑" panose="020B0503020204020204" pitchFamily="34" charset="-122"/>
              </a:rPr>
              <a:t>PHP</a:t>
            </a:r>
            <a:r>
              <a:rPr lang="zh-CN" altLang="en-US" sz="2000" dirty="0" smtClean="0">
                <a:latin typeface="微软雅黑" panose="020B0503020204020204" pitchFamily="34" charset="-122"/>
                <a:ea typeface="微软雅黑" panose="020B0503020204020204" pitchFamily="34" charset="-122"/>
              </a:rPr>
              <a:t>版本不同而有所区别。</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注意</a:t>
            </a:r>
            <a:r>
              <a:rPr lang="en-US" altLang="zh-CN" sz="2000" dirty="0" smtClean="0">
                <a:latin typeface="微软雅黑" panose="020B0503020204020204" pitchFamily="34" charset="-122"/>
                <a:ea typeface="微软雅黑" panose="020B0503020204020204" pitchFamily="34" charset="-122"/>
              </a:rPr>
              <a:t>PHP</a:t>
            </a:r>
            <a:r>
              <a:rPr lang="zh-CN" altLang="en-US" sz="2000" dirty="0" smtClean="0">
                <a:latin typeface="微软雅黑" panose="020B0503020204020204" pitchFamily="34" charset="-122"/>
                <a:ea typeface="微软雅黑" panose="020B0503020204020204" pitchFamily="34" charset="-122"/>
              </a:rPr>
              <a:t>版本区别：</a:t>
            </a:r>
            <a:endParaRPr lang="en-US" altLang="zh-CN" sz="2000" dirty="0" smtClean="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postStr</a:t>
            </a:r>
            <a:r>
              <a:rPr lang="en-US" altLang="zh-CN" sz="2000" dirty="0">
                <a:latin typeface="微软雅黑" panose="020B0503020204020204" pitchFamily="34" charset="-122"/>
                <a:ea typeface="微软雅黑" panose="020B0503020204020204" pitchFamily="34" charset="-122"/>
              </a:rPr>
              <a:t> = $GLOBALS</a:t>
            </a:r>
            <a:r>
              <a:rPr lang="en-US" altLang="zh-CN" sz="2000" dirty="0" smtClean="0">
                <a:latin typeface="微软雅黑" panose="020B0503020204020204" pitchFamily="34" charset="-122"/>
                <a:ea typeface="微软雅黑" panose="020B0503020204020204" pitchFamily="34" charset="-122"/>
              </a:rPr>
              <a:t>[“HTTP_RAW_POST_DATA”];  //php5.6</a:t>
            </a:r>
            <a:r>
              <a:rPr lang="zh-CN" altLang="en-US" sz="2000" dirty="0" smtClean="0">
                <a:latin typeface="微软雅黑" panose="020B0503020204020204" pitchFamily="34" charset="-122"/>
                <a:ea typeface="微软雅黑" panose="020B0503020204020204" pitchFamily="34" charset="-122"/>
              </a:rPr>
              <a:t>以前的版本</a:t>
            </a:r>
            <a:endParaRPr lang="en-US" altLang="zh-CN" sz="2000" dirty="0" smtClean="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postStr</a:t>
            </a:r>
            <a:r>
              <a:rPr lang="en-US" altLang="zh-CN" sz="2000" dirty="0">
                <a:latin typeface="微软雅黑" panose="020B0503020204020204" pitchFamily="34" charset="-122"/>
                <a:ea typeface="微软雅黑" panose="020B0503020204020204" pitchFamily="34" charset="-122"/>
              </a:rPr>
              <a:t> = </a:t>
            </a:r>
            <a:r>
              <a:rPr lang="en-US" altLang="zh-CN" sz="2000" dirty="0" err="1">
                <a:latin typeface="微软雅黑" panose="020B0503020204020204" pitchFamily="34" charset="-122"/>
                <a:ea typeface="微软雅黑" panose="020B0503020204020204" pitchFamily="34" charset="-122"/>
              </a:rPr>
              <a:t>file_get_contents</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php</a:t>
            </a:r>
            <a:r>
              <a:rPr lang="en-US" altLang="zh-CN" sz="2000" dirty="0">
                <a:latin typeface="微软雅黑" panose="020B0503020204020204" pitchFamily="34" charset="-122"/>
                <a:ea typeface="微软雅黑" panose="020B0503020204020204" pitchFamily="34" charset="-122"/>
              </a:rPr>
              <a:t>://input', 'r</a:t>
            </a:r>
            <a:r>
              <a:rPr lang="en-US" altLang="zh-CN" sz="2000" dirty="0" smtClean="0">
                <a:latin typeface="微软雅黑" panose="020B0503020204020204" pitchFamily="34" charset="-122"/>
                <a:ea typeface="微软雅黑" panose="020B0503020204020204" pitchFamily="34" charset="-122"/>
              </a:rPr>
              <a:t>'); //php7</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589583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8375651" cy="685800"/>
          </a:xfrm>
        </p:spPr>
        <p:txBody>
          <a:bodyPr/>
          <a:lstStyle/>
          <a:p>
            <a:r>
              <a:rPr lang="zh-CN" altLang="en-US" b="0" dirty="0" smtClean="0"/>
              <a:t>第三节 微信调试工具</a:t>
            </a:r>
            <a:endParaRPr lang="zh-CN" altLang="en-US" b="0" dirty="0"/>
          </a:p>
        </p:txBody>
      </p:sp>
      <p:sp>
        <p:nvSpPr>
          <p:cNvPr id="5" name="文本框 4"/>
          <p:cNvSpPr txBox="1"/>
          <p:nvPr/>
        </p:nvSpPr>
        <p:spPr>
          <a:xfrm>
            <a:off x="4058444" y="2085977"/>
            <a:ext cx="4699794" cy="2431435"/>
          </a:xfrm>
          <a:prstGeom prst="rect">
            <a:avLst/>
          </a:prstGeom>
          <a:noFill/>
        </p:spPr>
        <p:txBody>
          <a:bodyPr wrap="square" rtlCol="0">
            <a:spAutoFit/>
          </a:bodyPr>
          <a:lstStyle/>
          <a:p>
            <a:pPr marL="514350" indent="-514350">
              <a:lnSpc>
                <a:spcPct val="200000"/>
              </a:lnSpc>
              <a:buFont typeface="+mj-ea"/>
              <a:buAutoNum type="ea1JpnChsDbPeriod"/>
            </a:pPr>
            <a:r>
              <a:rPr lang="zh-CN" altLang="en-US" sz="2400" dirty="0" smtClean="0">
                <a:solidFill>
                  <a:schemeClr val="tx2">
                    <a:lumMod val="60000"/>
                    <a:lumOff val="40000"/>
                  </a:schemeClr>
                </a:solidFill>
                <a:latin typeface="微软雅黑" panose="020B0503020204020204" pitchFamily="34" charset="-122"/>
                <a:ea typeface="微软雅黑" panose="020B0503020204020204" pitchFamily="34" charset="-122"/>
              </a:rPr>
              <a:t>搭建微信开发环境</a:t>
            </a:r>
            <a:endParaRPr lang="en-US" altLang="zh-CN" sz="2400" dirty="0">
              <a:solidFill>
                <a:schemeClr val="tx2">
                  <a:lumMod val="60000"/>
                  <a:lumOff val="40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tx2">
                    <a:lumMod val="60000"/>
                    <a:lumOff val="40000"/>
                  </a:schemeClr>
                </a:solidFill>
                <a:latin typeface="微软雅黑" panose="020B0503020204020204" pitchFamily="34" charset="-122"/>
                <a:ea typeface="微软雅黑" panose="020B0503020204020204" pitchFamily="34" charset="-122"/>
              </a:rPr>
              <a:t>第一个微信应用程序</a:t>
            </a:r>
            <a:endParaRPr lang="en-US" altLang="zh-CN" sz="2400" dirty="0">
              <a:solidFill>
                <a:schemeClr val="tx2">
                  <a:lumMod val="60000"/>
                  <a:lumOff val="40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800" dirty="0">
                <a:solidFill>
                  <a:schemeClr val="accent6">
                    <a:lumMod val="75000"/>
                  </a:schemeClr>
                </a:solidFill>
                <a:latin typeface="微软雅黑" panose="020B0503020204020204" pitchFamily="34" charset="-122"/>
                <a:ea typeface="微软雅黑" panose="020B0503020204020204" pitchFamily="34" charset="-122"/>
              </a:rPr>
              <a:t>微信调试工具</a:t>
            </a:r>
            <a:endParaRPr lang="en-US" altLang="zh-CN" sz="2800" dirty="0">
              <a:solidFill>
                <a:schemeClr val="accent6">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029992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5"/>
          </p:nvPr>
        </p:nvSpPr>
        <p:spPr/>
        <p:txBody>
          <a:bodyPr/>
          <a:lstStyle/>
          <a:p>
            <a:r>
              <a:rPr lang="zh-CN" altLang="en-US" b="0" dirty="0"/>
              <a:t>开发</a:t>
            </a:r>
            <a:r>
              <a:rPr lang="zh-CN" altLang="en-US" b="0" dirty="0" smtClean="0"/>
              <a:t>者服务器端调试</a:t>
            </a:r>
            <a:endParaRPr lang="zh-CN" altLang="en-US" b="0" dirty="0"/>
          </a:p>
        </p:txBody>
      </p:sp>
      <p:sp>
        <p:nvSpPr>
          <p:cNvPr id="5" name="文本框 4"/>
          <p:cNvSpPr txBox="1"/>
          <p:nvPr/>
        </p:nvSpPr>
        <p:spPr>
          <a:xfrm>
            <a:off x="1107463" y="1743075"/>
            <a:ext cx="10315575" cy="240065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微信在线调试</a:t>
            </a:r>
            <a:r>
              <a:rPr lang="zh-CN" altLang="en-US" sz="2000" dirty="0" smtClean="0">
                <a:latin typeface="微软雅黑" panose="020B0503020204020204" pitchFamily="34" charset="-122"/>
                <a:ea typeface="微软雅黑" panose="020B0503020204020204" pitchFamily="34" charset="-122"/>
              </a:rPr>
              <a:t>工具。</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使用</a:t>
            </a:r>
            <a:r>
              <a:rPr lang="zh-CN" altLang="en-US" sz="2000" dirty="0">
                <a:latin typeface="微软雅黑" panose="020B0503020204020204" pitchFamily="34" charset="-122"/>
                <a:ea typeface="微软雅黑" panose="020B0503020204020204" pitchFamily="34" charset="-122"/>
              </a:rPr>
              <a:t>文件记录</a:t>
            </a:r>
            <a:r>
              <a:rPr lang="zh-CN" altLang="en-US" sz="2000" dirty="0" smtClean="0">
                <a:latin typeface="微软雅黑" panose="020B0503020204020204" pitchFamily="34" charset="-122"/>
                <a:ea typeface="微软雅黑" panose="020B0503020204020204" pitchFamily="34" charset="-122"/>
              </a:rPr>
              <a:t>错误信息。</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使用错误日志函数</a:t>
            </a:r>
            <a:r>
              <a:rPr lang="en-US" altLang="zh-CN" sz="2000" dirty="0" err="1" smtClean="0">
                <a:latin typeface="微软雅黑" panose="020B0503020204020204" pitchFamily="34" charset="-122"/>
                <a:ea typeface="微软雅黑" panose="020B0503020204020204" pitchFamily="34" charset="-122"/>
              </a:rPr>
              <a:t>error_log</a:t>
            </a:r>
            <a:r>
              <a:rPr lang="zh-CN" altLang="en-US" sz="2000" dirty="0" smtClean="0">
                <a:latin typeface="微软雅黑" panose="020B0503020204020204" pitchFamily="34" charset="-122"/>
                <a:ea typeface="微软雅黑" panose="020B0503020204020204" pitchFamily="34" charset="-122"/>
              </a:rPr>
              <a:t>记录信息。</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数据库记录。</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2000" dirty="0" smtClean="0">
                <a:latin typeface="微软雅黑" panose="020B0503020204020204" pitchFamily="34" charset="-122"/>
                <a:ea typeface="微软雅黑" panose="020B0503020204020204" pitchFamily="34" charset="-122"/>
              </a:rPr>
              <a:t>Monolog</a:t>
            </a:r>
            <a:r>
              <a:rPr lang="zh-CN" altLang="en-US" sz="2000" dirty="0" smtClean="0">
                <a:latin typeface="微软雅黑" panose="020B0503020204020204" pitchFamily="34" charset="-122"/>
                <a:ea typeface="微软雅黑" panose="020B0503020204020204" pitchFamily="34" charset="-122"/>
              </a:rPr>
              <a:t>开源</a:t>
            </a:r>
            <a:r>
              <a:rPr lang="zh-CN" altLang="en-US" sz="2000" dirty="0" smtClean="0">
                <a:latin typeface="微软雅黑" panose="020B0503020204020204" pitchFamily="34" charset="-122"/>
                <a:ea typeface="微软雅黑" panose="020B0503020204020204" pitchFamily="34" charset="-122"/>
              </a:rPr>
              <a:t>日志库</a:t>
            </a:r>
          </a:p>
        </p:txBody>
      </p:sp>
    </p:spTree>
    <p:extLst>
      <p:ext uri="{BB962C8B-B14F-4D97-AF65-F5344CB8AC3E}">
        <p14:creationId xmlns:p14="http://schemas.microsoft.com/office/powerpoint/2010/main" val="20262245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075363" cy="685800"/>
          </a:xfrm>
        </p:spPr>
        <p:txBody>
          <a:bodyPr/>
          <a:lstStyle/>
          <a:p>
            <a:r>
              <a:rPr lang="zh-CN" altLang="en-US" dirty="0" smtClean="0"/>
              <a:t>与普通开发调试的区别</a:t>
            </a:r>
            <a:endParaRPr lang="zh-CN" altLang="en-US" dirty="0"/>
          </a:p>
        </p:txBody>
      </p:sp>
      <p:sp>
        <p:nvSpPr>
          <p:cNvPr id="4" name="文本框 3"/>
          <p:cNvSpPr txBox="1"/>
          <p:nvPr/>
        </p:nvSpPr>
        <p:spPr>
          <a:xfrm>
            <a:off x="1171575" y="1843088"/>
            <a:ext cx="10101263" cy="33239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为什么不能用</a:t>
            </a:r>
            <a:r>
              <a:rPr lang="en-US" altLang="zh-CN" sz="2000" dirty="0" smtClean="0">
                <a:latin typeface="微软雅黑" panose="020B0503020204020204" pitchFamily="34" charset="-122"/>
                <a:ea typeface="微软雅黑" panose="020B0503020204020204" pitchFamily="34" charset="-122"/>
              </a:rPr>
              <a:t>echo</a:t>
            </a:r>
            <a:r>
              <a:rPr lang="zh-CN" altLang="en-US" sz="2000" dirty="0" smtClean="0">
                <a:latin typeface="微软雅黑" panose="020B0503020204020204" pitchFamily="34" charset="-122"/>
                <a:ea typeface="微软雅黑" panose="020B0503020204020204" pitchFamily="34" charset="-122"/>
              </a:rPr>
              <a:t>输出错误信息的方式进行调试？</a:t>
            </a:r>
            <a:endParaRPr lang="en-US" altLang="zh-CN" sz="2000" dirty="0" smtClean="0">
              <a:latin typeface="微软雅黑" panose="020B0503020204020204" pitchFamily="34" charset="-122"/>
              <a:ea typeface="微软雅黑" panose="020B0503020204020204" pitchFamily="34" charset="-122"/>
            </a:endParaRPr>
          </a:p>
          <a:p>
            <a:pPr lvl="1">
              <a:lnSpc>
                <a:spcPct val="150000"/>
              </a:lnSpc>
            </a:pPr>
            <a:r>
              <a:rPr lang="zh-CN" altLang="en-US" sz="2000" dirty="0">
                <a:latin typeface="微软雅黑" panose="020B0503020204020204" pitchFamily="34" charset="-122"/>
                <a:ea typeface="微软雅黑" panose="020B0503020204020204" pitchFamily="34" charset="-122"/>
              </a:rPr>
              <a:t>与微</a:t>
            </a:r>
            <a:r>
              <a:rPr lang="zh-CN" altLang="en-US" sz="2000" dirty="0" smtClean="0">
                <a:latin typeface="微软雅黑" panose="020B0503020204020204" pitchFamily="34" charset="-122"/>
                <a:ea typeface="微软雅黑" panose="020B0503020204020204" pitchFamily="34" charset="-122"/>
              </a:rPr>
              <a:t>信服务器通信，格式错误微信会收到错误提示</a:t>
            </a:r>
            <a:r>
              <a:rPr lang="zh-CN" altLang="en-US" sz="2000" dirty="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改公众号暂时无法提供服务，请稍后再试</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，无法查看调试信息。这时候需要把错误信息记录到本地文件上。或者是使用微信提供的调试工具。</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另一个需要注意的问题是：</a:t>
            </a:r>
            <a:endParaRPr lang="en-US" altLang="zh-CN" sz="2000" dirty="0" smtClean="0">
              <a:latin typeface="微软雅黑" panose="020B0503020204020204" pitchFamily="34" charset="-122"/>
              <a:ea typeface="微软雅黑" panose="020B0503020204020204" pitchFamily="34" charset="-122"/>
            </a:endParaRPr>
          </a:p>
          <a:p>
            <a:pPr lvl="1">
              <a:lnSpc>
                <a:spcPct val="150000"/>
              </a:lnSpc>
            </a:pPr>
            <a:r>
              <a:rPr lang="zh-CN" altLang="en-US" sz="2000" dirty="0" smtClean="0">
                <a:latin typeface="微软雅黑" panose="020B0503020204020204" pitchFamily="34" charset="-122"/>
                <a:ea typeface="微软雅黑" panose="020B0503020204020204" pitchFamily="34" charset="-122"/>
              </a:rPr>
              <a:t>微信接口调试工具只能调试接口问题，</a:t>
            </a:r>
            <a:r>
              <a:rPr lang="zh-CN" altLang="en-US" sz="2000" dirty="0">
                <a:latin typeface="微软雅黑" panose="020B0503020204020204" pitchFamily="34" charset="-122"/>
                <a:ea typeface="微软雅黑" panose="020B0503020204020204" pitchFamily="34" charset="-122"/>
              </a:rPr>
              <a:t>如果是程序</a:t>
            </a:r>
            <a:r>
              <a:rPr lang="zh-CN" altLang="en-US" sz="2000" dirty="0" smtClean="0">
                <a:latin typeface="微软雅黑" panose="020B0503020204020204" pitchFamily="34" charset="-122"/>
                <a:ea typeface="微软雅黑" panose="020B0503020204020204" pitchFamily="34" charset="-122"/>
              </a:rPr>
              <a:t>的其他问题，则需要其他的调试方法。</a:t>
            </a:r>
            <a:endParaRPr lang="en-US" altLang="zh-CN"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37930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dirty="0" smtClean="0"/>
              <a:t>微信在线调试工具</a:t>
            </a:r>
            <a:endParaRPr lang="zh-CN" altLang="en-US" dirty="0"/>
          </a:p>
        </p:txBody>
      </p:sp>
      <p:sp>
        <p:nvSpPr>
          <p:cNvPr id="4" name="文本框 3"/>
          <p:cNvSpPr txBox="1"/>
          <p:nvPr/>
        </p:nvSpPr>
        <p:spPr>
          <a:xfrm>
            <a:off x="1054100" y="1785937"/>
            <a:ext cx="2817813" cy="28623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登录微信公众平台后</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打开‘开发者工具’</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打开</a:t>
            </a:r>
            <a:r>
              <a:rPr lang="zh-CN" altLang="en-US" sz="2000" dirty="0" smtClean="0">
                <a:latin typeface="微软雅黑" panose="020B0503020204020204" pitchFamily="34" charset="-122"/>
                <a:ea typeface="微软雅黑" panose="020B0503020204020204" pitchFamily="34" charset="-122"/>
              </a:rPr>
              <a:t>页面上的‘在线接口调试工具。</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根据提示填写相关字段查看运行结果。</a:t>
            </a:r>
            <a:endParaRPr lang="zh-CN" altLang="en-US" sz="20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6263" y="1608426"/>
            <a:ext cx="7705724" cy="4950247"/>
          </a:xfrm>
          <a:prstGeom prst="rect">
            <a:avLst/>
          </a:prstGeom>
        </p:spPr>
      </p:pic>
    </p:spTree>
    <p:extLst>
      <p:ext uri="{BB962C8B-B14F-4D97-AF65-F5344CB8AC3E}">
        <p14:creationId xmlns:p14="http://schemas.microsoft.com/office/powerpoint/2010/main" val="18017911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389689" cy="685800"/>
          </a:xfrm>
        </p:spPr>
        <p:txBody>
          <a:bodyPr/>
          <a:lstStyle/>
          <a:p>
            <a:r>
              <a:rPr lang="zh-CN" altLang="en-US" dirty="0" smtClean="0"/>
              <a:t>创建文件记录错误信息</a:t>
            </a:r>
            <a:endParaRPr lang="zh-CN" altLang="en-US" dirty="0"/>
          </a:p>
        </p:txBody>
      </p:sp>
      <p:sp>
        <p:nvSpPr>
          <p:cNvPr id="4" name="文本框 3"/>
          <p:cNvSpPr txBox="1"/>
          <p:nvPr/>
        </p:nvSpPr>
        <p:spPr>
          <a:xfrm>
            <a:off x="1228725" y="1843088"/>
            <a:ext cx="10044113" cy="19389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在指定路径创建文件。</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每次把需要的信息写入文件。</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如果未发现文件或信息没有写入说明在这之前程序处理有问题。</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使用</a:t>
            </a:r>
            <a:r>
              <a:rPr lang="en-US" altLang="zh-CN" sz="2000" dirty="0" err="1" smtClean="0">
                <a:latin typeface="微软雅黑" panose="020B0503020204020204" pitchFamily="34" charset="-122"/>
                <a:ea typeface="微软雅黑" panose="020B0503020204020204" pitchFamily="34" charset="-122"/>
              </a:rPr>
              <a:t>file_put_contents</a:t>
            </a:r>
            <a:r>
              <a:rPr lang="zh-CN" altLang="en-US" sz="2000" dirty="0" smtClean="0">
                <a:latin typeface="微软雅黑" panose="020B0503020204020204" pitchFamily="34" charset="-122"/>
                <a:ea typeface="微软雅黑" panose="020B0503020204020204" pitchFamily="34" charset="-122"/>
              </a:rPr>
              <a:t>函数</a:t>
            </a:r>
            <a:r>
              <a:rPr lang="zh-CN" altLang="en-US" sz="2000" dirty="0">
                <a:latin typeface="微软雅黑" panose="020B0503020204020204" pitchFamily="34" charset="-122"/>
                <a:ea typeface="微软雅黑" panose="020B0503020204020204" pitchFamily="34" charset="-122"/>
              </a:rPr>
              <a:t>写入信息</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541975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6432550" cy="685800"/>
          </a:xfrm>
        </p:spPr>
        <p:txBody>
          <a:bodyPr/>
          <a:lstStyle/>
          <a:p>
            <a:r>
              <a:rPr lang="en-US" altLang="zh-CN" b="0" dirty="0" err="1"/>
              <a:t>e</a:t>
            </a:r>
            <a:r>
              <a:rPr lang="en-US" altLang="zh-CN" b="0" dirty="0" err="1" smtClean="0"/>
              <a:t>rror_log</a:t>
            </a:r>
            <a:r>
              <a:rPr lang="zh-CN" altLang="en-US" b="0" dirty="0" smtClean="0"/>
              <a:t>错误日志函数</a:t>
            </a:r>
            <a:endParaRPr lang="zh-CN" altLang="en-US" b="0" dirty="0"/>
          </a:p>
        </p:txBody>
      </p:sp>
      <p:sp>
        <p:nvSpPr>
          <p:cNvPr id="4" name="文本框 3"/>
          <p:cNvSpPr txBox="1"/>
          <p:nvPr/>
        </p:nvSpPr>
        <p:spPr>
          <a:xfrm>
            <a:off x="1054100" y="1857375"/>
            <a:ext cx="10775950" cy="355481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000" dirty="0" smtClean="0">
                <a:latin typeface="微软雅黑" panose="020B0503020204020204" pitchFamily="34" charset="-122"/>
                <a:ea typeface="微软雅黑" panose="020B0503020204020204" pitchFamily="34" charset="-122"/>
              </a:rPr>
              <a:t>PHP</a:t>
            </a:r>
            <a:r>
              <a:rPr lang="zh-CN" altLang="en-US" sz="2000" dirty="0" smtClean="0">
                <a:latin typeface="微软雅黑" panose="020B0503020204020204" pitchFamily="34" charset="-122"/>
                <a:ea typeface="微软雅黑" panose="020B0503020204020204" pitchFamily="34" charset="-122"/>
              </a:rPr>
              <a:t>的</a:t>
            </a:r>
            <a:r>
              <a:rPr lang="en-US" altLang="zh-CN" sz="2000" dirty="0" err="1" smtClean="0">
                <a:latin typeface="微软雅黑" panose="020B0503020204020204" pitchFamily="34" charset="-122"/>
                <a:ea typeface="微软雅黑" panose="020B0503020204020204" pitchFamily="34" charset="-122"/>
              </a:rPr>
              <a:t>error_log</a:t>
            </a:r>
            <a:r>
              <a:rPr lang="zh-CN" altLang="en-US" sz="2000" dirty="0" smtClean="0">
                <a:latin typeface="微软雅黑" panose="020B0503020204020204" pitchFamily="34" charset="-122"/>
                <a:ea typeface="微软雅黑" panose="020B0503020204020204" pitchFamily="34" charset="-122"/>
              </a:rPr>
              <a:t>函数用于发送错误消息。</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latin typeface="Malgun Gothic" panose="020B0503020000020004" pitchFamily="34" charset="-127"/>
                <a:ea typeface="Malgun Gothic" panose="020B0503020000020004" pitchFamily="34" charset="-127"/>
              </a:rPr>
              <a:t>b</a:t>
            </a:r>
            <a:r>
              <a:rPr lang="en-US" altLang="zh-CN" dirty="0" smtClean="0">
                <a:latin typeface="Malgun Gothic" panose="020B0503020000020004" pitchFamily="34" charset="-127"/>
                <a:ea typeface="Malgun Gothic" panose="020B0503020000020004" pitchFamily="34" charset="-127"/>
              </a:rPr>
              <a:t>ool </a:t>
            </a:r>
            <a:r>
              <a:rPr lang="en-US" altLang="zh-CN" dirty="0" err="1" smtClean="0">
                <a:latin typeface="Malgun Gothic" panose="020B0503020000020004" pitchFamily="34" charset="-127"/>
                <a:ea typeface="Malgun Gothic" panose="020B0503020000020004" pitchFamily="34" charset="-127"/>
              </a:rPr>
              <a:t>error_log</a:t>
            </a:r>
            <a:r>
              <a:rPr lang="en-US" altLang="zh-CN" dirty="0" smtClean="0">
                <a:latin typeface="Malgun Gothic" panose="020B0503020000020004" pitchFamily="34" charset="-127"/>
                <a:ea typeface="Malgun Gothic" panose="020B0503020000020004" pitchFamily="34" charset="-127"/>
              </a:rPr>
              <a:t>(string $message, </a:t>
            </a:r>
            <a:r>
              <a:rPr lang="en-US" altLang="zh-CN" dirty="0" err="1" smtClean="0">
                <a:latin typeface="Malgun Gothic" panose="020B0503020000020004" pitchFamily="34" charset="-127"/>
                <a:ea typeface="Malgun Gothic" panose="020B0503020000020004" pitchFamily="34" charset="-127"/>
              </a:rPr>
              <a:t>int</a:t>
            </a:r>
            <a:r>
              <a:rPr lang="en-US" altLang="zh-CN" dirty="0" smtClean="0">
                <a:latin typeface="Malgun Gothic" panose="020B0503020000020004" pitchFamily="34" charset="-127"/>
                <a:ea typeface="Malgun Gothic" panose="020B0503020000020004" pitchFamily="34" charset="-127"/>
              </a:rPr>
              <a:t> $</a:t>
            </a:r>
            <a:r>
              <a:rPr lang="en-US" altLang="zh-CN" dirty="0" err="1" smtClean="0">
                <a:latin typeface="Malgun Gothic" panose="020B0503020000020004" pitchFamily="34" charset="-127"/>
                <a:ea typeface="Malgun Gothic" panose="020B0503020000020004" pitchFamily="34" charset="-127"/>
              </a:rPr>
              <a:t>message_type</a:t>
            </a:r>
            <a:r>
              <a:rPr lang="en-US" altLang="zh-CN" dirty="0" smtClean="0">
                <a:latin typeface="Malgun Gothic" panose="020B0503020000020004" pitchFamily="34" charset="-127"/>
                <a:ea typeface="Malgun Gothic" panose="020B0503020000020004" pitchFamily="34" charset="-127"/>
              </a:rPr>
              <a:t>, string $</a:t>
            </a:r>
            <a:r>
              <a:rPr lang="en-US" altLang="zh-CN" dirty="0" err="1" smtClean="0">
                <a:latin typeface="Malgun Gothic" panose="020B0503020000020004" pitchFamily="34" charset="-127"/>
                <a:ea typeface="Malgun Gothic" panose="020B0503020000020004" pitchFamily="34" charset="-127"/>
              </a:rPr>
              <a:t>destination,string</a:t>
            </a:r>
            <a:r>
              <a:rPr lang="en-US" altLang="zh-CN" dirty="0" smtClean="0">
                <a:latin typeface="Malgun Gothic" panose="020B0503020000020004" pitchFamily="34" charset="-127"/>
                <a:ea typeface="Malgun Gothic" panose="020B0503020000020004" pitchFamily="34" charset="-127"/>
              </a:rPr>
              <a:t> $</a:t>
            </a:r>
            <a:r>
              <a:rPr lang="en-US" altLang="zh-CN" dirty="0" err="1" smtClean="0">
                <a:latin typeface="Malgun Gothic" panose="020B0503020000020004" pitchFamily="34" charset="-127"/>
                <a:ea typeface="Malgun Gothic" panose="020B0503020000020004" pitchFamily="34" charset="-127"/>
              </a:rPr>
              <a:t>extra_headers</a:t>
            </a:r>
            <a:r>
              <a:rPr lang="en-US" altLang="zh-CN" dirty="0" smtClean="0">
                <a:latin typeface="Malgun Gothic" panose="020B0503020000020004" pitchFamily="34" charset="-127"/>
                <a:ea typeface="Malgun Gothic" panose="020B0503020000020004" pitchFamily="34" charset="-127"/>
              </a:rPr>
              <a:t>);</a:t>
            </a:r>
          </a:p>
          <a:p>
            <a:pPr marL="285750" indent="-28575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不同参数，处理类型不同，第二个参数</a:t>
            </a:r>
            <a:r>
              <a:rPr lang="en-US" altLang="zh-CN" sz="2000" dirty="0" err="1" smtClean="0">
                <a:latin typeface="微软雅黑" panose="020B0503020204020204" pitchFamily="34" charset="-122"/>
                <a:ea typeface="微软雅黑" panose="020B0503020204020204" pitchFamily="34" charset="-122"/>
              </a:rPr>
              <a:t>messagge_type</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lvl="1">
              <a:lnSpc>
                <a:spcPct val="150000"/>
              </a:lnSpc>
            </a:pPr>
            <a:r>
              <a:rPr lang="en-US" altLang="zh-CN" sz="2000" dirty="0" smtClean="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：发送到 </a:t>
            </a:r>
            <a:r>
              <a:rPr lang="en-US" altLang="zh-CN" sz="2000" dirty="0">
                <a:latin typeface="微软雅黑" panose="020B0503020204020204" pitchFamily="34" charset="-122"/>
                <a:ea typeface="微软雅黑" panose="020B0503020204020204" pitchFamily="34" charset="-122"/>
              </a:rPr>
              <a:t>PHP </a:t>
            </a:r>
            <a:r>
              <a:rPr lang="zh-CN" altLang="en-US" sz="2000" dirty="0">
                <a:latin typeface="微软雅黑" panose="020B0503020204020204" pitchFamily="34" charset="-122"/>
                <a:ea typeface="微软雅黑" panose="020B0503020204020204" pitchFamily="34" charset="-122"/>
              </a:rPr>
              <a:t>的系统日志，使用 操作系统的日志机制或者一个</a:t>
            </a:r>
            <a:r>
              <a:rPr lang="zh-CN" altLang="en-US" sz="2000" dirty="0" smtClean="0">
                <a:latin typeface="微软雅黑" panose="020B0503020204020204" pitchFamily="34" charset="-122"/>
                <a:ea typeface="微软雅黑" panose="020B0503020204020204" pitchFamily="34" charset="-122"/>
              </a:rPr>
              <a:t>文件；</a:t>
            </a:r>
            <a:endParaRPr lang="en-US" altLang="zh-CN" sz="2000" dirty="0" smtClean="0">
              <a:latin typeface="微软雅黑" panose="020B0503020204020204" pitchFamily="34" charset="-122"/>
              <a:ea typeface="微软雅黑" panose="020B0503020204020204" pitchFamily="34" charset="-122"/>
            </a:endParaRPr>
          </a:p>
          <a:p>
            <a:pPr lvl="1">
              <a:lnSpc>
                <a:spcPct val="150000"/>
              </a:lnSpc>
            </a:pPr>
            <a:r>
              <a:rPr lang="en-US" altLang="zh-CN" sz="2000" dirty="0" smtClean="0">
                <a:latin typeface="微软雅黑" panose="020B0503020204020204" pitchFamily="34" charset="-122"/>
                <a:ea typeface="微软雅黑" panose="020B0503020204020204" pitchFamily="34" charset="-122"/>
              </a:rPr>
              <a:t>1</a:t>
            </a:r>
            <a:r>
              <a:rPr lang="zh-CN" altLang="en-US" sz="2000" dirty="0" smtClean="0">
                <a:latin typeface="微软雅黑" panose="020B0503020204020204" pitchFamily="34" charset="-122"/>
                <a:ea typeface="微软雅黑" panose="020B0503020204020204" pitchFamily="34" charset="-122"/>
              </a:rPr>
              <a:t>：发送到</a:t>
            </a:r>
            <a:r>
              <a:rPr lang="en-US" altLang="zh-CN" sz="2000" dirty="0" smtClean="0">
                <a:latin typeface="微软雅黑" panose="020B0503020204020204" pitchFamily="34" charset="-122"/>
                <a:ea typeface="微软雅黑" panose="020B0503020204020204" pitchFamily="34" charset="-122"/>
              </a:rPr>
              <a:t>destination</a:t>
            </a:r>
            <a:r>
              <a:rPr lang="zh-CN" altLang="en-US" sz="2000" dirty="0" smtClean="0">
                <a:latin typeface="微软雅黑" panose="020B0503020204020204" pitchFamily="34" charset="-122"/>
                <a:ea typeface="微软雅黑" panose="020B0503020204020204" pitchFamily="34" charset="-122"/>
              </a:rPr>
              <a:t>参数设置的邮箱；</a:t>
            </a:r>
            <a:endParaRPr lang="en-US" altLang="zh-CN" sz="2000" dirty="0" smtClean="0">
              <a:latin typeface="微软雅黑" panose="020B0503020204020204" pitchFamily="34" charset="-122"/>
              <a:ea typeface="微软雅黑" panose="020B0503020204020204" pitchFamily="34" charset="-122"/>
            </a:endParaRPr>
          </a:p>
          <a:p>
            <a:pPr lvl="1">
              <a:lnSpc>
                <a:spcPct val="150000"/>
              </a:lnSpc>
            </a:pPr>
            <a:r>
              <a:rPr lang="en-US" altLang="zh-CN" sz="2000" dirty="0" smtClean="0">
                <a:latin typeface="微软雅黑" panose="020B0503020204020204" pitchFamily="34" charset="-122"/>
                <a:ea typeface="微软雅黑" panose="020B0503020204020204" pitchFamily="34" charset="-122"/>
              </a:rPr>
              <a:t>3</a:t>
            </a:r>
            <a:r>
              <a:rPr lang="zh-CN" altLang="en-US" sz="2000" dirty="0" smtClean="0">
                <a:latin typeface="微软雅黑" panose="020B0503020204020204" pitchFamily="34" charset="-122"/>
                <a:ea typeface="微软雅黑" panose="020B0503020204020204" pitchFamily="34" charset="-122"/>
              </a:rPr>
              <a:t>：消息作为新的一行被发送到一个文件里；</a:t>
            </a:r>
            <a:endParaRPr lang="en-US" altLang="zh-CN" sz="2000" dirty="0" smtClean="0">
              <a:latin typeface="微软雅黑" panose="020B0503020204020204" pitchFamily="34" charset="-122"/>
              <a:ea typeface="微软雅黑" panose="020B0503020204020204" pitchFamily="34" charset="-122"/>
            </a:endParaRPr>
          </a:p>
          <a:p>
            <a:pPr lvl="1">
              <a:lnSpc>
                <a:spcPct val="150000"/>
              </a:lnSpc>
            </a:pPr>
            <a:r>
              <a:rPr lang="en-US" altLang="zh-CN" sz="2000" dirty="0" smtClean="0">
                <a:latin typeface="微软雅黑" panose="020B0503020204020204" pitchFamily="34" charset="-122"/>
                <a:ea typeface="微软雅黑" panose="020B0503020204020204" pitchFamily="34" charset="-122"/>
              </a:rPr>
              <a:t>4</a:t>
            </a:r>
            <a:r>
              <a:rPr lang="zh-CN" altLang="en-US" sz="2000" dirty="0" smtClean="0">
                <a:latin typeface="微软雅黑" panose="020B0503020204020204" pitchFamily="34" charset="-122"/>
                <a:ea typeface="微软雅黑" panose="020B0503020204020204" pitchFamily="34" charset="-122"/>
              </a:rPr>
              <a:t>：直接发送到</a:t>
            </a:r>
            <a:r>
              <a:rPr lang="en-US" altLang="zh-CN" sz="2000" dirty="0" smtClean="0">
                <a:latin typeface="微软雅黑" panose="020B0503020204020204" pitchFamily="34" charset="-122"/>
                <a:ea typeface="微软雅黑" panose="020B0503020204020204" pitchFamily="34" charset="-122"/>
              </a:rPr>
              <a:t>SAPI</a:t>
            </a:r>
            <a:r>
              <a:rPr lang="zh-CN" altLang="en-US" sz="2000" dirty="0" smtClean="0">
                <a:latin typeface="微软雅黑" panose="020B0503020204020204" pitchFamily="34" charset="-122"/>
                <a:ea typeface="微软雅黑" panose="020B0503020204020204" pitchFamily="34" charset="-122"/>
              </a:rPr>
              <a:t>日志处理程序；</a:t>
            </a:r>
            <a:endParaRPr lang="en-US" altLang="zh-CN" sz="2000" dirty="0" smtClean="0">
              <a:latin typeface="微软雅黑" panose="020B0503020204020204" pitchFamily="34" charset="-122"/>
              <a:ea typeface="微软雅黑" panose="020B0503020204020204" pitchFamily="34" charset="-122"/>
            </a:endParaRPr>
          </a:p>
          <a:p>
            <a:pPr lvl="1"/>
            <a:endParaRPr lang="zh-CN" altLang="en-US" dirty="0"/>
          </a:p>
        </p:txBody>
      </p:sp>
    </p:spTree>
    <p:extLst>
      <p:ext uri="{BB962C8B-B14F-4D97-AF65-F5344CB8AC3E}">
        <p14:creationId xmlns:p14="http://schemas.microsoft.com/office/powerpoint/2010/main" val="4619310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smtClean="0"/>
              <a:t>如何使用</a:t>
            </a:r>
            <a:r>
              <a:rPr lang="en-US" altLang="zh-CN" b="0" dirty="0" err="1" smtClean="0"/>
              <a:t>error_log</a:t>
            </a:r>
            <a:endParaRPr lang="zh-CN" altLang="en-US" b="0" dirty="0"/>
          </a:p>
        </p:txBody>
      </p:sp>
      <p:sp>
        <p:nvSpPr>
          <p:cNvPr id="4" name="文本框 3"/>
          <p:cNvSpPr txBox="1"/>
          <p:nvPr/>
        </p:nvSpPr>
        <p:spPr>
          <a:xfrm>
            <a:off x="1054099" y="1900238"/>
            <a:ext cx="10633075" cy="2308324"/>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对于调试来讲，使用</a:t>
            </a:r>
            <a:r>
              <a:rPr lang="en-US" altLang="zh-CN" sz="2400" dirty="0" err="1" smtClean="0">
                <a:latin typeface="微软雅黑" panose="020B0503020204020204" pitchFamily="34" charset="-122"/>
                <a:ea typeface="微软雅黑" panose="020B0503020204020204" pitchFamily="34" charset="-122"/>
              </a:rPr>
              <a:t>message_type</a:t>
            </a:r>
            <a:r>
              <a:rPr lang="en-US" altLang="zh-CN" sz="2400" dirty="0" smtClean="0">
                <a:latin typeface="微软雅黑" panose="020B0503020204020204" pitchFamily="34" charset="-122"/>
                <a:ea typeface="微软雅黑" panose="020B0503020204020204" pitchFamily="34" charset="-122"/>
              </a:rPr>
              <a:t>=3 </a:t>
            </a:r>
            <a:r>
              <a:rPr lang="zh-CN" altLang="en-US" sz="2400" dirty="0" smtClean="0">
                <a:latin typeface="微软雅黑" panose="020B0503020204020204" pitchFamily="34" charset="-122"/>
                <a:ea typeface="微软雅黑" panose="020B0503020204020204" pitchFamily="34" charset="-122"/>
              </a:rPr>
              <a:t>发送到一个文件里是最方便的选择。</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代码：</a:t>
            </a:r>
            <a:endParaRPr lang="en-US" altLang="zh-CN" sz="2400" dirty="0" smtClean="0">
              <a:latin typeface="微软雅黑" panose="020B0503020204020204" pitchFamily="34" charset="-122"/>
              <a:ea typeface="微软雅黑" panose="020B0503020204020204" pitchFamily="34" charset="-122"/>
            </a:endParaRPr>
          </a:p>
          <a:p>
            <a:pPr lvl="1"/>
            <a:r>
              <a:rPr lang="en-US" altLang="zh-CN" sz="2400" dirty="0">
                <a:solidFill>
                  <a:schemeClr val="bg1">
                    <a:lumMod val="50000"/>
                  </a:schemeClr>
                </a:solidFill>
                <a:latin typeface="Malgun Gothic" panose="020B0503020000020004" pitchFamily="34" charset="-127"/>
                <a:ea typeface="Malgun Gothic" panose="020B0503020000020004" pitchFamily="34" charset="-127"/>
              </a:rPr>
              <a:t>//</a:t>
            </a:r>
            <a:r>
              <a:rPr lang="zh-CN" altLang="en-US" sz="2400" dirty="0">
                <a:solidFill>
                  <a:schemeClr val="bg1">
                    <a:lumMod val="50000"/>
                  </a:schemeClr>
                </a:solidFill>
                <a:latin typeface="Malgun Gothic" panose="020B0503020000020004" pitchFamily="34" charset="-127"/>
                <a:ea typeface="Malgun Gothic" panose="020B0503020000020004" pitchFamily="34" charset="-127"/>
              </a:rPr>
              <a:t>如果</a:t>
            </a:r>
            <a:r>
              <a:rPr lang="en-US" altLang="zh-CN" sz="2400" dirty="0">
                <a:solidFill>
                  <a:schemeClr val="bg1">
                    <a:lumMod val="50000"/>
                  </a:schemeClr>
                </a:solidFill>
                <a:latin typeface="Malgun Gothic" panose="020B0503020000020004" pitchFamily="34" charset="-127"/>
                <a:ea typeface="Malgun Gothic" panose="020B0503020000020004" pitchFamily="34" charset="-127"/>
              </a:rPr>
              <a:t>error.log</a:t>
            </a:r>
            <a:r>
              <a:rPr lang="zh-CN" altLang="en-US" sz="2400" dirty="0">
                <a:solidFill>
                  <a:schemeClr val="bg1">
                    <a:lumMod val="50000"/>
                  </a:schemeClr>
                </a:solidFill>
                <a:latin typeface="Malgun Gothic" panose="020B0503020000020004" pitchFamily="34" charset="-127"/>
                <a:ea typeface="Malgun Gothic" panose="020B0503020000020004" pitchFamily="34" charset="-127"/>
              </a:rPr>
              <a:t>不存在则会创建此</a:t>
            </a:r>
            <a:r>
              <a:rPr lang="zh-CN" altLang="en-US" sz="2400" dirty="0" smtClean="0">
                <a:solidFill>
                  <a:schemeClr val="bg1">
                    <a:lumMod val="50000"/>
                  </a:schemeClr>
                </a:solidFill>
                <a:latin typeface="Malgun Gothic" panose="020B0503020000020004" pitchFamily="34" charset="-127"/>
                <a:ea typeface="Malgun Gothic" panose="020B0503020000020004" pitchFamily="34" charset="-127"/>
              </a:rPr>
              <a:t>文件</a:t>
            </a:r>
            <a:endParaRPr lang="en-US" altLang="zh-CN" sz="2400" dirty="0" smtClean="0">
              <a:solidFill>
                <a:schemeClr val="bg1">
                  <a:lumMod val="50000"/>
                </a:schemeClr>
              </a:solidFill>
              <a:latin typeface="Malgun Gothic" panose="020B0503020000020004" pitchFamily="34" charset="-127"/>
              <a:ea typeface="Malgun Gothic" panose="020B0503020000020004" pitchFamily="34" charset="-127"/>
            </a:endParaRPr>
          </a:p>
          <a:p>
            <a:pPr lvl="1"/>
            <a:r>
              <a:rPr lang="en-US" altLang="zh-CN" sz="2400" dirty="0" err="1" smtClean="0">
                <a:latin typeface="Malgun Gothic" panose="020B0503020000020004" pitchFamily="34" charset="-127"/>
                <a:ea typeface="Malgun Gothic" panose="020B0503020000020004" pitchFamily="34" charset="-127"/>
              </a:rPr>
              <a:t>error_log</a:t>
            </a:r>
            <a:r>
              <a:rPr lang="en-US" altLang="zh-CN" sz="2400" dirty="0" smtClean="0">
                <a:latin typeface="Malgun Gothic" panose="020B0503020000020004" pitchFamily="34" charset="-127"/>
                <a:ea typeface="Malgun Gothic" panose="020B0503020000020004" pitchFamily="34" charset="-127"/>
              </a:rPr>
              <a:t>($error,3,’log/error.log’);</a:t>
            </a:r>
          </a:p>
          <a:p>
            <a:pPr lvl="1"/>
            <a:endParaRPr lang="en-US" altLang="zh-CN" sz="2400" dirty="0">
              <a:latin typeface="Malgun Gothic" panose="020B0503020000020004" pitchFamily="34" charset="-127"/>
              <a:ea typeface="Malgun Gothic" panose="020B0503020000020004" pitchFamily="34" charset="-127"/>
            </a:endParaRPr>
          </a:p>
          <a:p>
            <a:pPr lvl="1"/>
            <a:r>
              <a:rPr lang="en-US" altLang="zh-CN" sz="2400" dirty="0" smtClean="0">
                <a:solidFill>
                  <a:schemeClr val="bg1">
                    <a:lumMod val="50000"/>
                  </a:schemeClr>
                </a:solidFill>
                <a:latin typeface="Malgun Gothic" panose="020B0503020000020004" pitchFamily="34" charset="-127"/>
                <a:ea typeface="Malgun Gothic" panose="020B0503020000020004" pitchFamily="34" charset="-127"/>
              </a:rPr>
              <a:t>//$error</a:t>
            </a:r>
            <a:r>
              <a:rPr lang="zh-CN" altLang="en-US" sz="2400" dirty="0" smtClean="0">
                <a:solidFill>
                  <a:schemeClr val="bg1">
                    <a:lumMod val="50000"/>
                  </a:schemeClr>
                </a:solidFill>
                <a:latin typeface="Malgun Gothic" panose="020B0503020000020004" pitchFamily="34" charset="-127"/>
                <a:ea typeface="Malgun Gothic" panose="020B0503020000020004" pitchFamily="34" charset="-127"/>
              </a:rPr>
              <a:t>的信息会被写入到</a:t>
            </a:r>
            <a:r>
              <a:rPr lang="en-US" altLang="zh-CN" sz="2400" dirty="0" smtClean="0">
                <a:solidFill>
                  <a:schemeClr val="bg1">
                    <a:lumMod val="50000"/>
                  </a:schemeClr>
                </a:solidFill>
                <a:latin typeface="Malgun Gothic" panose="020B0503020000020004" pitchFamily="34" charset="-127"/>
                <a:ea typeface="Malgun Gothic" panose="020B0503020000020004" pitchFamily="34" charset="-127"/>
              </a:rPr>
              <a:t>error.log</a:t>
            </a:r>
            <a:r>
              <a:rPr lang="zh-CN" altLang="en-US" sz="2400" dirty="0" smtClean="0">
                <a:solidFill>
                  <a:schemeClr val="bg1">
                    <a:lumMod val="50000"/>
                  </a:schemeClr>
                </a:solidFill>
                <a:latin typeface="Malgun Gothic" panose="020B0503020000020004" pitchFamily="34" charset="-127"/>
                <a:ea typeface="Malgun Gothic" panose="020B0503020000020004" pitchFamily="34" charset="-127"/>
              </a:rPr>
              <a:t>文件中</a:t>
            </a:r>
            <a:endParaRPr lang="en-US" altLang="zh-CN" sz="2400" dirty="0" smtClean="0">
              <a:solidFill>
                <a:schemeClr val="bg1">
                  <a:lumMod val="50000"/>
                </a:schemeClr>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10290357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704139" cy="685800"/>
          </a:xfrm>
        </p:spPr>
        <p:txBody>
          <a:bodyPr/>
          <a:lstStyle/>
          <a:p>
            <a:r>
              <a:rPr lang="zh-CN" altLang="en-US" b="0" dirty="0" smtClean="0"/>
              <a:t>第一节</a:t>
            </a:r>
            <a:endParaRPr lang="zh-CN" altLang="en-US" b="0" dirty="0"/>
          </a:p>
        </p:txBody>
      </p:sp>
      <p:sp>
        <p:nvSpPr>
          <p:cNvPr id="5" name="文本框 4"/>
          <p:cNvSpPr txBox="1"/>
          <p:nvPr/>
        </p:nvSpPr>
        <p:spPr>
          <a:xfrm>
            <a:off x="4058444" y="2343152"/>
            <a:ext cx="4699794" cy="2431435"/>
          </a:xfrm>
          <a:prstGeom prst="rect">
            <a:avLst/>
          </a:prstGeom>
          <a:noFill/>
        </p:spPr>
        <p:txBody>
          <a:bodyPr wrap="square" rtlCol="0">
            <a:spAutoFit/>
          </a:bodyPr>
          <a:lstStyle/>
          <a:p>
            <a:pPr marL="514350" indent="-514350">
              <a:lnSpc>
                <a:spcPct val="200000"/>
              </a:lnSpc>
              <a:buFont typeface="+mj-ea"/>
              <a:buAutoNum type="ea1JpnChsDbPeriod"/>
            </a:pPr>
            <a:r>
              <a:rPr lang="zh-CN" altLang="en-US" sz="2800" dirty="0" smtClean="0">
                <a:solidFill>
                  <a:schemeClr val="accent6">
                    <a:lumMod val="75000"/>
                  </a:schemeClr>
                </a:solidFill>
                <a:latin typeface="微软雅黑" panose="020B0503020204020204" pitchFamily="34" charset="-122"/>
                <a:ea typeface="微软雅黑" panose="020B0503020204020204" pitchFamily="34" charset="-122"/>
              </a:rPr>
              <a:t>搭建微信开发环境</a:t>
            </a:r>
            <a:endParaRPr lang="en-US" altLang="zh-CN" sz="28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tx2">
                    <a:lumMod val="60000"/>
                    <a:lumOff val="40000"/>
                  </a:schemeClr>
                </a:solidFill>
                <a:latin typeface="微软雅黑" panose="020B0503020204020204" pitchFamily="34" charset="-122"/>
                <a:ea typeface="微软雅黑" panose="020B0503020204020204" pitchFamily="34" charset="-122"/>
              </a:rPr>
              <a:t>第一</a:t>
            </a:r>
            <a:r>
              <a:rPr lang="zh-CN" altLang="en-US" sz="2400" dirty="0" smtClean="0">
                <a:solidFill>
                  <a:schemeClr val="tx2">
                    <a:lumMod val="60000"/>
                    <a:lumOff val="40000"/>
                  </a:schemeClr>
                </a:solidFill>
                <a:latin typeface="微软雅黑" panose="020B0503020204020204" pitchFamily="34" charset="-122"/>
                <a:ea typeface="微软雅黑" panose="020B0503020204020204" pitchFamily="34" charset="-122"/>
              </a:rPr>
              <a:t>个微信应用程序</a:t>
            </a:r>
            <a:endParaRPr lang="en-US" altLang="zh-CN" sz="2400" dirty="0">
              <a:solidFill>
                <a:schemeClr val="tx2">
                  <a:lumMod val="60000"/>
                  <a:lumOff val="40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tx2">
                    <a:lumMod val="60000"/>
                    <a:lumOff val="40000"/>
                  </a:schemeClr>
                </a:solidFill>
                <a:latin typeface="微软雅黑" panose="020B0503020204020204" pitchFamily="34" charset="-122"/>
                <a:ea typeface="微软雅黑" panose="020B0503020204020204" pitchFamily="34" charset="-122"/>
              </a:rPr>
              <a:t>微信</a:t>
            </a:r>
            <a:r>
              <a:rPr lang="zh-CN" altLang="en-US" sz="2400" dirty="0" smtClean="0">
                <a:solidFill>
                  <a:schemeClr val="tx2">
                    <a:lumMod val="60000"/>
                    <a:lumOff val="40000"/>
                  </a:schemeClr>
                </a:solidFill>
                <a:latin typeface="微软雅黑" panose="020B0503020204020204" pitchFamily="34" charset="-122"/>
                <a:ea typeface="微软雅黑" panose="020B0503020204020204" pitchFamily="34" charset="-122"/>
              </a:rPr>
              <a:t>调试工具</a:t>
            </a:r>
            <a:endParaRPr lang="en-US" altLang="zh-CN" sz="2400"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191811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861050" cy="685800"/>
          </a:xfrm>
        </p:spPr>
        <p:txBody>
          <a:bodyPr/>
          <a:lstStyle/>
          <a:p>
            <a:r>
              <a:rPr lang="zh-CN" altLang="en-US" b="0" dirty="0" smtClean="0"/>
              <a:t>数据库记录调试信息</a:t>
            </a:r>
            <a:endParaRPr lang="zh-CN" altLang="en-US" b="0" dirty="0"/>
          </a:p>
        </p:txBody>
      </p:sp>
      <p:sp>
        <p:nvSpPr>
          <p:cNvPr id="4" name="文本框 3"/>
          <p:cNvSpPr txBox="1"/>
          <p:nvPr/>
        </p:nvSpPr>
        <p:spPr>
          <a:xfrm>
            <a:off x="1214438" y="1800225"/>
            <a:ext cx="10186987" cy="24006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开发者服务器端使用数据库进行调试：</a:t>
            </a:r>
            <a:endParaRPr lang="en-US" altLang="zh-CN" sz="2000" dirty="0" smtClean="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创建一个用于记录错误信息的表</a:t>
            </a:r>
            <a:endParaRPr lang="en-US" altLang="zh-CN" sz="2000" dirty="0" smtClean="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每次请求都记录运行过程中的关键信息</a:t>
            </a:r>
            <a:endParaRPr lang="en-US" altLang="zh-CN" sz="2000" dirty="0" smtClean="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需要连接数据库写入错误信息</a:t>
            </a:r>
            <a:endParaRPr lang="en-US" altLang="zh-CN" sz="2000" dirty="0" smtClean="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查看数据库就可以找到错误信息</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126091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246813" cy="685800"/>
          </a:xfrm>
        </p:spPr>
        <p:txBody>
          <a:bodyPr/>
          <a:lstStyle/>
          <a:p>
            <a:r>
              <a:rPr lang="en-US" altLang="zh-CN" b="0" dirty="0"/>
              <a:t>m</a:t>
            </a:r>
            <a:r>
              <a:rPr lang="en-US" altLang="zh-CN" b="0" dirty="0" smtClean="0"/>
              <a:t>onolog</a:t>
            </a:r>
            <a:r>
              <a:rPr lang="zh-CN" altLang="en-US" b="0" dirty="0" smtClean="0"/>
              <a:t>日志进行调试</a:t>
            </a:r>
            <a:endParaRPr lang="zh-CN" altLang="en-US" b="0" dirty="0"/>
          </a:p>
        </p:txBody>
      </p:sp>
      <p:sp>
        <p:nvSpPr>
          <p:cNvPr id="4" name="文本框 3"/>
          <p:cNvSpPr txBox="1"/>
          <p:nvPr/>
        </p:nvSpPr>
        <p:spPr>
          <a:xfrm>
            <a:off x="1054099" y="1857375"/>
            <a:ext cx="10487025" cy="28623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什么是</a:t>
            </a:r>
            <a:r>
              <a:rPr lang="en-US" altLang="zh-CN" sz="2000" dirty="0" smtClean="0">
                <a:latin typeface="微软雅黑" panose="020B0503020204020204" pitchFamily="34" charset="-122"/>
                <a:ea typeface="微软雅黑" panose="020B0503020204020204" pitchFamily="34" charset="-122"/>
              </a:rPr>
              <a:t>monolog</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en-US" altLang="zh-CN" sz="2000" dirty="0" smtClean="0">
                <a:latin typeface="微软雅黑" panose="020B0503020204020204" pitchFamily="34" charset="-122"/>
                <a:ea typeface="微软雅黑" panose="020B0503020204020204" pitchFamily="34" charset="-122"/>
              </a:rPr>
              <a:t>PHP</a:t>
            </a:r>
            <a:r>
              <a:rPr lang="zh-CN" altLang="en-US" sz="2000" dirty="0" smtClean="0">
                <a:latin typeface="微软雅黑" panose="020B0503020204020204" pitchFamily="34" charset="-122"/>
                <a:ea typeface="微软雅黑" panose="020B0503020204020204" pitchFamily="34" charset="-122"/>
              </a:rPr>
              <a:t>的一个日志类库，用于记录程序运行过程中的关键信息</a:t>
            </a:r>
            <a:endParaRPr lang="en-US" altLang="zh-CN" sz="2000" dirty="0" smtClean="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可以</a:t>
            </a:r>
            <a:r>
              <a:rPr lang="zh-CN" altLang="en-US" sz="2000" dirty="0" smtClean="0">
                <a:latin typeface="微软雅黑" panose="020B0503020204020204" pitchFamily="34" charset="-122"/>
                <a:ea typeface="微软雅黑" panose="020B0503020204020204" pitchFamily="34" charset="-122"/>
              </a:rPr>
              <a:t>把日志发送到文件，邮箱，数据库等</a:t>
            </a:r>
            <a:endParaRPr lang="en-US" altLang="zh-CN" sz="2000" dirty="0" smtClean="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能够很好的进行扩展</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环境</a:t>
            </a:r>
            <a:r>
              <a:rPr lang="zh-CN" altLang="en-US" sz="2000" dirty="0" smtClean="0">
                <a:latin typeface="微软雅黑" panose="020B0503020204020204" pitchFamily="34" charset="-122"/>
                <a:ea typeface="微软雅黑" panose="020B0503020204020204" pitchFamily="34" charset="-122"/>
              </a:rPr>
              <a:t>要求</a:t>
            </a:r>
            <a:endParaRPr lang="en-US" altLang="zh-CN" sz="2000" dirty="0" smtClean="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en-US" altLang="zh-CN" sz="2000" dirty="0" smtClean="0">
                <a:latin typeface="微软雅黑" panose="020B0503020204020204" pitchFamily="34" charset="-122"/>
                <a:ea typeface="微软雅黑" panose="020B0503020204020204" pitchFamily="34" charset="-122"/>
              </a:rPr>
              <a:t>PHP</a:t>
            </a:r>
            <a:r>
              <a:rPr lang="zh-CN" altLang="en-US" sz="2000" dirty="0" smtClean="0">
                <a:latin typeface="微软雅黑" panose="020B0503020204020204" pitchFamily="34" charset="-122"/>
                <a:ea typeface="微软雅黑" panose="020B0503020204020204" pitchFamily="34" charset="-122"/>
              </a:rPr>
              <a:t>版本</a:t>
            </a:r>
            <a:r>
              <a:rPr lang="en-US" altLang="zh-CN" sz="2000" dirty="0" smtClean="0">
                <a:latin typeface="微软雅黑" panose="020B0503020204020204" pitchFamily="34" charset="-122"/>
                <a:ea typeface="微软雅黑" panose="020B0503020204020204" pitchFamily="34" charset="-122"/>
              </a:rPr>
              <a:t>5.3</a:t>
            </a:r>
            <a:r>
              <a:rPr lang="zh-CN" altLang="en-US" sz="2000" dirty="0" smtClean="0">
                <a:latin typeface="微软雅黑" panose="020B0503020204020204" pitchFamily="34" charset="-122"/>
                <a:ea typeface="微软雅黑" panose="020B0503020204020204" pitchFamily="34" charset="-122"/>
              </a:rPr>
              <a:t>以上</a:t>
            </a:r>
            <a:endParaRPr lang="en-US" altLang="zh-CN"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470121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532688" cy="685800"/>
          </a:xfrm>
        </p:spPr>
        <p:txBody>
          <a:bodyPr/>
          <a:lstStyle/>
          <a:p>
            <a:r>
              <a:rPr lang="en-US" altLang="zh-CN" b="0" dirty="0" smtClean="0"/>
              <a:t>monolog</a:t>
            </a:r>
            <a:r>
              <a:rPr lang="zh-CN" altLang="en-US" b="0" dirty="0" smtClean="0"/>
              <a:t>几个重要概念</a:t>
            </a:r>
            <a:endParaRPr lang="zh-CN" altLang="en-US" b="0" dirty="0"/>
          </a:p>
        </p:txBody>
      </p:sp>
      <p:sp>
        <p:nvSpPr>
          <p:cNvPr id="4" name="文本框 3"/>
          <p:cNvSpPr txBox="1"/>
          <p:nvPr/>
        </p:nvSpPr>
        <p:spPr>
          <a:xfrm>
            <a:off x="1054100" y="1628775"/>
            <a:ext cx="10629900" cy="470898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sz="2000" b="1" dirty="0" smtClean="0">
                <a:latin typeface="微软雅黑" panose="020B0503020204020204" pitchFamily="34" charset="-122"/>
                <a:ea typeface="微软雅黑" panose="020B0503020204020204" pitchFamily="34" charset="-122"/>
              </a:rPr>
              <a:t>Handler</a:t>
            </a:r>
            <a:r>
              <a:rPr lang="zh-CN" altLang="en-US" sz="2000" b="1" dirty="0" smtClean="0">
                <a:latin typeface="微软雅黑" panose="020B0503020204020204" pitchFamily="34" charset="-122"/>
                <a:ea typeface="微软雅黑" panose="020B0503020204020204" pitchFamily="34" charset="-122"/>
              </a:rPr>
              <a:t>日志管理器</a:t>
            </a:r>
            <a:r>
              <a:rPr lang="zh-CN" altLang="en-US" sz="2000" b="1" dirty="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当实例化一个</a:t>
            </a:r>
            <a:r>
              <a:rPr lang="en-US" altLang="zh-CN" sz="2000" dirty="0" smtClean="0">
                <a:latin typeface="微软雅黑" panose="020B0503020204020204" pitchFamily="34" charset="-122"/>
                <a:ea typeface="微软雅黑" panose="020B0503020204020204" pitchFamily="34" charset="-122"/>
              </a:rPr>
              <a:t>Logger</a:t>
            </a:r>
            <a:r>
              <a:rPr lang="zh-CN" altLang="en-US" sz="2000" dirty="0" smtClean="0">
                <a:latin typeface="微软雅黑" panose="020B0503020204020204" pitchFamily="34" charset="-122"/>
                <a:ea typeface="微软雅黑" panose="020B0503020204020204" pitchFamily="34" charset="-122"/>
              </a:rPr>
              <a:t>的时候，需要有一个名称表示日志所处的空间或者说是</a:t>
            </a:r>
            <a:r>
              <a:rPr lang="zh-CN" altLang="en-US" sz="2000" dirty="0">
                <a:latin typeface="微软雅黑" panose="020B0503020204020204" pitchFamily="34" charset="-122"/>
                <a:ea typeface="微软雅黑" panose="020B0503020204020204" pitchFamily="34" charset="-122"/>
              </a:rPr>
              <a:t>域</a:t>
            </a:r>
            <a:r>
              <a:rPr lang="zh-CN" altLang="en-US" sz="2000" dirty="0" smtClean="0">
                <a:latin typeface="微软雅黑" panose="020B0503020204020204" pitchFamily="34" charset="-122"/>
                <a:ea typeface="微软雅黑" panose="020B0503020204020204" pitchFamily="34" charset="-122"/>
              </a:rPr>
              <a:t>，而实例化以后，就需要去处理日志，那么进行日志处理的类就是日志管理器（</a:t>
            </a:r>
            <a:r>
              <a:rPr lang="en-US" altLang="zh-CN" sz="2000" dirty="0" smtClean="0">
                <a:latin typeface="微软雅黑" panose="020B0503020204020204" pitchFamily="34" charset="-122"/>
                <a:ea typeface="微软雅黑" panose="020B0503020204020204" pitchFamily="34" charset="-122"/>
              </a:rPr>
              <a:t>handler</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monolog</a:t>
            </a:r>
            <a:r>
              <a:rPr lang="zh-CN" altLang="en-US" sz="2000" dirty="0" smtClean="0">
                <a:latin typeface="微软雅黑" panose="020B0503020204020204" pitchFamily="34" charset="-122"/>
                <a:ea typeface="微软雅黑" panose="020B0503020204020204" pitchFamily="34" charset="-122"/>
              </a:rPr>
              <a:t>已经内置了很多</a:t>
            </a:r>
            <a:r>
              <a:rPr lang="en-US" altLang="zh-CN" sz="2000" dirty="0" smtClean="0">
                <a:latin typeface="微软雅黑" panose="020B0503020204020204" pitchFamily="34" charset="-122"/>
                <a:ea typeface="微软雅黑" panose="020B0503020204020204" pitchFamily="34" charset="-122"/>
              </a:rPr>
              <a:t>handler</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lvl="2">
              <a:lnSpc>
                <a:spcPct val="150000"/>
              </a:lnSpc>
            </a:pPr>
            <a:r>
              <a:rPr lang="en-US" altLang="zh-CN" sz="2000" dirty="0" err="1" smtClean="0">
                <a:latin typeface="微软雅黑" panose="020B0503020204020204" pitchFamily="34" charset="-122"/>
                <a:ea typeface="微软雅黑" panose="020B0503020204020204" pitchFamily="34" charset="-122"/>
              </a:rPr>
              <a:t>StreamHandler</a:t>
            </a:r>
            <a:r>
              <a:rPr lang="zh-CN" altLang="en-US" sz="2000" dirty="0" smtClean="0">
                <a:latin typeface="微软雅黑" panose="020B0503020204020204" pitchFamily="34" charset="-122"/>
                <a:ea typeface="微软雅黑" panose="020B0503020204020204" pitchFamily="34" charset="-122"/>
              </a:rPr>
              <a:t>：记录写入</a:t>
            </a:r>
            <a:r>
              <a:rPr lang="en-US" altLang="zh-CN" sz="2000" dirty="0" smtClean="0">
                <a:latin typeface="微软雅黑" panose="020B0503020204020204" pitchFamily="34" charset="-122"/>
                <a:ea typeface="微软雅黑" panose="020B0503020204020204" pitchFamily="34" charset="-122"/>
              </a:rPr>
              <a:t>PHP</a:t>
            </a:r>
            <a:r>
              <a:rPr lang="zh-CN" altLang="en-US" sz="2000" dirty="0" smtClean="0">
                <a:latin typeface="微软雅黑" panose="020B0503020204020204" pitchFamily="34" charset="-122"/>
                <a:ea typeface="微软雅黑" panose="020B0503020204020204" pitchFamily="34" charset="-122"/>
              </a:rPr>
              <a:t>流，用于写入文件</a:t>
            </a:r>
            <a:endParaRPr lang="en-US" altLang="zh-CN" sz="2000" dirty="0" smtClean="0">
              <a:latin typeface="微软雅黑" panose="020B0503020204020204" pitchFamily="34" charset="-122"/>
              <a:ea typeface="微软雅黑" panose="020B0503020204020204" pitchFamily="34" charset="-122"/>
            </a:endParaRPr>
          </a:p>
          <a:p>
            <a:pPr lvl="2">
              <a:lnSpc>
                <a:spcPct val="150000"/>
              </a:lnSpc>
            </a:pPr>
            <a:r>
              <a:rPr lang="en-US" altLang="zh-CN" sz="2000" dirty="0" err="1" smtClean="0">
                <a:latin typeface="微软雅黑" panose="020B0503020204020204" pitchFamily="34" charset="-122"/>
                <a:ea typeface="微软雅黑" panose="020B0503020204020204" pitchFamily="34" charset="-122"/>
              </a:rPr>
              <a:t>SyslogHandler</a:t>
            </a:r>
            <a:r>
              <a:rPr lang="zh-CN" altLang="en-US" sz="2000" dirty="0" smtClean="0">
                <a:latin typeface="微软雅黑" panose="020B0503020204020204" pitchFamily="34" charset="-122"/>
                <a:ea typeface="微软雅黑" panose="020B0503020204020204" pitchFamily="34" charset="-122"/>
              </a:rPr>
              <a:t>：使用系统日志</a:t>
            </a:r>
            <a:endParaRPr lang="en-US" altLang="zh-CN" sz="2000" dirty="0" smtClean="0">
              <a:latin typeface="微软雅黑" panose="020B0503020204020204" pitchFamily="34" charset="-122"/>
              <a:ea typeface="微软雅黑" panose="020B0503020204020204" pitchFamily="34" charset="-122"/>
            </a:endParaRPr>
          </a:p>
          <a:p>
            <a:pPr lvl="2">
              <a:lnSpc>
                <a:spcPct val="150000"/>
              </a:lnSpc>
            </a:pPr>
            <a:r>
              <a:rPr lang="en-US" altLang="zh-CN" sz="2000" dirty="0" err="1" smtClean="0">
                <a:latin typeface="微软雅黑" panose="020B0503020204020204" pitchFamily="34" charset="-122"/>
                <a:ea typeface="微软雅黑" panose="020B0503020204020204" pitchFamily="34" charset="-122"/>
              </a:rPr>
              <a:t>ErrorlogHandler</a:t>
            </a:r>
            <a:r>
              <a:rPr lang="zh-CN" altLang="en-US" sz="2000" dirty="0" smtClean="0">
                <a:latin typeface="微软雅黑" panose="020B0503020204020204" pitchFamily="34" charset="-122"/>
                <a:ea typeface="微软雅黑" panose="020B0503020204020204" pitchFamily="34" charset="-122"/>
              </a:rPr>
              <a:t>：使用</a:t>
            </a:r>
            <a:r>
              <a:rPr lang="en-US" altLang="zh-CN" sz="2000" dirty="0" smtClean="0">
                <a:latin typeface="微软雅黑" panose="020B0503020204020204" pitchFamily="34" charset="-122"/>
                <a:ea typeface="微软雅黑" panose="020B0503020204020204" pitchFamily="34" charset="-122"/>
              </a:rPr>
              <a:t>PHP</a:t>
            </a:r>
            <a:r>
              <a:rPr lang="zh-CN" altLang="en-US" sz="2000" dirty="0" smtClean="0">
                <a:latin typeface="微软雅黑" panose="020B0503020204020204" pitchFamily="34" charset="-122"/>
                <a:ea typeface="微软雅黑" panose="020B0503020204020204" pitchFamily="34" charset="-122"/>
              </a:rPr>
              <a:t>错误日志</a:t>
            </a:r>
            <a:endParaRPr lang="en-US" altLang="zh-CN" sz="2000" dirty="0" smtClean="0">
              <a:latin typeface="微软雅黑" panose="020B0503020204020204" pitchFamily="34" charset="-122"/>
              <a:ea typeface="微软雅黑" panose="020B0503020204020204" pitchFamily="34" charset="-122"/>
            </a:endParaRPr>
          </a:p>
          <a:p>
            <a:pPr lvl="2">
              <a:lnSpc>
                <a:spcPct val="150000"/>
              </a:lnSpc>
            </a:pPr>
            <a:r>
              <a:rPr lang="en-US" altLang="zh-CN" sz="2000" dirty="0" err="1" smtClean="0">
                <a:latin typeface="微软雅黑" panose="020B0503020204020204" pitchFamily="34" charset="-122"/>
                <a:ea typeface="微软雅黑" panose="020B0503020204020204" pitchFamily="34" charset="-122"/>
              </a:rPr>
              <a:t>NativeMailHandler</a:t>
            </a:r>
            <a:r>
              <a:rPr lang="zh-CN" altLang="en-US" sz="2000" dirty="0" smtClean="0">
                <a:latin typeface="微软雅黑" panose="020B0503020204020204" pitchFamily="34" charset="-122"/>
                <a:ea typeface="微软雅黑" panose="020B0503020204020204" pitchFamily="34" charset="-122"/>
              </a:rPr>
              <a:t>：发送邮件</a:t>
            </a:r>
            <a:endParaRPr lang="en-US" altLang="zh-CN" sz="2000" dirty="0" smtClean="0">
              <a:latin typeface="微软雅黑" panose="020B0503020204020204" pitchFamily="34" charset="-122"/>
              <a:ea typeface="微软雅黑" panose="020B0503020204020204" pitchFamily="34" charset="-122"/>
            </a:endParaRPr>
          </a:p>
          <a:p>
            <a:pPr lvl="2">
              <a:lnSpc>
                <a:spcPct val="150000"/>
              </a:lnSpc>
            </a:pPr>
            <a:r>
              <a:rPr lang="en-US" altLang="zh-CN" sz="2000" dirty="0" err="1" smtClean="0">
                <a:latin typeface="微软雅黑" panose="020B0503020204020204" pitchFamily="34" charset="-122"/>
                <a:ea typeface="微软雅黑" panose="020B0503020204020204" pitchFamily="34" charset="-122"/>
              </a:rPr>
              <a:t>SocketHandler</a:t>
            </a:r>
            <a:r>
              <a:rPr lang="zh-CN" altLang="en-US" sz="2000" dirty="0" smtClean="0">
                <a:latin typeface="微软雅黑" panose="020B0503020204020204" pitchFamily="34" charset="-122"/>
                <a:ea typeface="微软雅黑" panose="020B0503020204020204" pitchFamily="34" charset="-122"/>
              </a:rPr>
              <a:t>：使用</a:t>
            </a:r>
            <a:r>
              <a:rPr lang="en-US" altLang="zh-CN" sz="2000" dirty="0" smtClean="0">
                <a:latin typeface="微软雅黑" panose="020B0503020204020204" pitchFamily="34" charset="-122"/>
                <a:ea typeface="微软雅黑" panose="020B0503020204020204" pitchFamily="34" charset="-122"/>
              </a:rPr>
              <a:t>socket</a:t>
            </a:r>
            <a:r>
              <a:rPr lang="zh-CN" altLang="en-US" sz="2000" dirty="0" smtClean="0">
                <a:latin typeface="微软雅黑" panose="020B0503020204020204" pitchFamily="34" charset="-122"/>
                <a:ea typeface="微软雅黑" panose="020B0503020204020204" pitchFamily="34" charset="-122"/>
              </a:rPr>
              <a:t>传递日志记录</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这些日志管理器实际就是本地一个</a:t>
            </a:r>
            <a:r>
              <a:rPr lang="en-US" altLang="zh-CN" sz="2000" dirty="0" err="1" smtClean="0">
                <a:latin typeface="微软雅黑" panose="020B0503020204020204" pitchFamily="34" charset="-122"/>
                <a:ea typeface="微软雅黑" panose="020B0503020204020204" pitchFamily="34" charset="-122"/>
              </a:rPr>
              <a:t>php</a:t>
            </a:r>
            <a:r>
              <a:rPr lang="zh-CN" altLang="en-US" sz="2000" dirty="0" smtClean="0">
                <a:latin typeface="微软雅黑" panose="020B0503020204020204" pitchFamily="34" charset="-122"/>
                <a:ea typeface="微软雅黑" panose="020B0503020204020204" pitchFamily="34" charset="-122"/>
              </a:rPr>
              <a:t>文件实现了对应功能的一个类，比如</a:t>
            </a:r>
            <a:r>
              <a:rPr lang="en-US" altLang="zh-CN" sz="2000" dirty="0" err="1" smtClean="0">
                <a:latin typeface="微软雅黑" panose="020B0503020204020204" pitchFamily="34" charset="-122"/>
                <a:ea typeface="微软雅黑" panose="020B0503020204020204" pitchFamily="34" charset="-122"/>
              </a:rPr>
              <a:t>StreamHandler</a:t>
            </a:r>
            <a:r>
              <a:rPr lang="zh-CN" altLang="en-US" sz="2000" dirty="0" smtClean="0">
                <a:latin typeface="微软雅黑" panose="020B0503020204020204" pitchFamily="34" charset="-122"/>
                <a:ea typeface="微软雅黑" panose="020B0503020204020204" pitchFamily="34" charset="-122"/>
              </a:rPr>
              <a:t>就是类的名称。</a:t>
            </a:r>
            <a:endParaRPr lang="en-US" altLang="zh-CN"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933474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461125" cy="685800"/>
          </a:xfrm>
        </p:spPr>
        <p:txBody>
          <a:bodyPr/>
          <a:lstStyle/>
          <a:p>
            <a:r>
              <a:rPr lang="en-US" altLang="zh-CN" b="0" dirty="0"/>
              <a:t>monolog</a:t>
            </a:r>
            <a:r>
              <a:rPr lang="zh-CN" altLang="en-US" b="0" dirty="0"/>
              <a:t>几个重要概念</a:t>
            </a:r>
          </a:p>
        </p:txBody>
      </p:sp>
      <p:sp>
        <p:nvSpPr>
          <p:cNvPr id="4" name="文本框 3"/>
          <p:cNvSpPr txBox="1"/>
          <p:nvPr/>
        </p:nvSpPr>
        <p:spPr>
          <a:xfrm>
            <a:off x="1185863" y="1857375"/>
            <a:ext cx="10244137" cy="360098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formatter</a:t>
            </a:r>
            <a:r>
              <a:rPr lang="zh-CN" altLang="en-US" sz="2000" dirty="0">
                <a:latin typeface="微软雅黑" panose="020B0503020204020204" pitchFamily="34" charset="-122"/>
                <a:ea typeface="微软雅黑" panose="020B0503020204020204" pitchFamily="34" charset="-122"/>
              </a:rPr>
              <a:t>日志</a:t>
            </a:r>
            <a:r>
              <a:rPr lang="zh-CN" altLang="en-US" sz="2000" dirty="0" smtClean="0">
                <a:latin typeface="微软雅黑" panose="020B0503020204020204" pitchFamily="34" charset="-122"/>
                <a:ea typeface="微软雅黑" panose="020B0503020204020204" pitchFamily="34" charset="-122"/>
              </a:rPr>
              <a:t>格式 ：</a:t>
            </a:r>
            <a:r>
              <a:rPr lang="en-US" altLang="zh-CN" sz="2000" dirty="0" smtClean="0">
                <a:latin typeface="微软雅黑" panose="020B0503020204020204" pitchFamily="34" charset="-122"/>
                <a:ea typeface="微软雅黑" panose="020B0503020204020204" pitchFamily="34" charset="-122"/>
              </a:rPr>
              <a:t>monolog</a:t>
            </a:r>
            <a:r>
              <a:rPr lang="zh-CN" altLang="en-US" sz="2000" dirty="0" smtClean="0">
                <a:latin typeface="微软雅黑" panose="020B0503020204020204" pitchFamily="34" charset="-122"/>
                <a:ea typeface="微软雅黑" panose="020B0503020204020204" pitchFamily="34" charset="-122"/>
              </a:rPr>
              <a:t>已经内置了很多格式化处理的</a:t>
            </a:r>
            <a:r>
              <a:rPr lang="en-US" altLang="zh-CN" sz="2000" dirty="0" smtClean="0">
                <a:latin typeface="微软雅黑" panose="020B0503020204020204" pitchFamily="34" charset="-122"/>
                <a:ea typeface="微软雅黑" panose="020B0503020204020204" pitchFamily="34" charset="-122"/>
              </a:rPr>
              <a:t>formatter</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LineFormatter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：把日志记录格式化成一行字符串。</a:t>
            </a:r>
          </a:p>
          <a:p>
            <a:pPr lvl="1">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HtmlFormatter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：把日志记录格式化成</a:t>
            </a:r>
            <a:r>
              <a:rPr lang="en-US" altLang="zh-CN" sz="2000" dirty="0">
                <a:latin typeface="微软雅黑" panose="020B0503020204020204" pitchFamily="34" charset="-122"/>
                <a:ea typeface="微软雅黑" panose="020B0503020204020204" pitchFamily="34" charset="-122"/>
              </a:rPr>
              <a:t>HTML</a:t>
            </a:r>
            <a:r>
              <a:rPr lang="zh-CN" altLang="en-US" sz="2000" dirty="0">
                <a:latin typeface="微软雅黑" panose="020B0503020204020204" pitchFamily="34" charset="-122"/>
                <a:ea typeface="微软雅黑" panose="020B0503020204020204" pitchFamily="34" charset="-122"/>
              </a:rPr>
              <a:t>表格，主要用于邮件。</a:t>
            </a:r>
          </a:p>
          <a:p>
            <a:pPr lvl="1">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JsonFormatter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：把日志记录编码成</a:t>
            </a:r>
            <a:r>
              <a:rPr lang="en-US" altLang="zh-CN" sz="2000" dirty="0">
                <a:latin typeface="微软雅黑" panose="020B0503020204020204" pitchFamily="34" charset="-122"/>
                <a:ea typeface="微软雅黑" panose="020B0503020204020204" pitchFamily="34" charset="-122"/>
              </a:rPr>
              <a:t>JSON</a:t>
            </a:r>
            <a:r>
              <a:rPr lang="zh-CN" altLang="en-US" sz="2000" dirty="0">
                <a:latin typeface="微软雅黑" panose="020B0503020204020204" pitchFamily="34" charset="-122"/>
                <a:ea typeface="微软雅黑" panose="020B0503020204020204" pitchFamily="34" charset="-122"/>
              </a:rPr>
              <a:t>格式。</a:t>
            </a:r>
          </a:p>
          <a:p>
            <a:pPr lvl="1">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LogstashFormatter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：把日志记录格式化成</a:t>
            </a:r>
            <a:r>
              <a:rPr lang="en-US" altLang="zh-CN" sz="2000" dirty="0" err="1">
                <a:latin typeface="微软雅黑" panose="020B0503020204020204" pitchFamily="34" charset="-122"/>
                <a:ea typeface="微软雅黑" panose="020B0503020204020204" pitchFamily="34" charset="-122"/>
              </a:rPr>
              <a:t>logstash</a:t>
            </a:r>
            <a:r>
              <a:rPr lang="zh-CN" altLang="en-US" sz="2000" dirty="0">
                <a:latin typeface="微软雅黑" panose="020B0503020204020204" pitchFamily="34" charset="-122"/>
                <a:ea typeface="微软雅黑" panose="020B0503020204020204" pitchFamily="34" charset="-122"/>
              </a:rPr>
              <a:t>的事件</a:t>
            </a:r>
            <a:r>
              <a:rPr lang="en-US" altLang="zh-CN" sz="2000" dirty="0">
                <a:latin typeface="微软雅黑" panose="020B0503020204020204" pitchFamily="34" charset="-122"/>
                <a:ea typeface="微软雅黑" panose="020B0503020204020204" pitchFamily="34" charset="-122"/>
              </a:rPr>
              <a:t>JSON</a:t>
            </a:r>
            <a:r>
              <a:rPr lang="zh-CN" altLang="en-US" sz="2000" dirty="0">
                <a:latin typeface="微软雅黑" panose="020B0503020204020204" pitchFamily="34" charset="-122"/>
                <a:ea typeface="微软雅黑" panose="020B0503020204020204" pitchFamily="34" charset="-122"/>
              </a:rPr>
              <a:t>格式。</a:t>
            </a:r>
          </a:p>
          <a:p>
            <a:pPr lvl="1">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ElasticaFormatter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：把日志记录格式化成</a:t>
            </a:r>
            <a:r>
              <a:rPr lang="en-US" altLang="zh-CN" sz="2000" dirty="0" err="1">
                <a:latin typeface="微软雅黑" panose="020B0503020204020204" pitchFamily="34" charset="-122"/>
                <a:ea typeface="微软雅黑" panose="020B0503020204020204" pitchFamily="34" charset="-122"/>
              </a:rPr>
              <a:t>ElasticSearch</a:t>
            </a:r>
            <a:r>
              <a:rPr lang="zh-CN" altLang="en-US" sz="2000" dirty="0">
                <a:latin typeface="微软雅黑" panose="020B0503020204020204" pitchFamily="34" charset="-122"/>
                <a:ea typeface="微软雅黑" panose="020B0503020204020204" pitchFamily="34" charset="-122"/>
              </a:rPr>
              <a:t>使用的数据格式。</a:t>
            </a:r>
          </a:p>
          <a:p>
            <a:pPr lvl="1">
              <a:lnSpc>
                <a:spcPct val="150000"/>
              </a:lnSpc>
            </a:pPr>
            <a:endParaRPr lang="en-US" altLang="zh-CN" sz="2000" dirty="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29192053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761163" cy="685800"/>
          </a:xfrm>
        </p:spPr>
        <p:txBody>
          <a:bodyPr/>
          <a:lstStyle/>
          <a:p>
            <a:r>
              <a:rPr lang="en-US" altLang="zh-CN" b="0" dirty="0"/>
              <a:t>monolog</a:t>
            </a:r>
            <a:r>
              <a:rPr lang="zh-CN" altLang="en-US" b="0" dirty="0"/>
              <a:t>几个重要概念</a:t>
            </a:r>
          </a:p>
          <a:p>
            <a:endParaRPr lang="zh-CN" altLang="en-US" dirty="0"/>
          </a:p>
        </p:txBody>
      </p:sp>
      <p:sp>
        <p:nvSpPr>
          <p:cNvPr id="4" name="文本框 3"/>
          <p:cNvSpPr txBox="1"/>
          <p:nvPr/>
        </p:nvSpPr>
        <p:spPr>
          <a:xfrm>
            <a:off x="1054099" y="1785938"/>
            <a:ext cx="10047289" cy="240065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sz="2000" dirty="0" smtClean="0">
                <a:latin typeface="微软雅黑" panose="020B0503020204020204" pitchFamily="34" charset="-122"/>
                <a:ea typeface="微软雅黑" panose="020B0503020204020204" pitchFamily="34" charset="-122"/>
              </a:rPr>
              <a:t>Processor</a:t>
            </a:r>
            <a:r>
              <a:rPr lang="zh-CN" altLang="en-US" sz="2000" dirty="0">
                <a:latin typeface="微软雅黑" panose="020B0503020204020204" pitchFamily="34" charset="-122"/>
                <a:ea typeface="微软雅黑" panose="020B0503020204020204" pitchFamily="34" charset="-122"/>
              </a:rPr>
              <a:t>为</a:t>
            </a:r>
            <a:r>
              <a:rPr lang="zh-CN" altLang="en-US" sz="2000" dirty="0" smtClean="0">
                <a:latin typeface="微软雅黑" panose="020B0503020204020204" pitchFamily="34" charset="-122"/>
                <a:ea typeface="微软雅黑" panose="020B0503020204020204" pitchFamily="34" charset="-122"/>
              </a:rPr>
              <a:t>日志添加额外信息</a:t>
            </a:r>
            <a:endParaRPr lang="en-US" altLang="zh-CN" sz="2000" dirty="0" smtClean="0">
              <a:latin typeface="微软雅黑" panose="020B0503020204020204" pitchFamily="34" charset="-122"/>
              <a:ea typeface="微软雅黑" panose="020B0503020204020204" pitchFamily="34" charset="-122"/>
            </a:endParaRPr>
          </a:p>
          <a:p>
            <a:pPr lvl="1">
              <a:lnSpc>
                <a:spcPct val="150000"/>
              </a:lnSpc>
            </a:pPr>
            <a:r>
              <a:rPr lang="en-US" altLang="zh-CN" sz="2000" dirty="0" smtClean="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IntrospectionProcessor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：增加当前脚本的文件名和类名等信息。</a:t>
            </a:r>
          </a:p>
          <a:p>
            <a:pPr lvl="1">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WebProcessor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：增加当前请求的</a:t>
            </a:r>
            <a:r>
              <a:rPr lang="en-US" altLang="zh-CN" sz="2000" dirty="0">
                <a:latin typeface="微软雅黑" panose="020B0503020204020204" pitchFamily="34" charset="-122"/>
                <a:ea typeface="微软雅黑" panose="020B0503020204020204" pitchFamily="34" charset="-122"/>
              </a:rPr>
              <a:t>URI</a:t>
            </a:r>
            <a:r>
              <a:rPr lang="zh-CN" altLang="en-US" sz="2000" dirty="0">
                <a:latin typeface="微软雅黑" panose="020B0503020204020204" pitchFamily="34" charset="-122"/>
                <a:ea typeface="微软雅黑" panose="020B0503020204020204" pitchFamily="34" charset="-122"/>
              </a:rPr>
              <a:t>、请求方法和访问</a:t>
            </a:r>
            <a:r>
              <a:rPr lang="en-US" altLang="zh-CN" sz="2000" dirty="0">
                <a:latin typeface="微软雅黑" panose="020B0503020204020204" pitchFamily="34" charset="-122"/>
                <a:ea typeface="微软雅黑" panose="020B0503020204020204" pitchFamily="34" charset="-122"/>
              </a:rPr>
              <a:t>IP</a:t>
            </a:r>
            <a:r>
              <a:rPr lang="zh-CN" altLang="en-US" sz="2000" dirty="0">
                <a:latin typeface="微软雅黑" panose="020B0503020204020204" pitchFamily="34" charset="-122"/>
                <a:ea typeface="微软雅黑" panose="020B0503020204020204" pitchFamily="34" charset="-122"/>
              </a:rPr>
              <a:t>等信息。</a:t>
            </a:r>
          </a:p>
          <a:p>
            <a:pPr lvl="1">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MemoryUsageProcessor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：增加当前内存使用情况信息。</a:t>
            </a:r>
          </a:p>
          <a:p>
            <a:pPr lvl="1">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MemoryPeakUsageProcessor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：增加内存使用高峰时的信息</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559065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smtClean="0"/>
              <a:t>日志等级</a:t>
            </a:r>
            <a:endParaRPr lang="zh-CN" altLang="en-US" b="0" dirty="0"/>
          </a:p>
        </p:txBody>
      </p:sp>
      <p:sp>
        <p:nvSpPr>
          <p:cNvPr id="4" name="文本框 3"/>
          <p:cNvSpPr txBox="1"/>
          <p:nvPr/>
        </p:nvSpPr>
        <p:spPr>
          <a:xfrm>
            <a:off x="1157288" y="1714501"/>
            <a:ext cx="10101263" cy="498598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以下几个等级越往下错误等级越高</a:t>
            </a:r>
            <a:endParaRPr lang="en-US" altLang="zh-CN" sz="2000" dirty="0" smtClean="0">
              <a:latin typeface="微软雅黑" panose="020B0503020204020204" pitchFamily="34" charset="-122"/>
              <a:ea typeface="微软雅黑" panose="020B0503020204020204" pitchFamily="34" charset="-122"/>
            </a:endParaRPr>
          </a:p>
          <a:p>
            <a:pPr lvl="1">
              <a:lnSpc>
                <a:spcPct val="150000"/>
              </a:lnSpc>
            </a:pPr>
            <a:r>
              <a:rPr lang="en-US" altLang="zh-CN" sz="2000" dirty="0" smtClean="0">
                <a:latin typeface="微软雅黑" panose="020B0503020204020204" pitchFamily="34" charset="-122"/>
                <a:ea typeface="微软雅黑" panose="020B0503020204020204" pitchFamily="34" charset="-122"/>
              </a:rPr>
              <a:t>DEBUG </a:t>
            </a:r>
            <a:r>
              <a:rPr lang="en-US" altLang="zh-CN" sz="2000" dirty="0">
                <a:latin typeface="微软雅黑" panose="020B0503020204020204" pitchFamily="34" charset="-122"/>
                <a:ea typeface="微软雅黑" panose="020B0503020204020204" pitchFamily="34" charset="-122"/>
              </a:rPr>
              <a:t>(100): </a:t>
            </a:r>
            <a:r>
              <a:rPr lang="zh-CN" altLang="en-US" sz="2000" dirty="0">
                <a:latin typeface="微软雅黑" panose="020B0503020204020204" pitchFamily="34" charset="-122"/>
                <a:ea typeface="微软雅黑" panose="020B0503020204020204" pitchFamily="34" charset="-122"/>
              </a:rPr>
              <a:t>详细的</a:t>
            </a:r>
            <a:r>
              <a:rPr lang="en-US" altLang="zh-CN" sz="2000" dirty="0">
                <a:latin typeface="微软雅黑" panose="020B0503020204020204" pitchFamily="34" charset="-122"/>
                <a:ea typeface="微软雅黑" panose="020B0503020204020204" pitchFamily="34" charset="-122"/>
              </a:rPr>
              <a:t>debug</a:t>
            </a:r>
            <a:r>
              <a:rPr lang="zh-CN" altLang="en-US" sz="2000" dirty="0">
                <a:latin typeface="微软雅黑" panose="020B0503020204020204" pitchFamily="34" charset="-122"/>
                <a:ea typeface="微软雅黑" panose="020B0503020204020204" pitchFamily="34" charset="-122"/>
              </a:rPr>
              <a:t>信息。 </a:t>
            </a:r>
          </a:p>
          <a:p>
            <a:pPr lvl="1">
              <a:lnSpc>
                <a:spcPct val="150000"/>
              </a:lnSpc>
            </a:pPr>
            <a:r>
              <a:rPr lang="en-US" altLang="zh-CN" sz="2000" dirty="0">
                <a:latin typeface="微软雅黑" panose="020B0503020204020204" pitchFamily="34" charset="-122"/>
                <a:ea typeface="微软雅黑" panose="020B0503020204020204" pitchFamily="34" charset="-122"/>
              </a:rPr>
              <a:t>INFO (200): </a:t>
            </a:r>
            <a:r>
              <a:rPr lang="zh-CN" altLang="en-US" sz="2000" dirty="0">
                <a:latin typeface="微软雅黑" panose="020B0503020204020204" pitchFamily="34" charset="-122"/>
                <a:ea typeface="微软雅黑" panose="020B0503020204020204" pitchFamily="34" charset="-122"/>
              </a:rPr>
              <a:t>关键事件。 </a:t>
            </a:r>
          </a:p>
          <a:p>
            <a:pPr lvl="1">
              <a:lnSpc>
                <a:spcPct val="150000"/>
              </a:lnSpc>
            </a:pPr>
            <a:r>
              <a:rPr lang="en-US" altLang="zh-CN" sz="2000" dirty="0">
                <a:latin typeface="微软雅黑" panose="020B0503020204020204" pitchFamily="34" charset="-122"/>
                <a:ea typeface="微软雅黑" panose="020B0503020204020204" pitchFamily="34" charset="-122"/>
              </a:rPr>
              <a:t>NOTICE (250): </a:t>
            </a:r>
            <a:r>
              <a:rPr lang="zh-CN" altLang="en-US" sz="2000" dirty="0">
                <a:latin typeface="微软雅黑" panose="020B0503020204020204" pitchFamily="34" charset="-122"/>
                <a:ea typeface="微软雅黑" panose="020B0503020204020204" pitchFamily="34" charset="-122"/>
              </a:rPr>
              <a:t>普通但是重要的事件。 </a:t>
            </a:r>
          </a:p>
          <a:p>
            <a:pPr lvl="1">
              <a:lnSpc>
                <a:spcPct val="150000"/>
              </a:lnSpc>
            </a:pPr>
            <a:r>
              <a:rPr lang="en-US" altLang="zh-CN" sz="2000" dirty="0">
                <a:latin typeface="微软雅黑" panose="020B0503020204020204" pitchFamily="34" charset="-122"/>
                <a:ea typeface="微软雅黑" panose="020B0503020204020204" pitchFamily="34" charset="-122"/>
              </a:rPr>
              <a:t>WARNING (300): </a:t>
            </a:r>
            <a:r>
              <a:rPr lang="zh-CN" altLang="en-US" sz="2000" dirty="0">
                <a:latin typeface="微软雅黑" panose="020B0503020204020204" pitchFamily="34" charset="-122"/>
                <a:ea typeface="微软雅黑" panose="020B0503020204020204" pitchFamily="34" charset="-122"/>
              </a:rPr>
              <a:t>出现非错误的异常。 </a:t>
            </a:r>
          </a:p>
          <a:p>
            <a:pPr lvl="1">
              <a:lnSpc>
                <a:spcPct val="150000"/>
              </a:lnSpc>
            </a:pPr>
            <a:r>
              <a:rPr lang="en-US" altLang="zh-CN" sz="2000" dirty="0">
                <a:latin typeface="微软雅黑" panose="020B0503020204020204" pitchFamily="34" charset="-122"/>
                <a:ea typeface="微软雅黑" panose="020B0503020204020204" pitchFamily="34" charset="-122"/>
              </a:rPr>
              <a:t>ERROR (400): </a:t>
            </a:r>
            <a:r>
              <a:rPr lang="zh-CN" altLang="en-US" sz="2000" dirty="0">
                <a:latin typeface="微软雅黑" panose="020B0503020204020204" pitchFamily="34" charset="-122"/>
                <a:ea typeface="微软雅黑" panose="020B0503020204020204" pitchFamily="34" charset="-122"/>
              </a:rPr>
              <a:t>运行时错误，但是不需要立刻处理。 </a:t>
            </a:r>
          </a:p>
          <a:p>
            <a:pPr lvl="1">
              <a:lnSpc>
                <a:spcPct val="150000"/>
              </a:lnSpc>
            </a:pPr>
            <a:r>
              <a:rPr lang="en-US" altLang="zh-CN" sz="2000" dirty="0" smtClean="0">
                <a:latin typeface="微软雅黑" panose="020B0503020204020204" pitchFamily="34" charset="-122"/>
                <a:ea typeface="微软雅黑" panose="020B0503020204020204" pitchFamily="34" charset="-122"/>
              </a:rPr>
              <a:t>CRITICAL </a:t>
            </a:r>
            <a:r>
              <a:rPr lang="en-US" altLang="zh-CN" sz="2000" dirty="0">
                <a:latin typeface="微软雅黑" panose="020B0503020204020204" pitchFamily="34" charset="-122"/>
                <a:ea typeface="微软雅黑" panose="020B0503020204020204" pitchFamily="34" charset="-122"/>
              </a:rPr>
              <a:t>(500): </a:t>
            </a:r>
            <a:r>
              <a:rPr lang="zh-CN" altLang="en-US" sz="2000" dirty="0">
                <a:latin typeface="微软雅黑" panose="020B0503020204020204" pitchFamily="34" charset="-122"/>
                <a:ea typeface="微软雅黑" panose="020B0503020204020204" pitchFamily="34" charset="-122"/>
              </a:rPr>
              <a:t>严重错误。 </a:t>
            </a:r>
          </a:p>
          <a:p>
            <a:pPr lvl="1">
              <a:lnSpc>
                <a:spcPct val="150000"/>
              </a:lnSpc>
            </a:pPr>
            <a:r>
              <a:rPr lang="en-US" altLang="zh-CN" sz="2000" dirty="0">
                <a:latin typeface="微软雅黑" panose="020B0503020204020204" pitchFamily="34" charset="-122"/>
                <a:ea typeface="微软雅黑" panose="020B0503020204020204" pitchFamily="34" charset="-122"/>
              </a:rPr>
              <a:t>EMERGENCY (600): </a:t>
            </a:r>
            <a:r>
              <a:rPr lang="zh-CN" altLang="en-US" sz="2000" dirty="0">
                <a:latin typeface="微软雅黑" panose="020B0503020204020204" pitchFamily="34" charset="-122"/>
                <a:ea typeface="微软雅黑" panose="020B0503020204020204" pitchFamily="34" charset="-122"/>
              </a:rPr>
              <a:t>系统不可用。 </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在进行日志写入的时候，写入日志的等级如果低于初始化</a:t>
            </a:r>
            <a:r>
              <a:rPr lang="en-US" altLang="zh-CN" sz="2000" dirty="0" smtClean="0">
                <a:latin typeface="微软雅黑" panose="020B0503020204020204" pitchFamily="34" charset="-122"/>
                <a:ea typeface="微软雅黑" panose="020B0503020204020204" pitchFamily="34" charset="-122"/>
              </a:rPr>
              <a:t>Handler</a:t>
            </a:r>
            <a:r>
              <a:rPr lang="zh-CN" altLang="en-US" sz="2000" dirty="0" smtClean="0">
                <a:latin typeface="微软雅黑" panose="020B0503020204020204" pitchFamily="34" charset="-122"/>
                <a:ea typeface="微软雅黑" panose="020B0503020204020204" pitchFamily="34" charset="-122"/>
              </a:rPr>
              <a:t>时所设置的等级则不会被记录。</a:t>
            </a:r>
            <a:endParaRPr lang="zh-CN" altLang="en-US" sz="2000" dirty="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24949070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6675438" cy="685800"/>
          </a:xfrm>
        </p:spPr>
        <p:txBody>
          <a:bodyPr/>
          <a:lstStyle/>
          <a:p>
            <a:r>
              <a:rPr lang="zh-CN" altLang="en-US" b="0" dirty="0" smtClean="0"/>
              <a:t>通过实例代码来理解</a:t>
            </a:r>
            <a:endParaRPr lang="zh-CN" altLang="en-US" b="0" dirty="0"/>
          </a:p>
        </p:txBody>
      </p:sp>
      <p:sp>
        <p:nvSpPr>
          <p:cNvPr id="4" name="文本框 3"/>
          <p:cNvSpPr txBox="1"/>
          <p:nvPr/>
        </p:nvSpPr>
        <p:spPr>
          <a:xfrm>
            <a:off x="5757862" y="5759827"/>
            <a:ext cx="6100763" cy="830997"/>
          </a:xfrm>
          <a:prstGeom prst="rect">
            <a:avLst/>
          </a:prstGeom>
          <a:solidFill>
            <a:schemeClr val="accent4">
              <a:lumMod val="20000"/>
              <a:lumOff val="80000"/>
            </a:schemeClr>
          </a:solidFill>
        </p:spPr>
        <p:txBody>
          <a:bodyPr wrap="square" rtlCol="0">
            <a:spAutoFit/>
          </a:bodyPr>
          <a:lstStyle/>
          <a:p>
            <a:r>
              <a:rPr lang="en-US" altLang="zh-CN" sz="2400" dirty="0"/>
              <a:t>[2017-06-29 06:31:59] </a:t>
            </a:r>
            <a:r>
              <a:rPr lang="en-US" altLang="zh-CN" sz="2400" dirty="0" err="1"/>
              <a:t>wxlog.ERROR</a:t>
            </a:r>
            <a:r>
              <a:rPr lang="en-US" altLang="zh-CN" sz="2400" dirty="0"/>
              <a:t>: world [] []</a:t>
            </a:r>
          </a:p>
          <a:p>
            <a:r>
              <a:rPr lang="en-US" altLang="zh-CN" sz="2400" dirty="0"/>
              <a:t>[2017-06-29 06:35:25] </a:t>
            </a:r>
            <a:r>
              <a:rPr lang="en-US" altLang="zh-CN" sz="2400" dirty="0" err="1"/>
              <a:t>wxlog.CRITICAL</a:t>
            </a:r>
            <a:r>
              <a:rPr lang="en-US" altLang="zh-CN" sz="2400" dirty="0"/>
              <a:t>: </a:t>
            </a:r>
            <a:r>
              <a:rPr lang="en-US" altLang="zh-CN" sz="2400" dirty="0" smtClean="0"/>
              <a:t>test </a:t>
            </a:r>
            <a:r>
              <a:rPr lang="en-US" altLang="zh-CN" sz="2400" dirty="0"/>
              <a:t>[] []</a:t>
            </a:r>
            <a:endParaRPr lang="zh-CN" altLang="en-US" sz="2400" dirty="0"/>
          </a:p>
        </p:txBody>
      </p:sp>
      <p:sp>
        <p:nvSpPr>
          <p:cNvPr id="5" name="文本框 4"/>
          <p:cNvSpPr txBox="1"/>
          <p:nvPr/>
        </p:nvSpPr>
        <p:spPr>
          <a:xfrm>
            <a:off x="1171575" y="1785938"/>
            <a:ext cx="9444038" cy="3231654"/>
          </a:xfrm>
          <a:prstGeom prst="rect">
            <a:avLst/>
          </a:prstGeom>
          <a:noFill/>
        </p:spPr>
        <p:txBody>
          <a:bodyPr wrap="square" rtlCol="0">
            <a:spAutoFit/>
          </a:bodyPr>
          <a:lstStyle/>
          <a:p>
            <a:r>
              <a:rPr lang="en-US" altLang="zh-CN" i="1" dirty="0"/>
              <a:t>// </a:t>
            </a:r>
            <a:r>
              <a:rPr lang="zh-CN" altLang="en-US" i="1" dirty="0"/>
              <a:t>创建日志频道</a:t>
            </a:r>
          </a:p>
          <a:p>
            <a:r>
              <a:rPr lang="en-US" altLang="zh-CN" sz="2400" dirty="0"/>
              <a:t>$log = new Logger('</a:t>
            </a:r>
            <a:r>
              <a:rPr lang="en-US" altLang="zh-CN" sz="2400" dirty="0" err="1"/>
              <a:t>wxlog</a:t>
            </a:r>
            <a:r>
              <a:rPr lang="en-US" altLang="zh-CN" sz="2400" dirty="0"/>
              <a:t>');</a:t>
            </a:r>
          </a:p>
          <a:p>
            <a:r>
              <a:rPr lang="en-US" altLang="zh-CN" sz="2400" dirty="0"/>
              <a:t>$log-&gt;</a:t>
            </a:r>
            <a:r>
              <a:rPr lang="en-US" altLang="zh-CN" sz="2400" dirty="0" err="1"/>
              <a:t>pushHandler</a:t>
            </a:r>
            <a:r>
              <a:rPr lang="en-US" altLang="zh-CN" sz="2400" dirty="0"/>
              <a:t>(new </a:t>
            </a:r>
            <a:r>
              <a:rPr lang="en-US" altLang="zh-CN" sz="2400" dirty="0" err="1"/>
              <a:t>StreamHandler</a:t>
            </a:r>
            <a:r>
              <a:rPr lang="en-US" altLang="zh-CN" sz="2400" dirty="0"/>
              <a:t>('log/error.log', Logger::ERROR));</a:t>
            </a:r>
          </a:p>
          <a:p>
            <a:endParaRPr lang="en-US" altLang="zh-CN" sz="2400" dirty="0"/>
          </a:p>
          <a:p>
            <a:r>
              <a:rPr lang="en-US" altLang="zh-CN" i="1" dirty="0"/>
              <a:t>// </a:t>
            </a:r>
            <a:r>
              <a:rPr lang="zh-CN" altLang="en-US" i="1" dirty="0"/>
              <a:t>添加日志记录</a:t>
            </a:r>
          </a:p>
          <a:p>
            <a:r>
              <a:rPr lang="en-US" altLang="zh-CN" sz="2400" dirty="0"/>
              <a:t>$log-&gt;</a:t>
            </a:r>
            <a:r>
              <a:rPr lang="en-US" altLang="zh-CN" sz="2400" dirty="0" err="1"/>
              <a:t>addWarning</a:t>
            </a:r>
            <a:r>
              <a:rPr lang="en-US" altLang="zh-CN" sz="2400" dirty="0"/>
              <a:t>('hello');</a:t>
            </a:r>
          </a:p>
          <a:p>
            <a:r>
              <a:rPr lang="en-US" altLang="zh-CN" sz="2400" dirty="0"/>
              <a:t>$log-&gt;</a:t>
            </a:r>
            <a:r>
              <a:rPr lang="en-US" altLang="zh-CN" sz="2400" dirty="0" err="1"/>
              <a:t>addError</a:t>
            </a:r>
            <a:r>
              <a:rPr lang="en-US" altLang="zh-CN" sz="2400" dirty="0"/>
              <a:t>('world');</a:t>
            </a:r>
          </a:p>
          <a:p>
            <a:r>
              <a:rPr lang="en-US" altLang="zh-CN" sz="2400" dirty="0"/>
              <a:t>$log-&gt;</a:t>
            </a:r>
            <a:r>
              <a:rPr lang="en-US" altLang="zh-CN" sz="2400" dirty="0" err="1"/>
              <a:t>addCritical</a:t>
            </a:r>
            <a:r>
              <a:rPr lang="en-US" altLang="zh-CN" sz="2400" dirty="0" smtClean="0"/>
              <a:t>(‘test</a:t>
            </a:r>
            <a:r>
              <a:rPr lang="en-US" altLang="zh-CN" sz="2400" dirty="0" smtClean="0"/>
              <a:t>');</a:t>
            </a:r>
          </a:p>
          <a:p>
            <a:r>
              <a:rPr lang="en-US" altLang="zh-CN" i="1" dirty="0" smtClean="0"/>
              <a:t>//warning</a:t>
            </a:r>
            <a:r>
              <a:rPr lang="zh-CN" altLang="en-US" i="1" dirty="0" smtClean="0"/>
              <a:t>级别的不会被记录</a:t>
            </a:r>
            <a:endParaRPr lang="en-US" altLang="zh-CN" i="1" dirty="0"/>
          </a:p>
        </p:txBody>
      </p:sp>
    </p:spTree>
    <p:extLst>
      <p:ext uri="{BB962C8B-B14F-4D97-AF65-F5344CB8AC3E}">
        <p14:creationId xmlns:p14="http://schemas.microsoft.com/office/powerpoint/2010/main" val="33971232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文本框 1"/>
          <p:cNvSpPr txBox="1">
            <a:spLocks noChangeArrowheads="1"/>
          </p:cNvSpPr>
          <p:nvPr/>
        </p:nvSpPr>
        <p:spPr bwMode="auto">
          <a:xfrm>
            <a:off x="4016026" y="2049464"/>
            <a:ext cx="48133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zh-CN" altLang="en-US" sz="6600" dirty="0">
                <a:solidFill>
                  <a:srgbClr val="FF9933"/>
                </a:solidFill>
                <a:latin typeface="微软雅黑" pitchFamily="34" charset="-122"/>
              </a:rPr>
              <a:t>感谢聆听！</a:t>
            </a:r>
          </a:p>
        </p:txBody>
      </p:sp>
      <p:sp>
        <p:nvSpPr>
          <p:cNvPr id="3076" name="椭圆 4"/>
          <p:cNvSpPr>
            <a:spLocks noChangeArrowheads="1"/>
          </p:cNvSpPr>
          <p:nvPr/>
        </p:nvSpPr>
        <p:spPr bwMode="auto">
          <a:xfrm>
            <a:off x="6138334" y="3189289"/>
            <a:ext cx="71967" cy="53975"/>
          </a:xfrm>
          <a:prstGeom prst="ellipse">
            <a:avLst/>
          </a:prstGeom>
          <a:solidFill>
            <a:srgbClr val="95B3D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endParaRPr lang="zh-CN" altLang="en-US" sz="1800">
              <a:solidFill>
                <a:srgbClr val="FFFFFF"/>
              </a:solidFill>
            </a:endParaRPr>
          </a:p>
        </p:txBody>
      </p:sp>
      <p:cxnSp>
        <p:nvCxnSpPr>
          <p:cNvPr id="3077" name="直接连接符 6"/>
          <p:cNvCxnSpPr>
            <a:cxnSpLocks noChangeShapeType="1"/>
          </p:cNvCxnSpPr>
          <p:nvPr/>
        </p:nvCxnSpPr>
        <p:spPr bwMode="auto">
          <a:xfrm>
            <a:off x="3699934" y="3211513"/>
            <a:ext cx="2300817"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cxnSp>
        <p:nvCxnSpPr>
          <p:cNvPr id="3078" name="直接连接符 7"/>
          <p:cNvCxnSpPr>
            <a:cxnSpLocks noChangeShapeType="1"/>
          </p:cNvCxnSpPr>
          <p:nvPr/>
        </p:nvCxnSpPr>
        <p:spPr bwMode="auto">
          <a:xfrm>
            <a:off x="6347884" y="3211513"/>
            <a:ext cx="2302933"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sp>
        <p:nvSpPr>
          <p:cNvPr id="3085" name="文本框 13"/>
          <p:cNvSpPr txBox="1">
            <a:spLocks noChangeArrowheads="1"/>
          </p:cNvSpPr>
          <p:nvPr/>
        </p:nvSpPr>
        <p:spPr bwMode="auto">
          <a:xfrm>
            <a:off x="3962401" y="3305176"/>
            <a:ext cx="430741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en-US" altLang="zh-CN" sz="1400" dirty="0">
                <a:solidFill>
                  <a:srgbClr val="FF9933"/>
                </a:solidFill>
                <a:latin typeface="Tempus Sans ITC" pitchFamily="82" charset="0"/>
              </a:rPr>
              <a:t>THANK YOU FOR YOUR ATTENTION</a:t>
            </a:r>
            <a:endParaRPr lang="zh-CN" altLang="en-US" sz="1400" dirty="0">
              <a:solidFill>
                <a:srgbClr val="FF9933"/>
              </a:solidFill>
              <a:latin typeface="Tempus Sans ITC" pitchFamily="82" charset="0"/>
            </a:endParaRPr>
          </a:p>
        </p:txBody>
      </p:sp>
    </p:spTree>
    <p:extLst>
      <p:ext uri="{BB962C8B-B14F-4D97-AF65-F5344CB8AC3E}">
        <p14:creationId xmlns:p14="http://schemas.microsoft.com/office/powerpoint/2010/main" val="2401724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smtClean="0"/>
              <a:t>要实现的结果</a:t>
            </a:r>
            <a:endParaRPr lang="zh-CN" altLang="en-US" b="0" dirty="0"/>
          </a:p>
        </p:txBody>
      </p:sp>
      <p:sp>
        <p:nvSpPr>
          <p:cNvPr id="4" name="文本框 3"/>
          <p:cNvSpPr txBox="1"/>
          <p:nvPr/>
        </p:nvSpPr>
        <p:spPr>
          <a:xfrm>
            <a:off x="1054100" y="1885951"/>
            <a:ext cx="4046538" cy="1135054"/>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发送一条文本消息，公众号返回同样的消息。</a:t>
            </a:r>
            <a:endParaRPr lang="zh-CN" altLang="en-US" sz="24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29387" y="1500763"/>
            <a:ext cx="3360849" cy="5357237"/>
          </a:xfrm>
          <a:prstGeom prst="rect">
            <a:avLst/>
          </a:prstGeom>
        </p:spPr>
      </p:pic>
    </p:spTree>
    <p:extLst>
      <p:ext uri="{BB962C8B-B14F-4D97-AF65-F5344CB8AC3E}">
        <p14:creationId xmlns:p14="http://schemas.microsoft.com/office/powerpoint/2010/main" val="6734442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smtClean="0"/>
              <a:t>流程</a:t>
            </a:r>
            <a:endParaRPr lang="zh-CN" altLang="en-US" b="0" dirty="0"/>
          </a:p>
        </p:txBody>
      </p:sp>
      <p:sp>
        <p:nvSpPr>
          <p:cNvPr id="4" name="文本框 3"/>
          <p:cNvSpPr txBox="1"/>
          <p:nvPr/>
        </p:nvSpPr>
        <p:spPr>
          <a:xfrm>
            <a:off x="1054100" y="1743075"/>
            <a:ext cx="10690225" cy="335104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要达到以上演示效果，需要几个流程：</a:t>
            </a:r>
            <a:endParaRPr lang="en-US" altLang="zh-CN" sz="2400" dirty="0" smtClean="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rabicPeriod"/>
            </a:pPr>
            <a:r>
              <a:rPr lang="zh-CN" altLang="en-US" sz="2400" dirty="0" smtClean="0">
                <a:latin typeface="微软雅黑" panose="020B0503020204020204" pitchFamily="34" charset="-122"/>
                <a:ea typeface="微软雅黑" panose="020B0503020204020204" pitchFamily="34" charset="-122"/>
              </a:rPr>
              <a:t>了解</a:t>
            </a:r>
            <a:r>
              <a:rPr lang="en-US" altLang="zh-CN" sz="2400" dirty="0" smtClean="0">
                <a:latin typeface="微软雅黑" panose="020B0503020204020204" pitchFamily="34" charset="-122"/>
                <a:ea typeface="微软雅黑" panose="020B0503020204020204" pitchFamily="34" charset="-122"/>
              </a:rPr>
              <a:t>Web</a:t>
            </a:r>
            <a:r>
              <a:rPr lang="zh-CN" altLang="en-US" sz="2400" dirty="0" smtClean="0">
                <a:latin typeface="微软雅黑" panose="020B0503020204020204" pitchFamily="34" charset="-122"/>
                <a:ea typeface="微软雅黑" panose="020B0503020204020204" pitchFamily="34" charset="-122"/>
              </a:rPr>
              <a:t>程序的执行流程</a:t>
            </a:r>
            <a:endParaRPr lang="en-US" altLang="zh-CN" sz="2400" dirty="0" smtClean="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rabicPeriod"/>
            </a:pPr>
            <a:r>
              <a:rPr lang="zh-CN" altLang="en-US" sz="2400" dirty="0" smtClean="0">
                <a:latin typeface="微软雅黑" panose="020B0503020204020204" pitchFamily="34" charset="-122"/>
                <a:ea typeface="微软雅黑" panose="020B0503020204020204" pitchFamily="34" charset="-122"/>
              </a:rPr>
              <a:t>明确微信服务器是如何与开发者服务器通信的</a:t>
            </a:r>
            <a:endParaRPr lang="en-US" altLang="zh-CN" sz="2400" dirty="0" smtClean="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rabicPeriod"/>
            </a:pPr>
            <a:r>
              <a:rPr lang="zh-CN" altLang="en-US" sz="2400" dirty="0" smtClean="0">
                <a:latin typeface="微软雅黑" panose="020B0503020204020204" pitchFamily="34" charset="-122"/>
                <a:ea typeface="微软雅黑" panose="020B0503020204020204" pitchFamily="34" charset="-122"/>
              </a:rPr>
              <a:t>配置微信公众号开启微信开发者模式</a:t>
            </a:r>
            <a:endParaRPr lang="en-US" altLang="zh-CN" sz="2400" dirty="0" smtClean="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rabicPeriod"/>
            </a:pPr>
            <a:r>
              <a:rPr lang="zh-CN" altLang="en-US" sz="2400" dirty="0" smtClean="0">
                <a:latin typeface="微软雅黑" panose="020B0503020204020204" pitchFamily="34" charset="-122"/>
                <a:ea typeface="微软雅黑" panose="020B0503020204020204" pitchFamily="34" charset="-122"/>
              </a:rPr>
              <a:t>进行</a:t>
            </a:r>
            <a:r>
              <a:rPr lang="en-US" altLang="zh-CN" sz="2400" dirty="0" smtClean="0">
                <a:latin typeface="微软雅黑" panose="020B0503020204020204" pitchFamily="34" charset="-122"/>
                <a:ea typeface="微软雅黑" panose="020B0503020204020204" pitchFamily="34" charset="-122"/>
              </a:rPr>
              <a:t>URL</a:t>
            </a:r>
            <a:r>
              <a:rPr lang="zh-CN" altLang="en-US" sz="2400" dirty="0" smtClean="0">
                <a:latin typeface="微软雅黑" panose="020B0503020204020204" pitchFamily="34" charset="-122"/>
                <a:ea typeface="微软雅黑" panose="020B0503020204020204" pitchFamily="34" charset="-122"/>
              </a:rPr>
              <a:t>验证</a:t>
            </a:r>
            <a:endParaRPr lang="en-US" altLang="zh-CN" sz="2400" dirty="0" smtClean="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rabicPeriod"/>
            </a:pPr>
            <a:r>
              <a:rPr lang="zh-CN" altLang="en-US" sz="2400" dirty="0" smtClean="0">
                <a:latin typeface="微软雅黑" panose="020B0503020204020204" pitchFamily="34" charset="-122"/>
                <a:ea typeface="微软雅黑" panose="020B0503020204020204" pitchFamily="34" charset="-122"/>
              </a:rPr>
              <a:t>进行编码实现以上功能</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92017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6275388" cy="685800"/>
          </a:xfrm>
        </p:spPr>
        <p:txBody>
          <a:bodyPr/>
          <a:lstStyle/>
          <a:p>
            <a:r>
              <a:rPr lang="en-US" altLang="zh-CN" b="0" dirty="0" smtClean="0"/>
              <a:t>Web</a:t>
            </a:r>
            <a:r>
              <a:rPr lang="zh-CN" altLang="en-US" b="0" dirty="0" smtClean="0"/>
              <a:t>程序的执行流程</a:t>
            </a:r>
            <a:endParaRPr lang="zh-CN" altLang="en-US" b="0" dirty="0"/>
          </a:p>
        </p:txBody>
      </p:sp>
      <p:sp>
        <p:nvSpPr>
          <p:cNvPr id="5" name="圆角矩形 4"/>
          <p:cNvSpPr/>
          <p:nvPr/>
        </p:nvSpPr>
        <p:spPr>
          <a:xfrm>
            <a:off x="8496133" y="2198179"/>
            <a:ext cx="3632200" cy="361940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 name="文本框 5"/>
          <p:cNvSpPr txBox="1"/>
          <p:nvPr/>
        </p:nvSpPr>
        <p:spPr>
          <a:xfrm>
            <a:off x="9262896" y="5349898"/>
            <a:ext cx="1281908"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服务器</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8583938" y="3514126"/>
            <a:ext cx="1867500" cy="1200329"/>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Web</a:t>
            </a:r>
            <a:r>
              <a:rPr lang="zh-CN" altLang="en-US" sz="2400" dirty="0" smtClean="0">
                <a:latin typeface="微软雅黑" panose="020B0503020204020204" pitchFamily="34" charset="-122"/>
                <a:ea typeface="微软雅黑" panose="020B0503020204020204" pitchFamily="34" charset="-122"/>
              </a:rPr>
              <a:t>服务器软件监听</a:t>
            </a:r>
            <a:r>
              <a:rPr lang="en-US" altLang="zh-CN" sz="2400" dirty="0" smtClean="0">
                <a:latin typeface="微软雅黑" panose="020B0503020204020204" pitchFamily="34" charset="-122"/>
                <a:ea typeface="微软雅黑" panose="020B0503020204020204" pitchFamily="34" charset="-122"/>
              </a:rPr>
              <a:t>80</a:t>
            </a:r>
            <a:r>
              <a:rPr lang="zh-CN" altLang="en-US" sz="2400" dirty="0" smtClean="0">
                <a:latin typeface="微软雅黑" panose="020B0503020204020204" pitchFamily="34" charset="-122"/>
                <a:ea typeface="微软雅黑" panose="020B0503020204020204" pitchFamily="34" charset="-122"/>
              </a:rPr>
              <a:t>端口</a:t>
            </a:r>
            <a:endParaRPr lang="zh-CN" altLang="en-US" sz="24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1128006" y="2982305"/>
            <a:ext cx="837405" cy="461665"/>
          </a:xfrm>
          <a:prstGeom prst="rect">
            <a:avLst/>
          </a:prstGeom>
          <a:solidFill>
            <a:schemeClr val="accent1">
              <a:lumMod val="20000"/>
              <a:lumOff val="80000"/>
            </a:schemeClr>
          </a:solid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PHP</a:t>
            </a:r>
            <a:endParaRPr lang="en-US" altLang="zh-CN" sz="2400" dirty="0">
              <a:latin typeface="微软雅黑" panose="020B0503020204020204" pitchFamily="34" charset="-122"/>
              <a:ea typeface="微软雅黑" panose="020B0503020204020204" pitchFamily="34" charset="-122"/>
            </a:endParaRPr>
          </a:p>
        </p:txBody>
      </p:sp>
      <p:cxnSp>
        <p:nvCxnSpPr>
          <p:cNvPr id="10" name="直接连接符 9"/>
          <p:cNvCxnSpPr/>
          <p:nvPr/>
        </p:nvCxnSpPr>
        <p:spPr>
          <a:xfrm flipH="1">
            <a:off x="10385061" y="3413193"/>
            <a:ext cx="657220" cy="677049"/>
          </a:xfrm>
          <a:prstGeom prst="line">
            <a:avLst/>
          </a:prstGeom>
          <a:ln>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13" name="直接箭头连接符 12"/>
          <p:cNvCxnSpPr/>
          <p:nvPr/>
        </p:nvCxnSpPr>
        <p:spPr>
          <a:xfrm flipV="1">
            <a:off x="5810083" y="3680495"/>
            <a:ext cx="2686050" cy="1"/>
          </a:xfrm>
          <a:prstGeom prst="straightConnector1">
            <a:avLst/>
          </a:prstGeom>
          <a:ln w="190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5810084" y="4499706"/>
            <a:ext cx="2686049" cy="0"/>
          </a:xfrm>
          <a:prstGeom prst="line">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6475493" y="3067371"/>
            <a:ext cx="1443037"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http</a:t>
            </a:r>
            <a:r>
              <a:rPr lang="zh-CN" altLang="en-US" sz="2000" dirty="0" smtClean="0">
                <a:latin typeface="微软雅黑" panose="020B0503020204020204" pitchFamily="34" charset="-122"/>
                <a:ea typeface="微软雅黑" panose="020B0503020204020204" pitchFamily="34" charset="-122"/>
              </a:rPr>
              <a:t>请求</a:t>
            </a:r>
            <a:endParaRPr lang="zh-CN" altLang="en-US" sz="2000"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6413869" y="4072414"/>
            <a:ext cx="1430337"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返回数据</a:t>
            </a:r>
            <a:endParaRPr lang="zh-CN" altLang="en-US" sz="2000" dirty="0">
              <a:latin typeface="微软雅黑" panose="020B0503020204020204" pitchFamily="34" charset="-122"/>
              <a:ea typeface="微软雅黑" panose="020B0503020204020204" pitchFamily="34" charset="-122"/>
            </a:endParaRPr>
          </a:p>
        </p:txBody>
      </p:sp>
      <p:sp>
        <p:nvSpPr>
          <p:cNvPr id="19" name="圆角矩形 18"/>
          <p:cNvSpPr/>
          <p:nvPr/>
        </p:nvSpPr>
        <p:spPr>
          <a:xfrm>
            <a:off x="1134265" y="1632043"/>
            <a:ext cx="4700588" cy="5057775"/>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20" name="文本框 19"/>
          <p:cNvSpPr txBox="1"/>
          <p:nvPr/>
        </p:nvSpPr>
        <p:spPr>
          <a:xfrm>
            <a:off x="1354137" y="1864322"/>
            <a:ext cx="3843338" cy="961289"/>
          </a:xfrm>
          <a:prstGeom prst="rect">
            <a:avLst/>
          </a:prstGeom>
          <a:noFill/>
        </p:spPr>
        <p:txBody>
          <a:bodyPr wrap="square" rtlCol="0">
            <a:spAutoFit/>
          </a:bodyPr>
          <a:lstStyle/>
          <a:p>
            <a:pPr>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发起请求的可以是浏览器，也可以是支持</a:t>
            </a:r>
            <a:r>
              <a:rPr lang="en-US" altLang="zh-CN" sz="2000" dirty="0" smtClean="0">
                <a:solidFill>
                  <a:schemeClr val="bg1"/>
                </a:solidFill>
                <a:latin typeface="微软雅黑" panose="020B0503020204020204" pitchFamily="34" charset="-122"/>
                <a:ea typeface="微软雅黑" panose="020B0503020204020204" pitchFamily="34" charset="-122"/>
              </a:rPr>
              <a:t>http</a:t>
            </a:r>
            <a:r>
              <a:rPr lang="zh-CN" altLang="en-US" sz="2000" dirty="0" smtClean="0">
                <a:solidFill>
                  <a:schemeClr val="bg1"/>
                </a:solidFill>
                <a:latin typeface="微软雅黑" panose="020B0503020204020204" pitchFamily="34" charset="-122"/>
                <a:ea typeface="微软雅黑" panose="020B0503020204020204" pitchFamily="34" charset="-122"/>
              </a:rPr>
              <a:t>协议的其他程序。</a:t>
            </a:r>
            <a:endParaRPr lang="zh-CN" altLang="en-US" sz="2000" dirty="0">
              <a:solidFill>
                <a:schemeClr val="bg1"/>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1198559" y="3411800"/>
            <a:ext cx="4572000" cy="0"/>
          </a:xfrm>
          <a:prstGeom prst="line">
            <a:avLst/>
          </a:prstGeom>
          <a:ln>
            <a:solidFill>
              <a:schemeClr val="bg1">
                <a:lumMod val="9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50564" y="3572875"/>
            <a:ext cx="4104085" cy="24006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smtClean="0">
                <a:solidFill>
                  <a:schemeClr val="tx1">
                    <a:lumMod val="95000"/>
                    <a:lumOff val="5000"/>
                  </a:schemeClr>
                </a:solidFill>
                <a:latin typeface="微软雅黑" panose="020B0503020204020204" pitchFamily="34" charset="-122"/>
                <a:ea typeface="微软雅黑" panose="020B0503020204020204" pitchFamily="34" charset="-122"/>
              </a:rPr>
              <a:t>返回的是文本数据。</a:t>
            </a:r>
            <a:r>
              <a:rPr lang="en-US" altLang="zh-CN" sz="2000" dirty="0" smtClean="0">
                <a:solidFill>
                  <a:schemeClr val="tx1">
                    <a:lumMod val="95000"/>
                    <a:lumOff val="5000"/>
                  </a:schemeClr>
                </a:solidFill>
                <a:latin typeface="微软雅黑" panose="020B0503020204020204" pitchFamily="34" charset="-122"/>
                <a:ea typeface="微软雅黑" panose="020B0503020204020204" pitchFamily="34" charset="-122"/>
              </a:rPr>
              <a:t>HTML</a:t>
            </a:r>
            <a:r>
              <a:rPr lang="zh-CN" altLang="en-US" sz="2000" dirty="0" smtClean="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sz="2000" dirty="0" smtClean="0">
                <a:solidFill>
                  <a:schemeClr val="tx1">
                    <a:lumMod val="95000"/>
                    <a:lumOff val="5000"/>
                  </a:schemeClr>
                </a:solidFill>
                <a:latin typeface="微软雅黑" panose="020B0503020204020204" pitchFamily="34" charset="-122"/>
                <a:ea typeface="微软雅黑" panose="020B0503020204020204" pitchFamily="34" charset="-122"/>
              </a:rPr>
              <a:t>CSS</a:t>
            </a:r>
            <a:r>
              <a:rPr lang="zh-CN" altLang="en-US" sz="2000" dirty="0" smtClean="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sz="2000" dirty="0" smtClean="0">
                <a:solidFill>
                  <a:schemeClr val="tx1">
                    <a:lumMod val="95000"/>
                    <a:lumOff val="5000"/>
                  </a:schemeClr>
                </a:solidFill>
                <a:latin typeface="微软雅黑" panose="020B0503020204020204" pitchFamily="34" charset="-122"/>
                <a:ea typeface="微软雅黑" panose="020B0503020204020204" pitchFamily="34" charset="-122"/>
              </a:rPr>
              <a:t>JS</a:t>
            </a:r>
            <a:r>
              <a:rPr lang="zh-CN" altLang="en-US" sz="2000" dirty="0" smtClean="0">
                <a:solidFill>
                  <a:schemeClr val="tx1">
                    <a:lumMod val="95000"/>
                    <a:lumOff val="5000"/>
                  </a:schemeClr>
                </a:solidFill>
                <a:latin typeface="微软雅黑" panose="020B0503020204020204" pitchFamily="34" charset="-122"/>
                <a:ea typeface="微软雅黑" panose="020B0503020204020204" pitchFamily="34" charset="-122"/>
              </a:rPr>
              <a:t>对于后台来说也是文本，这些是在浏览器端识别并执行的。</a:t>
            </a:r>
            <a:endParaRPr lang="en-US" altLang="zh-CN" sz="20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也可以</a:t>
            </a:r>
            <a:r>
              <a:rPr lang="zh-CN" altLang="en-US" sz="2000" dirty="0" smtClean="0">
                <a:solidFill>
                  <a:schemeClr val="tx1">
                    <a:lumMod val="95000"/>
                    <a:lumOff val="5000"/>
                  </a:schemeClr>
                </a:solidFill>
                <a:latin typeface="微软雅黑" panose="020B0503020204020204" pitchFamily="34" charset="-122"/>
                <a:ea typeface="微软雅黑" panose="020B0503020204020204" pitchFamily="34" charset="-122"/>
              </a:rPr>
              <a:t>是其他格式的文本：</a:t>
            </a:r>
            <a:r>
              <a:rPr lang="en-US" altLang="zh-CN" sz="2000" dirty="0" smtClean="0">
                <a:solidFill>
                  <a:schemeClr val="tx1">
                    <a:lumMod val="95000"/>
                    <a:lumOff val="5000"/>
                  </a:schemeClr>
                </a:solidFill>
                <a:latin typeface="微软雅黑" panose="020B0503020204020204" pitchFamily="34" charset="-122"/>
                <a:ea typeface="微软雅黑" panose="020B0503020204020204" pitchFamily="34" charset="-122"/>
              </a:rPr>
              <a:t>XML</a:t>
            </a:r>
            <a:r>
              <a:rPr lang="zh-CN" altLang="en-US" sz="2000" dirty="0" smtClean="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sz="2000" dirty="0" smtClean="0">
                <a:solidFill>
                  <a:schemeClr val="tx1">
                    <a:lumMod val="95000"/>
                    <a:lumOff val="5000"/>
                  </a:schemeClr>
                </a:solidFill>
                <a:latin typeface="微软雅黑" panose="020B0503020204020204" pitchFamily="34" charset="-122"/>
                <a:ea typeface="微软雅黑" panose="020B0503020204020204" pitchFamily="34" charset="-122"/>
              </a:rPr>
              <a:t>JSON</a:t>
            </a:r>
            <a:r>
              <a:rPr lang="zh-CN" altLang="en-US" sz="2000" dirty="0" smtClean="0">
                <a:solidFill>
                  <a:schemeClr val="tx1">
                    <a:lumMod val="95000"/>
                    <a:lumOff val="5000"/>
                  </a:schemeClr>
                </a:solidFill>
                <a:latin typeface="微软雅黑" panose="020B0503020204020204" pitchFamily="34" charset="-122"/>
                <a:ea typeface="微软雅黑" panose="020B0503020204020204" pitchFamily="34" charset="-122"/>
              </a:rPr>
              <a:t>。</a:t>
            </a:r>
            <a:endPar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241411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smtClean="0"/>
              <a:t>你看到的不是一切</a:t>
            </a:r>
            <a:endParaRPr lang="zh-CN" altLang="en-US" b="0" dirty="0"/>
          </a:p>
        </p:txBody>
      </p:sp>
      <p:sp>
        <p:nvSpPr>
          <p:cNvPr id="4" name="文本框 3"/>
          <p:cNvSpPr txBox="1"/>
          <p:nvPr/>
        </p:nvSpPr>
        <p:spPr>
          <a:xfrm>
            <a:off x="2514602" y="3186113"/>
            <a:ext cx="6515100" cy="738664"/>
          </a:xfrm>
          <a:prstGeom prst="rect">
            <a:avLst/>
          </a:prstGeom>
          <a:noFill/>
        </p:spPr>
        <p:txBody>
          <a:bodyPr wrap="square" rtlCol="0">
            <a:spAutoFit/>
          </a:bodyPr>
          <a:lstStyle/>
          <a:p>
            <a:pPr>
              <a:lnSpc>
                <a:spcPct val="150000"/>
              </a:lnSpc>
            </a:pPr>
            <a:r>
              <a:rPr lang="zh-CN" altLang="en-US" sz="2800" dirty="0" smtClean="0">
                <a:latin typeface="微软雅黑" panose="020B0503020204020204" pitchFamily="34" charset="-122"/>
                <a:ea typeface="微软雅黑" panose="020B0503020204020204" pitchFamily="34" charset="-122"/>
              </a:rPr>
              <a:t>人们往往只看到了舞台，却忽略了幕后。</a:t>
            </a:r>
            <a:endParaRPr lang="en-US" altLang="zh-CN" sz="28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628222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085850" y="1559080"/>
            <a:ext cx="9851038" cy="517226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sz="quarter" idx="15"/>
          </p:nvPr>
        </p:nvSpPr>
        <p:spPr>
          <a:xfrm>
            <a:off x="917622" y="516340"/>
            <a:ext cx="6083253" cy="685800"/>
          </a:xfrm>
        </p:spPr>
        <p:txBody>
          <a:bodyPr/>
          <a:lstStyle/>
          <a:p>
            <a:r>
              <a:rPr lang="zh-CN" altLang="en-US" b="0" dirty="0" smtClean="0"/>
              <a:t>被动回复消息执行过程</a:t>
            </a:r>
            <a:endParaRPr lang="zh-CN" altLang="en-US" b="0" dirty="0"/>
          </a:p>
        </p:txBody>
      </p:sp>
      <p:sp>
        <p:nvSpPr>
          <p:cNvPr id="37" name="对角圆角矩形 36"/>
          <p:cNvSpPr/>
          <p:nvPr/>
        </p:nvSpPr>
        <p:spPr>
          <a:xfrm>
            <a:off x="4481077" y="3883988"/>
            <a:ext cx="1810620" cy="1275876"/>
          </a:xfrm>
          <a:prstGeom prst="round2DiagRect">
            <a:avLst/>
          </a:prstGeom>
          <a:solidFill>
            <a:srgbClr val="92D05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5" name="文本框 4"/>
          <p:cNvSpPr txBox="1"/>
          <p:nvPr/>
        </p:nvSpPr>
        <p:spPr>
          <a:xfrm>
            <a:off x="4615555" y="4330572"/>
            <a:ext cx="1521620"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微信服务器</a:t>
            </a:r>
            <a:endParaRPr lang="zh-CN" altLang="en-US" sz="2000" dirty="0">
              <a:latin typeface="微软雅黑" panose="020B0503020204020204" pitchFamily="34" charset="-122"/>
              <a:ea typeface="微软雅黑" panose="020B0503020204020204" pitchFamily="34" charset="-122"/>
            </a:endParaRPr>
          </a:p>
        </p:txBody>
      </p:sp>
      <p:sp>
        <p:nvSpPr>
          <p:cNvPr id="6" name="圆角矩形 5"/>
          <p:cNvSpPr/>
          <p:nvPr/>
        </p:nvSpPr>
        <p:spPr>
          <a:xfrm>
            <a:off x="1209935" y="1799803"/>
            <a:ext cx="1155346" cy="1071105"/>
          </a:xfrm>
          <a:prstGeom prst="roundRect">
            <a:avLst/>
          </a:prstGeom>
          <a:solidFill>
            <a:srgbClr val="92D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 name="文本框 6"/>
          <p:cNvSpPr txBox="1"/>
          <p:nvPr/>
        </p:nvSpPr>
        <p:spPr>
          <a:xfrm>
            <a:off x="1332747" y="2135301"/>
            <a:ext cx="905472"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微</a:t>
            </a:r>
            <a:r>
              <a:rPr lang="zh-CN" altLang="en-US" sz="2000" dirty="0" smtClean="0">
                <a:latin typeface="微软雅黑" panose="020B0503020204020204" pitchFamily="34" charset="-122"/>
                <a:ea typeface="微软雅黑" panose="020B0503020204020204" pitchFamily="34" charset="-122"/>
              </a:rPr>
              <a:t>信</a:t>
            </a:r>
            <a:endParaRPr lang="zh-CN" altLang="en-US" sz="2000" dirty="0">
              <a:latin typeface="微软雅黑" panose="020B0503020204020204" pitchFamily="34" charset="-122"/>
              <a:ea typeface="微软雅黑" panose="020B0503020204020204" pitchFamily="34" charset="-122"/>
            </a:endParaRPr>
          </a:p>
        </p:txBody>
      </p:sp>
      <p:sp>
        <p:nvSpPr>
          <p:cNvPr id="8" name="圆角矩形 7"/>
          <p:cNvSpPr/>
          <p:nvPr/>
        </p:nvSpPr>
        <p:spPr>
          <a:xfrm>
            <a:off x="8860184" y="1926802"/>
            <a:ext cx="1614488" cy="1300163"/>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9201150" y="2217294"/>
            <a:ext cx="1157287"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开发者</a:t>
            </a:r>
            <a:r>
              <a:rPr lang="zh-CN" altLang="en-US" sz="2000" dirty="0" smtClean="0">
                <a:latin typeface="微软雅黑" panose="020B0503020204020204" pitchFamily="34" charset="-122"/>
                <a:ea typeface="微软雅黑" panose="020B0503020204020204" pitchFamily="34" charset="-122"/>
              </a:rPr>
              <a:t>服务器</a:t>
            </a:r>
            <a:endParaRPr lang="zh-CN" altLang="en-US" sz="2000" dirty="0">
              <a:latin typeface="微软雅黑" panose="020B0503020204020204" pitchFamily="34" charset="-122"/>
              <a:ea typeface="微软雅黑" panose="020B0503020204020204" pitchFamily="34" charset="-122"/>
            </a:endParaRPr>
          </a:p>
        </p:txBody>
      </p:sp>
      <p:cxnSp>
        <p:nvCxnSpPr>
          <p:cNvPr id="10" name="直接箭头连接符 9"/>
          <p:cNvCxnSpPr/>
          <p:nvPr/>
        </p:nvCxnSpPr>
        <p:spPr>
          <a:xfrm flipV="1">
            <a:off x="5737388" y="2705544"/>
            <a:ext cx="3467824" cy="1439666"/>
          </a:xfrm>
          <a:prstGeom prst="straightConnector1">
            <a:avLst/>
          </a:prstGeom>
          <a:ln w="28575">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117818" y="2330875"/>
            <a:ext cx="2671762" cy="179218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flipV="1">
            <a:off x="1411576" y="2699547"/>
            <a:ext cx="3186025" cy="2089365"/>
          </a:xfrm>
          <a:prstGeom prst="straightConnector1">
            <a:avLst/>
          </a:prstGeom>
          <a:ln w="28575">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3" name="直接箭头连接符 12"/>
          <p:cNvCxnSpPr/>
          <p:nvPr/>
        </p:nvCxnSpPr>
        <p:spPr>
          <a:xfrm flipH="1">
            <a:off x="6115414" y="3173684"/>
            <a:ext cx="3530252" cy="1556998"/>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19" name="文本框 18"/>
          <p:cNvSpPr txBox="1"/>
          <p:nvPr/>
        </p:nvSpPr>
        <p:spPr>
          <a:xfrm>
            <a:off x="1521033" y="5206938"/>
            <a:ext cx="8980672" cy="1477328"/>
          </a:xfrm>
          <a:prstGeom prst="rect">
            <a:avLst/>
          </a:prstGeom>
          <a:noFill/>
        </p:spPr>
        <p:txBody>
          <a:bodyPr wrap="square" rtlCol="0">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当微</a:t>
            </a:r>
            <a:r>
              <a:rPr lang="zh-CN" altLang="en-US" sz="2000" dirty="0">
                <a:latin typeface="微软雅黑" panose="020B0503020204020204" pitchFamily="34" charset="-122"/>
                <a:ea typeface="微软雅黑" panose="020B0503020204020204" pitchFamily="34" charset="-122"/>
              </a:rPr>
              <a:t>信用户向公众账号发消息时，微信服务器</a:t>
            </a:r>
            <a:r>
              <a:rPr lang="zh-CN" altLang="en-US" sz="2000" dirty="0" smtClean="0">
                <a:latin typeface="微软雅黑" panose="020B0503020204020204" pitchFamily="34" charset="-122"/>
                <a:ea typeface="微软雅黑" panose="020B0503020204020204" pitchFamily="34" charset="-122"/>
              </a:rPr>
              <a:t>将</a:t>
            </a:r>
            <a:r>
              <a:rPr lang="en-US" altLang="zh-CN" sz="2000" dirty="0" smtClean="0">
                <a:latin typeface="微软雅黑" panose="020B0503020204020204" pitchFamily="34" charset="-122"/>
                <a:ea typeface="微软雅黑" panose="020B0503020204020204" pitchFamily="34" charset="-122"/>
              </a:rPr>
              <a:t>XML</a:t>
            </a:r>
            <a:r>
              <a:rPr lang="zh-CN" altLang="en-US" sz="2000" dirty="0" smtClean="0">
                <a:latin typeface="微软雅黑" panose="020B0503020204020204" pitchFamily="34" charset="-122"/>
                <a:ea typeface="微软雅黑" panose="020B0503020204020204" pitchFamily="34" charset="-122"/>
              </a:rPr>
              <a:t>数据包以</a:t>
            </a:r>
            <a:r>
              <a:rPr lang="en-US" altLang="zh-CN" sz="2000" dirty="0" smtClean="0">
                <a:latin typeface="微软雅黑" panose="020B0503020204020204" pitchFamily="34" charset="-122"/>
                <a:ea typeface="微软雅黑" panose="020B0503020204020204" pitchFamily="34" charset="-122"/>
              </a:rPr>
              <a:t>POST</a:t>
            </a:r>
            <a:r>
              <a:rPr lang="zh-CN" altLang="en-US" sz="2000" dirty="0" smtClean="0">
                <a:latin typeface="微软雅黑" panose="020B0503020204020204" pitchFamily="34" charset="-122"/>
                <a:ea typeface="微软雅黑" panose="020B0503020204020204" pitchFamily="34" charset="-122"/>
              </a:rPr>
              <a:t>消息形式发送到</a:t>
            </a:r>
            <a:r>
              <a:rPr lang="zh-CN" altLang="en-US" sz="2000" dirty="0">
                <a:latin typeface="微软雅黑" panose="020B0503020204020204" pitchFamily="34" charset="-122"/>
                <a:ea typeface="微软雅黑" panose="020B0503020204020204" pitchFamily="34" charset="-122"/>
              </a:rPr>
              <a:t>开发</a:t>
            </a:r>
            <a:r>
              <a:rPr lang="zh-CN" altLang="en-US" sz="2000" dirty="0" smtClean="0">
                <a:latin typeface="微软雅黑" panose="020B0503020204020204" pitchFamily="34" charset="-122"/>
                <a:ea typeface="微软雅黑" panose="020B0503020204020204" pitchFamily="34" charset="-122"/>
              </a:rPr>
              <a:t>者服务器；开发者服务器处理后把</a:t>
            </a:r>
            <a:r>
              <a:rPr lang="en-US" altLang="zh-CN" sz="2000" dirty="0" smtClean="0">
                <a:latin typeface="微软雅黑" panose="020B0503020204020204" pitchFamily="34" charset="-122"/>
                <a:ea typeface="微软雅黑" panose="020B0503020204020204" pitchFamily="34" charset="-122"/>
              </a:rPr>
              <a:t>XML</a:t>
            </a:r>
            <a:r>
              <a:rPr lang="zh-CN" altLang="en-US" sz="2000" dirty="0" smtClean="0">
                <a:latin typeface="微软雅黑" panose="020B0503020204020204" pitchFamily="34" charset="-122"/>
                <a:ea typeface="微软雅黑" panose="020B0503020204020204" pitchFamily="34" charset="-122"/>
              </a:rPr>
              <a:t>格式响应消息返回给微信服务器，微信服务器发送消息到微信用户。</a:t>
            </a:r>
            <a:endParaRPr lang="zh-CN" altLang="en-US" sz="2000" dirty="0">
              <a:latin typeface="微软雅黑" panose="020B0503020204020204" pitchFamily="34" charset="-122"/>
              <a:ea typeface="微软雅黑" panose="020B0503020204020204" pitchFamily="34" charset="-122"/>
            </a:endParaRPr>
          </a:p>
        </p:txBody>
      </p:sp>
      <p:sp>
        <p:nvSpPr>
          <p:cNvPr id="20" name="文本框 19"/>
          <p:cNvSpPr txBox="1"/>
          <p:nvPr/>
        </p:nvSpPr>
        <p:spPr>
          <a:xfrm rot="2003127">
            <a:off x="2794071" y="2839309"/>
            <a:ext cx="2057400"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微信消息</a:t>
            </a:r>
            <a:endParaRPr lang="zh-CN" altLang="en-US" dirty="0">
              <a:latin typeface="微软雅黑" panose="020B0503020204020204" pitchFamily="34" charset="-122"/>
              <a:ea typeface="微软雅黑" panose="020B0503020204020204" pitchFamily="34" charset="-122"/>
            </a:endParaRPr>
          </a:p>
        </p:txBody>
      </p:sp>
      <p:sp>
        <p:nvSpPr>
          <p:cNvPr id="23" name="文本框 22"/>
          <p:cNvSpPr txBox="1"/>
          <p:nvPr/>
        </p:nvSpPr>
        <p:spPr>
          <a:xfrm rot="20208068">
            <a:off x="6818139" y="3501421"/>
            <a:ext cx="2057400" cy="369332"/>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XML</a:t>
            </a:r>
            <a:r>
              <a:rPr lang="zh-CN" altLang="en-US" dirty="0" smtClean="0">
                <a:latin typeface="微软雅黑" panose="020B0503020204020204" pitchFamily="34" charset="-122"/>
                <a:ea typeface="微软雅黑" panose="020B0503020204020204" pitchFamily="34" charset="-122"/>
              </a:rPr>
              <a:t>格式响应消息</a:t>
            </a:r>
            <a:endParaRPr lang="zh-CN" altLang="en-US" dirty="0">
              <a:latin typeface="微软雅黑" panose="020B0503020204020204" pitchFamily="34" charset="-122"/>
              <a:ea typeface="微软雅黑" panose="020B0503020204020204" pitchFamily="34" charset="-122"/>
            </a:endParaRPr>
          </a:p>
        </p:txBody>
      </p:sp>
      <p:sp>
        <p:nvSpPr>
          <p:cNvPr id="25" name="文本框 24"/>
          <p:cNvSpPr txBox="1"/>
          <p:nvPr/>
        </p:nvSpPr>
        <p:spPr>
          <a:xfrm rot="1960159">
            <a:off x="2258550" y="3374054"/>
            <a:ext cx="1829162"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发送响应消息</a:t>
            </a:r>
            <a:endParaRPr lang="zh-CN" altLang="en-US" dirty="0">
              <a:latin typeface="微软雅黑" panose="020B0503020204020204" pitchFamily="34" charset="-122"/>
              <a:ea typeface="微软雅黑" panose="020B0503020204020204" pitchFamily="34" charset="-122"/>
            </a:endParaRPr>
          </a:p>
        </p:txBody>
      </p:sp>
      <p:sp>
        <p:nvSpPr>
          <p:cNvPr id="26" name="文本框 25"/>
          <p:cNvSpPr txBox="1"/>
          <p:nvPr/>
        </p:nvSpPr>
        <p:spPr>
          <a:xfrm rot="20208068">
            <a:off x="6508004" y="2910480"/>
            <a:ext cx="2057400"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转发</a:t>
            </a:r>
            <a:r>
              <a:rPr lang="en-US" altLang="zh-CN" dirty="0" smtClean="0">
                <a:latin typeface="微软雅黑" panose="020B0503020204020204" pitchFamily="34" charset="-122"/>
                <a:ea typeface="微软雅黑" panose="020B0503020204020204" pitchFamily="34" charset="-122"/>
              </a:rPr>
              <a:t>XML</a:t>
            </a:r>
            <a:r>
              <a:rPr lang="zh-CN" altLang="en-US" dirty="0" smtClean="0">
                <a:latin typeface="微软雅黑" panose="020B0503020204020204" pitchFamily="34" charset="-122"/>
                <a:ea typeface="微软雅黑" panose="020B0503020204020204" pitchFamily="34" charset="-122"/>
              </a:rPr>
              <a:t>格式消息</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719239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5"/>
          </p:nvPr>
        </p:nvSpPr>
        <p:spPr>
          <a:xfrm>
            <a:off x="917622" y="516340"/>
            <a:ext cx="6083253" cy="685800"/>
          </a:xfrm>
        </p:spPr>
        <p:txBody>
          <a:bodyPr/>
          <a:lstStyle/>
          <a:p>
            <a:r>
              <a:rPr lang="zh-CN" altLang="en-US" b="0" dirty="0" smtClean="0"/>
              <a:t>开启微信开发者模式</a:t>
            </a:r>
            <a:endParaRPr lang="zh-CN" altLang="en-US" b="0" dirty="0"/>
          </a:p>
        </p:txBody>
      </p:sp>
      <p:sp>
        <p:nvSpPr>
          <p:cNvPr id="4" name="文本框 3"/>
          <p:cNvSpPr txBox="1"/>
          <p:nvPr/>
        </p:nvSpPr>
        <p:spPr>
          <a:xfrm>
            <a:off x="1074784" y="1843088"/>
            <a:ext cx="9869441" cy="37856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开发之前先配置，配置就要进行验证。</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打开微信公众平台的基本配置，页面上有‘服务器配置’。</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要配置</a:t>
            </a:r>
            <a:r>
              <a:rPr lang="zh-CN" altLang="en-US" sz="2000" dirty="0" smtClean="0">
                <a:latin typeface="微软雅黑" panose="020B0503020204020204" pitchFamily="34" charset="-122"/>
                <a:ea typeface="微软雅黑" panose="020B0503020204020204" pitchFamily="34" charset="-122"/>
              </a:rPr>
              <a:t>好微信服务器与开发者服务器通信有四个选项：</a:t>
            </a:r>
            <a:endParaRPr lang="en-US" altLang="zh-CN" sz="2000" dirty="0" smtClean="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en-US" altLang="zh-CN" sz="2000" dirty="0" smtClean="0">
                <a:latin typeface="微软雅黑" panose="020B0503020204020204" pitchFamily="34" charset="-122"/>
                <a:ea typeface="微软雅黑" panose="020B0503020204020204" pitchFamily="34" charset="-122"/>
              </a:rPr>
              <a:t>URL</a:t>
            </a:r>
            <a:r>
              <a:rPr lang="zh-CN" altLang="en-US" sz="2000" dirty="0" smtClean="0">
                <a:latin typeface="微软雅黑" panose="020B0503020204020204" pitchFamily="34" charset="-122"/>
                <a:ea typeface="微软雅黑" panose="020B0503020204020204" pitchFamily="34" charset="-122"/>
              </a:rPr>
              <a:t>：开发者服务器上处理微信消息的链接</a:t>
            </a:r>
            <a:endParaRPr lang="en-US" altLang="zh-CN" sz="2000" dirty="0" smtClean="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en-US" altLang="zh-CN" sz="2000" dirty="0" smtClean="0">
                <a:latin typeface="微软雅黑" panose="020B0503020204020204" pitchFamily="34" charset="-122"/>
                <a:ea typeface="微软雅黑" panose="020B0503020204020204" pitchFamily="34" charset="-122"/>
              </a:rPr>
              <a:t>Token</a:t>
            </a:r>
            <a:r>
              <a:rPr lang="zh-CN" altLang="en-US" sz="2000" dirty="0" smtClean="0">
                <a:latin typeface="微软雅黑" panose="020B0503020204020204" pitchFamily="34" charset="-122"/>
                <a:ea typeface="微软雅黑" panose="020B0503020204020204" pitchFamily="34" charset="-122"/>
              </a:rPr>
              <a:t>：自己设置</a:t>
            </a:r>
            <a:endParaRPr lang="en-US" altLang="zh-CN" sz="2000" dirty="0" smtClean="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zh-CN" altLang="en-US" sz="2000" dirty="0" smtClean="0">
                <a:latin typeface="微软雅黑" panose="020B0503020204020204" pitchFamily="34" charset="-122"/>
                <a:ea typeface="微软雅黑" panose="020B0503020204020204" pitchFamily="34" charset="-122"/>
              </a:rPr>
              <a:t>消息加解密密钥（</a:t>
            </a:r>
            <a:r>
              <a:rPr lang="en-US" altLang="zh-CN" sz="2000" dirty="0" err="1" smtClean="0">
                <a:latin typeface="微软雅黑" panose="020B0503020204020204" pitchFamily="34" charset="-122"/>
                <a:ea typeface="微软雅黑" panose="020B0503020204020204" pitchFamily="34" charset="-122"/>
              </a:rPr>
              <a:t>EncodingAESKey</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zh-CN" altLang="en-US" sz="2000" dirty="0" smtClean="0">
                <a:latin typeface="微软雅黑" panose="020B0503020204020204" pitchFamily="34" charset="-122"/>
                <a:ea typeface="微软雅黑" panose="020B0503020204020204" pitchFamily="34" charset="-122"/>
              </a:rPr>
              <a:t>消息加解密方式：选择明文模式</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要配置</a:t>
            </a:r>
            <a:r>
              <a:rPr lang="zh-CN" altLang="en-US" sz="2000" dirty="0" smtClean="0">
                <a:latin typeface="微软雅黑" panose="020B0503020204020204" pitchFamily="34" charset="-122"/>
                <a:ea typeface="微软雅黑" panose="020B0503020204020204" pitchFamily="34" charset="-122"/>
              </a:rPr>
              <a:t>好</a:t>
            </a:r>
            <a:r>
              <a:rPr lang="en-US" altLang="zh-CN" sz="2000" dirty="0" smtClean="0">
                <a:latin typeface="微软雅黑" panose="020B0503020204020204" pitchFamily="34" charset="-122"/>
                <a:ea typeface="微软雅黑" panose="020B0503020204020204" pitchFamily="34" charset="-122"/>
              </a:rPr>
              <a:t>URL</a:t>
            </a:r>
            <a:r>
              <a:rPr lang="zh-CN" altLang="en-US" sz="2000" dirty="0" smtClean="0">
                <a:latin typeface="微软雅黑" panose="020B0503020204020204" pitchFamily="34" charset="-122"/>
                <a:ea typeface="微软雅黑" panose="020B0503020204020204" pitchFamily="34" charset="-122"/>
              </a:rPr>
              <a:t>就需要微信服务器与开发者服务器进行相互验证，确定双方可信。</a:t>
            </a:r>
            <a:endParaRPr lang="en-US" altLang="zh-CN"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5227336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_CONTENTSID" val="326"/>
  <p:tag name="MH_SECTIONID" val="327,328,"/>
</p:tagLst>
</file>

<file path=ppt/theme/theme1.xml><?xml version="1.0" encoding="utf-8"?>
<a:theme xmlns:a="http://schemas.openxmlformats.org/drawingml/2006/main" name="Office 主题">
  <a:themeElements>
    <a:clrScheme name="自定义 1">
      <a:dk1>
        <a:srgbClr val="000000"/>
      </a:dk1>
      <a:lt1>
        <a:sysClr val="window" lastClr="FFFFFF"/>
      </a:lt1>
      <a:dk2>
        <a:srgbClr val="5E5E5E"/>
      </a:dk2>
      <a:lt2>
        <a:srgbClr val="DDDDDD"/>
      </a:lt2>
      <a:accent1>
        <a:srgbClr val="306786"/>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4.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A000120140530A47KPBG</Template>
  <TotalTime>8489</TotalTime>
  <Words>2222</Words>
  <Application>Microsoft Office PowerPoint</Application>
  <PresentationFormat>宽屏</PresentationFormat>
  <Paragraphs>241</Paragraphs>
  <Slides>37</Slides>
  <Notes>3</Notes>
  <HiddenSlides>0</HiddenSlides>
  <MMClips>0</MMClips>
  <ScaleCrop>false</ScaleCrop>
  <HeadingPairs>
    <vt:vector size="6" baseType="variant">
      <vt:variant>
        <vt:lpstr>已用的字体</vt:lpstr>
      </vt:variant>
      <vt:variant>
        <vt:i4>11</vt:i4>
      </vt:variant>
      <vt:variant>
        <vt:lpstr>主题</vt:lpstr>
      </vt:variant>
      <vt:variant>
        <vt:i4>5</vt:i4>
      </vt:variant>
      <vt:variant>
        <vt:lpstr>幻灯片标题</vt:lpstr>
      </vt:variant>
      <vt:variant>
        <vt:i4>37</vt:i4>
      </vt:variant>
    </vt:vector>
  </HeadingPairs>
  <TitlesOfParts>
    <vt:vector size="53" baseType="lpstr">
      <vt:lpstr>Malgun Gothic</vt:lpstr>
      <vt:lpstr>冬青黑体简体中文 W3</vt:lpstr>
      <vt:lpstr>冬青黑体简体中文 W6</vt:lpstr>
      <vt:lpstr>宋体</vt:lpstr>
      <vt:lpstr>微软雅黑</vt:lpstr>
      <vt:lpstr>Arial</vt:lpstr>
      <vt:lpstr>Arial Narrow</vt:lpstr>
      <vt:lpstr>Calibri</vt:lpstr>
      <vt:lpstr>Calibri Light</vt:lpstr>
      <vt:lpstr>Tempus Sans ITC</vt:lpstr>
      <vt:lpstr>Wingdings</vt:lpstr>
      <vt:lpstr>Office 主题</vt:lpstr>
      <vt:lpstr>自定义设计方案</vt:lpstr>
      <vt:lpstr>01.Business Plan Full Coulour</vt:lpstr>
      <vt:lpstr>1_自定义设计方案</vt:lpstr>
      <vt:lpstr>2_01.Business Plan Full Coulour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TonySong</dc:creator>
  <cp:lastModifiedBy>Brave Wang</cp:lastModifiedBy>
  <cp:revision>1869</cp:revision>
  <dcterms:created xsi:type="dcterms:W3CDTF">2014-07-07T13:10:41Z</dcterms:created>
  <dcterms:modified xsi:type="dcterms:W3CDTF">2017-08-17T08:36:14Z</dcterms:modified>
</cp:coreProperties>
</file>