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slideLayouts/slideLayout23.xml" ContentType="application/vnd.openxmlformats-officedocument.presentationml.slideLayout+xml"/>
  <Override PartName="/ppt/theme/theme4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  <p:sldMasterId id="2147483663" r:id="rId3"/>
    <p:sldMasterId id="2147483688" r:id="rId4"/>
    <p:sldMasterId id="2147483691" r:id="rId5"/>
  </p:sldMasterIdLst>
  <p:notesMasterIdLst>
    <p:notesMasterId r:id="rId35"/>
  </p:notesMasterIdLst>
  <p:handoutMasterIdLst>
    <p:handoutMasterId r:id="rId36"/>
  </p:handoutMasterIdLst>
  <p:sldIdLst>
    <p:sldId id="257" r:id="rId6"/>
    <p:sldId id="446" r:id="rId7"/>
    <p:sldId id="454" r:id="rId8"/>
    <p:sldId id="451" r:id="rId9"/>
    <p:sldId id="481" r:id="rId10"/>
    <p:sldId id="482" r:id="rId11"/>
    <p:sldId id="466" r:id="rId12"/>
    <p:sldId id="483" r:id="rId13"/>
    <p:sldId id="484" r:id="rId14"/>
    <p:sldId id="485" r:id="rId15"/>
    <p:sldId id="486" r:id="rId16"/>
    <p:sldId id="487" r:id="rId17"/>
    <p:sldId id="488" r:id="rId18"/>
    <p:sldId id="460" r:id="rId19"/>
    <p:sldId id="439" r:id="rId20"/>
    <p:sldId id="490" r:id="rId21"/>
    <p:sldId id="480" r:id="rId22"/>
    <p:sldId id="489" r:id="rId23"/>
    <p:sldId id="491" r:id="rId24"/>
    <p:sldId id="456" r:id="rId25"/>
    <p:sldId id="440" r:id="rId26"/>
    <p:sldId id="452" r:id="rId27"/>
    <p:sldId id="492" r:id="rId28"/>
    <p:sldId id="495" r:id="rId29"/>
    <p:sldId id="496" r:id="rId30"/>
    <p:sldId id="493" r:id="rId31"/>
    <p:sldId id="497" r:id="rId32"/>
    <p:sldId id="494" r:id="rId33"/>
    <p:sldId id="311" r:id="rId34"/>
  </p:sldIdLst>
  <p:sldSz cx="12192000" cy="6858000"/>
  <p:notesSz cx="6858000" cy="9144000"/>
  <p:custDataLst>
    <p:tags r:id="rId3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5201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nySong" initials="Tony" lastIdx="1" clrIdx="0">
    <p:extLst/>
  </p:cmAuthor>
  <p:cmAuthor id="2" name="363787211@qq.com" initials="3" lastIdx="1" clrIdx="1">
    <p:extLst>
      <p:ext uri="{19B8F6BF-5375-455C-9EA6-DF929625EA0E}">
        <p15:presenceInfo xmlns:p15="http://schemas.microsoft.com/office/powerpoint/2012/main" userId="63cb0a67920ffcd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2C17"/>
    <a:srgbClr val="F97E71"/>
    <a:srgbClr val="FF0000"/>
    <a:srgbClr val="FF9933"/>
    <a:srgbClr val="7AAE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58" autoAdjust="0"/>
    <p:restoredTop sz="84911" autoAdjust="0"/>
  </p:normalViewPr>
  <p:slideViewPr>
    <p:cSldViewPr snapToGrid="0">
      <p:cViewPr varScale="1">
        <p:scale>
          <a:sx n="78" d="100"/>
          <a:sy n="78" d="100"/>
        </p:scale>
        <p:origin x="653" y="58"/>
      </p:cViewPr>
      <p:guideLst>
        <p:guide pos="5201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-333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tags" Target="tags/tag1.xml"/><Relationship Id="rId40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notesMaster" Target="notesMasters/notesMaster1.xml"/><Relationship Id="rId43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71C804-97F5-4B36-A7AC-EEEC7F44F6C2}" type="datetimeFigureOut">
              <a:rPr lang="zh-CN" altLang="en-US" smtClean="0"/>
              <a:t>2017/8/31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1DDEB-361E-476E-B813-80C618F515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0195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8D9C6-D8DC-4CC3-8480-E0C4DBA1CC07}" type="datetimeFigureOut">
              <a:rPr lang="zh-CN" altLang="en-US" smtClean="0"/>
              <a:t>2017/8/31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E9C519-C3B1-4654-8EF9-A227F461FE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5352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9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>
              <a:ea typeface="宋体" charset="-122"/>
            </a:endParaRPr>
          </a:p>
        </p:txBody>
      </p:sp>
      <p:sp>
        <p:nvSpPr>
          <p:cNvPr id="4100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r" eaLnBrk="1" hangingPunct="1"/>
            <a:fld id="{63401629-F63E-45F0-933D-27F37F2416B1}" type="slidenum">
              <a:rPr lang="zh-CN" altLang="en-US" sz="1200">
                <a:latin typeface="Calibri" pitchFamily="34" charset="0"/>
                <a:ea typeface="宋体" charset="-122"/>
              </a:rPr>
              <a:pPr algn="r" eaLnBrk="1" hangingPunct="1"/>
              <a:t>29</a:t>
            </a:fld>
            <a:endParaRPr lang="zh-CN" altLang="en-US" sz="1200">
              <a:latin typeface="Calibri" pitchFamily="34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901311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2459301"/>
            <a:ext cx="12204192" cy="2090928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D664F-4C68-42D2-B189-678958EFAFDA}" type="datetime1">
              <a:rPr lang="zh-CN" altLang="en-US" smtClean="0"/>
              <a:t>2017/8/31</a:t>
            </a:fld>
            <a:endParaRPr lang="zh-CN" altLang="en-US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3"/>
          </p:nvPr>
        </p:nvSpPr>
        <p:spPr>
          <a:xfrm>
            <a:off x="-12192" y="1436914"/>
            <a:ext cx="12192000" cy="331764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4" hasCustomPrompt="1"/>
          </p:nvPr>
        </p:nvSpPr>
        <p:spPr>
          <a:xfrm>
            <a:off x="2634092" y="3504765"/>
            <a:ext cx="7175500" cy="9897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主标题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sz="quarter" idx="15" hasCustomPrompt="1"/>
          </p:nvPr>
        </p:nvSpPr>
        <p:spPr>
          <a:xfrm>
            <a:off x="2599871" y="2459301"/>
            <a:ext cx="7175500" cy="73132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—— </a:t>
            </a:r>
            <a:r>
              <a:rPr lang="zh-CN" altLang="en-US" dirty="0"/>
              <a:t>副标题</a:t>
            </a:r>
          </a:p>
        </p:txBody>
      </p:sp>
    </p:spTree>
    <p:extLst>
      <p:ext uri="{BB962C8B-B14F-4D97-AF65-F5344CB8AC3E}">
        <p14:creationId xmlns:p14="http://schemas.microsoft.com/office/powerpoint/2010/main" val="2922313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13" name="Pentagon 12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7" name="Rectangle 6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4" name="文本框 3"/>
          <p:cNvSpPr txBox="1"/>
          <p:nvPr userDrawn="1"/>
        </p:nvSpPr>
        <p:spPr>
          <a:xfrm>
            <a:off x="800100" y="620185"/>
            <a:ext cx="73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冬青黑体简体中文 W6"/>
                <a:cs typeface="+mj-cs"/>
              </a:rPr>
              <a:t>商务扁平多彩信息图表设计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969707" y="-9281652"/>
            <a:ext cx="969707" cy="9697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6" name="矩形 15"/>
          <p:cNvSpPr/>
          <p:nvPr userDrawn="1"/>
        </p:nvSpPr>
        <p:spPr>
          <a:xfrm>
            <a:off x="12192000" y="-9281652"/>
            <a:ext cx="969707" cy="9697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7" name="矩形 16"/>
          <p:cNvSpPr/>
          <p:nvPr userDrawn="1"/>
        </p:nvSpPr>
        <p:spPr>
          <a:xfrm>
            <a:off x="-969707" y="14849977"/>
            <a:ext cx="969707" cy="9697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8" name="矩形 17"/>
          <p:cNvSpPr/>
          <p:nvPr userDrawn="1"/>
        </p:nvSpPr>
        <p:spPr>
          <a:xfrm>
            <a:off x="12192000" y="14849977"/>
            <a:ext cx="969707" cy="9697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69791126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orient="horz" pos="293">
          <p15:clr>
            <a:srgbClr val="FBAE40"/>
          </p15:clr>
        </p15:guide>
        <p15:guide id="3" pos="378">
          <p15:clr>
            <a:srgbClr val="FBAE40"/>
          </p15:clr>
        </p15:guide>
        <p15:guide id="4" pos="538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695120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513C8-E3A4-4D78-B249-887659A958FF}" type="datetime1">
              <a:rPr lang="en-US" altLang="zh-CN" smtClean="0"/>
              <a:t>8/31/2017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2208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DA52C-3EEE-4289-818C-901C0A7814FE}" type="datetime1">
              <a:rPr lang="en-US" altLang="zh-CN" smtClean="0"/>
              <a:t>8/31/2017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4428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5D7F-EA15-485C-85DD-8FDC010A62D4}" type="datetime1">
              <a:rPr lang="en-US" altLang="zh-CN" smtClean="0"/>
              <a:t>8/31/2017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4404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C2B2-0BAB-4CD4-83EE-25F1A7138896}" type="datetime1">
              <a:rPr lang="en-US" altLang="zh-CN" smtClean="0"/>
              <a:t>8/31/2017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0842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23E7-D0FC-41DC-8745-BE6FC447B182}" type="datetime1">
              <a:rPr lang="en-US" altLang="zh-CN" smtClean="0"/>
              <a:t>8/31/2017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4673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13" name="Pentagon 12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7" name="Rectangle 6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4" name="文本框 3"/>
          <p:cNvSpPr txBox="1"/>
          <p:nvPr userDrawn="1"/>
        </p:nvSpPr>
        <p:spPr>
          <a:xfrm>
            <a:off x="800100" y="620185"/>
            <a:ext cx="73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冬青黑体简体中文 W6"/>
                <a:cs typeface="+mj-cs"/>
              </a:rPr>
              <a:t>商务扁平多彩信息图表设计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969707" y="-9281652"/>
            <a:ext cx="969707" cy="9697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矩形 15"/>
          <p:cNvSpPr/>
          <p:nvPr userDrawn="1"/>
        </p:nvSpPr>
        <p:spPr>
          <a:xfrm>
            <a:off x="12192000" y="-9281652"/>
            <a:ext cx="969707" cy="9697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7" name="矩形 16"/>
          <p:cNvSpPr/>
          <p:nvPr userDrawn="1"/>
        </p:nvSpPr>
        <p:spPr>
          <a:xfrm>
            <a:off x="-969707" y="14849977"/>
            <a:ext cx="969707" cy="9697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8" name="矩形 17"/>
          <p:cNvSpPr/>
          <p:nvPr userDrawn="1"/>
        </p:nvSpPr>
        <p:spPr>
          <a:xfrm>
            <a:off x="12192000" y="14849977"/>
            <a:ext cx="969707" cy="9697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26508421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orient="horz" pos="293">
          <p15:clr>
            <a:srgbClr val="FBAE40"/>
          </p15:clr>
        </p15:guide>
        <p15:guide id="3" pos="378">
          <p15:clr>
            <a:srgbClr val="FBAE40"/>
          </p15:clr>
        </p15:guide>
        <p15:guide id="4" pos="5382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A8378-5F33-490B-8120-8DE6B7EE2781}" type="datetime1">
              <a:rPr lang="en-US" altLang="zh-CN" smtClean="0"/>
              <a:t>8/31/2017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5528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30CF-78A7-4C73-91B4-38D3E3317745}" type="datetime1">
              <a:rPr lang="en-US" altLang="zh-CN" smtClean="0"/>
              <a:t>8/31/2017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877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E0A72-8501-4974-A7B7-5BD248ABBAFC}" type="datetime1">
              <a:rPr lang="zh-CN" altLang="en-US" smtClean="0"/>
              <a:t>2017/8/31</a:t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0" y="1401929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631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01DD-16D0-4DBA-9C1A-51468BA0B73A}" type="datetime1">
              <a:rPr lang="en-US" altLang="zh-CN" smtClean="0"/>
              <a:t>8/31/2017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7785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E63F-0E62-4A50-901F-E071D77F7634}" type="datetime1">
              <a:rPr lang="en-US" altLang="zh-CN" smtClean="0"/>
              <a:t>8/31/2017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286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521E8-9297-400B-AD8C-0A4D05699D33}" type="datetime1">
              <a:rPr lang="en-US" altLang="zh-CN" smtClean="0"/>
              <a:t>8/31/2017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424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6166526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513C8-E3A4-4D78-B249-887659A958FF}" type="datetime1">
              <a:rPr lang="en-US" altLang="zh-CN" smtClean="0"/>
              <a:t>8/31/2017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5079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DA52C-3EEE-4289-818C-901C0A7814FE}" type="datetime1">
              <a:rPr lang="en-US" altLang="zh-CN" smtClean="0"/>
              <a:t>8/31/2017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2973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5D7F-EA15-485C-85DD-8FDC010A62D4}" type="datetime1">
              <a:rPr lang="en-US" altLang="zh-CN" smtClean="0"/>
              <a:t>8/31/2017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8899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C2B2-0BAB-4CD4-83EE-25F1A7138896}" type="datetime1">
              <a:rPr lang="en-US" altLang="zh-CN" smtClean="0"/>
              <a:t>8/31/2017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86776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23E7-D0FC-41DC-8745-BE6FC447B182}" type="datetime1">
              <a:rPr lang="en-US" altLang="zh-CN" smtClean="0"/>
              <a:t>8/31/2017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3729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13" name="Pentagon 12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7" name="Rectangle 6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4" name="文本框 3"/>
          <p:cNvSpPr txBox="1"/>
          <p:nvPr userDrawn="1"/>
        </p:nvSpPr>
        <p:spPr>
          <a:xfrm>
            <a:off x="800100" y="620185"/>
            <a:ext cx="73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冬青黑体简体中文 W6"/>
                <a:cs typeface="+mj-cs"/>
              </a:rPr>
              <a:t>商务扁平多彩信息图表设计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969707" y="-9281652"/>
            <a:ext cx="969707" cy="9697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矩形 15"/>
          <p:cNvSpPr/>
          <p:nvPr userDrawn="1"/>
        </p:nvSpPr>
        <p:spPr>
          <a:xfrm>
            <a:off x="12192000" y="-9281652"/>
            <a:ext cx="969707" cy="9697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7" name="矩形 16"/>
          <p:cNvSpPr/>
          <p:nvPr userDrawn="1"/>
        </p:nvSpPr>
        <p:spPr>
          <a:xfrm>
            <a:off x="-969707" y="14849977"/>
            <a:ext cx="969707" cy="9697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8" name="矩形 17"/>
          <p:cNvSpPr/>
          <p:nvPr userDrawn="1"/>
        </p:nvSpPr>
        <p:spPr>
          <a:xfrm>
            <a:off x="12192000" y="14849977"/>
            <a:ext cx="969707" cy="9697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2846359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orient="horz" pos="293">
          <p15:clr>
            <a:srgbClr val="FBAE40"/>
          </p15:clr>
        </p15:guide>
        <p15:guide id="3" pos="378">
          <p15:clr>
            <a:srgbClr val="FBAE40"/>
          </p15:clr>
        </p15:guide>
        <p15:guide id="4" pos="538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E0A72-8501-4974-A7B7-5BD248ABBAFC}" type="datetime1">
              <a:rPr lang="zh-CN" altLang="en-US" smtClean="0"/>
              <a:t>2017/8/31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15813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A8378-5F33-490B-8120-8DE6B7EE2781}" type="datetime1">
              <a:rPr lang="en-US" altLang="zh-CN" smtClean="0"/>
              <a:t>8/31/2017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28128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30CF-78A7-4C73-91B4-38D3E3317745}" type="datetime1">
              <a:rPr lang="en-US" altLang="zh-CN" smtClean="0"/>
              <a:t>8/31/2017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91253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01DD-16D0-4DBA-9C1A-51468BA0B73A}" type="datetime1">
              <a:rPr lang="en-US" altLang="zh-CN" smtClean="0"/>
              <a:t>8/31/2017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6374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E63F-0E62-4A50-901F-E071D77F7634}" type="datetime1">
              <a:rPr lang="en-US" altLang="zh-CN" smtClean="0"/>
              <a:t>8/31/2017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94719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521E8-9297-400B-AD8C-0A4D05699D33}" type="datetime1">
              <a:rPr lang="en-US" altLang="zh-CN" smtClean="0"/>
              <a:t>8/31/2017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984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52D9C-F9EB-4417-9C3A-C876C2AF9415}" type="datetime1">
              <a:rPr lang="zh-CN" altLang="en-US" smtClean="0"/>
              <a:t>2017/8/31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1054100" y="543636"/>
            <a:ext cx="50419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目录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0" y="1401929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SmartArt 占位符 10"/>
          <p:cNvSpPr>
            <a:spLocks noGrp="1"/>
          </p:cNvSpPr>
          <p:nvPr>
            <p:ph type="dgm" sz="quarter" idx="14"/>
          </p:nvPr>
        </p:nvSpPr>
        <p:spPr>
          <a:xfrm>
            <a:off x="832513" y="1801504"/>
            <a:ext cx="10305387" cy="45103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317359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目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9289-9B4C-49AE-BDDA-70D6EDC89D17}" type="datetime1">
              <a:rPr lang="zh-CN" altLang="en-US" smtClean="0"/>
              <a:t>2017/8/31</a:t>
            </a:fld>
            <a:endParaRPr lang="zh-CN" altLang="en-US"/>
          </a:p>
        </p:txBody>
      </p:sp>
      <p:sp>
        <p:nvSpPr>
          <p:cNvPr id="7" name="SmartArt 占位符 10"/>
          <p:cNvSpPr>
            <a:spLocks noGrp="1"/>
          </p:cNvSpPr>
          <p:nvPr>
            <p:ph type="dgm" sz="quarter" idx="14"/>
          </p:nvPr>
        </p:nvSpPr>
        <p:spPr>
          <a:xfrm>
            <a:off x="1054100" y="2019300"/>
            <a:ext cx="10083800" cy="4292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5" hasCustomPrompt="1"/>
          </p:nvPr>
        </p:nvSpPr>
        <p:spPr>
          <a:xfrm>
            <a:off x="917622" y="516340"/>
            <a:ext cx="50419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课程目标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1393020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091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课程目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9289-9B4C-49AE-BDDA-70D6EDC89D17}" type="datetime1">
              <a:rPr lang="zh-CN" altLang="en-US" smtClean="0"/>
              <a:t>2017/8/31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5" hasCustomPrompt="1"/>
          </p:nvPr>
        </p:nvSpPr>
        <p:spPr>
          <a:xfrm>
            <a:off x="917622" y="516340"/>
            <a:ext cx="10695258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课程内容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1393020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653143" y="1856096"/>
            <a:ext cx="11247120" cy="450025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lnSpc>
                <a:spcPct val="150000"/>
              </a:lnSpc>
              <a:buFont typeface="Wingdings" panose="05000000000000000000" pitchFamily="2" charset="2"/>
              <a:buChar char="n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ct val="150000"/>
              </a:lnSpc>
              <a:buSzPct val="80000"/>
              <a:buFont typeface="Wingdings" panose="05000000000000000000" pitchFamily="2" charset="2"/>
              <a:buChar char="u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en-US" altLang="zh-CN" dirty="0"/>
              <a:t> </a:t>
            </a:r>
          </a:p>
          <a:p>
            <a:pPr lvl="1"/>
            <a:r>
              <a:rPr lang="en-US" altLang="zh-CN" dirty="0"/>
              <a:t> </a:t>
            </a:r>
          </a:p>
          <a:p>
            <a:pPr lvl="2"/>
            <a:r>
              <a:rPr lang="en-US" altLang="zh-CN" dirty="0"/>
              <a:t>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7724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054100" y="6487880"/>
            <a:ext cx="2743200" cy="365125"/>
          </a:xfrm>
        </p:spPr>
        <p:txBody>
          <a:bodyPr/>
          <a:lstStyle/>
          <a:p>
            <a:fld id="{8C5BA751-A251-47D6-8494-C134D9EBED5F}" type="datetime1">
              <a:rPr lang="zh-CN" altLang="en-US" smtClean="0"/>
              <a:t>2017/8/31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1417472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1054100" y="1856096"/>
            <a:ext cx="10071100" cy="45002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内容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1054100" y="-1"/>
            <a:ext cx="2882900" cy="1057275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4" hasCustomPrompt="1"/>
          </p:nvPr>
        </p:nvSpPr>
        <p:spPr>
          <a:xfrm>
            <a:off x="1765300" y="203200"/>
            <a:ext cx="1485900" cy="3429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dirty="0"/>
              <a:t>章</a:t>
            </a:r>
          </a:p>
        </p:txBody>
      </p:sp>
      <p:sp>
        <p:nvSpPr>
          <p:cNvPr id="13" name="内容占位符 11"/>
          <p:cNvSpPr>
            <a:spLocks noGrp="1"/>
          </p:cNvSpPr>
          <p:nvPr>
            <p:ph sz="quarter" idx="15" hasCustomPrompt="1"/>
          </p:nvPr>
        </p:nvSpPr>
        <p:spPr>
          <a:xfrm>
            <a:off x="1054100" y="556260"/>
            <a:ext cx="2882900" cy="50101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dirty="0"/>
              <a:t>章名</a:t>
            </a:r>
          </a:p>
        </p:txBody>
      </p:sp>
      <p:sp>
        <p:nvSpPr>
          <p:cNvPr id="16" name="SmartArt 占位符 15"/>
          <p:cNvSpPr>
            <a:spLocks noGrp="1"/>
          </p:cNvSpPr>
          <p:nvPr>
            <p:ph type="dgm" sz="quarter" idx="16"/>
          </p:nvPr>
        </p:nvSpPr>
        <p:spPr>
          <a:xfrm>
            <a:off x="4241800" y="555625"/>
            <a:ext cx="3660254" cy="50164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1416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总结页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2078-F302-4651-A2A2-2FC6C4E1A3F1}" type="datetime1">
              <a:rPr lang="zh-CN" altLang="en-US" smtClean="0"/>
              <a:t>2017/8/31</a:t>
            </a:fld>
            <a:endParaRPr lang="zh-CN" altLang="en-US"/>
          </a:p>
        </p:txBody>
      </p:sp>
      <p:pic>
        <p:nvPicPr>
          <p:cNvPr id="1025" name="Picture 1" descr="C:\Users\Christal-yhy\AppData\Roaming\Tencent\Users\601238172\QQ\WinTemp\RichOle\D2$RZ2O6HM6TXVWC2NT~9[Q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701" y="1"/>
            <a:ext cx="4087631" cy="2515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583962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581D97-AB7E-4FCB-A143-DD346535FC6B}" type="datetimeFigureOut">
              <a:rPr lang="zh-CN" altLang="en-US"/>
              <a:pPr>
                <a:defRPr/>
              </a:pPr>
              <a:t>2017/8/31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7806F860-75D1-45F9-8F65-FAACBBD0B38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122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2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054100" y="6501490"/>
            <a:ext cx="2743200" cy="3565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E0A72-8501-4974-A7B7-5BD248ABBAFC}" type="datetime1">
              <a:rPr lang="zh-CN" altLang="en-US" smtClean="0"/>
              <a:t>2017/8/31</a:t>
            </a:fld>
            <a:endParaRPr lang="zh-CN" altLang="en-US"/>
          </a:p>
        </p:txBody>
      </p:sp>
      <p:pic>
        <p:nvPicPr>
          <p:cNvPr id="3" name="图片 2" descr="软院logo横版.png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729" y="191177"/>
            <a:ext cx="292893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9211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  <p:sldLayoutId id="2147483651" r:id="rId4"/>
    <p:sldLayoutId id="2147483654" r:id="rId5"/>
    <p:sldLayoutId id="2147483703" r:id="rId6"/>
    <p:sldLayoutId id="2147483650" r:id="rId7"/>
    <p:sldLayoutId id="2147483655" r:id="rId8"/>
    <p:sldLayoutId id="2147483658" r:id="rId9"/>
    <p:sldLayoutId id="2147483659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6684"/>
            <a:ext cx="10515600" cy="4349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E0A72-8501-4974-A7B7-5BD248ABBAFC}" type="datetime1">
              <a:rPr lang="zh-CN" altLang="en-US" smtClean="0"/>
              <a:t>2017/8/31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2798D-3C63-415D-8EC1-6BE98374BAF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729" y="191177"/>
            <a:ext cx="292893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9124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81000">
              <a:schemeClr val="bg1">
                <a:lumMod val="95000"/>
              </a:schemeClr>
            </a:gs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8726F-0AD2-4A20-BC72-263D2D3F3A2F}" type="datetime1">
              <a:rPr lang="en-US" altLang="zh-CN" smtClean="0"/>
              <a:t>8/31/2017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8" name="Pentagon 7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10" name="Slide Number Placeholder 4"/>
          <p:cNvSpPr txBox="1">
            <a:spLocks/>
          </p:cNvSpPr>
          <p:nvPr/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E872C3-2ED1-43FB-B3C4-BA6F078D7CD3}" type="slidenum">
              <a:rPr lang="en-US" sz="1800" smtClean="0"/>
              <a:pPr/>
              <a:t>‹#›</a:t>
            </a:fld>
            <a:endParaRPr lang="en-US" sz="1800"/>
          </a:p>
        </p:txBody>
      </p:sp>
      <p:grpSp>
        <p:nvGrpSpPr>
          <p:cNvPr id="11" name="Group 10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12" name="Rectangle 11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</p:spTree>
    <p:extLst>
      <p:ext uri="{BB962C8B-B14F-4D97-AF65-F5344CB8AC3E}">
        <p14:creationId xmlns:p14="http://schemas.microsoft.com/office/powerpoint/2010/main" val="2554398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6684"/>
            <a:ext cx="10515600" cy="4349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E0A72-8501-4974-A7B7-5BD248ABBAFC}" type="datetime1">
              <a:rPr lang="zh-CN" altLang="en-US" smtClean="0"/>
              <a:t>2017/8/31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A3721-9BF6-4181-8215-E505A3BBED3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729" y="191177"/>
            <a:ext cx="292893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7984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hf hdr="0" ftr="0" dt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81000">
              <a:schemeClr val="bg1">
                <a:lumMod val="95000"/>
              </a:schemeClr>
            </a:gs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8726F-0AD2-4A20-BC72-263D2D3F3A2F}" type="datetime1">
              <a:rPr lang="en-US" altLang="zh-CN" smtClean="0"/>
              <a:t>8/31/2017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8" name="Pentagon 7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10" name="Slide Number Placeholder 4"/>
          <p:cNvSpPr txBox="1">
            <a:spLocks/>
          </p:cNvSpPr>
          <p:nvPr/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E872C3-2ED1-43FB-B3C4-BA6F078D7CD3}" type="slidenum">
              <a:rPr lang="en-US" sz="1800" smtClean="0"/>
              <a:pPr/>
              <a:t>‹#›</a:t>
            </a:fld>
            <a:endParaRPr lang="en-US" sz="1800"/>
          </a:p>
        </p:txBody>
      </p:sp>
      <p:grpSp>
        <p:nvGrpSpPr>
          <p:cNvPr id="11" name="Group 10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12" name="Rectangle 11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</p:spTree>
    <p:extLst>
      <p:ext uri="{BB962C8B-B14F-4D97-AF65-F5344CB8AC3E}">
        <p14:creationId xmlns:p14="http://schemas.microsoft.com/office/powerpoint/2010/main" val="3450394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api.weixin.qq.com/cgi-bin/tags/update?access_token=ACCESS_TOKEN" TargetMode="Externa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pi.weixin.qq.com/cgi-bin/tags/create?access_token=ACCESS_TOKEN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api.weixin.qq.com/cgi-bin/tags/get?access_token=ACCESS_TOKEN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4"/>
          </p:nvPr>
        </p:nvSpPr>
        <p:spPr>
          <a:xfrm>
            <a:off x="0" y="3560960"/>
            <a:ext cx="12192000" cy="989711"/>
          </a:xfrm>
        </p:spPr>
        <p:txBody>
          <a:bodyPr>
            <a:normAutofit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8</a:t>
            </a:r>
            <a:r>
              <a:rPr lang="zh-CN" altLang="en-US" dirty="0"/>
              <a:t>讲 用户管理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2599871" y="2459301"/>
            <a:ext cx="7175500" cy="731329"/>
          </a:xfrm>
        </p:spPr>
        <p:txBody>
          <a:bodyPr/>
          <a:lstStyle/>
          <a:p>
            <a:r>
              <a:rPr lang="en-US" altLang="zh-CN" dirty="0"/>
              <a:t>——</a:t>
            </a:r>
            <a:r>
              <a:rPr lang="zh-CN" altLang="en-US" dirty="0"/>
              <a:t>微信与移动</a:t>
            </a:r>
            <a:r>
              <a:rPr lang="en-US" altLang="zh-CN" dirty="0"/>
              <a:t>Web</a:t>
            </a:r>
            <a:r>
              <a:rPr lang="zh-CN" altLang="en-US" dirty="0"/>
              <a:t>开发之</a:t>
            </a:r>
          </a:p>
        </p:txBody>
      </p:sp>
    </p:spTree>
    <p:extLst>
      <p:ext uri="{BB962C8B-B14F-4D97-AF65-F5344CB8AC3E}">
        <p14:creationId xmlns:p14="http://schemas.microsoft.com/office/powerpoint/2010/main" val="426748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5375275" cy="685800"/>
          </a:xfrm>
        </p:spPr>
        <p:txBody>
          <a:bodyPr/>
          <a:lstStyle/>
          <a:p>
            <a:r>
              <a:rPr lang="zh-CN" altLang="en-US" b="0" dirty="0"/>
              <a:t>编辑标签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271587" y="1814513"/>
            <a:ext cx="10515601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接口：</a:t>
            </a:r>
            <a:r>
              <a:rPr lang="en-US" altLang="zh-CN" sz="2000" dirty="0">
                <a:hlinkClick r:id="rId2"/>
              </a:rPr>
              <a:t>https://api.weixin.qq.com/cgi-bin/tags/update?access_token=ACCESS_TOKEN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POST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数据格式：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/>
              <a:t>{</a:t>
            </a:r>
          </a:p>
          <a:p>
            <a:r>
              <a:rPr lang="en-US" altLang="zh-CN" sz="2000" dirty="0"/>
              <a:t>  "tag" : {</a:t>
            </a:r>
          </a:p>
          <a:p>
            <a:r>
              <a:rPr lang="en-US" altLang="zh-CN" sz="2000" dirty="0"/>
              <a:t>    "id" : 123,</a:t>
            </a:r>
          </a:p>
          <a:p>
            <a:r>
              <a:rPr lang="en-US" altLang="zh-CN" sz="2000" dirty="0"/>
              <a:t>    "name" : “student"</a:t>
            </a:r>
          </a:p>
          <a:p>
            <a:r>
              <a:rPr lang="en-US" altLang="zh-CN" sz="2000" dirty="0"/>
              <a:t>  }</a:t>
            </a:r>
          </a:p>
          <a:p>
            <a:r>
              <a:rPr lang="en-US" altLang="zh-CN" sz="2000" dirty="0"/>
              <a:t>}</a:t>
            </a:r>
          </a:p>
          <a:p>
            <a:pPr>
              <a:lnSpc>
                <a:spcPct val="150000"/>
              </a:lnSpc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2427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5375275" cy="685800"/>
          </a:xfrm>
        </p:spPr>
        <p:txBody>
          <a:bodyPr/>
          <a:lstStyle/>
          <a:p>
            <a:r>
              <a:rPr lang="zh-CN" altLang="en-US" b="0" dirty="0"/>
              <a:t>编辑标签代码示例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099" y="1709737"/>
            <a:ext cx="10317452" cy="229076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00150" y="4257675"/>
            <a:ext cx="9829800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传递参数，设置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id=102&amp;name=hello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，返回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{"errcode":0,"errmsg":"ok"}</a:t>
            </a:r>
          </a:p>
        </p:txBody>
      </p:sp>
    </p:spTree>
    <p:extLst>
      <p:ext uri="{BB962C8B-B14F-4D97-AF65-F5344CB8AC3E}">
        <p14:creationId xmlns:p14="http://schemas.microsoft.com/office/powerpoint/2010/main" val="1885623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5375275" cy="685800"/>
          </a:xfrm>
        </p:spPr>
        <p:txBody>
          <a:bodyPr/>
          <a:lstStyle/>
          <a:p>
            <a:r>
              <a:rPr lang="zh-CN" altLang="en-US" b="0" dirty="0"/>
              <a:t>删除标签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054098" y="1743075"/>
            <a:ext cx="1067593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请注意，当某个标签下的粉丝超过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10w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时，后台不可直接删除标签。此时，开发者可以对该标签下的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openid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列表，先进行取消标签的操作，直到粉丝数不超过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10w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后，才可直接删除该标签。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sv-SE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https://api.weixin.qq.com/cgi-bin/tags/delete?access_token=ACCESS_TOKEN</a:t>
            </a:r>
          </a:p>
          <a:p>
            <a:pPr lvl="1"/>
            <a:r>
              <a:rPr lang="sv-SE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POST</a:t>
            </a:r>
            <a:r>
              <a:rPr lang="zh-CN" altLang="sv-SE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数据格式：</a:t>
            </a:r>
            <a:r>
              <a:rPr lang="sv-SE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</a:p>
          <a:p>
            <a:pPr lvl="1"/>
            <a:r>
              <a:rPr lang="sv-SE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POST</a:t>
            </a:r>
            <a:r>
              <a:rPr lang="zh-CN" altLang="sv-SE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数据例子：</a:t>
            </a:r>
          </a:p>
          <a:p>
            <a:pPr lvl="1"/>
            <a:r>
              <a:rPr lang="sv-SE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 lvl="1"/>
            <a:r>
              <a:rPr lang="sv-SE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 "tag":{</a:t>
            </a:r>
          </a:p>
          <a:p>
            <a:pPr lvl="1"/>
            <a:r>
              <a:rPr lang="sv-SE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      "id" : 134</a:t>
            </a:r>
          </a:p>
          <a:p>
            <a:pPr lvl="1"/>
            <a:r>
              <a:rPr lang="sv-SE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 }</a:t>
            </a:r>
          </a:p>
          <a:p>
            <a:pPr lvl="1"/>
            <a:r>
              <a:rPr lang="sv-SE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0378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5375275" cy="685800"/>
          </a:xfrm>
        </p:spPr>
        <p:txBody>
          <a:bodyPr/>
          <a:lstStyle/>
          <a:p>
            <a:r>
              <a:rPr lang="zh-CN" altLang="en-US" b="0" dirty="0"/>
              <a:t>删除标签代码示例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14424" y="5000626"/>
            <a:ext cx="10629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传递参数，设置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id=102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，返回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{"errcode":0,"errmsg":"ok"}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24" y="1757363"/>
            <a:ext cx="10077915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33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第二讲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144169" y="2571752"/>
            <a:ext cx="538559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标签管理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用户标签</a:t>
            </a:r>
            <a:endParaRPr lang="en-US" altLang="zh-CN" sz="24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用户列表与信息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94573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917621" y="516340"/>
            <a:ext cx="7011941" cy="685800"/>
          </a:xfrm>
        </p:spPr>
        <p:txBody>
          <a:bodyPr/>
          <a:lstStyle/>
          <a:p>
            <a:r>
              <a:rPr lang="zh-CN" altLang="en-US" b="0" dirty="0"/>
              <a:t>批量设置用户标签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17621" y="1600199"/>
            <a:ext cx="1086956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https://api.weixin.qq.com/cgi-bin/tags/members/batchtagging?access_token=ACCESS_TOKEN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POST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数据格式：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 "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openid_list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 : [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  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"ocYxcuAEy30bX0NXmGn4ypqx3tI0",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   "ocYxcuBt0mRugKZ7tGAHPnUaOW7Y"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 ],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 "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tagid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 : 134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810642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7032626" cy="685800"/>
          </a:xfrm>
        </p:spPr>
        <p:txBody>
          <a:bodyPr/>
          <a:lstStyle/>
          <a:p>
            <a:r>
              <a:rPr lang="zh-CN" altLang="en-US" b="0" dirty="0"/>
              <a:t>设置用户标签代码示例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099" y="1543050"/>
            <a:ext cx="10096500" cy="30289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328738" y="5043488"/>
            <a:ext cx="9821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传递参数，设置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id=101&amp;openid=</a:t>
            </a:r>
            <a:r>
              <a:rPr lang="en-US" altLang="zh-CN" dirty="0"/>
              <a:t>o3SIswSGN5X4CqjEYXC4_J9iBDTg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，返回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{"errcode":0,"errmsg":"ok"}</a:t>
            </a:r>
          </a:p>
        </p:txBody>
      </p:sp>
    </p:spTree>
    <p:extLst>
      <p:ext uri="{BB962C8B-B14F-4D97-AF65-F5344CB8AC3E}">
        <p14:creationId xmlns:p14="http://schemas.microsoft.com/office/powerpoint/2010/main" val="21259251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6132513" cy="685800"/>
          </a:xfrm>
        </p:spPr>
        <p:txBody>
          <a:bodyPr/>
          <a:lstStyle/>
          <a:p>
            <a:r>
              <a:rPr lang="zh-CN" altLang="en-US" b="0" dirty="0"/>
              <a:t>获取标签下的粉丝列表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54099" y="1871663"/>
            <a:ext cx="10761664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https://api.weixin.qq.com/cgi-bin/user/tag/get?access_token=ACCESS_TOKEN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POST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数据格式：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POST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数据例子：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 "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tagid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 : 134,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 "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next_openid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":""//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第一个拉取的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OPENID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，不填默认从头开始拉取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94120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7032626" cy="685800"/>
          </a:xfrm>
        </p:spPr>
        <p:txBody>
          <a:bodyPr/>
          <a:lstStyle/>
          <a:p>
            <a:r>
              <a:rPr lang="zh-CN" altLang="en-US" b="0" dirty="0"/>
              <a:t>获取标签粉丝列表代码示例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098" y="1543049"/>
            <a:ext cx="10077017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4844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7032626" cy="685800"/>
          </a:xfrm>
        </p:spPr>
        <p:txBody>
          <a:bodyPr/>
          <a:lstStyle/>
          <a:p>
            <a:r>
              <a:rPr lang="zh-CN" altLang="en-US" b="0" dirty="0"/>
              <a:t>获取标签粉丝列表输出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098" y="1757363"/>
            <a:ext cx="7650269" cy="3186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055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b="0" dirty="0"/>
              <a:t>本次课程目录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058444" y="2343152"/>
            <a:ext cx="53855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标签管理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用户标签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用户列表与信息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45345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100" y="543636"/>
            <a:ext cx="5818188" cy="685800"/>
          </a:xfrm>
        </p:spPr>
        <p:txBody>
          <a:bodyPr/>
          <a:lstStyle/>
          <a:p>
            <a:r>
              <a:rPr lang="zh-CN" altLang="en-US" b="0" dirty="0"/>
              <a:t>批量取消用户标签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54100" y="1614487"/>
            <a:ext cx="109474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https://api.weixin.qq.com/cgi-bin/tags/members/batchuntagging?access_token=ACCESS_TOKEN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POST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数据格式：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 "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openid_list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" : [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  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"ocYxcuAEy30bX0NXmGn4ypqx3tI0",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   "ocYxcuBt0mRugKZ7tGAHPnUaOW7Y"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 ],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 "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tagid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" : 134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022738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7032626" cy="685800"/>
          </a:xfrm>
        </p:spPr>
        <p:txBody>
          <a:bodyPr/>
          <a:lstStyle/>
          <a:p>
            <a:r>
              <a:rPr lang="zh-CN" altLang="en-US" b="0" dirty="0"/>
              <a:t>批量取消用户标签代码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099" y="1728787"/>
            <a:ext cx="9156111" cy="2714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4560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100" y="543636"/>
            <a:ext cx="7304088" cy="685800"/>
          </a:xfrm>
        </p:spPr>
        <p:txBody>
          <a:bodyPr/>
          <a:lstStyle/>
          <a:p>
            <a:r>
              <a:rPr lang="zh-CN" altLang="en-US" dirty="0"/>
              <a:t>第三讲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144169" y="2571752"/>
            <a:ext cx="538559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标签管理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用户标签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用户列表与信息</a:t>
            </a:r>
            <a:endParaRPr lang="en-US" altLang="zh-CN" sz="24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80102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7032626" cy="685800"/>
          </a:xfrm>
        </p:spPr>
        <p:txBody>
          <a:bodyPr/>
          <a:lstStyle/>
          <a:p>
            <a:r>
              <a:rPr lang="zh-CN" altLang="en-US" b="0" dirty="0"/>
              <a:t>获取用户列表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57288" y="1662835"/>
            <a:ext cx="103155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关注者列表由一串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OpenID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（加密后的微信号，每个用户对每个公众号的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OpenID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是唯一的）组成。一次拉取调用最多拉取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10000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个关注者的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OpenID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，可以通过多次拉取的方式来满足需求。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https://api.weixin.qq.com/cgi-bin/user/get?access_token=ACCESS_TOKEN&amp;next_openid=NEXT_OPENID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674002"/>
              </p:ext>
            </p:extLst>
          </p:nvPr>
        </p:nvGraphicFramePr>
        <p:xfrm>
          <a:off x="1157288" y="4958557"/>
          <a:ext cx="9058274" cy="1371600"/>
        </p:xfrm>
        <a:graphic>
          <a:graphicData uri="http://schemas.openxmlformats.org/drawingml/2006/table">
            <a:tbl>
              <a:tblPr/>
              <a:tblGrid>
                <a:gridCol w="30240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0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240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zh-CN" altLang="en-US">
                          <a:effectLst/>
                        </a:rPr>
                        <a:t>参数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>
                          <a:effectLst/>
                        </a:rPr>
                        <a:t>是否必须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>
                          <a:effectLst/>
                        </a:rPr>
                        <a:t>说明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access_token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是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调用接口凭证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next_openid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是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第一个拉取的</a:t>
                      </a:r>
                      <a:r>
                        <a:rPr lang="en-US" altLang="zh-CN" dirty="0"/>
                        <a:t>OPENID</a:t>
                      </a:r>
                      <a:r>
                        <a:rPr lang="zh-CN" altLang="en-US" dirty="0"/>
                        <a:t>，不填默认从头开始拉取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59746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7032626" cy="685800"/>
          </a:xfrm>
        </p:spPr>
        <p:txBody>
          <a:bodyPr/>
          <a:lstStyle/>
          <a:p>
            <a:r>
              <a:rPr lang="zh-CN" altLang="en-US" b="0" dirty="0"/>
              <a:t>获取用户列表返回值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57288" y="1662835"/>
            <a:ext cx="103155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正确：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/>
              <a:t>{"total":2,"count":2,"data":{"</a:t>
            </a:r>
            <a:r>
              <a:rPr lang="en-US" altLang="zh-CN" sz="2000" dirty="0" err="1"/>
              <a:t>openid</a:t>
            </a:r>
            <a:r>
              <a:rPr lang="en-US" altLang="zh-CN" sz="2000" dirty="0"/>
              <a:t>":["","OPENID1","OPENID2"]},"next_</a:t>
            </a:r>
            <a:r>
              <a:rPr lang="en-US" altLang="zh-CN" sz="2000" dirty="0" err="1"/>
              <a:t>openid</a:t>
            </a:r>
            <a:r>
              <a:rPr lang="en-US" altLang="zh-CN" sz="2000" dirty="0"/>
              <a:t>":"NEXT_OPENID"}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错误：</a:t>
            </a:r>
            <a:r>
              <a:rPr lang="en-US" altLang="zh-CN" sz="2000" dirty="0"/>
              <a:t>{"errcode":40013,"errmsg":"invalid </a:t>
            </a:r>
            <a:r>
              <a:rPr lang="en-US" altLang="zh-CN" sz="2000" dirty="0" err="1"/>
              <a:t>appid</a:t>
            </a:r>
            <a:r>
              <a:rPr lang="en-US" altLang="zh-CN" sz="2000" dirty="0"/>
              <a:t>"}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332429"/>
              </p:ext>
            </p:extLst>
          </p:nvPr>
        </p:nvGraphicFramePr>
        <p:xfrm>
          <a:off x="1157288" y="3573562"/>
          <a:ext cx="9058276" cy="1828800"/>
        </p:xfrm>
        <a:graphic>
          <a:graphicData uri="http://schemas.openxmlformats.org/drawingml/2006/table">
            <a:tbl>
              <a:tblPr/>
              <a:tblGrid>
                <a:gridCol w="4529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9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dirty="0">
                          <a:effectLst/>
                        </a:rPr>
                        <a:t>参数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>
                          <a:effectLst/>
                        </a:rPr>
                        <a:t>说明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total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关注该公众账号的总用户数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count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拉取的</a:t>
                      </a:r>
                      <a:r>
                        <a:rPr lang="en-US" altLang="zh-CN"/>
                        <a:t>OPENID</a:t>
                      </a:r>
                      <a:r>
                        <a:rPr lang="zh-CN" altLang="en-US"/>
                        <a:t>个数，最大值为</a:t>
                      </a:r>
                      <a:r>
                        <a:rPr lang="en-US" altLang="zh-CN"/>
                        <a:t>10000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data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列表数据，</a:t>
                      </a:r>
                      <a:r>
                        <a:rPr lang="en-US"/>
                        <a:t>OPENID</a:t>
                      </a:r>
                      <a:r>
                        <a:rPr lang="zh-CN" altLang="en-US"/>
                        <a:t>的列表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next_openid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拉取列表的最后一个用户的</a:t>
                      </a:r>
                      <a:r>
                        <a:rPr lang="en-US" dirty="0"/>
                        <a:t>OPENID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36604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7032626" cy="685800"/>
          </a:xfrm>
        </p:spPr>
        <p:txBody>
          <a:bodyPr/>
          <a:lstStyle/>
          <a:p>
            <a:r>
              <a:rPr lang="zh-CN" altLang="en-US" b="0" dirty="0"/>
              <a:t>获取用户列表结果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098" y="1547812"/>
            <a:ext cx="8716357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1091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7032626" cy="685800"/>
          </a:xfrm>
        </p:spPr>
        <p:txBody>
          <a:bodyPr/>
          <a:lstStyle/>
          <a:p>
            <a:r>
              <a:rPr lang="zh-CN" altLang="en-US" b="0" dirty="0"/>
              <a:t>获取用户信息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54099" y="1714500"/>
            <a:ext cx="10618789" cy="961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https://api.weixin.qq.com/cgi-bin/user/info?access_token=ACCESS_TOKEN&amp;openid=OPENID&amp;lang=zh_CN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8462752"/>
              </p:ext>
            </p:extLst>
          </p:nvPr>
        </p:nvGraphicFramePr>
        <p:xfrm>
          <a:off x="1054099" y="3160853"/>
          <a:ext cx="9058275" cy="2286000"/>
        </p:xfrm>
        <a:graphic>
          <a:graphicData uri="http://schemas.openxmlformats.org/drawingml/2006/table">
            <a:tbl>
              <a:tblPr/>
              <a:tblGrid>
                <a:gridCol w="301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9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19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dirty="0">
                          <a:effectLst/>
                        </a:rPr>
                        <a:t>参数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>
                          <a:effectLst/>
                        </a:rPr>
                        <a:t>是否必须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>
                          <a:effectLst/>
                        </a:rPr>
                        <a:t>说明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access_token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是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调用接口凭证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err="1"/>
                        <a:t>openid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是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普通用户的标识，对当前公众号唯一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lang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否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返回国家地区语言版本，</a:t>
                      </a:r>
                      <a:r>
                        <a:rPr lang="en-US" altLang="zh-CN" dirty="0" err="1"/>
                        <a:t>zh_CN</a:t>
                      </a:r>
                      <a:r>
                        <a:rPr lang="en-US" altLang="zh-CN" dirty="0"/>
                        <a:t> </a:t>
                      </a:r>
                      <a:r>
                        <a:rPr lang="zh-CN" altLang="en-US" dirty="0"/>
                        <a:t>简体，</a:t>
                      </a:r>
                      <a:r>
                        <a:rPr lang="en-US" altLang="zh-CN" dirty="0" err="1"/>
                        <a:t>zh_TW</a:t>
                      </a:r>
                      <a:r>
                        <a:rPr lang="en-US" altLang="zh-CN" dirty="0"/>
                        <a:t> </a:t>
                      </a:r>
                      <a:r>
                        <a:rPr lang="zh-CN" altLang="en-US" dirty="0"/>
                        <a:t>繁体，</a:t>
                      </a:r>
                      <a:r>
                        <a:rPr lang="en-US" altLang="zh-CN" dirty="0" err="1"/>
                        <a:t>en</a:t>
                      </a:r>
                      <a:r>
                        <a:rPr lang="en-US" altLang="zh-CN" dirty="0"/>
                        <a:t> </a:t>
                      </a:r>
                      <a:r>
                        <a:rPr lang="zh-CN" altLang="en-US" dirty="0"/>
                        <a:t>英语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20655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7032626" cy="685800"/>
          </a:xfrm>
        </p:spPr>
        <p:txBody>
          <a:bodyPr/>
          <a:lstStyle/>
          <a:p>
            <a:r>
              <a:rPr lang="zh-CN" altLang="en-US" b="0" dirty="0"/>
              <a:t>获取用户信息结果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212" y="1695450"/>
            <a:ext cx="5500689" cy="459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4279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7032626" cy="685800"/>
          </a:xfrm>
        </p:spPr>
        <p:txBody>
          <a:bodyPr/>
          <a:lstStyle/>
          <a:p>
            <a:r>
              <a:rPr lang="zh-CN" altLang="en-US" b="0" dirty="0"/>
              <a:t>设置用户备注名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54099" y="1657350"/>
            <a:ext cx="10258425" cy="2951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https://api.weixin.qq.com/cgi-bin/user/info/updateremark?access_token=ACCESS_TOKEN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POST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数据格式：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POST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数据例子：</a:t>
            </a:r>
            <a:b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"openid":"oDF3iY9ffA-hqb2vVvbr7qxf6A0Q",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"remark":"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pangzi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1004463"/>
              </p:ext>
            </p:extLst>
          </p:nvPr>
        </p:nvGraphicFramePr>
        <p:xfrm>
          <a:off x="1054099" y="4884261"/>
          <a:ext cx="9058276" cy="1463040"/>
        </p:xfrm>
        <a:graphic>
          <a:graphicData uri="http://schemas.openxmlformats.org/drawingml/2006/table">
            <a:tbl>
              <a:tblPr/>
              <a:tblGrid>
                <a:gridCol w="4529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9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zh-CN" altLang="en-US">
                          <a:effectLst/>
                        </a:rPr>
                        <a:t>参数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>
                          <a:effectLst/>
                        </a:rPr>
                        <a:t>说明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access_token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调用接口凭证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openid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用户标识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remark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dirty="0">
                          <a:effectLst/>
                        </a:rPr>
                        <a:t>新的备注名，长度必须小于</a:t>
                      </a:r>
                      <a:r>
                        <a:rPr lang="en-US" altLang="zh-CN" dirty="0">
                          <a:effectLst/>
                        </a:rPr>
                        <a:t>30</a:t>
                      </a:r>
                      <a:r>
                        <a:rPr lang="zh-CN" altLang="en-US" dirty="0">
                          <a:effectLst/>
                        </a:rPr>
                        <a:t>字符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25528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4016026" y="2049464"/>
            <a:ext cx="48133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r>
              <a:rPr lang="zh-CN" altLang="en-US" sz="6600" dirty="0">
                <a:solidFill>
                  <a:srgbClr val="FF9933"/>
                </a:solidFill>
                <a:latin typeface="微软雅黑" pitchFamily="34" charset="-122"/>
              </a:rPr>
              <a:t>感谢聆听！</a:t>
            </a:r>
          </a:p>
        </p:txBody>
      </p:sp>
      <p:sp>
        <p:nvSpPr>
          <p:cNvPr id="3076" name="椭圆 4"/>
          <p:cNvSpPr>
            <a:spLocks noChangeArrowheads="1"/>
          </p:cNvSpPr>
          <p:nvPr/>
        </p:nvSpPr>
        <p:spPr bwMode="auto">
          <a:xfrm>
            <a:off x="6138334" y="3189289"/>
            <a:ext cx="71967" cy="53975"/>
          </a:xfrm>
          <a:prstGeom prst="ellipse">
            <a:avLst/>
          </a:prstGeom>
          <a:solidFill>
            <a:srgbClr val="95B3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cxnSp>
        <p:nvCxnSpPr>
          <p:cNvPr id="3077" name="直接连接符 6"/>
          <p:cNvCxnSpPr>
            <a:cxnSpLocks noChangeShapeType="1"/>
          </p:cNvCxnSpPr>
          <p:nvPr/>
        </p:nvCxnSpPr>
        <p:spPr bwMode="auto">
          <a:xfrm>
            <a:off x="3699934" y="3211513"/>
            <a:ext cx="2300817" cy="0"/>
          </a:xfrm>
          <a:prstGeom prst="line">
            <a:avLst/>
          </a:prstGeom>
          <a:noFill/>
          <a:ln w="12700">
            <a:solidFill>
              <a:srgbClr val="95B3D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8" name="直接连接符 7"/>
          <p:cNvCxnSpPr>
            <a:cxnSpLocks noChangeShapeType="1"/>
          </p:cNvCxnSpPr>
          <p:nvPr/>
        </p:nvCxnSpPr>
        <p:spPr bwMode="auto">
          <a:xfrm>
            <a:off x="6347884" y="3211513"/>
            <a:ext cx="2302933" cy="0"/>
          </a:xfrm>
          <a:prstGeom prst="line">
            <a:avLst/>
          </a:prstGeom>
          <a:noFill/>
          <a:ln w="12700">
            <a:solidFill>
              <a:srgbClr val="95B3D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85" name="文本框 13"/>
          <p:cNvSpPr txBox="1">
            <a:spLocks noChangeArrowheads="1"/>
          </p:cNvSpPr>
          <p:nvPr/>
        </p:nvSpPr>
        <p:spPr bwMode="auto">
          <a:xfrm>
            <a:off x="3962401" y="3305176"/>
            <a:ext cx="430741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zh-CN" sz="1400" dirty="0">
                <a:solidFill>
                  <a:srgbClr val="FF9933"/>
                </a:solidFill>
                <a:latin typeface="Tempus Sans ITC" pitchFamily="82" charset="0"/>
              </a:rPr>
              <a:t>THANK YOU FOR YOUR ATTENTION</a:t>
            </a:r>
            <a:endParaRPr lang="zh-CN" altLang="en-US" sz="1400" dirty="0">
              <a:solidFill>
                <a:srgbClr val="FF9933"/>
              </a:solidFill>
              <a:latin typeface="Tempus Sans ITC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724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b="0" dirty="0"/>
              <a:t>课程概要</a:t>
            </a:r>
          </a:p>
        </p:txBody>
      </p:sp>
    </p:spTree>
    <p:extLst>
      <p:ext uri="{BB962C8B-B14F-4D97-AF65-F5344CB8AC3E}">
        <p14:creationId xmlns:p14="http://schemas.microsoft.com/office/powerpoint/2010/main" val="947354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6418263" cy="685800"/>
          </a:xfrm>
        </p:spPr>
        <p:txBody>
          <a:bodyPr/>
          <a:lstStyle/>
          <a:p>
            <a:r>
              <a:rPr lang="zh-CN" altLang="en-US" b="0" dirty="0"/>
              <a:t>第一节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058444" y="2343152"/>
            <a:ext cx="538559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标签管理</a:t>
            </a:r>
            <a:endParaRPr lang="en-US" altLang="zh-CN" sz="24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用户标签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用户列表与信息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8354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b="0" dirty="0"/>
              <a:t>创建用户标签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54101" y="1595021"/>
            <a:ext cx="10804526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一个公众号，最多可以创建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个标签。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创建标签接口：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https://api.weixin.qq.com/cgi-bin/tags/create?access_token=ACCESS_TOKEN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POST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数据格式：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POST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数据例子：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 "tag" : {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   "name" : “student"//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标签名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0198006"/>
              </p:ext>
            </p:extLst>
          </p:nvPr>
        </p:nvGraphicFramePr>
        <p:xfrm>
          <a:off x="4557712" y="5572124"/>
          <a:ext cx="7300914" cy="896902"/>
        </p:xfrm>
        <a:graphic>
          <a:graphicData uri="http://schemas.openxmlformats.org/drawingml/2006/table">
            <a:tbl>
              <a:tblPr/>
              <a:tblGrid>
                <a:gridCol w="36504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04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8451">
                <a:tc>
                  <a:txBody>
                    <a:bodyPr/>
                    <a:lstStyle/>
                    <a:p>
                      <a:pPr latinLnBrk="1"/>
                      <a:r>
                        <a:rPr lang="en-US" dirty="0" err="1">
                          <a:effectLst/>
                        </a:rPr>
                        <a:t>access_token</a:t>
                      </a:r>
                      <a:endParaRPr lang="en-US" dirty="0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>
                          <a:effectLst/>
                        </a:rPr>
                        <a:t>调用接口凭据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451">
                <a:tc>
                  <a:txBody>
                    <a:bodyPr/>
                    <a:lstStyle/>
                    <a:p>
                      <a:pPr latinLnBrk="1"/>
                      <a:r>
                        <a:rPr lang="en-US" dirty="0">
                          <a:effectLst/>
                        </a:rPr>
                        <a:t>name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dirty="0">
                          <a:effectLst/>
                        </a:rPr>
                        <a:t>标签名（</a:t>
                      </a:r>
                      <a:r>
                        <a:rPr lang="en-US" altLang="zh-CN" dirty="0">
                          <a:effectLst/>
                        </a:rPr>
                        <a:t>30</a:t>
                      </a:r>
                      <a:r>
                        <a:rPr lang="zh-CN" altLang="en-US" dirty="0">
                          <a:effectLst/>
                        </a:rPr>
                        <a:t>个字符以内）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3166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100" y="543636"/>
            <a:ext cx="5818188" cy="685800"/>
          </a:xfrm>
        </p:spPr>
        <p:txBody>
          <a:bodyPr/>
          <a:lstStyle/>
          <a:p>
            <a:r>
              <a:rPr lang="zh-CN" altLang="en-US" b="0" dirty="0"/>
              <a:t>创建标签代码示例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099" y="1566862"/>
            <a:ext cx="10276644" cy="340518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54099" y="5143500"/>
            <a:ext cx="102766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创建名称为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test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的标签，返回结果：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{"tag":{"id":102,"name":"test"}}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再次创建，返回错误信息：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{"errcode":45157,"errmsg":"invalid tag name hint: [HCfHiA0736vr24]"}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5911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b="0" dirty="0"/>
              <a:t>获取已创建的标签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54100" y="1714500"/>
            <a:ext cx="1067276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请求接口：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https://api.weixin.qq.com/cgi-bin/tags/get?access_token=ACCESS_TOKEN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成功调用返回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格式的列表信息，微信开发文档并未给出此接口的错误提示。</a:t>
            </a:r>
          </a:p>
        </p:txBody>
      </p:sp>
    </p:spTree>
    <p:extLst>
      <p:ext uri="{BB962C8B-B14F-4D97-AF65-F5344CB8AC3E}">
        <p14:creationId xmlns:p14="http://schemas.microsoft.com/office/powerpoint/2010/main" val="1236112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5375275" cy="685800"/>
          </a:xfrm>
        </p:spPr>
        <p:txBody>
          <a:bodyPr/>
          <a:lstStyle/>
          <a:p>
            <a:r>
              <a:rPr lang="zh-CN" altLang="en-US" b="0" dirty="0"/>
              <a:t>获取标签代码示例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099" y="1628775"/>
            <a:ext cx="9047034" cy="3100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796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5375275" cy="685800"/>
          </a:xfrm>
        </p:spPr>
        <p:txBody>
          <a:bodyPr/>
          <a:lstStyle/>
          <a:p>
            <a:r>
              <a:rPr lang="zh-CN" altLang="en-US" b="0" dirty="0"/>
              <a:t>数组方式输出标签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1671637"/>
            <a:ext cx="3690938" cy="448897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271587" y="1814513"/>
            <a:ext cx="50434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截取一部分数据，数组使用自定义的函数：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walk_arr_echo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递归输出数组信息。</a:t>
            </a:r>
          </a:p>
        </p:txBody>
      </p:sp>
    </p:spTree>
    <p:extLst>
      <p:ext uri="{BB962C8B-B14F-4D97-AF65-F5344CB8AC3E}">
        <p14:creationId xmlns:p14="http://schemas.microsoft.com/office/powerpoint/2010/main" val="106707618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CONTENTSID" val="326"/>
  <p:tag name="MH_SECTIONID" val="327,328,"/>
</p:tagLst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306786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rgbClr val="C0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01.Business Plan Full Coulour">
  <a:themeElements>
    <a:clrScheme name="light business">
      <a:dk1>
        <a:srgbClr val="5A6E82"/>
      </a:dk1>
      <a:lt1>
        <a:srgbClr val="FFFFFF"/>
      </a:lt1>
      <a:dk2>
        <a:srgbClr val="343434"/>
      </a:dk2>
      <a:lt2>
        <a:srgbClr val="F2F2F2"/>
      </a:lt2>
      <a:accent1>
        <a:srgbClr val="DF8079"/>
      </a:accent1>
      <a:accent2>
        <a:srgbClr val="14AA96"/>
      </a:accent2>
      <a:accent3>
        <a:srgbClr val="9BB955"/>
      </a:accent3>
      <a:accent4>
        <a:srgbClr val="F09B14"/>
      </a:accent4>
      <a:accent5>
        <a:srgbClr val="5A6E82"/>
      </a:accent5>
      <a:accent6>
        <a:srgbClr val="C44F3D"/>
      </a:accent6>
      <a:hlink>
        <a:srgbClr val="777777"/>
      </a:hlink>
      <a:folHlink>
        <a:srgbClr val="C0C0C0"/>
      </a:folHlink>
    </a:clrScheme>
    <a:fontScheme name="冬青黑简体">
      <a:majorFont>
        <a:latin typeface="冬青黑体简体中文 W6"/>
        <a:ea typeface="冬青黑体简体中文 W6"/>
        <a:cs typeface=""/>
      </a:majorFont>
      <a:minorFont>
        <a:latin typeface="冬青黑体简体中文 W3"/>
        <a:ea typeface="冬青黑体简体中文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>
              <a:lumMod val="50000"/>
            </a:schemeClr>
          </a:solidFill>
          <a:headEnd type="oval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01.Business Plan Full Coulour" id="{23AD584A-CB43-47DB-92D0-7CB09D3BCF47}" vid="{08E8BF58-DA15-47B5-AA58-EBE52FE1C755}"/>
    </a:ext>
  </a:extLst>
</a:theme>
</file>

<file path=ppt/theme/theme4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01.Business Plan Full Coulour">
  <a:themeElements>
    <a:clrScheme name="light business">
      <a:dk1>
        <a:srgbClr val="5A6E82"/>
      </a:dk1>
      <a:lt1>
        <a:srgbClr val="FFFFFF"/>
      </a:lt1>
      <a:dk2>
        <a:srgbClr val="343434"/>
      </a:dk2>
      <a:lt2>
        <a:srgbClr val="F2F2F2"/>
      </a:lt2>
      <a:accent1>
        <a:srgbClr val="DF8079"/>
      </a:accent1>
      <a:accent2>
        <a:srgbClr val="14AA96"/>
      </a:accent2>
      <a:accent3>
        <a:srgbClr val="9BB955"/>
      </a:accent3>
      <a:accent4>
        <a:srgbClr val="F09B14"/>
      </a:accent4>
      <a:accent5>
        <a:srgbClr val="5A6E82"/>
      </a:accent5>
      <a:accent6>
        <a:srgbClr val="C44F3D"/>
      </a:accent6>
      <a:hlink>
        <a:srgbClr val="777777"/>
      </a:hlink>
      <a:folHlink>
        <a:srgbClr val="C0C0C0"/>
      </a:folHlink>
    </a:clrScheme>
    <a:fontScheme name="冬青黑简体">
      <a:majorFont>
        <a:latin typeface="冬青黑体简体中文 W6"/>
        <a:ea typeface="冬青黑体简体中文 W6"/>
        <a:cs typeface=""/>
      </a:majorFont>
      <a:minorFont>
        <a:latin typeface="冬青黑体简体中文 W3"/>
        <a:ea typeface="冬青黑体简体中文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>
              <a:lumMod val="50000"/>
            </a:schemeClr>
          </a:solidFill>
          <a:headEnd type="oval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01.Business Plan Full Coulour" id="{23AD584A-CB43-47DB-92D0-7CB09D3BCF47}" vid="{08E8BF58-DA15-47B5-AA58-EBE52FE1C755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A000120140530A47KPBG</Template>
  <TotalTime>8896</TotalTime>
  <Words>947</Words>
  <Application>Microsoft Office PowerPoint</Application>
  <PresentationFormat>宽屏</PresentationFormat>
  <Paragraphs>160</Paragraphs>
  <Slides>29</Slides>
  <Notes>1</Notes>
  <HiddenSlides>1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29</vt:i4>
      </vt:variant>
    </vt:vector>
  </HeadingPairs>
  <TitlesOfParts>
    <vt:vector size="44" baseType="lpstr">
      <vt:lpstr>冬青黑体简体中文 W3</vt:lpstr>
      <vt:lpstr>冬青黑体简体中文 W6</vt:lpstr>
      <vt:lpstr>宋体</vt:lpstr>
      <vt:lpstr>微软雅黑</vt:lpstr>
      <vt:lpstr>Arial</vt:lpstr>
      <vt:lpstr>Arial Narrow</vt:lpstr>
      <vt:lpstr>Calibri</vt:lpstr>
      <vt:lpstr>Calibri Light</vt:lpstr>
      <vt:lpstr>Tempus Sans ITC</vt:lpstr>
      <vt:lpstr>Wingdings</vt:lpstr>
      <vt:lpstr>Office 主题</vt:lpstr>
      <vt:lpstr>自定义设计方案</vt:lpstr>
      <vt:lpstr>01.Business Plan Full Coulour</vt:lpstr>
      <vt:lpstr>1_自定义设计方案</vt:lpstr>
      <vt:lpstr>2_01.Business Plan Full Coulour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TonySong</dc:creator>
  <cp:lastModifiedBy>Python C</cp:lastModifiedBy>
  <cp:revision>1767</cp:revision>
  <dcterms:created xsi:type="dcterms:W3CDTF">2014-07-07T13:10:41Z</dcterms:created>
  <dcterms:modified xsi:type="dcterms:W3CDTF">2017-08-31T16:10:38Z</dcterms:modified>
</cp:coreProperties>
</file>