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26"/>
  </p:notesMasterIdLst>
  <p:handoutMasterIdLst>
    <p:handoutMasterId r:id="rId27"/>
  </p:handoutMasterIdLst>
  <p:sldIdLst>
    <p:sldId id="257" r:id="rId6"/>
    <p:sldId id="446" r:id="rId7"/>
    <p:sldId id="454" r:id="rId8"/>
    <p:sldId id="451" r:id="rId9"/>
    <p:sldId id="481" r:id="rId10"/>
    <p:sldId id="482" r:id="rId11"/>
    <p:sldId id="466" r:id="rId12"/>
    <p:sldId id="485" r:id="rId13"/>
    <p:sldId id="486" r:id="rId14"/>
    <p:sldId id="487" r:id="rId15"/>
    <p:sldId id="460" r:id="rId16"/>
    <p:sldId id="483" r:id="rId17"/>
    <p:sldId id="484" r:id="rId18"/>
    <p:sldId id="488" r:id="rId19"/>
    <p:sldId id="456" r:id="rId20"/>
    <p:sldId id="452" r:id="rId21"/>
    <p:sldId id="474" r:id="rId22"/>
    <p:sldId id="470" r:id="rId23"/>
    <p:sldId id="471" r:id="rId24"/>
    <p:sldId id="311" r:id="rId25"/>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2017/8/29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20</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2017/8/29</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8/29/2017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2017/8/29</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2017/8/29</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8/29/2017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2017/8/29</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2017/8/29</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2017/8/29</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2017/8/29</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2017/8/29</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2017/8/29</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2017/8/29</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2017/8/29</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8/29/2017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2017/8/29</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8/29/2017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res.wx.qq.com/open/js/jweixin-1.2.0.j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www.example.com/test/test.php"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10</a:t>
            </a:r>
            <a:r>
              <a:rPr lang="zh-CN" altLang="en-US" dirty="0"/>
              <a:t>讲 </a:t>
            </a:r>
            <a:r>
              <a:rPr lang="en-US" altLang="zh-CN" dirty="0"/>
              <a:t>JS-SDK</a:t>
            </a:r>
            <a:endParaRPr lang="zh-CN" altLang="en-US" dirty="0"/>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421306" cy="685800"/>
          </a:xfrm>
        </p:spPr>
        <p:txBody>
          <a:bodyPr/>
          <a:lstStyle/>
          <a:p>
            <a:r>
              <a:rPr lang="zh-CN" altLang="en-US" b="0" dirty="0"/>
              <a:t>签名的步骤</a:t>
            </a:r>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705281"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ea typeface="微软雅黑" panose="020B0503020204020204" pitchFamily="34" charset="-122"/>
              </a:rPr>
              <a:t>生成签名的步骤：</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1. </a:t>
            </a:r>
            <a:r>
              <a:rPr lang="zh-CN" altLang="en-US" dirty="0">
                <a:ea typeface="微软雅黑" panose="020B0503020204020204" pitchFamily="34" charset="-122"/>
              </a:rPr>
              <a:t>获取</a:t>
            </a:r>
            <a:r>
              <a:rPr lang="en-US" altLang="zh-CN" dirty="0" err="1">
                <a:ea typeface="微软雅黑" panose="020B0503020204020204" pitchFamily="34" charset="-122"/>
              </a:rPr>
              <a:t>jsapi_ticket</a:t>
            </a:r>
            <a:r>
              <a:rPr lang="zh-CN" altLang="en-US" dirty="0">
                <a:ea typeface="微软雅黑" panose="020B0503020204020204" pitchFamily="34" charset="-122"/>
              </a:rPr>
              <a:t>并生成</a:t>
            </a:r>
            <a:r>
              <a:rPr lang="en-US" altLang="zh-CN" dirty="0" err="1">
                <a:ea typeface="微软雅黑" panose="020B0503020204020204" pitchFamily="34" charset="-122"/>
              </a:rPr>
              <a:t>timstamp</a:t>
            </a:r>
            <a:r>
              <a:rPr lang="zh-CN" altLang="en-US" dirty="0">
                <a:ea typeface="微软雅黑" panose="020B0503020204020204" pitchFamily="34" charset="-122"/>
              </a:rPr>
              <a:t>与</a:t>
            </a:r>
            <a:r>
              <a:rPr lang="en-US" altLang="zh-CN" dirty="0" err="1">
                <a:ea typeface="微软雅黑" panose="020B0503020204020204" pitchFamily="34" charset="-122"/>
              </a:rPr>
              <a:t>noncestr</a:t>
            </a:r>
            <a:r>
              <a:rPr lang="zh-CN" altLang="en-US" dirty="0">
                <a:ea typeface="微软雅黑" panose="020B0503020204020204" pitchFamily="34" charset="-122"/>
              </a:rPr>
              <a:t>。</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2. </a:t>
            </a:r>
            <a:r>
              <a:rPr lang="zh-CN" altLang="en-US" dirty="0">
                <a:ea typeface="微软雅黑" panose="020B0503020204020204" pitchFamily="34" charset="-122"/>
              </a:rPr>
              <a:t>对所有待签名参数按照字段名的</a:t>
            </a:r>
            <a:r>
              <a:rPr lang="en-US" altLang="zh-CN" dirty="0">
                <a:ea typeface="微软雅黑" panose="020B0503020204020204" pitchFamily="34" charset="-122"/>
              </a:rPr>
              <a:t>ASCII </a:t>
            </a:r>
            <a:r>
              <a:rPr lang="zh-CN" altLang="en-US" dirty="0">
                <a:ea typeface="微软雅黑" panose="020B0503020204020204" pitchFamily="34" charset="-122"/>
              </a:rPr>
              <a:t>码从小到大排序（字典序）。</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3. </a:t>
            </a:r>
            <a:r>
              <a:rPr lang="zh-CN" altLang="en-US" dirty="0">
                <a:ea typeface="微软雅黑" panose="020B0503020204020204" pitchFamily="34" charset="-122"/>
              </a:rPr>
              <a:t>对参数名与参数值使用</a:t>
            </a:r>
            <a:r>
              <a:rPr lang="en-US" altLang="zh-CN" dirty="0" err="1">
                <a:ea typeface="微软雅黑" panose="020B0503020204020204" pitchFamily="34" charset="-122"/>
              </a:rPr>
              <a:t>url</a:t>
            </a:r>
            <a:r>
              <a:rPr lang="zh-CN" altLang="en-US" dirty="0">
                <a:ea typeface="微软雅黑" panose="020B0503020204020204" pitchFamily="34" charset="-122"/>
              </a:rPr>
              <a:t>键值对的格式（</a:t>
            </a:r>
            <a:r>
              <a:rPr lang="en-US" altLang="zh-CN" dirty="0"/>
              <a:t>key1=value1&amp;key2=value2…</a:t>
            </a:r>
            <a:r>
              <a:rPr lang="zh-CN" altLang="en-US" dirty="0">
                <a:ea typeface="微软雅黑" panose="020B0503020204020204" pitchFamily="34" charset="-122"/>
              </a:rPr>
              <a:t>）进行字符串拼接。</a:t>
            </a:r>
            <a:endParaRPr lang="en-US" altLang="zh-CN" dirty="0">
              <a:ea typeface="微软雅黑" panose="020B0503020204020204" pitchFamily="34" charset="-122"/>
            </a:endParaRPr>
          </a:p>
          <a:p>
            <a:pPr lvl="2">
              <a:lnSpc>
                <a:spcPct val="150000"/>
              </a:lnSpc>
            </a:pPr>
            <a:r>
              <a:rPr lang="zh-CN" altLang="en-US" sz="1600" dirty="0">
                <a:solidFill>
                  <a:schemeClr val="accent6">
                    <a:lumMod val="75000"/>
                  </a:schemeClr>
                </a:solidFill>
                <a:ea typeface="微软雅黑" panose="020B0503020204020204" pitchFamily="34" charset="-122"/>
              </a:rPr>
              <a:t>注意：这里所有的参数名都是小写字符，并且字段名和字段值都采用原始值，不进行</a:t>
            </a:r>
            <a:r>
              <a:rPr lang="en-US" altLang="zh-CN" sz="1600" dirty="0">
                <a:solidFill>
                  <a:schemeClr val="accent6">
                    <a:lumMod val="75000"/>
                  </a:schemeClr>
                </a:solidFill>
                <a:ea typeface="微软雅黑" panose="020B0503020204020204" pitchFamily="34" charset="-122"/>
              </a:rPr>
              <a:t>URL </a:t>
            </a:r>
            <a:r>
              <a:rPr lang="zh-CN" altLang="en-US" sz="1600" dirty="0">
                <a:solidFill>
                  <a:schemeClr val="accent6">
                    <a:lumMod val="75000"/>
                  </a:schemeClr>
                </a:solidFill>
                <a:ea typeface="微软雅黑" panose="020B0503020204020204" pitchFamily="34" charset="-122"/>
              </a:rPr>
              <a:t>转义。</a:t>
            </a:r>
            <a:endParaRPr lang="en-US" altLang="zh-CN" sz="1600" dirty="0">
              <a:solidFill>
                <a:schemeClr val="accent6">
                  <a:lumMod val="75000"/>
                </a:schemeClr>
              </a:solidFill>
              <a:ea typeface="微软雅黑" panose="020B0503020204020204" pitchFamily="34" charset="-122"/>
            </a:endParaRPr>
          </a:p>
          <a:p>
            <a:pPr lvl="1">
              <a:lnSpc>
                <a:spcPct val="150000"/>
              </a:lnSpc>
            </a:pPr>
            <a:r>
              <a:rPr lang="en-US" altLang="zh-CN" dirty="0">
                <a:ea typeface="微软雅黑" panose="020B0503020204020204" pitchFamily="34" charset="-122"/>
              </a:rPr>
              <a:t>4. </a:t>
            </a:r>
            <a:r>
              <a:rPr lang="zh-CN" altLang="en-US" dirty="0">
                <a:ea typeface="微软雅黑" panose="020B0503020204020204" pitchFamily="34" charset="-122"/>
              </a:rPr>
              <a:t>对拼接的字符串进行</a:t>
            </a:r>
            <a:r>
              <a:rPr lang="en-US" altLang="zh-CN" dirty="0">
                <a:ea typeface="微软雅黑" panose="020B0503020204020204" pitchFamily="34" charset="-122"/>
              </a:rPr>
              <a:t>sha1</a:t>
            </a:r>
            <a:r>
              <a:rPr lang="zh-CN" altLang="en-US" dirty="0">
                <a:ea typeface="微软雅黑" panose="020B0503020204020204" pitchFamily="34" charset="-122"/>
              </a:rPr>
              <a:t>加密签名：</a:t>
            </a:r>
            <a:r>
              <a:rPr lang="en-US" altLang="zh-CN" dirty="0">
                <a:ea typeface="微软雅黑" panose="020B0503020204020204" pitchFamily="34" charset="-122"/>
              </a:rPr>
              <a:t>sha1(string)</a:t>
            </a:r>
            <a:r>
              <a:rPr lang="zh-CN" altLang="en-US" dirty="0">
                <a:ea typeface="微软雅黑" panose="020B0503020204020204" pitchFamily="34" charset="-122"/>
              </a:rPr>
              <a:t>。</a:t>
            </a:r>
            <a:endParaRPr lang="en-US" altLang="zh-CN" dirty="0">
              <a:ea typeface="微软雅黑" panose="020B0503020204020204" pitchFamily="34" charset="-122"/>
            </a:endParaRPr>
          </a:p>
        </p:txBody>
      </p:sp>
    </p:spTree>
    <p:extLst>
      <p:ext uri="{BB962C8B-B14F-4D97-AF65-F5344CB8AC3E}">
        <p14:creationId xmlns:p14="http://schemas.microsoft.com/office/powerpoint/2010/main" val="3265406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第二讲</a:t>
            </a:r>
          </a:p>
        </p:txBody>
      </p:sp>
      <p:sp>
        <p:nvSpPr>
          <p:cNvPr id="4" name="文本框 3"/>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基础与使用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基本使用</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配合使用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13956" cy="685800"/>
          </a:xfrm>
        </p:spPr>
        <p:txBody>
          <a:bodyPr/>
          <a:lstStyle/>
          <a:p>
            <a:r>
              <a:rPr lang="en-US" altLang="zh-CN" b="0" dirty="0"/>
              <a:t>ready</a:t>
            </a:r>
            <a:r>
              <a:rPr lang="zh-CN" altLang="en-US" b="0" dirty="0"/>
              <a:t>接口的回调函数</a:t>
            </a:r>
          </a:p>
        </p:txBody>
      </p:sp>
    </p:spTree>
    <p:extLst>
      <p:ext uri="{BB962C8B-B14F-4D97-AF65-F5344CB8AC3E}">
        <p14:creationId xmlns:p14="http://schemas.microsoft.com/office/powerpoint/2010/main" val="636796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788135" cy="685800"/>
          </a:xfrm>
        </p:spPr>
        <p:txBody>
          <a:bodyPr/>
          <a:lstStyle/>
          <a:p>
            <a:r>
              <a:rPr lang="en-US" altLang="zh-CN" b="0" dirty="0"/>
              <a:t>error</a:t>
            </a:r>
            <a:r>
              <a:rPr lang="zh-CN" altLang="en-US" b="0" dirty="0"/>
              <a:t>接口的回调函数</a:t>
            </a:r>
          </a:p>
        </p:txBody>
      </p:sp>
    </p:spTree>
    <p:extLst>
      <p:ext uri="{BB962C8B-B14F-4D97-AF65-F5344CB8AC3E}">
        <p14:creationId xmlns:p14="http://schemas.microsoft.com/office/powerpoint/2010/main" val="1067076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788135" cy="685800"/>
          </a:xfrm>
        </p:spPr>
        <p:txBody>
          <a:bodyPr/>
          <a:lstStyle/>
          <a:p>
            <a:r>
              <a:rPr lang="zh-CN" altLang="en-US" b="0" dirty="0"/>
              <a:t>其他参数</a:t>
            </a:r>
          </a:p>
        </p:txBody>
      </p:sp>
    </p:spTree>
    <p:extLst>
      <p:ext uri="{BB962C8B-B14F-4D97-AF65-F5344CB8AC3E}">
        <p14:creationId xmlns:p14="http://schemas.microsoft.com/office/powerpoint/2010/main" val="1236049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分享接口</a:t>
            </a:r>
          </a:p>
        </p:txBody>
      </p:sp>
    </p:spTree>
    <p:extLst>
      <p:ext uri="{BB962C8B-B14F-4D97-AF65-F5344CB8AC3E}">
        <p14:creationId xmlns:p14="http://schemas.microsoft.com/office/powerpoint/2010/main" val="2902273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dirty="0"/>
              <a:t>第三讲</a:t>
            </a:r>
          </a:p>
        </p:txBody>
      </p:sp>
      <p:sp>
        <p:nvSpPr>
          <p:cNvPr id="6" name="文本框 5"/>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基础与使用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err="1">
                <a:solidFill>
                  <a:schemeClr val="accent6">
                    <a:lumMod val="75000"/>
                  </a:schemeClr>
                </a:solidFill>
                <a:latin typeface="微软雅黑" panose="020B0503020204020204" pitchFamily="34" charset="-122"/>
                <a:ea typeface="微软雅黑" panose="020B0503020204020204" pitchFamily="34" charset="-122"/>
              </a:rPr>
              <a:t>WeUI</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与</a:t>
            </a: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配合使用</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89625" cy="685800"/>
          </a:xfrm>
        </p:spPr>
        <p:txBody>
          <a:bodyPr/>
          <a:lstStyle/>
          <a:p>
            <a:r>
              <a:rPr lang="zh-CN" altLang="en-US" b="0" dirty="0"/>
              <a:t>获取地理位置</a:t>
            </a:r>
          </a:p>
        </p:txBody>
      </p:sp>
    </p:spTree>
    <p:extLst>
      <p:ext uri="{BB962C8B-B14F-4D97-AF65-F5344CB8AC3E}">
        <p14:creationId xmlns:p14="http://schemas.microsoft.com/office/powerpoint/2010/main" val="921697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语音接口</a:t>
            </a:r>
          </a:p>
        </p:txBody>
      </p:sp>
    </p:spTree>
    <p:extLst>
      <p:ext uri="{BB962C8B-B14F-4D97-AF65-F5344CB8AC3E}">
        <p14:creationId xmlns:p14="http://schemas.microsoft.com/office/powerpoint/2010/main" val="2100823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46763" cy="685800"/>
          </a:xfrm>
        </p:spPr>
        <p:txBody>
          <a:bodyPr/>
          <a:lstStyle/>
          <a:p>
            <a:r>
              <a:rPr lang="zh-CN" altLang="en-US" b="0" dirty="0"/>
              <a:t>扫码接口</a:t>
            </a:r>
          </a:p>
        </p:txBody>
      </p:sp>
    </p:spTree>
    <p:extLst>
      <p:ext uri="{BB962C8B-B14F-4D97-AF65-F5344CB8AC3E}">
        <p14:creationId xmlns:p14="http://schemas.microsoft.com/office/powerpoint/2010/main" val="13496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58444" y="2343152"/>
            <a:ext cx="5385594" cy="2308324"/>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基础</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配合使用</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Tree>
    <p:extLst>
      <p:ext uri="{BB962C8B-B14F-4D97-AF65-F5344CB8AC3E}">
        <p14:creationId xmlns:p14="http://schemas.microsoft.com/office/powerpoint/2010/main" val="94735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5" name="文本框 4"/>
          <p:cNvSpPr txBox="1"/>
          <p:nvPr/>
        </p:nvSpPr>
        <p:spPr>
          <a:xfrm>
            <a:off x="4058444" y="2343152"/>
            <a:ext cx="5385594" cy="1969257"/>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基础</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配合使用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JS-SDK</a:t>
            </a:r>
            <a:r>
              <a:rPr lang="zh-CN" altLang="en-US" b="0" dirty="0"/>
              <a:t>介绍</a:t>
            </a:r>
          </a:p>
        </p:txBody>
      </p:sp>
      <p:sp>
        <p:nvSpPr>
          <p:cNvPr id="3" name="文本框 2">
            <a:extLst>
              <a:ext uri="{FF2B5EF4-FFF2-40B4-BE49-F238E27FC236}">
                <a16:creationId xmlns:a16="http://schemas.microsoft.com/office/drawing/2014/main" id="{E5C1B8B1-2761-4484-AFD6-D0E134199B95}"/>
              </a:ext>
            </a:extLst>
          </p:cNvPr>
          <p:cNvSpPr txBox="1"/>
          <p:nvPr/>
        </p:nvSpPr>
        <p:spPr>
          <a:xfrm>
            <a:off x="1054100" y="1765739"/>
            <a:ext cx="10710041"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a:t>
            </a:r>
            <a:r>
              <a:rPr lang="en-US" altLang="zh-CN" sz="2000" dirty="0">
                <a:latin typeface="微软雅黑" panose="020B0503020204020204" pitchFamily="34" charset="-122"/>
                <a:ea typeface="微软雅黑" panose="020B0503020204020204" pitchFamily="34" charset="-122"/>
              </a:rPr>
              <a:t>JS-SDK</a:t>
            </a:r>
            <a:r>
              <a:rPr lang="zh-CN" altLang="en-US" sz="2000" dirty="0">
                <a:latin typeface="微软雅黑" panose="020B0503020204020204" pitchFamily="34" charset="-122"/>
                <a:ea typeface="微软雅黑" panose="020B0503020204020204" pitchFamily="34" charset="-122"/>
              </a:rPr>
              <a:t>是微信公众平台面向网页开发者提供的基于微信内的网页开发工具包。</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通过使用微信</a:t>
            </a:r>
            <a:r>
              <a:rPr lang="en-US" altLang="zh-CN" sz="2000" dirty="0">
                <a:latin typeface="微软雅黑" panose="020B0503020204020204" pitchFamily="34" charset="-122"/>
                <a:ea typeface="微软雅黑" panose="020B0503020204020204" pitchFamily="34" charset="-122"/>
              </a:rPr>
              <a:t>JS-SDK</a:t>
            </a:r>
            <a:r>
              <a:rPr lang="zh-CN" altLang="en-US" sz="2000" dirty="0">
                <a:latin typeface="微软雅黑" panose="020B0503020204020204" pitchFamily="34" charset="-122"/>
                <a:ea typeface="微软雅黑" panose="020B0503020204020204" pitchFamily="34" charset="-122"/>
              </a:rPr>
              <a:t>，网页开发者可借助微信高效地使用拍照、选图、语音、位置等手机系统的能力，同时可以直接使用微信分享、扫一扫、卡券、支付等微信特有的能力，为微信用户提供更优质的网页体验。</a:t>
            </a:r>
          </a:p>
        </p:txBody>
      </p:sp>
    </p:spTree>
    <p:extLst>
      <p:ext uri="{BB962C8B-B14F-4D97-AF65-F5344CB8AC3E}">
        <p14:creationId xmlns:p14="http://schemas.microsoft.com/office/powerpoint/2010/main" val="349316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en-US" altLang="zh-CN" b="0" dirty="0"/>
              <a:t>JS-SDK</a:t>
            </a:r>
            <a:r>
              <a:rPr lang="zh-CN" altLang="en-US" b="0" dirty="0"/>
              <a:t>使用步骤</a:t>
            </a:r>
          </a:p>
        </p:txBody>
      </p:sp>
      <p:sp>
        <p:nvSpPr>
          <p:cNvPr id="3" name="文本框 2">
            <a:extLst>
              <a:ext uri="{FF2B5EF4-FFF2-40B4-BE49-F238E27FC236}">
                <a16:creationId xmlns:a16="http://schemas.microsoft.com/office/drawing/2014/main" id="{BE32C8A3-F59C-4334-B478-BC0C30A77569}"/>
              </a:ext>
            </a:extLst>
          </p:cNvPr>
          <p:cNvSpPr txBox="1"/>
          <p:nvPr/>
        </p:nvSpPr>
        <p:spPr>
          <a:xfrm>
            <a:off x="1054100" y="1692166"/>
            <a:ext cx="10717486" cy="4371068"/>
          </a:xfrm>
          <a:prstGeom prst="rect">
            <a:avLst/>
          </a:prstGeom>
          <a:noFill/>
        </p:spPr>
        <p:txBody>
          <a:bodyPr wrap="square" rtlCol="0">
            <a:spAutoFit/>
          </a:bodyPr>
          <a:lstStyle/>
          <a:p>
            <a:pPr>
              <a:lnSpc>
                <a:spcPts val="2800"/>
              </a:lnSpc>
            </a:pPr>
            <a:r>
              <a:rPr lang="zh-CN" altLang="en-US" b="1" dirty="0">
                <a:latin typeface="微软雅黑" panose="020B0503020204020204" pitchFamily="34" charset="-122"/>
                <a:ea typeface="微软雅黑" panose="020B0503020204020204" pitchFamily="34" charset="-122"/>
              </a:rPr>
              <a:t>步骤一：绑定域名</a:t>
            </a:r>
            <a:endParaRPr lang="zh-CN" altLang="en-US" dirty="0">
              <a:latin typeface="微软雅黑" panose="020B0503020204020204" pitchFamily="34" charset="-122"/>
              <a:ea typeface="微软雅黑" panose="020B0503020204020204" pitchFamily="34" charset="-122"/>
            </a:endParaRPr>
          </a:p>
          <a:p>
            <a:pPr lvl="1">
              <a:lnSpc>
                <a:spcPts val="2800"/>
              </a:lnSpc>
            </a:pPr>
            <a:r>
              <a:rPr lang="zh-CN" altLang="en-US" sz="1600" dirty="0">
                <a:latin typeface="Calibri" panose="020F0502020204030204" pitchFamily="34" charset="0"/>
                <a:ea typeface="微软雅黑" panose="020B0503020204020204" pitchFamily="34" charset="-122"/>
              </a:rPr>
              <a:t>先登录微信公众平台进入“公众号设置”的“功能设置”里填写“</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接口安全域名”。</a:t>
            </a:r>
          </a:p>
          <a:p>
            <a:pPr lvl="1">
              <a:lnSpc>
                <a:spcPts val="2800"/>
              </a:lnSpc>
            </a:pPr>
            <a:r>
              <a:rPr lang="zh-CN" altLang="en-US" sz="1600" dirty="0">
                <a:latin typeface="Calibri" panose="020F0502020204030204" pitchFamily="34" charset="0"/>
                <a:ea typeface="微软雅黑" panose="020B0503020204020204" pitchFamily="34" charset="-122"/>
              </a:rPr>
              <a:t>备注：登录后可在“开发者中心”查看对应的接口权限。</a:t>
            </a:r>
          </a:p>
          <a:p>
            <a:pPr>
              <a:lnSpc>
                <a:spcPts val="2800"/>
              </a:lnSpc>
            </a:pPr>
            <a:r>
              <a:rPr lang="zh-CN" altLang="en-US" b="1" dirty="0">
                <a:latin typeface="微软雅黑" panose="020B0503020204020204" pitchFamily="34" charset="-122"/>
                <a:ea typeface="微软雅黑" panose="020B0503020204020204" pitchFamily="34" charset="-122"/>
              </a:rPr>
              <a:t>步骤二：引入</a:t>
            </a:r>
            <a:r>
              <a:rPr lang="en-US" altLang="zh-CN" b="1" dirty="0">
                <a:latin typeface="微软雅黑" panose="020B0503020204020204" pitchFamily="34" charset="-122"/>
                <a:ea typeface="微软雅黑" panose="020B0503020204020204" pitchFamily="34" charset="-122"/>
              </a:rPr>
              <a:t>JS</a:t>
            </a:r>
            <a:r>
              <a:rPr lang="zh-CN" altLang="en-US" b="1" dirty="0">
                <a:latin typeface="微软雅黑" panose="020B0503020204020204" pitchFamily="34" charset="-122"/>
                <a:ea typeface="微软雅黑" panose="020B0503020204020204" pitchFamily="34" charset="-122"/>
              </a:rPr>
              <a:t>文件</a:t>
            </a:r>
            <a:endParaRPr lang="zh-CN" altLang="en-US" dirty="0">
              <a:latin typeface="微软雅黑" panose="020B0503020204020204" pitchFamily="34" charset="-122"/>
              <a:ea typeface="微软雅黑" panose="020B0503020204020204" pitchFamily="34" charset="-122"/>
            </a:endParaRPr>
          </a:p>
          <a:p>
            <a:pPr lvl="1">
              <a:lnSpc>
                <a:spcPts val="2800"/>
              </a:lnSpc>
            </a:pPr>
            <a:r>
              <a:rPr lang="zh-CN" altLang="en-US" sz="1600" dirty="0">
                <a:latin typeface="Calibri" panose="020F0502020204030204" pitchFamily="34" charset="0"/>
                <a:ea typeface="微软雅黑" panose="020B0503020204020204" pitchFamily="34" charset="-122"/>
              </a:rPr>
              <a:t>在需要调用</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接口的页面引入如下</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文件，（支持</a:t>
            </a:r>
            <a:r>
              <a:rPr lang="en-US" altLang="zh-CN" sz="1600" dirty="0">
                <a:latin typeface="Calibri" panose="020F0502020204030204" pitchFamily="34" charset="0"/>
                <a:ea typeface="微软雅黑" panose="020B0503020204020204" pitchFamily="34" charset="-122"/>
              </a:rPr>
              <a:t>https</a:t>
            </a:r>
            <a:r>
              <a:rPr lang="zh-CN" altLang="en-US" sz="1600" dirty="0">
                <a:latin typeface="Calibri" panose="020F0502020204030204" pitchFamily="34" charset="0"/>
                <a:ea typeface="微软雅黑" panose="020B0503020204020204" pitchFamily="34" charset="-122"/>
              </a:rPr>
              <a:t>）：</a:t>
            </a:r>
            <a:r>
              <a:rPr lang="en-US" altLang="zh-CN" sz="1600" dirty="0">
                <a:latin typeface="Calibri" panose="020F0502020204030204" pitchFamily="34" charset="0"/>
                <a:ea typeface="微软雅黑" panose="020B0503020204020204" pitchFamily="34" charset="-122"/>
                <a:hlinkClick r:id="rId2"/>
              </a:rPr>
              <a:t>http://res.wx.qq.com/open/js/jweixin-1.2.0.js</a:t>
            </a:r>
            <a:r>
              <a:rPr lang="zh-CN" altLang="en-US" sz="1600" dirty="0">
                <a:latin typeface="Calibri" panose="020F0502020204030204" pitchFamily="34" charset="0"/>
                <a:ea typeface="微软雅黑" panose="020B0503020204020204" pitchFamily="34" charset="-122"/>
              </a:rPr>
              <a:t>（备注：支持使用 </a:t>
            </a:r>
            <a:r>
              <a:rPr lang="en-US" altLang="zh-CN" sz="1600" dirty="0">
                <a:latin typeface="Calibri" panose="020F0502020204030204" pitchFamily="34" charset="0"/>
                <a:ea typeface="微软雅黑" panose="020B0503020204020204" pitchFamily="34" charset="-122"/>
              </a:rPr>
              <a:t>AMD/CMD </a:t>
            </a:r>
            <a:r>
              <a:rPr lang="zh-CN" altLang="en-US" sz="1600" dirty="0">
                <a:latin typeface="Calibri" panose="020F0502020204030204" pitchFamily="34" charset="0"/>
                <a:ea typeface="微软雅黑" panose="020B0503020204020204" pitchFamily="34" charset="-122"/>
              </a:rPr>
              <a:t>标准模块加载方法加载）</a:t>
            </a:r>
          </a:p>
          <a:p>
            <a:pPr>
              <a:lnSpc>
                <a:spcPts val="2800"/>
              </a:lnSpc>
            </a:pPr>
            <a:r>
              <a:rPr lang="zh-CN" altLang="en-US" b="1" dirty="0">
                <a:latin typeface="微软雅黑" panose="020B0503020204020204" pitchFamily="34" charset="-122"/>
                <a:ea typeface="微软雅黑" panose="020B0503020204020204" pitchFamily="34" charset="-122"/>
              </a:rPr>
              <a:t>步骤三：通过</a:t>
            </a:r>
            <a:r>
              <a:rPr lang="en-US" altLang="zh-CN" b="1" dirty="0">
                <a:latin typeface="微软雅黑" panose="020B0503020204020204" pitchFamily="34" charset="-122"/>
                <a:ea typeface="微软雅黑" panose="020B0503020204020204" pitchFamily="34" charset="-122"/>
              </a:rPr>
              <a:t>config</a:t>
            </a:r>
            <a:r>
              <a:rPr lang="zh-CN" altLang="en-US" b="1" dirty="0">
                <a:latin typeface="微软雅黑" panose="020B0503020204020204" pitchFamily="34" charset="-122"/>
                <a:ea typeface="微软雅黑" panose="020B0503020204020204" pitchFamily="34" charset="-122"/>
              </a:rPr>
              <a:t>接口注入权限验证配置</a:t>
            </a:r>
            <a:endParaRPr lang="zh-CN" altLang="en-US" dirty="0">
              <a:latin typeface="微软雅黑" panose="020B0503020204020204" pitchFamily="34" charset="-122"/>
              <a:ea typeface="微软雅黑" panose="020B0503020204020204" pitchFamily="34" charset="-122"/>
            </a:endParaRPr>
          </a:p>
          <a:p>
            <a:pPr lvl="1">
              <a:lnSpc>
                <a:spcPts val="2800"/>
              </a:lnSpc>
            </a:pPr>
            <a:r>
              <a:rPr lang="zh-CN" altLang="en-US" sz="1600" dirty="0">
                <a:solidFill>
                  <a:schemeClr val="accent6">
                    <a:lumMod val="75000"/>
                  </a:schemeClr>
                </a:solidFill>
                <a:latin typeface="Calibri" panose="020F0502020204030204" pitchFamily="34" charset="0"/>
                <a:ea typeface="微软雅黑" panose="020B0503020204020204" pitchFamily="34" charset="-122"/>
              </a:rPr>
              <a:t>所有需要使用</a:t>
            </a:r>
            <a:r>
              <a:rPr lang="en-US" altLang="zh-CN" sz="1600" dirty="0">
                <a:solidFill>
                  <a:schemeClr val="accent6">
                    <a:lumMod val="75000"/>
                  </a:schemeClr>
                </a:solidFill>
                <a:latin typeface="Calibri" panose="020F0502020204030204" pitchFamily="34" charset="0"/>
                <a:ea typeface="微软雅黑" panose="020B0503020204020204" pitchFamily="34" charset="-122"/>
              </a:rPr>
              <a:t>JS-SDK</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的页面必须先注入配置信息，否则将无法调用（同一个</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仅需调用一次，对于变化</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SPA</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web app</a:t>
            </a:r>
            <a:r>
              <a:rPr lang="zh-CN" altLang="en-US" sz="1600" dirty="0">
                <a:solidFill>
                  <a:schemeClr val="accent6">
                    <a:lumMod val="75000"/>
                  </a:schemeClr>
                </a:solidFill>
                <a:latin typeface="Calibri" panose="020F0502020204030204" pitchFamily="34" charset="0"/>
                <a:ea typeface="微软雅黑" panose="020B0503020204020204" pitchFamily="34" charset="-122"/>
              </a:rPr>
              <a:t>可在每次</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变化时进行调用</a:t>
            </a:r>
            <a:r>
              <a:rPr lang="en-US" altLang="zh-CN" sz="1600" dirty="0">
                <a:solidFill>
                  <a:schemeClr val="accent6">
                    <a:lumMod val="75000"/>
                  </a:schemeClr>
                </a:solidFill>
                <a:latin typeface="Calibri" panose="020F0502020204030204" pitchFamily="34" charset="0"/>
                <a:ea typeface="微软雅黑" panose="020B0503020204020204" pitchFamily="34" charset="-122"/>
              </a:rPr>
              <a:t>,</a:t>
            </a:r>
            <a:r>
              <a:rPr lang="zh-CN" altLang="en-US" sz="1600" dirty="0">
                <a:solidFill>
                  <a:schemeClr val="accent6">
                    <a:lumMod val="75000"/>
                  </a:schemeClr>
                </a:solidFill>
                <a:latin typeface="Calibri" panose="020F0502020204030204" pitchFamily="34" charset="0"/>
                <a:ea typeface="微软雅黑" panose="020B0503020204020204" pitchFamily="34" charset="-122"/>
              </a:rPr>
              <a:t>目前</a:t>
            </a:r>
            <a:r>
              <a:rPr lang="en-US" altLang="zh-CN" sz="1600" dirty="0">
                <a:solidFill>
                  <a:schemeClr val="accent6">
                    <a:lumMod val="75000"/>
                  </a:schemeClr>
                </a:solidFill>
                <a:latin typeface="Calibri" panose="020F0502020204030204" pitchFamily="34" charset="0"/>
                <a:ea typeface="微软雅黑" panose="020B0503020204020204" pitchFamily="34" charset="-122"/>
              </a:rPr>
              <a:t>Android</a:t>
            </a:r>
            <a:r>
              <a:rPr lang="zh-CN" altLang="en-US" sz="1600" dirty="0">
                <a:solidFill>
                  <a:schemeClr val="accent6">
                    <a:lumMod val="75000"/>
                  </a:schemeClr>
                </a:solidFill>
                <a:latin typeface="Calibri" panose="020F0502020204030204" pitchFamily="34" charset="0"/>
                <a:ea typeface="微软雅黑" panose="020B0503020204020204" pitchFamily="34" charset="-122"/>
              </a:rPr>
              <a:t>微信客户端不支持</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pushState</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H5</a:t>
            </a:r>
            <a:r>
              <a:rPr lang="zh-CN" altLang="en-US" sz="1600" dirty="0">
                <a:solidFill>
                  <a:schemeClr val="accent6">
                    <a:lumMod val="75000"/>
                  </a:schemeClr>
                </a:solidFill>
                <a:latin typeface="Calibri" panose="020F0502020204030204" pitchFamily="34" charset="0"/>
                <a:ea typeface="微软雅黑" panose="020B0503020204020204" pitchFamily="34" charset="-122"/>
              </a:rPr>
              <a:t>新特性，所以使用</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pushState</a:t>
            </a:r>
            <a:r>
              <a:rPr lang="zh-CN" altLang="en-US" sz="1600" dirty="0">
                <a:solidFill>
                  <a:schemeClr val="accent6">
                    <a:lumMod val="75000"/>
                  </a:schemeClr>
                </a:solidFill>
                <a:latin typeface="Calibri" panose="020F0502020204030204" pitchFamily="34" charset="0"/>
                <a:ea typeface="微软雅黑" panose="020B0503020204020204" pitchFamily="34" charset="-122"/>
              </a:rPr>
              <a:t>来实现</a:t>
            </a:r>
            <a:r>
              <a:rPr lang="en-US" altLang="zh-CN" sz="1600" dirty="0">
                <a:solidFill>
                  <a:schemeClr val="accent6">
                    <a:lumMod val="75000"/>
                  </a:schemeClr>
                </a:solidFill>
                <a:latin typeface="Calibri" panose="020F0502020204030204" pitchFamily="34" charset="0"/>
                <a:ea typeface="微软雅黑" panose="020B0503020204020204" pitchFamily="34" charset="-122"/>
              </a:rPr>
              <a:t>web app</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的页面会导致签名失败，此问题会在</a:t>
            </a:r>
            <a:r>
              <a:rPr lang="en-US" altLang="zh-CN" sz="1600" dirty="0">
                <a:solidFill>
                  <a:schemeClr val="accent6">
                    <a:lumMod val="75000"/>
                  </a:schemeClr>
                </a:solidFill>
                <a:latin typeface="Calibri" panose="020F0502020204030204" pitchFamily="34" charset="0"/>
                <a:ea typeface="微软雅黑" panose="020B0503020204020204" pitchFamily="34" charset="-122"/>
              </a:rPr>
              <a:t>Android6.2</a:t>
            </a:r>
            <a:r>
              <a:rPr lang="zh-CN" altLang="en-US" sz="1600" dirty="0">
                <a:solidFill>
                  <a:schemeClr val="accent6">
                    <a:lumMod val="75000"/>
                  </a:schemeClr>
                </a:solidFill>
                <a:latin typeface="Calibri" panose="020F0502020204030204" pitchFamily="34" charset="0"/>
                <a:ea typeface="微软雅黑" panose="020B0503020204020204" pitchFamily="34" charset="-122"/>
              </a:rPr>
              <a:t>中修复）。</a:t>
            </a:r>
            <a:endParaRPr lang="en-US" altLang="zh-CN" sz="1600" dirty="0">
              <a:solidFill>
                <a:schemeClr val="accent6">
                  <a:lumMod val="75000"/>
                </a:schemeClr>
              </a:solidFill>
              <a:latin typeface="Calibri" panose="020F0502020204030204" pitchFamily="34" charset="0"/>
              <a:ea typeface="微软雅黑" panose="020B0503020204020204" pitchFamily="34" charset="-122"/>
            </a:endParaRPr>
          </a:p>
          <a:p>
            <a:pPr>
              <a:lnSpc>
                <a:spcPts val="2800"/>
              </a:lnSpc>
            </a:pPr>
            <a:r>
              <a:rPr lang="zh-CN" altLang="en-US" b="1" dirty="0">
                <a:latin typeface="微软雅黑" panose="020B0503020204020204" pitchFamily="34" charset="-122"/>
                <a:ea typeface="微软雅黑" panose="020B0503020204020204" pitchFamily="34" charset="-122"/>
              </a:rPr>
              <a:t>步骤四：通过</a:t>
            </a:r>
            <a:r>
              <a:rPr lang="en-US" altLang="zh-CN" b="1" dirty="0">
                <a:latin typeface="微软雅黑" panose="020B0503020204020204" pitchFamily="34" charset="-122"/>
                <a:ea typeface="微软雅黑" panose="020B0503020204020204" pitchFamily="34" charset="-122"/>
              </a:rPr>
              <a:t>ready</a:t>
            </a:r>
            <a:r>
              <a:rPr lang="zh-CN" altLang="en-US" b="1" dirty="0">
                <a:latin typeface="微软雅黑" panose="020B0503020204020204" pitchFamily="34" charset="-122"/>
                <a:ea typeface="微软雅黑" panose="020B0503020204020204" pitchFamily="34" charset="-122"/>
              </a:rPr>
              <a:t>接口处理成功验证</a:t>
            </a:r>
            <a:endParaRPr lang="en-US" altLang="zh-CN" b="1" dirty="0">
              <a:latin typeface="微软雅黑" panose="020B0503020204020204" pitchFamily="34" charset="-122"/>
              <a:ea typeface="微软雅黑" panose="020B0503020204020204" pitchFamily="34" charset="-122"/>
            </a:endParaRPr>
          </a:p>
          <a:p>
            <a:pPr>
              <a:lnSpc>
                <a:spcPts val="2800"/>
              </a:lnSpc>
            </a:pPr>
            <a:r>
              <a:rPr lang="zh-CN" altLang="en-US" b="1" dirty="0">
                <a:latin typeface="微软雅黑" panose="020B0503020204020204" pitchFamily="34" charset="-122"/>
                <a:ea typeface="微软雅黑" panose="020B0503020204020204" pitchFamily="34" charset="-122"/>
              </a:rPr>
              <a:t>步骤五：通过</a:t>
            </a:r>
            <a:r>
              <a:rPr lang="en-US" altLang="zh-CN" b="1" dirty="0">
                <a:latin typeface="微软雅黑" panose="020B0503020204020204" pitchFamily="34" charset="-122"/>
                <a:ea typeface="微软雅黑" panose="020B0503020204020204" pitchFamily="34" charset="-122"/>
              </a:rPr>
              <a:t>error</a:t>
            </a:r>
            <a:r>
              <a:rPr lang="zh-CN" altLang="en-US" b="1" dirty="0">
                <a:latin typeface="微软雅黑" panose="020B0503020204020204" pitchFamily="34" charset="-122"/>
                <a:ea typeface="微软雅黑" panose="020B0503020204020204" pitchFamily="34" charset="-122"/>
              </a:rPr>
              <a:t>接口处理失败验证</a:t>
            </a:r>
          </a:p>
        </p:txBody>
      </p:sp>
    </p:spTree>
    <p:extLst>
      <p:ext uri="{BB962C8B-B14F-4D97-AF65-F5344CB8AC3E}">
        <p14:creationId xmlns:p14="http://schemas.microsoft.com/office/powerpoint/2010/main" val="286591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配置</a:t>
            </a:r>
            <a:r>
              <a:rPr lang="en-US" altLang="zh-CN" b="0" dirty="0"/>
              <a:t>JS-SDK</a:t>
            </a:r>
            <a:endParaRPr lang="zh-CN" altLang="en-US" b="0" dirty="0"/>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017023" cy="4108817"/>
          </a:xfrm>
          <a:prstGeom prst="rect">
            <a:avLst/>
          </a:prstGeom>
          <a:noFill/>
        </p:spPr>
        <p:txBody>
          <a:bodyPr wrap="square" rtlCol="0">
            <a:spAutoFit/>
          </a:bodyPr>
          <a:lstStyle/>
          <a:p>
            <a:pPr>
              <a:lnSpc>
                <a:spcPct val="150000"/>
              </a:lnSpc>
            </a:pPr>
            <a:r>
              <a:rPr lang="en-US" altLang="zh-CN" dirty="0" err="1"/>
              <a:t>wx.config</a:t>
            </a:r>
            <a:r>
              <a:rPr lang="en-US" altLang="zh-CN" dirty="0"/>
              <a:t>({</a:t>
            </a:r>
            <a:endParaRPr lang="zh-CN" altLang="en-US" dirty="0"/>
          </a:p>
          <a:p>
            <a:pPr>
              <a:lnSpc>
                <a:spcPct val="150000"/>
              </a:lnSpc>
            </a:pPr>
            <a:r>
              <a:rPr lang="zh-CN" altLang="en-US" dirty="0"/>
              <a:t>    </a:t>
            </a:r>
            <a:r>
              <a:rPr lang="en-US" altLang="zh-CN" dirty="0"/>
              <a:t>debug: true, // </a:t>
            </a:r>
            <a:r>
              <a:rPr lang="zh-CN" altLang="en-US" dirty="0"/>
              <a:t>开启调试模式</a:t>
            </a:r>
            <a:r>
              <a:rPr lang="en-US" altLang="zh-CN" dirty="0"/>
              <a:t>,</a:t>
            </a:r>
            <a:r>
              <a:rPr lang="zh-CN" altLang="en-US" dirty="0"/>
              <a:t>调用的所有</a:t>
            </a:r>
            <a:r>
              <a:rPr lang="en-US" altLang="zh-CN" dirty="0" err="1"/>
              <a:t>api</a:t>
            </a:r>
            <a:r>
              <a:rPr lang="zh-CN" altLang="en-US" dirty="0"/>
              <a:t>的返回值会在客户端</a:t>
            </a:r>
            <a:r>
              <a:rPr lang="en-US" altLang="zh-CN" dirty="0"/>
              <a:t>alert</a:t>
            </a:r>
            <a:r>
              <a:rPr lang="zh-CN" altLang="en-US" dirty="0"/>
              <a:t>出来，若要查看传入的参数，可以在</a:t>
            </a:r>
            <a:r>
              <a:rPr lang="en-US" altLang="zh-CN" dirty="0"/>
              <a:t>pc</a:t>
            </a:r>
            <a:r>
              <a:rPr lang="zh-CN" altLang="en-US" dirty="0"/>
              <a:t>端打开，参数信息会通过</a:t>
            </a:r>
            <a:r>
              <a:rPr lang="en-US" altLang="zh-CN" dirty="0"/>
              <a:t>log</a:t>
            </a:r>
            <a:r>
              <a:rPr lang="zh-CN" altLang="en-US" dirty="0"/>
              <a:t>打出，仅在</a:t>
            </a:r>
            <a:r>
              <a:rPr lang="en-US" altLang="zh-CN" dirty="0"/>
              <a:t>pc</a:t>
            </a:r>
            <a:r>
              <a:rPr lang="zh-CN" altLang="en-US" dirty="0"/>
              <a:t>端时才会打印。</a:t>
            </a:r>
          </a:p>
          <a:p>
            <a:pPr>
              <a:lnSpc>
                <a:spcPct val="150000"/>
              </a:lnSpc>
            </a:pPr>
            <a:r>
              <a:rPr lang="zh-CN" altLang="en-US" dirty="0"/>
              <a:t>    </a:t>
            </a:r>
            <a:r>
              <a:rPr lang="en-US" altLang="zh-CN" dirty="0" err="1"/>
              <a:t>appId</a:t>
            </a:r>
            <a:r>
              <a:rPr lang="en-US" altLang="zh-CN" dirty="0"/>
              <a:t>: '', // </a:t>
            </a:r>
            <a:r>
              <a:rPr lang="zh-CN" altLang="en-US" dirty="0"/>
              <a:t>必填，公众号的唯一标识</a:t>
            </a:r>
          </a:p>
          <a:p>
            <a:pPr>
              <a:lnSpc>
                <a:spcPct val="150000"/>
              </a:lnSpc>
            </a:pPr>
            <a:r>
              <a:rPr lang="zh-CN" altLang="en-US" dirty="0"/>
              <a:t>    </a:t>
            </a:r>
            <a:r>
              <a:rPr lang="en-US" altLang="zh-CN" dirty="0"/>
              <a:t>timestamp: , // </a:t>
            </a:r>
            <a:r>
              <a:rPr lang="zh-CN" altLang="en-US" dirty="0"/>
              <a:t>必填，生成签名的时间戳</a:t>
            </a:r>
          </a:p>
          <a:p>
            <a:pPr>
              <a:lnSpc>
                <a:spcPct val="150000"/>
              </a:lnSpc>
            </a:pPr>
            <a:r>
              <a:rPr lang="zh-CN" altLang="en-US" dirty="0"/>
              <a:t>    </a:t>
            </a:r>
            <a:r>
              <a:rPr lang="en-US" altLang="zh-CN" dirty="0" err="1"/>
              <a:t>nonceStr</a:t>
            </a:r>
            <a:r>
              <a:rPr lang="en-US" altLang="zh-CN" dirty="0"/>
              <a:t>: '', // </a:t>
            </a:r>
            <a:r>
              <a:rPr lang="zh-CN" altLang="en-US" dirty="0"/>
              <a:t>必填，生成签名的随机串</a:t>
            </a:r>
          </a:p>
          <a:p>
            <a:pPr>
              <a:lnSpc>
                <a:spcPct val="150000"/>
              </a:lnSpc>
            </a:pPr>
            <a:r>
              <a:rPr lang="zh-CN" altLang="en-US" dirty="0"/>
              <a:t>    </a:t>
            </a:r>
            <a:r>
              <a:rPr lang="en-US" altLang="zh-CN" dirty="0"/>
              <a:t>signature: '',// </a:t>
            </a:r>
            <a:r>
              <a:rPr lang="zh-CN" altLang="en-US" dirty="0"/>
              <a:t>必填，签名，见附录</a:t>
            </a:r>
            <a:r>
              <a:rPr lang="en-US" altLang="zh-CN" dirty="0"/>
              <a:t>1</a:t>
            </a:r>
            <a:endParaRPr lang="zh-CN" altLang="en-US" dirty="0"/>
          </a:p>
          <a:p>
            <a:pPr>
              <a:lnSpc>
                <a:spcPct val="150000"/>
              </a:lnSpc>
            </a:pPr>
            <a:r>
              <a:rPr lang="zh-CN" altLang="en-US" dirty="0"/>
              <a:t>    </a:t>
            </a:r>
            <a:r>
              <a:rPr lang="en-US" altLang="zh-CN" dirty="0" err="1"/>
              <a:t>jsApiList</a:t>
            </a:r>
            <a:r>
              <a:rPr lang="en-US" altLang="zh-CN" dirty="0"/>
              <a:t>: [] // </a:t>
            </a:r>
            <a:r>
              <a:rPr lang="zh-CN" altLang="en-US" dirty="0"/>
              <a:t>必填，需要使用的</a:t>
            </a:r>
            <a:r>
              <a:rPr lang="en-US" altLang="zh-CN" dirty="0"/>
              <a:t>JS</a:t>
            </a:r>
            <a:r>
              <a:rPr lang="zh-CN" altLang="en-US" dirty="0"/>
              <a:t>接口列表，所有</a:t>
            </a:r>
            <a:r>
              <a:rPr lang="en-US" altLang="zh-CN" dirty="0"/>
              <a:t>JS</a:t>
            </a:r>
            <a:r>
              <a:rPr lang="zh-CN" altLang="en-US" dirty="0"/>
              <a:t>接口列表见附录</a:t>
            </a:r>
            <a:r>
              <a:rPr lang="en-US" altLang="zh-CN" dirty="0"/>
              <a:t>2</a:t>
            </a:r>
            <a:endParaRPr lang="zh-CN" altLang="en-US" dirty="0"/>
          </a:p>
          <a:p>
            <a:pPr>
              <a:lnSpc>
                <a:spcPct val="150000"/>
              </a:lnSpc>
            </a:pPr>
            <a:r>
              <a:rPr lang="en-US" altLang="zh-CN" dirty="0"/>
              <a:t>});</a:t>
            </a:r>
            <a:endParaRPr lang="zh-CN" altLang="en-US" dirty="0"/>
          </a:p>
          <a:p>
            <a:endParaRPr lang="zh-CN" altLang="en-US" dirty="0"/>
          </a:p>
        </p:txBody>
      </p:sp>
    </p:spTree>
    <p:extLst>
      <p:ext uri="{BB962C8B-B14F-4D97-AF65-F5344CB8AC3E}">
        <p14:creationId xmlns:p14="http://schemas.microsoft.com/office/powerpoint/2010/main" val="1236112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421306" cy="685800"/>
          </a:xfrm>
        </p:spPr>
        <p:txBody>
          <a:bodyPr/>
          <a:lstStyle/>
          <a:p>
            <a:r>
              <a:rPr lang="en-US" altLang="zh-CN" b="0" dirty="0"/>
              <a:t>JS-SDK</a:t>
            </a:r>
            <a:r>
              <a:rPr lang="zh-CN" altLang="en-US" b="0" dirty="0"/>
              <a:t>的</a:t>
            </a:r>
            <a:r>
              <a:rPr lang="en-US" altLang="zh-CN" b="0" dirty="0" err="1"/>
              <a:t>jsapi_ticket</a:t>
            </a:r>
            <a:endParaRPr lang="zh-CN" altLang="en-US" b="0" dirty="0"/>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705281"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err="1">
                <a:ea typeface="微软雅黑" panose="020B0503020204020204" pitchFamily="34" charset="-122"/>
              </a:rPr>
              <a:t>jsapi_ticket</a:t>
            </a:r>
            <a:r>
              <a:rPr lang="zh-CN" altLang="en-US" dirty="0">
                <a:ea typeface="微软雅黑" panose="020B0503020204020204" pitchFamily="34" charset="-122"/>
              </a:rPr>
              <a:t>：调用</a:t>
            </a:r>
            <a:r>
              <a:rPr lang="en-US" altLang="zh-CN" dirty="0">
                <a:ea typeface="微软雅黑" panose="020B0503020204020204" pitchFamily="34" charset="-122"/>
              </a:rPr>
              <a:t>JS-SDK</a:t>
            </a:r>
            <a:r>
              <a:rPr lang="zh-CN" altLang="en-US" dirty="0">
                <a:ea typeface="微软雅黑" panose="020B0503020204020204" pitchFamily="34" charset="-122"/>
              </a:rPr>
              <a:t>接口的凭证，需要在生成配置的签名时提供，首先要获取</a:t>
            </a:r>
            <a:r>
              <a:rPr lang="en-US" altLang="zh-CN" dirty="0" err="1">
                <a:ea typeface="微软雅黑" panose="020B0503020204020204" pitchFamily="34" charset="-122"/>
              </a:rPr>
              <a:t>access_token</a:t>
            </a:r>
            <a:r>
              <a:rPr lang="zh-CN" altLang="en-US" dirty="0">
                <a:ea typeface="微软雅黑" panose="020B0503020204020204" pitchFamily="34" charset="-122"/>
              </a:rPr>
              <a:t>，然后使用</a:t>
            </a:r>
            <a:r>
              <a:rPr lang="en-US" altLang="zh-CN" dirty="0" err="1">
                <a:ea typeface="微软雅黑" panose="020B0503020204020204" pitchFamily="34" charset="-122"/>
              </a:rPr>
              <a:t>access_token</a:t>
            </a:r>
            <a:r>
              <a:rPr lang="zh-CN" altLang="en-US" dirty="0">
                <a:ea typeface="微软雅黑" panose="020B0503020204020204" pitchFamily="34" charset="-122"/>
              </a:rPr>
              <a:t>获取</a:t>
            </a:r>
            <a:r>
              <a:rPr lang="en-US" altLang="zh-CN" dirty="0" err="1">
                <a:ea typeface="微软雅黑" panose="020B0503020204020204" pitchFamily="34" charset="-122"/>
              </a:rPr>
              <a:t>jsapi_ticket</a:t>
            </a:r>
            <a:r>
              <a:rPr lang="zh-CN" altLang="en-US" dirty="0">
                <a:ea typeface="微软雅黑" panose="020B0503020204020204" pitchFamily="34" charset="-122"/>
              </a:rPr>
              <a:t>。</a:t>
            </a:r>
            <a:endParaRPr lang="en-US" altLang="zh-CN" dirty="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ea typeface="微软雅黑" panose="020B0503020204020204" pitchFamily="34" charset="-122"/>
              </a:rPr>
              <a:t>正确调用返回的数据：</a:t>
            </a:r>
            <a:endParaRPr lang="en-US" altLang="zh-CN" dirty="0">
              <a:ea typeface="微软雅黑" panose="020B0503020204020204" pitchFamily="34" charset="-122"/>
            </a:endParaRPr>
          </a:p>
          <a:p>
            <a:pPr lvl="1"/>
            <a:r>
              <a:rPr lang="en-US" altLang="zh-CN" dirty="0">
                <a:ea typeface="微软雅黑" panose="020B0503020204020204" pitchFamily="34" charset="-122"/>
              </a:rPr>
              <a:t>{</a:t>
            </a:r>
          </a:p>
          <a:p>
            <a:pPr lvl="1"/>
            <a:r>
              <a:rPr lang="en-US" altLang="zh-CN" dirty="0">
                <a:ea typeface="微软雅黑" panose="020B0503020204020204" pitchFamily="34" charset="-122"/>
              </a:rPr>
              <a:t>"errcode":0,</a:t>
            </a:r>
          </a:p>
          <a:p>
            <a:pPr lvl="1"/>
            <a:r>
              <a:rPr lang="en-US" altLang="zh-CN" dirty="0">
                <a:ea typeface="微软雅黑" panose="020B0503020204020204" pitchFamily="34" charset="-122"/>
              </a:rPr>
              <a:t>"</a:t>
            </a:r>
            <a:r>
              <a:rPr lang="en-US" altLang="zh-CN" dirty="0" err="1">
                <a:ea typeface="微软雅黑" panose="020B0503020204020204" pitchFamily="34" charset="-122"/>
              </a:rPr>
              <a:t>errmsg</a:t>
            </a:r>
            <a:r>
              <a:rPr lang="en-US" altLang="zh-CN" dirty="0">
                <a:ea typeface="微软雅黑" panose="020B0503020204020204" pitchFamily="34" charset="-122"/>
              </a:rPr>
              <a:t>":"ok",</a:t>
            </a:r>
          </a:p>
          <a:p>
            <a:pPr lvl="1"/>
            <a:r>
              <a:rPr lang="en-US" altLang="zh-CN" dirty="0">
                <a:ea typeface="微软雅黑" panose="020B0503020204020204" pitchFamily="34" charset="-122"/>
              </a:rPr>
              <a:t>"ticket":"bxLdikRXVbTPdHSM05e5u5sUoXNKd8-41ZO3MhKoyN5OfkWITDGgnr2fwJ0m9E8NYzWKVZvdVtaUgWvsdshFKA",</a:t>
            </a:r>
          </a:p>
          <a:p>
            <a:pPr lvl="1"/>
            <a:r>
              <a:rPr lang="en-US" altLang="zh-CN" dirty="0">
                <a:ea typeface="微软雅黑" panose="020B0503020204020204" pitchFamily="34" charset="-122"/>
              </a:rPr>
              <a:t>"expires_in":7200</a:t>
            </a:r>
          </a:p>
          <a:p>
            <a:pPr lvl="1"/>
            <a:r>
              <a:rPr lang="en-US" altLang="zh-CN" dirty="0">
                <a:ea typeface="微软雅黑" panose="020B0503020204020204" pitchFamily="34" charset="-122"/>
              </a:rPr>
              <a:t>}</a:t>
            </a:r>
          </a:p>
          <a:p>
            <a:pPr marL="285750" indent="-285750">
              <a:lnSpc>
                <a:spcPct val="150000"/>
              </a:lnSpc>
              <a:buFont typeface="Arial" panose="020B0604020202020204" pitchFamily="34" charset="0"/>
              <a:buChar char="•"/>
            </a:pPr>
            <a:r>
              <a:rPr lang="en-US" altLang="zh-CN" dirty="0" err="1">
                <a:ea typeface="微软雅黑" panose="020B0503020204020204" pitchFamily="34" charset="-122"/>
              </a:rPr>
              <a:t>expires_in</a:t>
            </a:r>
            <a:r>
              <a:rPr lang="zh-CN" altLang="en-US" dirty="0">
                <a:ea typeface="微软雅黑" panose="020B0503020204020204" pitchFamily="34" charset="-122"/>
              </a:rPr>
              <a:t>表示有效时间为</a:t>
            </a:r>
            <a:r>
              <a:rPr lang="en-US" altLang="zh-CN" dirty="0">
                <a:ea typeface="微软雅黑" panose="020B0503020204020204" pitchFamily="34" charset="-122"/>
              </a:rPr>
              <a:t>7200</a:t>
            </a:r>
            <a:r>
              <a:rPr lang="zh-CN" altLang="en-US" dirty="0">
                <a:ea typeface="微软雅黑" panose="020B0503020204020204" pitchFamily="34" charset="-122"/>
              </a:rPr>
              <a:t>秒，类似于</a:t>
            </a:r>
            <a:r>
              <a:rPr lang="en-US" altLang="zh-CN" dirty="0" err="1">
                <a:ea typeface="微软雅黑" panose="020B0503020204020204" pitchFamily="34" charset="-122"/>
              </a:rPr>
              <a:t>access_token</a:t>
            </a:r>
            <a:r>
              <a:rPr lang="zh-CN" altLang="en-US" dirty="0">
                <a:ea typeface="微软雅黑" panose="020B0503020204020204" pitchFamily="34" charset="-122"/>
              </a:rPr>
              <a:t>，需要定期刷新。</a:t>
            </a:r>
          </a:p>
        </p:txBody>
      </p:sp>
    </p:spTree>
    <p:extLst>
      <p:ext uri="{BB962C8B-B14F-4D97-AF65-F5344CB8AC3E}">
        <p14:creationId xmlns:p14="http://schemas.microsoft.com/office/powerpoint/2010/main" val="181088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421306" cy="685800"/>
          </a:xfrm>
        </p:spPr>
        <p:txBody>
          <a:bodyPr/>
          <a:lstStyle/>
          <a:p>
            <a:r>
              <a:rPr lang="zh-CN" altLang="en-US" b="0" dirty="0"/>
              <a:t>签名的参数</a:t>
            </a:r>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705281" cy="37875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ea typeface="微软雅黑" panose="020B0503020204020204" pitchFamily="34" charset="-122"/>
              </a:rPr>
              <a:t>生成配置签名需要的参数：</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timestamp</a:t>
            </a:r>
            <a:r>
              <a:rPr lang="zh-CN" altLang="en-US" dirty="0">
                <a:ea typeface="微软雅黑" panose="020B0503020204020204" pitchFamily="34" charset="-122"/>
              </a:rPr>
              <a:t>：时间戳</a:t>
            </a:r>
            <a:endParaRPr lang="en-US" altLang="zh-CN" dirty="0">
              <a:ea typeface="微软雅黑" panose="020B0503020204020204" pitchFamily="34" charset="-122"/>
            </a:endParaRPr>
          </a:p>
          <a:p>
            <a:pPr lvl="1">
              <a:lnSpc>
                <a:spcPct val="150000"/>
              </a:lnSpc>
            </a:pPr>
            <a:r>
              <a:rPr lang="en-US" altLang="zh-CN" dirty="0" err="1">
                <a:ea typeface="微软雅黑" panose="020B0503020204020204" pitchFamily="34" charset="-122"/>
              </a:rPr>
              <a:t>jsapi_ticket</a:t>
            </a:r>
            <a:r>
              <a:rPr lang="zh-CN" altLang="en-US" dirty="0">
                <a:ea typeface="微软雅黑" panose="020B0503020204020204" pitchFamily="34" charset="-122"/>
              </a:rPr>
              <a:t>：接口调用票据</a:t>
            </a:r>
            <a:endParaRPr lang="en-US" altLang="zh-CN" dirty="0">
              <a:ea typeface="微软雅黑" panose="020B0503020204020204" pitchFamily="34" charset="-122"/>
            </a:endParaRPr>
          </a:p>
          <a:p>
            <a:pPr lvl="1">
              <a:lnSpc>
                <a:spcPct val="150000"/>
              </a:lnSpc>
            </a:pPr>
            <a:r>
              <a:rPr lang="en-US" altLang="zh-CN" dirty="0" err="1">
                <a:ea typeface="微软雅黑" panose="020B0503020204020204" pitchFamily="34" charset="-122"/>
              </a:rPr>
              <a:t>noncestr</a:t>
            </a:r>
            <a:r>
              <a:rPr lang="zh-CN" altLang="en-US" dirty="0">
                <a:ea typeface="微软雅黑" panose="020B0503020204020204" pitchFamily="34" charset="-122"/>
              </a:rPr>
              <a:t>：随机字符串</a:t>
            </a:r>
            <a:endParaRPr lang="en-US" altLang="zh-CN" dirty="0">
              <a:ea typeface="微软雅黑" panose="020B0503020204020204" pitchFamily="34" charset="-122"/>
            </a:endParaRPr>
          </a:p>
          <a:p>
            <a:pPr lvl="1">
              <a:lnSpc>
                <a:spcPct val="150000"/>
              </a:lnSpc>
            </a:pPr>
            <a:r>
              <a:rPr lang="en-US" altLang="zh-CN" dirty="0" err="1">
                <a:ea typeface="微软雅黑" panose="020B0503020204020204" pitchFamily="34" charset="-122"/>
              </a:rPr>
              <a:t>url</a:t>
            </a:r>
            <a:r>
              <a:rPr lang="zh-CN" altLang="en-US" dirty="0">
                <a:ea typeface="微软雅黑" panose="020B0503020204020204" pitchFamily="34" charset="-122"/>
              </a:rPr>
              <a:t>：使用</a:t>
            </a:r>
            <a:r>
              <a:rPr lang="en-US" altLang="zh-CN" dirty="0">
                <a:ea typeface="微软雅黑" panose="020B0503020204020204" pitchFamily="34" charset="-122"/>
              </a:rPr>
              <a:t>JS-SDK</a:t>
            </a:r>
            <a:r>
              <a:rPr lang="zh-CN" altLang="en-US" dirty="0">
                <a:ea typeface="微软雅黑" panose="020B0503020204020204" pitchFamily="34" charset="-122"/>
              </a:rPr>
              <a:t>的链接</a:t>
            </a:r>
            <a:endParaRPr lang="en-US" altLang="zh-CN" dirty="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ea typeface="微软雅黑" panose="020B0503020204020204" pitchFamily="34" charset="-122"/>
              </a:rPr>
              <a:t>正确配置</a:t>
            </a:r>
            <a:r>
              <a:rPr lang="en-US" altLang="zh-CN" dirty="0">
                <a:ea typeface="微软雅黑" panose="020B0503020204020204" pitchFamily="34" charset="-122"/>
              </a:rPr>
              <a:t>JS-SDK</a:t>
            </a:r>
            <a:r>
              <a:rPr lang="zh-CN" altLang="en-US" dirty="0">
                <a:ea typeface="微软雅黑" panose="020B0503020204020204" pitchFamily="34" charset="-122"/>
              </a:rPr>
              <a:t>的安全域名：</a:t>
            </a:r>
            <a:endParaRPr lang="en-US" altLang="zh-CN" dirty="0">
              <a:ea typeface="微软雅黑" panose="020B0503020204020204" pitchFamily="34" charset="-122"/>
            </a:endParaRPr>
          </a:p>
          <a:p>
            <a:pPr lvl="1">
              <a:lnSpc>
                <a:spcPct val="150000"/>
              </a:lnSpc>
            </a:pPr>
            <a:r>
              <a:rPr lang="zh-CN" altLang="en-US" dirty="0">
                <a:ea typeface="微软雅黑" panose="020B0503020204020204" pitchFamily="34" charset="-122"/>
              </a:rPr>
              <a:t>微信测试号中配置“</a:t>
            </a:r>
            <a:r>
              <a:rPr lang="en-US" altLang="zh-CN" b="1" dirty="0">
                <a:ea typeface="微软雅黑" panose="020B0503020204020204" pitchFamily="34" charset="-122"/>
              </a:rPr>
              <a:t>JS</a:t>
            </a:r>
            <a:r>
              <a:rPr lang="zh-CN" altLang="en-US" b="1" dirty="0">
                <a:ea typeface="微软雅黑" panose="020B0503020204020204" pitchFamily="34" charset="-122"/>
              </a:rPr>
              <a:t>接口安全域名</a:t>
            </a:r>
            <a:r>
              <a:rPr lang="zh-CN" altLang="en-US" dirty="0">
                <a:ea typeface="微软雅黑" panose="020B0503020204020204" pitchFamily="34" charset="-122"/>
              </a:rPr>
              <a:t>”，注意填写一级域名即可。</a:t>
            </a:r>
            <a:endParaRPr lang="en-US" altLang="zh-CN" dirty="0">
              <a:ea typeface="微软雅黑" panose="020B0503020204020204" pitchFamily="34" charset="-122"/>
            </a:endParaRPr>
          </a:p>
          <a:p>
            <a:pPr lvl="2">
              <a:lnSpc>
                <a:spcPct val="150000"/>
              </a:lnSpc>
            </a:pPr>
            <a:r>
              <a:rPr lang="zh-CN" altLang="en-US" dirty="0">
                <a:ea typeface="微软雅黑" panose="020B0503020204020204" pitchFamily="34" charset="-122"/>
              </a:rPr>
              <a:t>调用链接：</a:t>
            </a:r>
            <a:r>
              <a:rPr lang="en-US" altLang="zh-CN" dirty="0">
                <a:ea typeface="微软雅黑" panose="020B0503020204020204" pitchFamily="34" charset="-122"/>
                <a:hlinkClick r:id="rId2"/>
              </a:rPr>
              <a:t>http://www.example.com/test/test.php</a:t>
            </a:r>
            <a:endParaRPr lang="en-US" altLang="zh-CN" dirty="0">
              <a:ea typeface="微软雅黑" panose="020B0503020204020204" pitchFamily="34" charset="-122"/>
            </a:endParaRPr>
          </a:p>
          <a:p>
            <a:pPr lvl="2">
              <a:lnSpc>
                <a:spcPct val="150000"/>
              </a:lnSpc>
            </a:pPr>
            <a:r>
              <a:rPr lang="zh-CN" altLang="en-US" dirty="0">
                <a:ea typeface="微软雅黑" panose="020B0503020204020204" pitchFamily="34" charset="-122"/>
              </a:rPr>
              <a:t>配置域名：</a:t>
            </a:r>
            <a:r>
              <a:rPr lang="en-US" altLang="zh-CN" dirty="0">
                <a:ea typeface="微软雅黑" panose="020B0503020204020204" pitchFamily="34" charset="-122"/>
              </a:rPr>
              <a:t>example.com</a:t>
            </a:r>
          </a:p>
        </p:txBody>
      </p:sp>
    </p:spTree>
    <p:extLst>
      <p:ext uri="{BB962C8B-B14F-4D97-AF65-F5344CB8AC3E}">
        <p14:creationId xmlns:p14="http://schemas.microsoft.com/office/powerpoint/2010/main" val="19662373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9168</TotalTime>
  <Words>671</Words>
  <Application>Microsoft Office PowerPoint</Application>
  <PresentationFormat>宽屏</PresentationFormat>
  <Paragraphs>78</Paragraphs>
  <Slides>20</Slides>
  <Notes>1</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20</vt:i4>
      </vt:variant>
    </vt:vector>
  </HeadingPairs>
  <TitlesOfParts>
    <vt:vector size="35" baseType="lpstr">
      <vt:lpstr>冬青黑体简体中文 W3</vt:lpstr>
      <vt:lpstr>冬青黑体简体中文 W6</vt:lpstr>
      <vt:lpstr>宋体</vt:lpstr>
      <vt:lpstr>微软雅黑</vt:lpstr>
      <vt:lpstr>Arial</vt:lpstr>
      <vt:lpstr>Arial Narrow</vt:lpstr>
      <vt:lpstr>Calibri</vt:lpstr>
      <vt:lpstr>Calibri Light</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1755</cp:revision>
  <dcterms:created xsi:type="dcterms:W3CDTF">2014-07-07T13:10:41Z</dcterms:created>
  <dcterms:modified xsi:type="dcterms:W3CDTF">2017-08-29T09:04:58Z</dcterms:modified>
</cp:coreProperties>
</file>