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63" r:id="rId3"/>
    <p:sldMasterId id="2147483688" r:id="rId4"/>
    <p:sldMasterId id="2147483691" r:id="rId5"/>
  </p:sldMasterIdLst>
  <p:notesMasterIdLst>
    <p:notesMasterId r:id="rId27"/>
  </p:notesMasterIdLst>
  <p:handoutMasterIdLst>
    <p:handoutMasterId r:id="rId28"/>
  </p:handoutMasterIdLst>
  <p:sldIdLst>
    <p:sldId id="257" r:id="rId6"/>
    <p:sldId id="446" r:id="rId7"/>
    <p:sldId id="454" r:id="rId8"/>
    <p:sldId id="451" r:id="rId9"/>
    <p:sldId id="500" r:id="rId10"/>
    <p:sldId id="501" r:id="rId11"/>
    <p:sldId id="503" r:id="rId12"/>
    <p:sldId id="506" r:id="rId13"/>
    <p:sldId id="460" r:id="rId14"/>
    <p:sldId id="495" r:id="rId15"/>
    <p:sldId id="483" r:id="rId16"/>
    <p:sldId id="496" r:id="rId17"/>
    <p:sldId id="498" r:id="rId18"/>
    <p:sldId id="504" r:id="rId19"/>
    <p:sldId id="505" r:id="rId20"/>
    <p:sldId id="452" r:id="rId21"/>
    <p:sldId id="491" r:id="rId22"/>
    <p:sldId id="499" r:id="rId23"/>
    <p:sldId id="493" r:id="rId24"/>
    <p:sldId id="494" r:id="rId25"/>
    <p:sldId id="311" r:id="rId26"/>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01"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Song" initials="Tony" lastIdx="1" clrIdx="0">
    <p:extLst/>
  </p:cmAuthor>
  <p:cmAuthor id="2" name="363787211@qq.com" initials="3" lastIdx="1" clrIdx="1">
    <p:extLst>
      <p:ext uri="{19B8F6BF-5375-455C-9EA6-DF929625EA0E}">
        <p15:presenceInfo xmlns:p15="http://schemas.microsoft.com/office/powerpoint/2012/main" userId="63cb0a67920ffc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2C17"/>
    <a:srgbClr val="F97E71"/>
    <a:srgbClr val="FF0000"/>
    <a:srgbClr val="FF9933"/>
    <a:srgbClr val="7AA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84911" autoAdjust="0"/>
  </p:normalViewPr>
  <p:slideViewPr>
    <p:cSldViewPr snapToGrid="0">
      <p:cViewPr varScale="1">
        <p:scale>
          <a:sx n="78" d="100"/>
          <a:sy n="78" d="100"/>
        </p:scale>
        <p:origin x="653" y="58"/>
      </p:cViewPr>
      <p:guideLst>
        <p:guide pos="5201"/>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commentAuthors" Target="commentAuthors.xml"/><Relationship Id="rId35"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1C804-97F5-4B36-A7AC-EEEC7F44F6C2}" type="datetimeFigureOut">
              <a:rPr lang="zh-CN" altLang="en-US" smtClean="0"/>
              <a:t>2017/8/31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1DDEB-361E-476E-B813-80C618F51576}" type="slidenum">
              <a:rPr lang="zh-CN" altLang="en-US" smtClean="0"/>
              <a:t>‹#›</a:t>
            </a:fld>
            <a:endParaRPr lang="zh-CN" altLang="en-US"/>
          </a:p>
        </p:txBody>
      </p:sp>
    </p:spTree>
    <p:extLst>
      <p:ext uri="{BB962C8B-B14F-4D97-AF65-F5344CB8AC3E}">
        <p14:creationId xmlns:p14="http://schemas.microsoft.com/office/powerpoint/2010/main" val="1618019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8D9C6-D8DC-4CC3-8480-E0C4DBA1CC07}" type="datetimeFigureOut">
              <a:rPr lang="zh-CN" altLang="en-US" smtClean="0"/>
              <a:t>2017/8/31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9C519-C3B1-4654-8EF9-A227F461FE5A}" type="slidenum">
              <a:rPr lang="zh-CN" altLang="en-US" smtClean="0"/>
              <a:t>‹#›</a:t>
            </a:fld>
            <a:endParaRPr lang="zh-CN" altLang="en-US"/>
          </a:p>
        </p:txBody>
      </p:sp>
    </p:spTree>
    <p:extLst>
      <p:ext uri="{BB962C8B-B14F-4D97-AF65-F5344CB8AC3E}">
        <p14:creationId xmlns:p14="http://schemas.microsoft.com/office/powerpoint/2010/main" val="347853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ea typeface="宋体" charset="-122"/>
            </a:endParaRPr>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charset="0"/>
              <a:defRPr>
                <a:solidFill>
                  <a:schemeClr val="tx1"/>
                </a:solidFill>
                <a:latin typeface="Arial Narrow" pitchFamily="34" charset="0"/>
                <a:ea typeface="微软雅黑" pitchFamily="34" charset="-122"/>
              </a:defRPr>
            </a:lvl1pPr>
            <a:lvl2pPr marL="742950" indent="-285750">
              <a:buFont typeface="Arial" charset="0"/>
              <a:defRPr>
                <a:solidFill>
                  <a:schemeClr val="tx1"/>
                </a:solidFill>
                <a:latin typeface="Arial Narrow" pitchFamily="34" charset="0"/>
                <a:ea typeface="微软雅黑" pitchFamily="34" charset="-122"/>
              </a:defRPr>
            </a:lvl2pPr>
            <a:lvl3pPr marL="1143000" indent="-228600">
              <a:buFont typeface="Arial" charset="0"/>
              <a:defRPr>
                <a:solidFill>
                  <a:schemeClr val="tx1"/>
                </a:solidFill>
                <a:latin typeface="Arial Narrow" pitchFamily="34" charset="0"/>
                <a:ea typeface="微软雅黑" pitchFamily="34" charset="-122"/>
              </a:defRPr>
            </a:lvl3pPr>
            <a:lvl4pPr marL="1600200" indent="-228600">
              <a:buFont typeface="Arial" charset="0"/>
              <a:defRPr>
                <a:solidFill>
                  <a:schemeClr val="tx1"/>
                </a:solidFill>
                <a:latin typeface="Arial Narrow" pitchFamily="34" charset="0"/>
                <a:ea typeface="微软雅黑" pitchFamily="34" charset="-122"/>
              </a:defRPr>
            </a:lvl4pPr>
            <a:lvl5pPr marL="2057400" indent="-228600">
              <a:buFont typeface="Arial" charset="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9pPr>
          </a:lstStyle>
          <a:p>
            <a:pPr algn="r" eaLnBrk="1" hangingPunct="1"/>
            <a:fld id="{63401629-F63E-45F0-933D-27F37F2416B1}" type="slidenum">
              <a:rPr lang="zh-CN" altLang="en-US" sz="1200">
                <a:latin typeface="Calibri" pitchFamily="34" charset="0"/>
                <a:ea typeface="宋体" charset="-122"/>
              </a:rPr>
              <a:pPr algn="r" eaLnBrk="1" hangingPunct="1"/>
              <a:t>21</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429013118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7" name="矩形 6"/>
          <p:cNvSpPr/>
          <p:nvPr userDrawn="1"/>
        </p:nvSpPr>
        <p:spPr>
          <a:xfrm>
            <a:off x="0" y="2459301"/>
            <a:ext cx="12204192" cy="209092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B9D664F-4C68-42D2-B189-678958EFAFDA}" type="datetime1">
              <a:rPr lang="zh-CN" altLang="en-US" smtClean="0"/>
              <a:t>2017/8/31</a:t>
            </a:fld>
            <a:endParaRPr lang="zh-CN" altLang="en-US"/>
          </a:p>
        </p:txBody>
      </p:sp>
      <p:sp>
        <p:nvSpPr>
          <p:cNvPr id="9" name="图片占位符 8"/>
          <p:cNvSpPr>
            <a:spLocks noGrp="1"/>
          </p:cNvSpPr>
          <p:nvPr>
            <p:ph type="pic" sz="quarter" idx="13"/>
          </p:nvPr>
        </p:nvSpPr>
        <p:spPr>
          <a:xfrm>
            <a:off x="-12192" y="1436914"/>
            <a:ext cx="12192000" cy="3317649"/>
          </a:xfrm>
          <a:prstGeom prst="rect">
            <a:avLst/>
          </a:prstGeom>
        </p:spPr>
        <p:txBody>
          <a:bodyPr/>
          <a:lstStyle/>
          <a:p>
            <a:endParaRPr lang="zh-CN" altLang="en-US"/>
          </a:p>
        </p:txBody>
      </p:sp>
      <p:sp>
        <p:nvSpPr>
          <p:cNvPr id="12" name="内容占位符 11"/>
          <p:cNvSpPr>
            <a:spLocks noGrp="1"/>
          </p:cNvSpPr>
          <p:nvPr>
            <p:ph sz="quarter" idx="14" hasCustomPrompt="1"/>
          </p:nvPr>
        </p:nvSpPr>
        <p:spPr>
          <a:xfrm>
            <a:off x="2634092" y="3504765"/>
            <a:ext cx="7175500" cy="989711"/>
          </a:xfrm>
          <a:prstGeom prst="rect">
            <a:avLst/>
          </a:prstGeom>
        </p:spPr>
        <p:txBody>
          <a:bodyPr anchor="ctr">
            <a:normAutofit/>
          </a:bodyPr>
          <a:lstStyle>
            <a:lvl1pPr marL="0" indent="0" algn="ctr">
              <a:buNone/>
              <a:defRPr sz="6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主标题</a:t>
            </a:r>
          </a:p>
        </p:txBody>
      </p:sp>
      <p:sp>
        <p:nvSpPr>
          <p:cNvPr id="14" name="内容占位符 13"/>
          <p:cNvSpPr>
            <a:spLocks noGrp="1"/>
          </p:cNvSpPr>
          <p:nvPr>
            <p:ph sz="quarter" idx="15" hasCustomPrompt="1"/>
          </p:nvPr>
        </p:nvSpPr>
        <p:spPr>
          <a:xfrm>
            <a:off x="2599871" y="2459301"/>
            <a:ext cx="7175500" cy="731329"/>
          </a:xfrm>
          <a:prstGeom prst="rect">
            <a:avLst/>
          </a:prstGeom>
        </p:spPr>
        <p:txBody>
          <a:bodyPr anchor="ctr">
            <a:normAutofit/>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stStyle>
          <a:p>
            <a:pPr lvl="0"/>
            <a:r>
              <a:rPr lang="en-US" altLang="zh-CN" dirty="0"/>
              <a:t>—— </a:t>
            </a:r>
            <a:r>
              <a:rPr lang="zh-CN" altLang="en-US" dirty="0"/>
              <a:t>副标题</a:t>
            </a:r>
          </a:p>
        </p:txBody>
      </p:sp>
    </p:spTree>
    <p:extLst>
      <p:ext uri="{BB962C8B-B14F-4D97-AF65-F5344CB8AC3E}">
        <p14:creationId xmlns:p14="http://schemas.microsoft.com/office/powerpoint/2010/main" val="292231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97911267"/>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9512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8/31/2017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097220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8/31/2017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38442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8/31/2017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03440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8/31/2017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7084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8/31/2017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48467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65084216"/>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8/31/2017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0552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8/31/2017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6287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2017/8/31</a:t>
            </a:fld>
            <a:endParaRPr lang="zh-CN" altLang="en-US"/>
          </a:p>
        </p:txBody>
      </p:sp>
      <p:sp>
        <p:nvSpPr>
          <p:cNvPr id="6" name="矩形 5"/>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8/31/2017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644778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8/31/2017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328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8/31/2017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814942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16652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8/31/2017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4277507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8/31/2017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57297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8/31/2017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252889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8/31/2017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894867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8/31/2017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9589372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84635960"/>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2017/8/31</a:t>
            </a:fld>
            <a:endParaRPr lang="zh-CN" altLang="en-US"/>
          </a:p>
        </p:txBody>
      </p:sp>
    </p:spTree>
    <p:extLst>
      <p:ext uri="{BB962C8B-B14F-4D97-AF65-F5344CB8AC3E}">
        <p14:creationId xmlns:p14="http://schemas.microsoft.com/office/powerpoint/2010/main" val="3374158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8/31/2017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52812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8/31/2017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120912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8/31/2017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2442637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8/31/2017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5999471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8/31/2017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09498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52D9C-F9EB-4417-9C3A-C876C2AF9415}" type="datetime1">
              <a:rPr lang="zh-CN" altLang="en-US" smtClean="0"/>
              <a:t>2017/8/31</a:t>
            </a:fld>
            <a:endParaRPr lang="zh-CN" altLang="en-US"/>
          </a:p>
        </p:txBody>
      </p:sp>
      <p:sp>
        <p:nvSpPr>
          <p:cNvPr id="9" name="内容占位符 8"/>
          <p:cNvSpPr>
            <a:spLocks noGrp="1"/>
          </p:cNvSpPr>
          <p:nvPr>
            <p:ph sz="quarter" idx="13" hasCustomPrompt="1"/>
          </p:nvPr>
        </p:nvSpPr>
        <p:spPr>
          <a:xfrm>
            <a:off x="1054100" y="543636"/>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目录</a:t>
            </a:r>
          </a:p>
        </p:txBody>
      </p:sp>
      <p:sp>
        <p:nvSpPr>
          <p:cNvPr id="8" name="矩形 7"/>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martArt 占位符 10"/>
          <p:cNvSpPr>
            <a:spLocks noGrp="1"/>
          </p:cNvSpPr>
          <p:nvPr>
            <p:ph type="dgm" sz="quarter" idx="14"/>
          </p:nvPr>
        </p:nvSpPr>
        <p:spPr>
          <a:xfrm>
            <a:off x="832513" y="1801504"/>
            <a:ext cx="10305387" cy="4510396"/>
          </a:xfrm>
          <a:prstGeom prst="rect">
            <a:avLst/>
          </a:prstGeom>
        </p:spPr>
        <p:txBody>
          <a:bodyPr/>
          <a:lstStyle>
            <a:lvl1pPr marL="0" indent="0">
              <a:buNone/>
              <a:defRPr/>
            </a:lvl1pPr>
          </a:lstStyle>
          <a:p>
            <a:endParaRPr lang="zh-CN" altLang="en-US" dirty="0"/>
          </a:p>
        </p:txBody>
      </p:sp>
    </p:spTree>
    <p:extLst>
      <p:ext uri="{BB962C8B-B14F-4D97-AF65-F5344CB8AC3E}">
        <p14:creationId xmlns:p14="http://schemas.microsoft.com/office/powerpoint/2010/main" val="291317359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2017/8/31</a:t>
            </a:fld>
            <a:endParaRPr lang="zh-CN" altLang="en-US"/>
          </a:p>
        </p:txBody>
      </p:sp>
      <p:sp>
        <p:nvSpPr>
          <p:cNvPr id="7" name="SmartArt 占位符 10"/>
          <p:cNvSpPr>
            <a:spLocks noGrp="1"/>
          </p:cNvSpPr>
          <p:nvPr>
            <p:ph type="dgm" sz="quarter" idx="14"/>
          </p:nvPr>
        </p:nvSpPr>
        <p:spPr>
          <a:xfrm>
            <a:off x="1054100" y="2019300"/>
            <a:ext cx="10083800" cy="4292600"/>
          </a:xfrm>
          <a:prstGeom prst="rect">
            <a:avLst/>
          </a:prstGeom>
        </p:spPr>
        <p:txBody>
          <a:bodyPr/>
          <a:lstStyle>
            <a:lvl1pPr marL="0" indent="0">
              <a:buNone/>
              <a:defRPr/>
            </a:lvl1pPr>
          </a:lstStyle>
          <a:p>
            <a:endParaRPr lang="zh-CN" altLang="en-US" dirty="0"/>
          </a:p>
        </p:txBody>
      </p:sp>
      <p:sp>
        <p:nvSpPr>
          <p:cNvPr id="9" name="内容占位符 8"/>
          <p:cNvSpPr>
            <a:spLocks noGrp="1"/>
          </p:cNvSpPr>
          <p:nvPr>
            <p:ph sz="quarter" idx="15" hasCustomPrompt="1"/>
          </p:nvPr>
        </p:nvSpPr>
        <p:spPr>
          <a:xfrm>
            <a:off x="917622" y="516340"/>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课程目标</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909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2017/8/31</a:t>
            </a:fld>
            <a:endParaRPr lang="zh-CN" altLang="en-US"/>
          </a:p>
        </p:txBody>
      </p:sp>
      <p:sp>
        <p:nvSpPr>
          <p:cNvPr id="9" name="内容占位符 8"/>
          <p:cNvSpPr>
            <a:spLocks noGrp="1"/>
          </p:cNvSpPr>
          <p:nvPr>
            <p:ph sz="quarter" idx="15" hasCustomPrompt="1"/>
          </p:nvPr>
        </p:nvSpPr>
        <p:spPr>
          <a:xfrm>
            <a:off x="917622" y="516340"/>
            <a:ext cx="10695258"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课程内容</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8"/>
          <p:cNvSpPr>
            <a:spLocks noGrp="1"/>
          </p:cNvSpPr>
          <p:nvPr>
            <p:ph sz="quarter" idx="13" hasCustomPrompt="1"/>
          </p:nvPr>
        </p:nvSpPr>
        <p:spPr>
          <a:xfrm>
            <a:off x="653143" y="1856096"/>
            <a:ext cx="11247120" cy="4500254"/>
          </a:xfrm>
          <a:prstGeom prst="rect">
            <a:avLst/>
          </a:prstGeom>
        </p:spPr>
        <p:txBody>
          <a:bodyPr>
            <a:normAutofit/>
          </a:bodyPr>
          <a:lstStyle>
            <a:lvl1pPr marL="342900" indent="-342900">
              <a:lnSpc>
                <a:spcPct val="150000"/>
              </a:lnSpc>
              <a:buFont typeface="Wingdings" panose="05000000000000000000" pitchFamily="2" charset="2"/>
              <a:buChar char="n"/>
              <a:defRPr sz="2400">
                <a:latin typeface="微软雅黑" panose="020B0503020204020204" pitchFamily="34" charset="-122"/>
                <a:ea typeface="微软雅黑" panose="020B0503020204020204" pitchFamily="34" charset="-122"/>
              </a:defRPr>
            </a:lvl1pPr>
            <a:lvl2pPr marL="685800" indent="-228600">
              <a:lnSpc>
                <a:spcPct val="150000"/>
              </a:lnSpc>
              <a:buSzPct val="80000"/>
              <a:buFont typeface="Wingdings" panose="05000000000000000000" pitchFamily="2" charset="2"/>
              <a:buChar char="u"/>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a:t> </a:t>
            </a:r>
          </a:p>
          <a:p>
            <a:pPr lvl="1"/>
            <a:r>
              <a:rPr lang="en-US" altLang="zh-CN" dirty="0"/>
              <a:t> </a:t>
            </a:r>
          </a:p>
          <a:p>
            <a:pPr lvl="2"/>
            <a:r>
              <a:rPr lang="en-US" altLang="zh-CN" dirty="0"/>
              <a:t>  </a:t>
            </a:r>
            <a:endParaRPr lang="zh-CN" altLang="en-US" dirty="0"/>
          </a:p>
        </p:txBody>
      </p:sp>
    </p:spTree>
    <p:extLst>
      <p:ext uri="{BB962C8B-B14F-4D97-AF65-F5344CB8AC3E}">
        <p14:creationId xmlns:p14="http://schemas.microsoft.com/office/powerpoint/2010/main" val="314772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054100" y="6487880"/>
            <a:ext cx="2743200" cy="365125"/>
          </a:xfrm>
        </p:spPr>
        <p:txBody>
          <a:bodyPr/>
          <a:lstStyle/>
          <a:p>
            <a:fld id="{8C5BA751-A251-47D6-8494-C134D9EBED5F}" type="datetime1">
              <a:rPr lang="zh-CN" altLang="en-US" smtClean="0"/>
              <a:t>2017/8/31</a:t>
            </a:fld>
            <a:endParaRPr lang="zh-CN" altLang="en-US"/>
          </a:p>
        </p:txBody>
      </p:sp>
      <p:sp>
        <p:nvSpPr>
          <p:cNvPr id="7" name="矩形 6"/>
          <p:cNvSpPr/>
          <p:nvPr userDrawn="1"/>
        </p:nvSpPr>
        <p:spPr>
          <a:xfrm>
            <a:off x="0" y="1417472"/>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sz="quarter" idx="13" hasCustomPrompt="1"/>
          </p:nvPr>
        </p:nvSpPr>
        <p:spPr>
          <a:xfrm>
            <a:off x="1054100" y="1856096"/>
            <a:ext cx="10071100" cy="4500254"/>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内容</a:t>
            </a:r>
          </a:p>
        </p:txBody>
      </p:sp>
      <p:sp>
        <p:nvSpPr>
          <p:cNvPr id="10" name="矩形 9"/>
          <p:cNvSpPr/>
          <p:nvPr userDrawn="1"/>
        </p:nvSpPr>
        <p:spPr>
          <a:xfrm>
            <a:off x="1054100" y="-1"/>
            <a:ext cx="2882900" cy="105727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1"/>
          <p:cNvSpPr>
            <a:spLocks noGrp="1"/>
          </p:cNvSpPr>
          <p:nvPr>
            <p:ph sz="quarter" idx="14" hasCustomPrompt="1"/>
          </p:nvPr>
        </p:nvSpPr>
        <p:spPr>
          <a:xfrm>
            <a:off x="1765300" y="203200"/>
            <a:ext cx="1485900" cy="342900"/>
          </a:xfrm>
          <a:prstGeom prst="rect">
            <a:avLst/>
          </a:prstGeom>
        </p:spPr>
        <p:txBody>
          <a:bodyPr anchor="ctr">
            <a:noAutofit/>
          </a:bodyPr>
          <a:lstStyle>
            <a:lvl1pPr marL="0" indent="0" algn="ctr">
              <a:buNone/>
              <a:defRPr sz="1200">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a:t>
            </a:r>
          </a:p>
        </p:txBody>
      </p:sp>
      <p:sp>
        <p:nvSpPr>
          <p:cNvPr id="13" name="内容占位符 11"/>
          <p:cNvSpPr>
            <a:spLocks noGrp="1"/>
          </p:cNvSpPr>
          <p:nvPr>
            <p:ph sz="quarter" idx="15" hasCustomPrompt="1"/>
          </p:nvPr>
        </p:nvSpPr>
        <p:spPr>
          <a:xfrm>
            <a:off x="1054100" y="556260"/>
            <a:ext cx="2882900" cy="501014"/>
          </a:xfrm>
          <a:prstGeom prst="rect">
            <a:avLst/>
          </a:prstGeom>
        </p:spPr>
        <p:txBody>
          <a:bodyPr anchor="ctr">
            <a:noAutofit/>
          </a:bodyPr>
          <a:lstStyle>
            <a:lvl1pPr marL="0" indent="0" algn="ctr">
              <a:buNone/>
              <a:defRPr sz="2400" b="1">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章名</a:t>
            </a:r>
          </a:p>
        </p:txBody>
      </p:sp>
      <p:sp>
        <p:nvSpPr>
          <p:cNvPr id="16" name="SmartArt 占位符 15"/>
          <p:cNvSpPr>
            <a:spLocks noGrp="1"/>
          </p:cNvSpPr>
          <p:nvPr>
            <p:ph type="dgm" sz="quarter" idx="16"/>
          </p:nvPr>
        </p:nvSpPr>
        <p:spPr>
          <a:xfrm>
            <a:off x="4241800" y="555625"/>
            <a:ext cx="3660254" cy="501649"/>
          </a:xfrm>
          <a:prstGeom prst="rect">
            <a:avLst/>
          </a:prstGeom>
        </p:spPr>
        <p:txBody>
          <a:bodyPr/>
          <a:lstStyle/>
          <a:p>
            <a:endParaRPr lang="zh-CN" altLang="en-US"/>
          </a:p>
        </p:txBody>
      </p:sp>
    </p:spTree>
    <p:extLst>
      <p:ext uri="{BB962C8B-B14F-4D97-AF65-F5344CB8AC3E}">
        <p14:creationId xmlns:p14="http://schemas.microsoft.com/office/powerpoint/2010/main" val="87141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程总结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E2078-F302-4651-A2A2-2FC6C4E1A3F1}" type="datetime1">
              <a:rPr lang="zh-CN" altLang="en-US" smtClean="0"/>
              <a:t>2017/8/31</a:t>
            </a:fld>
            <a:endParaRPr lang="zh-CN" altLang="en-US"/>
          </a:p>
        </p:txBody>
      </p:sp>
      <p:pic>
        <p:nvPicPr>
          <p:cNvPr id="1025" name="Picture 1" descr="C:\Users\Christal-yhy\AppData\Roaming\Tencent\Users\601238172\QQ\WinTemp\RichOle\D2$RZ2O6HM6TXVWC2NT~9[Q.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15701" y="1"/>
            <a:ext cx="4087631" cy="251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3962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B581D97-AB7E-4FCB-A143-DD346535FC6B}" type="datetimeFigureOut">
              <a:rPr lang="zh-CN" altLang="en-US"/>
              <a:pPr>
                <a:defRPr/>
              </a:pPr>
              <a:t>2017/8/31</a:t>
            </a:fld>
            <a:endParaRPr lang="zh-CN" altLang="en-US"/>
          </a:p>
        </p:txBody>
      </p:sp>
      <p:sp>
        <p:nvSpPr>
          <p:cNvPr id="3" name="页脚占位符 4"/>
          <p:cNvSpPr>
            <a:spLocks noGrp="1" noChangeArrowheads="1"/>
          </p:cNvSpPr>
          <p:nvPr>
            <p:ph type="ftr" sz="quarter" idx="11"/>
          </p:nvPr>
        </p:nvSpPr>
        <p:spPr>
          <a:xfrm>
            <a:off x="4165600" y="6356351"/>
            <a:ext cx="3860800" cy="365125"/>
          </a:xfrm>
          <a:prstGeom prst="rect">
            <a:avLst/>
          </a:prstGeom>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737600" y="6356351"/>
            <a:ext cx="2844800" cy="365125"/>
          </a:xfrm>
          <a:prstGeom prst="rect">
            <a:avLst/>
          </a:prstGeom>
          <a:ln/>
        </p:spPr>
        <p:txBody>
          <a:bodyPr/>
          <a:lstStyle>
            <a:lvl1pPr>
              <a:defRPr/>
            </a:lvl1pPr>
          </a:lstStyle>
          <a:p>
            <a:fld id="{7806F860-75D1-45F9-8F65-FAACBBD0B38A}" type="slidenum">
              <a:rPr lang="zh-CN" altLang="en-US"/>
              <a:pPr/>
              <a:t>‹#›</a:t>
            </a:fld>
            <a:endParaRPr lang="zh-CN" altLang="en-US"/>
          </a:p>
        </p:txBody>
      </p:sp>
    </p:spTree>
    <p:extLst>
      <p:ext uri="{BB962C8B-B14F-4D97-AF65-F5344CB8AC3E}">
        <p14:creationId xmlns:p14="http://schemas.microsoft.com/office/powerpoint/2010/main" val="248912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054100" y="6501490"/>
            <a:ext cx="2743200" cy="356510"/>
          </a:xfrm>
          <a:prstGeom prst="rect">
            <a:avLst/>
          </a:prstGeom>
        </p:spPr>
        <p:txBody>
          <a:bodyPr vert="horz" lIns="91440" tIns="45720" rIns="91440" bIns="45720" rtlCol="0" anchor="ctr"/>
          <a:lstStyle>
            <a:lvl1pPr algn="l">
              <a:defRPr sz="1200">
                <a:solidFill>
                  <a:schemeClr val="tx1">
                    <a:tint val="75000"/>
                  </a:schemeClr>
                </a:solidFill>
              </a:defRPr>
            </a:lvl1pPr>
          </a:lstStyle>
          <a:p>
            <a:fld id="{A1BE0A72-8501-4974-A7B7-5BD248ABBAFC}" type="datetime1">
              <a:rPr lang="zh-CN" altLang="en-US" smtClean="0"/>
              <a:t>2017/8/31</a:t>
            </a:fld>
            <a:endParaRPr lang="zh-CN" altLang="en-US"/>
          </a:p>
        </p:txBody>
      </p:sp>
      <p:pic>
        <p:nvPicPr>
          <p:cNvPr id="3" name="图片 2" descr="软院logo横版.png"/>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21126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4" r:id="rId5"/>
    <p:sldLayoutId id="2147483703" r:id="rId6"/>
    <p:sldLayoutId id="2147483650" r:id="rId7"/>
    <p:sldLayoutId id="2147483655"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2017/8/31</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512798D-3C63-415D-8EC1-6BE98374BAF6}"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12471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8/31/2017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2554398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2017/8/31</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FE6A3721-9BF6-4181-8215-E505A3BBED3F}"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984038"/>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8/31/2017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34503940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api.weixin.qq.com/cgi-bin/material/add_material?access_token=ACCESS_TOKEN&amp;type=TYPE"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api.weixin.qq.com/cgi-bin/material/get_material?access_token=ACCESS_TOKEN"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s://api.weixin.qq.com/cgi-bin/material/del_material?access_token=ACCESS_TOKEN"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0" y="3560960"/>
            <a:ext cx="12192000" cy="989711"/>
          </a:xfrm>
        </p:spPr>
        <p:txBody>
          <a:bodyPr>
            <a:normAutofit/>
          </a:bodyPr>
          <a:lstStyle/>
          <a:p>
            <a:r>
              <a:rPr lang="zh-CN" altLang="en-US" dirty="0"/>
              <a:t>第</a:t>
            </a:r>
            <a:r>
              <a:rPr lang="en-US" altLang="zh-CN" dirty="0"/>
              <a:t>7</a:t>
            </a:r>
            <a:r>
              <a:rPr lang="zh-CN" altLang="en-US" dirty="0"/>
              <a:t>讲 素材与图文消息</a:t>
            </a:r>
          </a:p>
        </p:txBody>
      </p:sp>
      <p:sp>
        <p:nvSpPr>
          <p:cNvPr id="4" name="内容占位符 3"/>
          <p:cNvSpPr>
            <a:spLocks noGrp="1"/>
          </p:cNvSpPr>
          <p:nvPr>
            <p:ph sz="quarter" idx="15"/>
          </p:nvPr>
        </p:nvSpPr>
        <p:spPr>
          <a:xfrm>
            <a:off x="2599871" y="2459301"/>
            <a:ext cx="7175500" cy="731329"/>
          </a:xfrm>
        </p:spPr>
        <p:txBody>
          <a:bodyPr/>
          <a:lstStyle/>
          <a:p>
            <a:r>
              <a:rPr lang="en-US" altLang="zh-CN" dirty="0"/>
              <a:t>——</a:t>
            </a:r>
            <a:r>
              <a:rPr lang="zh-CN" altLang="en-US" dirty="0"/>
              <a:t>微信与移动</a:t>
            </a:r>
            <a:r>
              <a:rPr lang="en-US" altLang="zh-CN" dirty="0"/>
              <a:t>Web</a:t>
            </a:r>
            <a:r>
              <a:rPr lang="zh-CN" altLang="en-US" dirty="0"/>
              <a:t>开发之</a:t>
            </a:r>
          </a:p>
        </p:txBody>
      </p:sp>
    </p:spTree>
    <p:extLst>
      <p:ext uri="{BB962C8B-B14F-4D97-AF65-F5344CB8AC3E}">
        <p14:creationId xmlns:p14="http://schemas.microsoft.com/office/powerpoint/2010/main" val="426748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注意！</a:t>
            </a:r>
          </a:p>
        </p:txBody>
      </p:sp>
      <p:sp>
        <p:nvSpPr>
          <p:cNvPr id="3" name="文本框 2">
            <a:extLst>
              <a:ext uri="{FF2B5EF4-FFF2-40B4-BE49-F238E27FC236}">
                <a16:creationId xmlns:a16="http://schemas.microsoft.com/office/drawing/2014/main" id="{8A712BF0-CC34-4F68-8122-7C591B22A08A}"/>
              </a:ext>
            </a:extLst>
          </p:cNvPr>
          <p:cNvSpPr txBox="1"/>
          <p:nvPr/>
        </p:nvSpPr>
        <p:spPr>
          <a:xfrm>
            <a:off x="1054100" y="1671145"/>
            <a:ext cx="10594427" cy="234628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这里演示的内容是新增永久素材的接口，不涉及临时素材的接口。</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临时素材与永久素材上传接口不同，但是参数与处理方式相同。</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临时素材与永久素材的区别：</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zh-CN" altLang="en-US" dirty="0">
                <a:solidFill>
                  <a:schemeClr val="tx2">
                    <a:lumMod val="75000"/>
                  </a:schemeClr>
                </a:solidFill>
                <a:latin typeface="微软雅黑" panose="020B0503020204020204" pitchFamily="34" charset="-122"/>
                <a:ea typeface="微软雅黑" panose="020B0503020204020204" pitchFamily="34" charset="-122"/>
              </a:rPr>
              <a:t>返回值不同，临时素材返回值带有</a:t>
            </a:r>
            <a:r>
              <a:rPr lang="en-US" altLang="zh-CN" dirty="0">
                <a:solidFill>
                  <a:schemeClr val="tx2">
                    <a:lumMod val="75000"/>
                  </a:schemeClr>
                </a:solidFill>
                <a:latin typeface="微软雅黑" panose="020B0503020204020204" pitchFamily="34" charset="-122"/>
                <a:ea typeface="微软雅黑" panose="020B0503020204020204" pitchFamily="34" charset="-122"/>
              </a:rPr>
              <a:t>type</a:t>
            </a:r>
            <a:r>
              <a:rPr lang="zh-CN" altLang="en-US" dirty="0">
                <a:solidFill>
                  <a:schemeClr val="tx2">
                    <a:lumMod val="75000"/>
                  </a:schemeClr>
                </a:solidFill>
                <a:latin typeface="微软雅黑" panose="020B0503020204020204" pitchFamily="34" charset="-122"/>
                <a:ea typeface="微软雅黑" panose="020B0503020204020204" pitchFamily="34" charset="-122"/>
              </a:rPr>
              <a:t>与创建时间的信息</a:t>
            </a:r>
            <a:endParaRPr lang="en-US" altLang="zh-CN" dirty="0">
              <a:solidFill>
                <a:schemeClr val="tx2">
                  <a:lumMod val="75000"/>
                </a:schemeClr>
              </a:solidFill>
              <a:latin typeface="微软雅黑" panose="020B0503020204020204" pitchFamily="34" charset="-122"/>
              <a:ea typeface="微软雅黑" panose="020B0503020204020204" pitchFamily="34" charset="-122"/>
            </a:endParaRPr>
          </a:p>
          <a:p>
            <a:pPr lvl="1">
              <a:lnSpc>
                <a:spcPct val="150000"/>
              </a:lnSpc>
            </a:pPr>
            <a:r>
              <a:rPr lang="zh-CN" altLang="en-US" dirty="0">
                <a:solidFill>
                  <a:schemeClr val="tx2">
                    <a:lumMod val="75000"/>
                  </a:schemeClr>
                </a:solidFill>
                <a:latin typeface="微软雅黑" panose="020B0503020204020204" pitchFamily="34" charset="-122"/>
                <a:ea typeface="微软雅黑" panose="020B0503020204020204" pitchFamily="34" charset="-122"/>
              </a:rPr>
              <a:t>临时素材只有</a:t>
            </a:r>
            <a:r>
              <a:rPr lang="en-US" altLang="zh-CN" dirty="0">
                <a:solidFill>
                  <a:schemeClr val="tx2">
                    <a:lumMod val="75000"/>
                  </a:schemeClr>
                </a:solidFill>
                <a:latin typeface="微软雅黑" panose="020B0503020204020204" pitchFamily="34" charset="-122"/>
                <a:ea typeface="微软雅黑" panose="020B0503020204020204" pitchFamily="34" charset="-122"/>
              </a:rPr>
              <a:t>3</a:t>
            </a:r>
            <a:r>
              <a:rPr lang="zh-CN" altLang="en-US" dirty="0">
                <a:solidFill>
                  <a:schemeClr val="tx2">
                    <a:lumMod val="75000"/>
                  </a:schemeClr>
                </a:solidFill>
                <a:latin typeface="微软雅黑" panose="020B0503020204020204" pitchFamily="34" charset="-122"/>
                <a:ea typeface="微软雅黑" panose="020B0503020204020204" pitchFamily="34" charset="-122"/>
              </a:rPr>
              <a:t>天的有效期</a:t>
            </a:r>
            <a:endParaRPr lang="en-US" altLang="zh-CN" dirty="0">
              <a:solidFill>
                <a:schemeClr val="tx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3811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966810" cy="685800"/>
          </a:xfrm>
        </p:spPr>
        <p:txBody>
          <a:bodyPr/>
          <a:lstStyle/>
          <a:p>
            <a:r>
              <a:rPr lang="zh-CN" altLang="en-US" b="0" dirty="0"/>
              <a:t>素材类型与限制条件</a:t>
            </a:r>
          </a:p>
        </p:txBody>
      </p:sp>
      <p:sp>
        <p:nvSpPr>
          <p:cNvPr id="3" name="文本框 2">
            <a:extLst>
              <a:ext uri="{FF2B5EF4-FFF2-40B4-BE49-F238E27FC236}">
                <a16:creationId xmlns:a16="http://schemas.microsoft.com/office/drawing/2014/main" id="{C1426E23-23DF-477F-BFED-07730504AD7E}"/>
              </a:ext>
            </a:extLst>
          </p:cNvPr>
          <p:cNvSpPr txBox="1"/>
          <p:nvPr/>
        </p:nvSpPr>
        <p:spPr>
          <a:xfrm>
            <a:off x="1054100" y="1597572"/>
            <a:ext cx="10538810" cy="4725461"/>
          </a:xfrm>
          <a:prstGeom prst="rect">
            <a:avLst/>
          </a:prstGeom>
          <a:noFill/>
        </p:spPr>
        <p:txBody>
          <a:bodyPr wrap="square" rtlCol="0">
            <a:spAutoFit/>
          </a:bodyPr>
          <a:lstStyle/>
          <a:p>
            <a:pPr marL="285750" indent="-285750">
              <a:lnSpc>
                <a:spcPts val="2800"/>
              </a:lnSpc>
              <a:buFont typeface="Arial" panose="020B0604020202020204" pitchFamily="34" charset="0"/>
              <a:buChar char="•"/>
            </a:pPr>
            <a:r>
              <a:rPr lang="zh-CN" altLang="en-US" dirty="0">
                <a:latin typeface="Tahoma" panose="020B0604030504040204" pitchFamily="34" charset="0"/>
                <a:ea typeface="新宋体" panose="02010609030101010101" pitchFamily="49" charset="-122"/>
              </a:rPr>
              <a:t>最近更新：永久图片素材新增后，将</a:t>
            </a:r>
            <a:r>
              <a:rPr lang="zh-CN" altLang="en-US" dirty="0">
                <a:latin typeface="Calibri" panose="020F0502020204030204" pitchFamily="34" charset="0"/>
                <a:ea typeface="新宋体" panose="02010609030101010101" pitchFamily="49" charset="-122"/>
              </a:rPr>
              <a:t>带有</a:t>
            </a:r>
            <a:r>
              <a:rPr lang="en-US" altLang="zh-CN" dirty="0">
                <a:latin typeface="Calibri" panose="020F0502020204030204" pitchFamily="34" charset="0"/>
                <a:ea typeface="新宋体" panose="02010609030101010101" pitchFamily="49" charset="-122"/>
              </a:rPr>
              <a:t>URL</a:t>
            </a:r>
            <a:r>
              <a:rPr lang="zh-CN" altLang="en-US" dirty="0">
                <a:latin typeface="Calibri" panose="020F0502020204030204" pitchFamily="34" charset="0"/>
                <a:ea typeface="新宋体" panose="02010609030101010101" pitchFamily="49" charset="-122"/>
              </a:rPr>
              <a:t>返回</a:t>
            </a:r>
            <a:r>
              <a:rPr lang="zh-CN" altLang="en-US" dirty="0">
                <a:latin typeface="Tahoma" panose="020B0604030504040204" pitchFamily="34" charset="0"/>
                <a:ea typeface="新宋体" panose="02010609030101010101" pitchFamily="49" charset="-122"/>
              </a:rPr>
              <a:t>给开发者，开发者可以在腾讯系域名内使用（腾讯</a:t>
            </a:r>
            <a:r>
              <a:rPr lang="zh-CN" altLang="en-US" dirty="0">
                <a:latin typeface="Calibri" panose="020F0502020204030204" pitchFamily="34" charset="0"/>
                <a:ea typeface="新宋体" panose="02010609030101010101" pitchFamily="49" charset="-122"/>
              </a:rPr>
              <a:t>系域名外使用，图片将被屏蔽）。</a:t>
            </a:r>
            <a:endParaRPr lang="en-US" altLang="zh-CN" dirty="0">
              <a:latin typeface="Calibri" panose="020F0502020204030204" pitchFamily="34" charset="0"/>
              <a:ea typeface="新宋体" panose="02010609030101010101" pitchFamily="49" charset="-122"/>
            </a:endParaRPr>
          </a:p>
          <a:p>
            <a:pPr marL="285750" indent="-285750">
              <a:lnSpc>
                <a:spcPts val="2800"/>
              </a:lnSpc>
              <a:buFont typeface="Arial" panose="020B0604020202020204" pitchFamily="34" charset="0"/>
              <a:buChar char="•"/>
            </a:pPr>
            <a:r>
              <a:rPr lang="zh-CN" altLang="en-US" dirty="0">
                <a:latin typeface="Calibri" panose="020F0502020204030204" pitchFamily="34" charset="0"/>
                <a:ea typeface="新宋体" panose="02010609030101010101" pitchFamily="49" charset="-122"/>
              </a:rPr>
              <a:t>公众号的素材库保存总数量有上限：图文消息素材、图片素材上限为</a:t>
            </a:r>
            <a:r>
              <a:rPr lang="en-US" altLang="zh-CN" dirty="0">
                <a:latin typeface="Calibri" panose="020F0502020204030204" pitchFamily="34" charset="0"/>
                <a:ea typeface="新宋体" panose="02010609030101010101" pitchFamily="49" charset="-122"/>
              </a:rPr>
              <a:t>5000</a:t>
            </a:r>
            <a:r>
              <a:rPr lang="zh-CN" altLang="en-US" dirty="0">
                <a:latin typeface="Calibri" panose="020F0502020204030204" pitchFamily="34" charset="0"/>
                <a:ea typeface="新宋体" panose="02010609030101010101" pitchFamily="49" charset="-122"/>
              </a:rPr>
              <a:t>，其他类型为</a:t>
            </a:r>
            <a:r>
              <a:rPr lang="en-US" altLang="zh-CN" dirty="0">
                <a:latin typeface="Calibri" panose="020F0502020204030204" pitchFamily="34" charset="0"/>
                <a:ea typeface="新宋体" panose="02010609030101010101" pitchFamily="49" charset="-122"/>
              </a:rPr>
              <a:t>1000</a:t>
            </a:r>
          </a:p>
          <a:p>
            <a:pPr marL="285750" indent="-285750">
              <a:lnSpc>
                <a:spcPts val="2800"/>
              </a:lnSpc>
              <a:buFont typeface="Arial" panose="020B0604020202020204" pitchFamily="34" charset="0"/>
              <a:buChar char="•"/>
            </a:pPr>
            <a:r>
              <a:rPr lang="zh-CN" altLang="en-US" dirty="0">
                <a:latin typeface="Calibri" panose="020F0502020204030204" pitchFamily="34" charset="0"/>
                <a:ea typeface="新宋体" panose="02010609030101010101" pitchFamily="49" charset="-122"/>
              </a:rPr>
              <a:t>素材的格式大小等要求与公众平台官网一致：</a:t>
            </a:r>
          </a:p>
          <a:p>
            <a:pPr lvl="1">
              <a:lnSpc>
                <a:spcPts val="2800"/>
              </a:lnSpc>
            </a:pPr>
            <a:r>
              <a:rPr lang="zh-CN" altLang="en-US" sz="1600" dirty="0">
                <a:latin typeface="Calibri" panose="020F0502020204030204" pitchFamily="34" charset="0"/>
                <a:ea typeface="新宋体" panose="02010609030101010101" pitchFamily="49" charset="-122"/>
              </a:rPr>
              <a:t>图片（</a:t>
            </a:r>
            <a:r>
              <a:rPr lang="en-US" altLang="zh-CN" sz="1600" dirty="0">
                <a:latin typeface="Calibri" panose="020F0502020204030204" pitchFamily="34" charset="0"/>
                <a:ea typeface="新宋体" panose="02010609030101010101" pitchFamily="49" charset="-122"/>
              </a:rPr>
              <a:t>image</a:t>
            </a:r>
            <a:r>
              <a:rPr lang="zh-CN" altLang="en-US" sz="1600" dirty="0">
                <a:latin typeface="Calibri" panose="020F0502020204030204" pitchFamily="34" charset="0"/>
                <a:ea typeface="新宋体" panose="02010609030101010101" pitchFamily="49" charset="-122"/>
              </a:rPr>
              <a:t>）</a:t>
            </a:r>
            <a:r>
              <a:rPr lang="en-US" altLang="zh-CN" sz="1600" dirty="0">
                <a:latin typeface="Calibri" panose="020F0502020204030204" pitchFamily="34" charset="0"/>
                <a:ea typeface="新宋体" panose="02010609030101010101" pitchFamily="49" charset="-122"/>
              </a:rPr>
              <a:t>: 2M</a:t>
            </a:r>
            <a:r>
              <a:rPr lang="zh-CN" altLang="en-US" sz="1600" dirty="0">
                <a:latin typeface="Calibri" panose="020F0502020204030204" pitchFamily="34" charset="0"/>
                <a:ea typeface="新宋体" panose="02010609030101010101" pitchFamily="49" charset="-122"/>
              </a:rPr>
              <a:t>，支持</a:t>
            </a:r>
            <a:r>
              <a:rPr lang="en-US" altLang="zh-CN" sz="1600" dirty="0">
                <a:latin typeface="Calibri" panose="020F0502020204030204" pitchFamily="34" charset="0"/>
                <a:ea typeface="新宋体" panose="02010609030101010101" pitchFamily="49" charset="-122"/>
              </a:rPr>
              <a:t>bmp/</a:t>
            </a:r>
            <a:r>
              <a:rPr lang="en-US" altLang="zh-CN" sz="1600" dirty="0" err="1">
                <a:latin typeface="Calibri" panose="020F0502020204030204" pitchFamily="34" charset="0"/>
                <a:ea typeface="新宋体" panose="02010609030101010101" pitchFamily="49" charset="-122"/>
              </a:rPr>
              <a:t>png</a:t>
            </a:r>
            <a:r>
              <a:rPr lang="en-US" altLang="zh-CN" sz="1600" dirty="0">
                <a:latin typeface="Calibri" panose="020F0502020204030204" pitchFamily="34" charset="0"/>
                <a:ea typeface="新宋体" panose="02010609030101010101" pitchFamily="49" charset="-122"/>
              </a:rPr>
              <a:t>/jpeg/jpg/gif</a:t>
            </a:r>
            <a:r>
              <a:rPr lang="zh-CN" altLang="en-US" sz="1600" dirty="0">
                <a:latin typeface="Calibri" panose="020F0502020204030204" pitchFamily="34" charset="0"/>
                <a:ea typeface="新宋体" panose="02010609030101010101" pitchFamily="49" charset="-122"/>
              </a:rPr>
              <a:t>格式</a:t>
            </a:r>
          </a:p>
          <a:p>
            <a:pPr lvl="1">
              <a:lnSpc>
                <a:spcPts val="2800"/>
              </a:lnSpc>
            </a:pPr>
            <a:r>
              <a:rPr lang="zh-CN" altLang="en-US" sz="1600" dirty="0">
                <a:latin typeface="Calibri" panose="020F0502020204030204" pitchFamily="34" charset="0"/>
                <a:ea typeface="新宋体" panose="02010609030101010101" pitchFamily="49" charset="-122"/>
              </a:rPr>
              <a:t>语音（</a:t>
            </a:r>
            <a:r>
              <a:rPr lang="en-US" altLang="zh-CN" sz="1600" dirty="0">
                <a:latin typeface="Calibri" panose="020F0502020204030204" pitchFamily="34" charset="0"/>
                <a:ea typeface="新宋体" panose="02010609030101010101" pitchFamily="49" charset="-122"/>
              </a:rPr>
              <a:t>voice</a:t>
            </a:r>
            <a:r>
              <a:rPr lang="zh-CN" altLang="en-US" sz="1600" dirty="0">
                <a:latin typeface="Calibri" panose="020F0502020204030204" pitchFamily="34" charset="0"/>
                <a:ea typeface="新宋体" panose="02010609030101010101" pitchFamily="49" charset="-122"/>
              </a:rPr>
              <a:t>）：</a:t>
            </a:r>
            <a:r>
              <a:rPr lang="en-US" altLang="zh-CN" sz="1600" dirty="0">
                <a:latin typeface="Calibri" panose="020F0502020204030204" pitchFamily="34" charset="0"/>
                <a:ea typeface="新宋体" panose="02010609030101010101" pitchFamily="49" charset="-122"/>
              </a:rPr>
              <a:t>2M</a:t>
            </a:r>
            <a:r>
              <a:rPr lang="zh-CN" altLang="en-US" sz="1600" dirty="0">
                <a:latin typeface="Calibri" panose="020F0502020204030204" pitchFamily="34" charset="0"/>
                <a:ea typeface="新宋体" panose="02010609030101010101" pitchFamily="49" charset="-122"/>
              </a:rPr>
              <a:t>，播放长度不超过</a:t>
            </a:r>
            <a:r>
              <a:rPr lang="en-US" altLang="zh-CN" sz="1600" dirty="0">
                <a:latin typeface="Calibri" panose="020F0502020204030204" pitchFamily="34" charset="0"/>
                <a:ea typeface="新宋体" panose="02010609030101010101" pitchFamily="49" charset="-122"/>
              </a:rPr>
              <a:t>60s</a:t>
            </a:r>
            <a:r>
              <a:rPr lang="zh-CN" altLang="en-US" sz="1600" dirty="0">
                <a:latin typeface="Calibri" panose="020F0502020204030204" pitchFamily="34" charset="0"/>
                <a:ea typeface="新宋体" panose="02010609030101010101" pitchFamily="49" charset="-122"/>
              </a:rPr>
              <a:t>，</a:t>
            </a:r>
            <a:r>
              <a:rPr lang="en-US" altLang="zh-CN" sz="1600" dirty="0">
                <a:latin typeface="Calibri" panose="020F0502020204030204" pitchFamily="34" charset="0"/>
                <a:ea typeface="新宋体" panose="02010609030101010101" pitchFamily="49" charset="-122"/>
              </a:rPr>
              <a:t>mp3/</a:t>
            </a:r>
            <a:r>
              <a:rPr lang="en-US" altLang="zh-CN" sz="1600" dirty="0" err="1">
                <a:latin typeface="Calibri" panose="020F0502020204030204" pitchFamily="34" charset="0"/>
                <a:ea typeface="新宋体" panose="02010609030101010101" pitchFamily="49" charset="-122"/>
              </a:rPr>
              <a:t>wma</a:t>
            </a:r>
            <a:r>
              <a:rPr lang="en-US" altLang="zh-CN" sz="1600" dirty="0">
                <a:latin typeface="Calibri" panose="020F0502020204030204" pitchFamily="34" charset="0"/>
                <a:ea typeface="新宋体" panose="02010609030101010101" pitchFamily="49" charset="-122"/>
              </a:rPr>
              <a:t>/wav/</a:t>
            </a:r>
            <a:r>
              <a:rPr lang="en-US" altLang="zh-CN" sz="1600" dirty="0" err="1">
                <a:latin typeface="Calibri" panose="020F0502020204030204" pitchFamily="34" charset="0"/>
                <a:ea typeface="新宋体" panose="02010609030101010101" pitchFamily="49" charset="-122"/>
              </a:rPr>
              <a:t>amr</a:t>
            </a:r>
            <a:r>
              <a:rPr lang="zh-CN" altLang="en-US" sz="1600" dirty="0">
                <a:latin typeface="Calibri" panose="020F0502020204030204" pitchFamily="34" charset="0"/>
                <a:ea typeface="新宋体" panose="02010609030101010101" pitchFamily="49" charset="-122"/>
              </a:rPr>
              <a:t>格式</a:t>
            </a:r>
            <a:endParaRPr lang="en-US" altLang="zh-CN" sz="1600" dirty="0">
              <a:latin typeface="Calibri" panose="020F0502020204030204" pitchFamily="34" charset="0"/>
              <a:ea typeface="新宋体" panose="02010609030101010101" pitchFamily="49" charset="-122"/>
            </a:endParaRPr>
          </a:p>
          <a:p>
            <a:pPr lvl="1">
              <a:lnSpc>
                <a:spcPts val="2800"/>
              </a:lnSpc>
            </a:pPr>
            <a:r>
              <a:rPr lang="zh-CN" altLang="en-US" sz="1600" dirty="0">
                <a:latin typeface="Calibri" panose="020F0502020204030204" pitchFamily="34" charset="0"/>
                <a:ea typeface="新宋体" panose="02010609030101010101" pitchFamily="49" charset="-122"/>
              </a:rPr>
              <a:t>视频（</a:t>
            </a:r>
            <a:r>
              <a:rPr lang="en-US" altLang="zh-CN" sz="1600" dirty="0">
                <a:latin typeface="Calibri" panose="020F0502020204030204" pitchFamily="34" charset="0"/>
                <a:ea typeface="新宋体" panose="02010609030101010101" pitchFamily="49" charset="-122"/>
              </a:rPr>
              <a:t>video</a:t>
            </a:r>
            <a:r>
              <a:rPr lang="zh-CN" altLang="en-US" sz="1600" dirty="0">
                <a:latin typeface="Calibri" panose="020F0502020204030204" pitchFamily="34" charset="0"/>
                <a:ea typeface="新宋体" panose="02010609030101010101" pitchFamily="49" charset="-122"/>
              </a:rPr>
              <a:t>）：</a:t>
            </a:r>
            <a:r>
              <a:rPr lang="en-US" altLang="zh-CN" sz="1600" dirty="0">
                <a:latin typeface="Calibri" panose="020F0502020204030204" pitchFamily="34" charset="0"/>
                <a:ea typeface="新宋体" panose="02010609030101010101" pitchFamily="49" charset="-122"/>
              </a:rPr>
              <a:t>10MB</a:t>
            </a:r>
            <a:r>
              <a:rPr lang="zh-CN" altLang="en-US" sz="1600" dirty="0">
                <a:latin typeface="Calibri" panose="020F0502020204030204" pitchFamily="34" charset="0"/>
                <a:ea typeface="新宋体" panose="02010609030101010101" pitchFamily="49" charset="-122"/>
              </a:rPr>
              <a:t>，支持</a:t>
            </a:r>
            <a:r>
              <a:rPr lang="en-US" altLang="zh-CN" sz="1600" dirty="0">
                <a:latin typeface="Calibri" panose="020F0502020204030204" pitchFamily="34" charset="0"/>
                <a:ea typeface="新宋体" panose="02010609030101010101" pitchFamily="49" charset="-122"/>
              </a:rPr>
              <a:t>MP4</a:t>
            </a:r>
            <a:r>
              <a:rPr lang="zh-CN" altLang="en-US" sz="1600" dirty="0">
                <a:latin typeface="Calibri" panose="020F0502020204030204" pitchFamily="34" charset="0"/>
                <a:ea typeface="新宋体" panose="02010609030101010101" pitchFamily="49" charset="-122"/>
              </a:rPr>
              <a:t>格式</a:t>
            </a:r>
          </a:p>
          <a:p>
            <a:pPr lvl="1">
              <a:lnSpc>
                <a:spcPts val="2800"/>
              </a:lnSpc>
            </a:pPr>
            <a:r>
              <a:rPr lang="zh-CN" altLang="en-US" sz="1600" dirty="0">
                <a:latin typeface="Calibri" panose="020F0502020204030204" pitchFamily="34" charset="0"/>
                <a:ea typeface="新宋体" panose="02010609030101010101" pitchFamily="49" charset="-122"/>
              </a:rPr>
              <a:t>缩略图（</a:t>
            </a:r>
            <a:r>
              <a:rPr lang="en-US" altLang="zh-CN" sz="1600" dirty="0">
                <a:latin typeface="Calibri" panose="020F0502020204030204" pitchFamily="34" charset="0"/>
                <a:ea typeface="新宋体" panose="02010609030101010101" pitchFamily="49" charset="-122"/>
              </a:rPr>
              <a:t>thumb</a:t>
            </a:r>
            <a:r>
              <a:rPr lang="zh-CN" altLang="en-US" sz="1600" dirty="0">
                <a:latin typeface="Calibri" panose="020F0502020204030204" pitchFamily="34" charset="0"/>
                <a:ea typeface="新宋体" panose="02010609030101010101" pitchFamily="49" charset="-122"/>
              </a:rPr>
              <a:t>）：</a:t>
            </a:r>
            <a:r>
              <a:rPr lang="en-US" altLang="zh-CN" sz="1600" dirty="0">
                <a:latin typeface="Calibri" panose="020F0502020204030204" pitchFamily="34" charset="0"/>
                <a:ea typeface="新宋体" panose="02010609030101010101" pitchFamily="49" charset="-122"/>
              </a:rPr>
              <a:t>64KB</a:t>
            </a:r>
            <a:r>
              <a:rPr lang="zh-CN" altLang="en-US" sz="1600" dirty="0">
                <a:latin typeface="Calibri" panose="020F0502020204030204" pitchFamily="34" charset="0"/>
                <a:ea typeface="新宋体" panose="02010609030101010101" pitchFamily="49" charset="-122"/>
              </a:rPr>
              <a:t>，支持</a:t>
            </a:r>
            <a:r>
              <a:rPr lang="en-US" altLang="zh-CN" sz="1600" dirty="0">
                <a:latin typeface="Calibri" panose="020F0502020204030204" pitchFamily="34" charset="0"/>
                <a:ea typeface="新宋体" panose="02010609030101010101" pitchFamily="49" charset="-122"/>
              </a:rPr>
              <a:t>JPG</a:t>
            </a:r>
            <a:r>
              <a:rPr lang="zh-CN" altLang="en-US" sz="1600" dirty="0">
                <a:latin typeface="Calibri" panose="020F0502020204030204" pitchFamily="34" charset="0"/>
                <a:ea typeface="新宋体" panose="02010609030101010101" pitchFamily="49" charset="-122"/>
              </a:rPr>
              <a:t>格式</a:t>
            </a:r>
          </a:p>
          <a:p>
            <a:pPr marL="285750" indent="-285750">
              <a:lnSpc>
                <a:spcPts val="2800"/>
              </a:lnSpc>
              <a:buFont typeface="Arial" panose="020B0604020202020204" pitchFamily="34" charset="0"/>
              <a:buChar char="•"/>
            </a:pPr>
            <a:r>
              <a:rPr lang="zh-CN" altLang="en-US" dirty="0">
                <a:latin typeface="Calibri" panose="020F0502020204030204" pitchFamily="34" charset="0"/>
                <a:ea typeface="新宋体" panose="02010609030101010101" pitchFamily="49" charset="-122"/>
              </a:rPr>
              <a:t>图文消息的具体内容中，微信后台将过滤外部的图片链接，图片</a:t>
            </a:r>
            <a:r>
              <a:rPr lang="en-US" altLang="zh-CN" dirty="0" err="1">
                <a:latin typeface="Calibri" panose="020F0502020204030204" pitchFamily="34" charset="0"/>
                <a:ea typeface="新宋体" panose="02010609030101010101" pitchFamily="49" charset="-122"/>
              </a:rPr>
              <a:t>url</a:t>
            </a:r>
            <a:r>
              <a:rPr lang="zh-CN" altLang="en-US" dirty="0">
                <a:latin typeface="Calibri" panose="020F0502020204030204" pitchFamily="34" charset="0"/>
                <a:ea typeface="新宋体" panose="02010609030101010101" pitchFamily="49" charset="-122"/>
              </a:rPr>
              <a:t>需通过</a:t>
            </a:r>
            <a:r>
              <a:rPr lang="en-US" altLang="zh-CN" dirty="0">
                <a:latin typeface="Calibri" panose="020F0502020204030204" pitchFamily="34" charset="0"/>
                <a:ea typeface="新宋体" panose="02010609030101010101" pitchFamily="49" charset="-122"/>
              </a:rPr>
              <a:t>"</a:t>
            </a:r>
            <a:r>
              <a:rPr lang="zh-CN" altLang="en-US" dirty="0">
                <a:latin typeface="Calibri" panose="020F0502020204030204" pitchFamily="34" charset="0"/>
                <a:ea typeface="新宋体" panose="02010609030101010101" pitchFamily="49" charset="-122"/>
              </a:rPr>
              <a:t>上传图文消息内的图片获取</a:t>
            </a:r>
            <a:r>
              <a:rPr lang="en-US" altLang="zh-CN" dirty="0">
                <a:latin typeface="Calibri" panose="020F0502020204030204" pitchFamily="34" charset="0"/>
                <a:ea typeface="新宋体" panose="02010609030101010101" pitchFamily="49" charset="-122"/>
              </a:rPr>
              <a:t>URL"</a:t>
            </a:r>
            <a:r>
              <a:rPr lang="zh-CN" altLang="en-US" dirty="0">
                <a:latin typeface="Calibri" panose="020F0502020204030204" pitchFamily="34" charset="0"/>
                <a:ea typeface="新宋体" panose="02010609030101010101" pitchFamily="49" charset="-122"/>
              </a:rPr>
              <a:t>接口上传图片获取。</a:t>
            </a:r>
            <a:endParaRPr lang="en-US" altLang="zh-CN" dirty="0">
              <a:latin typeface="Calibri" panose="020F0502020204030204" pitchFamily="34" charset="0"/>
              <a:ea typeface="新宋体" panose="02010609030101010101" pitchFamily="49" charset="-122"/>
            </a:endParaRPr>
          </a:p>
          <a:p>
            <a:pPr marL="285750" indent="-285750">
              <a:lnSpc>
                <a:spcPts val="2800"/>
              </a:lnSpc>
              <a:buFont typeface="Arial" panose="020B0604020202020204" pitchFamily="34" charset="0"/>
              <a:buChar char="•"/>
            </a:pPr>
            <a:r>
              <a:rPr lang="en-US" altLang="zh-CN" dirty="0">
                <a:latin typeface="Calibri" panose="020F0502020204030204" pitchFamily="34" charset="0"/>
                <a:ea typeface="新宋体" panose="02010609030101010101" pitchFamily="49" charset="-122"/>
              </a:rPr>
              <a:t>"</a:t>
            </a:r>
            <a:r>
              <a:rPr lang="zh-CN" altLang="en-US" dirty="0">
                <a:latin typeface="Calibri" panose="020F0502020204030204" pitchFamily="34" charset="0"/>
                <a:ea typeface="新宋体" panose="02010609030101010101" pitchFamily="49" charset="-122"/>
              </a:rPr>
              <a:t>上传图文消息内的图片获取</a:t>
            </a:r>
            <a:r>
              <a:rPr lang="en-US" altLang="zh-CN" dirty="0">
                <a:latin typeface="Calibri" panose="020F0502020204030204" pitchFamily="34" charset="0"/>
                <a:ea typeface="新宋体" panose="02010609030101010101" pitchFamily="49" charset="-122"/>
              </a:rPr>
              <a:t>URL"</a:t>
            </a:r>
            <a:r>
              <a:rPr lang="zh-CN" altLang="en-US" dirty="0">
                <a:latin typeface="Calibri" panose="020F0502020204030204" pitchFamily="34" charset="0"/>
                <a:ea typeface="新宋体" panose="02010609030101010101" pitchFamily="49" charset="-122"/>
              </a:rPr>
              <a:t>接口所上传的图片，不占用公众号的素材库中图片数量的</a:t>
            </a:r>
            <a:r>
              <a:rPr lang="en-US" altLang="zh-CN" dirty="0">
                <a:latin typeface="Calibri" panose="020F0502020204030204" pitchFamily="34" charset="0"/>
                <a:ea typeface="新宋体" panose="02010609030101010101" pitchFamily="49" charset="-122"/>
              </a:rPr>
              <a:t>5000</a:t>
            </a:r>
            <a:r>
              <a:rPr lang="zh-CN" altLang="en-US" dirty="0">
                <a:latin typeface="Calibri" panose="020F0502020204030204" pitchFamily="34" charset="0"/>
                <a:ea typeface="新宋体" panose="02010609030101010101" pitchFamily="49" charset="-122"/>
              </a:rPr>
              <a:t>个的限制，图片仅支持</a:t>
            </a:r>
            <a:r>
              <a:rPr lang="en-US" altLang="zh-CN" dirty="0">
                <a:latin typeface="Calibri" panose="020F0502020204030204" pitchFamily="34" charset="0"/>
                <a:ea typeface="新宋体" panose="02010609030101010101" pitchFamily="49" charset="-122"/>
              </a:rPr>
              <a:t>jpg/</a:t>
            </a:r>
            <a:r>
              <a:rPr lang="en-US" altLang="zh-CN" dirty="0" err="1">
                <a:latin typeface="Calibri" panose="020F0502020204030204" pitchFamily="34" charset="0"/>
                <a:ea typeface="新宋体" panose="02010609030101010101" pitchFamily="49" charset="-122"/>
              </a:rPr>
              <a:t>png</a:t>
            </a:r>
            <a:r>
              <a:rPr lang="zh-CN" altLang="en-US" dirty="0">
                <a:latin typeface="Calibri" panose="020F0502020204030204" pitchFamily="34" charset="0"/>
                <a:ea typeface="新宋体" panose="02010609030101010101" pitchFamily="49" charset="-122"/>
              </a:rPr>
              <a:t>格式，大小必须在</a:t>
            </a:r>
            <a:r>
              <a:rPr lang="en-US" altLang="zh-CN" dirty="0">
                <a:latin typeface="Calibri" panose="020F0502020204030204" pitchFamily="34" charset="0"/>
                <a:ea typeface="新宋体" panose="02010609030101010101" pitchFamily="49" charset="-122"/>
              </a:rPr>
              <a:t>1MB</a:t>
            </a:r>
            <a:r>
              <a:rPr lang="zh-CN" altLang="en-US" dirty="0">
                <a:latin typeface="Calibri" panose="020F0502020204030204" pitchFamily="34" charset="0"/>
                <a:ea typeface="新宋体" panose="02010609030101010101" pitchFamily="49" charset="-122"/>
              </a:rPr>
              <a:t>以下。</a:t>
            </a:r>
            <a:endParaRPr lang="en-US" altLang="zh-CN" dirty="0">
              <a:latin typeface="Calibri" panose="020F0502020204030204" pitchFamily="34" charset="0"/>
              <a:ea typeface="新宋体" panose="02010609030101010101" pitchFamily="49" charset="-122"/>
            </a:endParaRPr>
          </a:p>
          <a:p>
            <a:pPr marL="285750" indent="-285750">
              <a:lnSpc>
                <a:spcPts val="2800"/>
              </a:lnSpc>
              <a:buFont typeface="Arial" panose="020B0604020202020204" pitchFamily="34" charset="0"/>
              <a:buChar char="•"/>
            </a:pPr>
            <a:r>
              <a:rPr lang="zh-CN" altLang="en-US" dirty="0">
                <a:latin typeface="Calibri" panose="020F0502020204030204" pitchFamily="34" charset="0"/>
                <a:ea typeface="新宋体" panose="02010609030101010101" pitchFamily="49" charset="-122"/>
              </a:rPr>
              <a:t>图文消息支持正文中插入自己帐号和其他公众号已群发文章链接的能力。</a:t>
            </a:r>
          </a:p>
        </p:txBody>
      </p:sp>
    </p:spTree>
    <p:extLst>
      <p:ext uri="{BB962C8B-B14F-4D97-AF65-F5344CB8AC3E}">
        <p14:creationId xmlns:p14="http://schemas.microsoft.com/office/powerpoint/2010/main" val="1966892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新增图片素材</a:t>
            </a:r>
          </a:p>
        </p:txBody>
      </p:sp>
      <p:sp>
        <p:nvSpPr>
          <p:cNvPr id="3" name="文本框 2">
            <a:extLst>
              <a:ext uri="{FF2B5EF4-FFF2-40B4-BE49-F238E27FC236}">
                <a16:creationId xmlns:a16="http://schemas.microsoft.com/office/drawing/2014/main" id="{8A712BF0-CC34-4F68-8122-7C591B22A08A}"/>
              </a:ext>
            </a:extLst>
          </p:cNvPr>
          <p:cNvSpPr txBox="1"/>
          <p:nvPr/>
        </p:nvSpPr>
        <p:spPr>
          <a:xfrm>
            <a:off x="1054100" y="1671145"/>
            <a:ext cx="10594427" cy="1323439"/>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调用接口：</a:t>
            </a:r>
            <a:endParaRPr lang="en-US" altLang="zh-CN" sz="2000" dirty="0">
              <a:latin typeface="微软雅黑" panose="020B0503020204020204" pitchFamily="34" charset="-122"/>
              <a:ea typeface="微软雅黑" panose="020B0503020204020204" pitchFamily="34" charset="-122"/>
            </a:endParaRPr>
          </a:p>
          <a:p>
            <a:pPr lvl="1"/>
            <a:r>
              <a:rPr lang="en-US" altLang="zh-CN" sz="2000" dirty="0">
                <a:ea typeface="微软雅黑" panose="020B0503020204020204" pitchFamily="34" charset="-122"/>
                <a:hlinkClick r:id="rId2"/>
              </a:rPr>
              <a:t>https://api.weixin.qq.com/cgi-bin/</a:t>
            </a:r>
            <a:r>
              <a:rPr lang="en-US" altLang="zh-CN" sz="2000" dirty="0">
                <a:hlinkClick r:id="rId2"/>
              </a:rPr>
              <a:t>material/add_material</a:t>
            </a:r>
            <a:r>
              <a:rPr lang="en-US" altLang="zh-CN" sz="2000" dirty="0">
                <a:ea typeface="微软雅黑" panose="020B0503020204020204" pitchFamily="34" charset="-122"/>
                <a:hlinkClick r:id="rId2"/>
              </a:rPr>
              <a:t>?access_token=ACCESS_TOKEN&amp;type=TYPE</a:t>
            </a:r>
            <a:endParaRPr lang="en-US" altLang="zh-CN" sz="2000" dirty="0">
              <a:ea typeface="微软雅黑" panose="020B0503020204020204" pitchFamily="34" charset="-122"/>
            </a:endParaRPr>
          </a:p>
          <a:p>
            <a:pPr marL="342900" indent="-342900">
              <a:buFont typeface="Arial" panose="020B0604020202020204" pitchFamily="34" charset="0"/>
              <a:buChar char="•"/>
            </a:pPr>
            <a:r>
              <a:rPr lang="en-US" altLang="zh-CN" sz="2000" dirty="0">
                <a:ea typeface="微软雅黑" panose="020B0503020204020204" pitchFamily="34" charset="-122"/>
              </a:rPr>
              <a:t>type=image</a:t>
            </a:r>
            <a:r>
              <a:rPr lang="zh-CN" altLang="en-US" sz="2000" dirty="0">
                <a:ea typeface="微软雅黑" panose="020B0503020204020204" pitchFamily="34" charset="-122"/>
              </a:rPr>
              <a:t>表示上传图片</a:t>
            </a:r>
          </a:p>
        </p:txBody>
      </p:sp>
      <p:graphicFrame>
        <p:nvGraphicFramePr>
          <p:cNvPr id="4" name="表格 3">
            <a:extLst>
              <a:ext uri="{FF2B5EF4-FFF2-40B4-BE49-F238E27FC236}">
                <a16:creationId xmlns:a16="http://schemas.microsoft.com/office/drawing/2014/main" id="{1C3B2321-F62E-45F3-B336-AAEC443C76D0}"/>
              </a:ext>
            </a:extLst>
          </p:cNvPr>
          <p:cNvGraphicFramePr>
            <a:graphicFrameLocks noGrp="1"/>
          </p:cNvGraphicFramePr>
          <p:nvPr>
            <p:extLst>
              <p:ext uri="{D42A27DB-BD31-4B8C-83A1-F6EECF244321}">
                <p14:modId xmlns:p14="http://schemas.microsoft.com/office/powerpoint/2010/main" val="3187876682"/>
              </p:ext>
            </p:extLst>
          </p:nvPr>
        </p:nvGraphicFramePr>
        <p:xfrm>
          <a:off x="1003737" y="3201061"/>
          <a:ext cx="10565961" cy="2011680"/>
        </p:xfrm>
        <a:graphic>
          <a:graphicData uri="http://schemas.openxmlformats.org/drawingml/2006/table">
            <a:tbl>
              <a:tblPr/>
              <a:tblGrid>
                <a:gridCol w="2040953">
                  <a:extLst>
                    <a:ext uri="{9D8B030D-6E8A-4147-A177-3AD203B41FA5}">
                      <a16:colId xmlns:a16="http://schemas.microsoft.com/office/drawing/2014/main" val="2061921855"/>
                    </a:ext>
                  </a:extLst>
                </a:gridCol>
                <a:gridCol w="1299780">
                  <a:extLst>
                    <a:ext uri="{9D8B030D-6E8A-4147-A177-3AD203B41FA5}">
                      <a16:colId xmlns:a16="http://schemas.microsoft.com/office/drawing/2014/main" val="105971334"/>
                    </a:ext>
                  </a:extLst>
                </a:gridCol>
                <a:gridCol w="7225228">
                  <a:extLst>
                    <a:ext uri="{9D8B030D-6E8A-4147-A177-3AD203B41FA5}">
                      <a16:colId xmlns:a16="http://schemas.microsoft.com/office/drawing/2014/main" val="2129712821"/>
                    </a:ext>
                  </a:extLst>
                </a:gridCol>
              </a:tblGrid>
              <a:tr h="363372">
                <a:tc>
                  <a:txBody>
                    <a:bodyPr/>
                    <a:lstStyle/>
                    <a:p>
                      <a:pPr latinLnBrk="1"/>
                      <a:r>
                        <a:rPr lang="zh-CN" altLang="en-US" b="1">
                          <a:solidFill>
                            <a:srgbClr val="333333"/>
                          </a:solidFill>
                          <a:effectLst/>
                          <a:latin typeface="Microsoft Yahei" panose="020B0503020204020204" pitchFamily="34" charset="-122"/>
                          <a:ea typeface="Microsoft Yahei" panose="020B0503020204020204" pitchFamily="34" charset="-122"/>
                        </a:rPr>
                        <a:t>参数</a:t>
                      </a:r>
                      <a:endParaRPr lang="zh-CN" altLang="en-US">
                        <a:effectLst/>
                      </a:endParaRPr>
                    </a:p>
                  </a:txBody>
                  <a:tcPr>
                    <a:lnL>
                      <a:noFill/>
                    </a:lnL>
                    <a:lnR>
                      <a:noFill/>
                    </a:lnR>
                    <a:lnT>
                      <a:noFill/>
                    </a:lnT>
                    <a:lnB>
                      <a:noFill/>
                    </a:lnB>
                  </a:tcPr>
                </a:tc>
                <a:tc>
                  <a:txBody>
                    <a:bodyPr/>
                    <a:lstStyle/>
                    <a:p>
                      <a:pPr latinLnBrk="1"/>
                      <a:r>
                        <a:rPr lang="zh-CN" altLang="en-US" b="1" dirty="0">
                          <a:solidFill>
                            <a:srgbClr val="333333"/>
                          </a:solidFill>
                          <a:effectLst/>
                          <a:latin typeface="Microsoft Yahei" panose="020B0503020204020204" pitchFamily="34" charset="-122"/>
                          <a:ea typeface="Microsoft Yahei" panose="020B0503020204020204" pitchFamily="34" charset="-122"/>
                        </a:rPr>
                        <a:t>是否必须</a:t>
                      </a:r>
                      <a:endParaRPr lang="zh-CN" altLang="en-US" dirty="0">
                        <a:effectLst/>
                      </a:endParaRPr>
                    </a:p>
                  </a:txBody>
                  <a:tcPr>
                    <a:lnL>
                      <a:noFill/>
                    </a:lnL>
                    <a:lnR>
                      <a:noFill/>
                    </a:lnR>
                    <a:lnT>
                      <a:noFill/>
                    </a:lnT>
                    <a:lnB>
                      <a:noFill/>
                    </a:lnB>
                  </a:tcPr>
                </a:tc>
                <a:tc>
                  <a:txBody>
                    <a:bodyPr/>
                    <a:lstStyle/>
                    <a:p>
                      <a:pPr latinLnBrk="1"/>
                      <a:r>
                        <a:rPr lang="zh-CN" altLang="en-US" b="1">
                          <a:solidFill>
                            <a:srgbClr val="333333"/>
                          </a:solidFill>
                          <a:effectLst/>
                          <a:latin typeface="Microsoft Yahei" panose="020B0503020204020204" pitchFamily="34" charset="-122"/>
                          <a:ea typeface="Microsoft Yahei" panose="020B0503020204020204" pitchFamily="34" charset="-122"/>
                        </a:rPr>
                        <a:t>说明</a:t>
                      </a:r>
                      <a:endParaRPr lang="zh-CN" altLang="en-US">
                        <a:effectLst/>
                      </a:endParaRPr>
                    </a:p>
                  </a:txBody>
                  <a:tcPr>
                    <a:lnL>
                      <a:noFill/>
                    </a:lnL>
                    <a:lnR>
                      <a:noFill/>
                    </a:lnR>
                    <a:lnT>
                      <a:noFill/>
                    </a:lnT>
                    <a:lnB>
                      <a:noFill/>
                    </a:lnB>
                  </a:tcPr>
                </a:tc>
                <a:extLst>
                  <a:ext uri="{0D108BD9-81ED-4DB2-BD59-A6C34878D82A}">
                    <a16:rowId xmlns:a16="http://schemas.microsoft.com/office/drawing/2014/main" val="1210491937"/>
                  </a:ext>
                </a:extLst>
              </a:tr>
              <a:tr h="363372">
                <a:tc>
                  <a:txBody>
                    <a:bodyPr/>
                    <a:lstStyle/>
                    <a:p>
                      <a:pPr latinLnBrk="1"/>
                      <a:r>
                        <a:rPr lang="en-US">
                          <a:solidFill>
                            <a:srgbClr val="333333"/>
                          </a:solidFill>
                          <a:effectLst/>
                          <a:latin typeface="Microsoft Yahei" panose="020B0503020204020204" pitchFamily="34" charset="-122"/>
                          <a:ea typeface="Microsoft Yahei" panose="020B0503020204020204" pitchFamily="34" charset="-122"/>
                        </a:rPr>
                        <a:t>access_token</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Microsoft Yahei" panose="020B0503020204020204" pitchFamily="34" charset="-122"/>
                          <a:ea typeface="Microsoft Yahei" panose="020B0503020204020204" pitchFamily="34" charset="-122"/>
                        </a:rPr>
                        <a:t>是</a:t>
                      </a:r>
                      <a:endParaRPr lang="zh-CN" altLang="en-US">
                        <a:effectLst/>
                      </a:endParaRPr>
                    </a:p>
                  </a:txBody>
                  <a:tcPr>
                    <a:lnL>
                      <a:noFill/>
                    </a:lnL>
                    <a:lnR>
                      <a:noFill/>
                    </a:lnR>
                    <a:lnT>
                      <a:noFill/>
                    </a:lnT>
                    <a:lnB>
                      <a:noFill/>
                    </a:lnB>
                  </a:tcPr>
                </a:tc>
                <a:tc>
                  <a:txBody>
                    <a:bodyPr/>
                    <a:lstStyle/>
                    <a:p>
                      <a:pPr latinLnBrk="1"/>
                      <a:r>
                        <a:rPr lang="zh-CN" altLang="en-US">
                          <a:solidFill>
                            <a:srgbClr val="333333"/>
                          </a:solidFill>
                          <a:effectLst/>
                          <a:latin typeface="Microsoft Yahei" panose="020B0503020204020204" pitchFamily="34" charset="-122"/>
                          <a:ea typeface="Microsoft Yahei" panose="020B0503020204020204" pitchFamily="34" charset="-122"/>
                        </a:rPr>
                        <a:t>调用接口凭证</a:t>
                      </a:r>
                      <a:endParaRPr lang="zh-CN" altLang="en-US">
                        <a:effectLst/>
                      </a:endParaRPr>
                    </a:p>
                  </a:txBody>
                  <a:tcPr>
                    <a:lnL>
                      <a:noFill/>
                    </a:lnL>
                    <a:lnR>
                      <a:noFill/>
                    </a:lnR>
                    <a:lnT>
                      <a:noFill/>
                    </a:lnT>
                    <a:lnB>
                      <a:noFill/>
                    </a:lnB>
                  </a:tcPr>
                </a:tc>
                <a:extLst>
                  <a:ext uri="{0D108BD9-81ED-4DB2-BD59-A6C34878D82A}">
                    <a16:rowId xmlns:a16="http://schemas.microsoft.com/office/drawing/2014/main" val="3887496767"/>
                  </a:ext>
                </a:extLst>
              </a:tr>
              <a:tr h="635902">
                <a:tc>
                  <a:txBody>
                    <a:bodyPr/>
                    <a:lstStyle/>
                    <a:p>
                      <a:pPr latinLnBrk="1"/>
                      <a:r>
                        <a:rPr lang="en-US">
                          <a:solidFill>
                            <a:srgbClr val="333333"/>
                          </a:solidFill>
                          <a:effectLst/>
                          <a:latin typeface="Microsoft Yahei" panose="020B0503020204020204" pitchFamily="34" charset="-122"/>
                          <a:ea typeface="Microsoft Yahei" panose="020B0503020204020204" pitchFamily="34" charset="-122"/>
                        </a:rPr>
                        <a:t>type</a:t>
                      </a:r>
                      <a:endParaRPr lang="en-US">
                        <a:effectLst/>
                      </a:endParaRPr>
                    </a:p>
                  </a:txBody>
                  <a:tcPr>
                    <a:lnL>
                      <a:noFill/>
                    </a:lnL>
                    <a:lnR>
                      <a:noFill/>
                    </a:lnR>
                    <a:lnT>
                      <a:noFill/>
                    </a:lnT>
                    <a:lnB>
                      <a:noFill/>
                    </a:lnB>
                  </a:tcPr>
                </a:tc>
                <a:tc>
                  <a:txBody>
                    <a:bodyPr/>
                    <a:lstStyle/>
                    <a:p>
                      <a:pPr latinLnBrk="1"/>
                      <a:r>
                        <a:rPr lang="zh-CN" altLang="en-US" dirty="0">
                          <a:solidFill>
                            <a:srgbClr val="333333"/>
                          </a:solidFill>
                          <a:effectLst/>
                          <a:latin typeface="Microsoft Yahei" panose="020B0503020204020204" pitchFamily="34" charset="-122"/>
                          <a:ea typeface="Microsoft Yahei" panose="020B0503020204020204" pitchFamily="34" charset="-122"/>
                        </a:rPr>
                        <a:t>是</a:t>
                      </a:r>
                      <a:endParaRPr lang="zh-CN" altLang="en-US" dirty="0">
                        <a:effectLst/>
                      </a:endParaRPr>
                    </a:p>
                  </a:txBody>
                  <a:tcPr>
                    <a:lnL>
                      <a:noFill/>
                    </a:lnL>
                    <a:lnR>
                      <a:noFill/>
                    </a:lnR>
                    <a:lnT>
                      <a:noFill/>
                    </a:lnT>
                    <a:lnB>
                      <a:noFill/>
                    </a:lnB>
                  </a:tcPr>
                </a:tc>
                <a:tc>
                  <a:txBody>
                    <a:bodyPr/>
                    <a:lstStyle/>
                    <a:p>
                      <a:pPr latinLnBrk="1"/>
                      <a:r>
                        <a:rPr lang="zh-CN" altLang="en-US" dirty="0">
                          <a:solidFill>
                            <a:srgbClr val="333333"/>
                          </a:solidFill>
                          <a:effectLst/>
                          <a:latin typeface="Microsoft Yahei" panose="020B0503020204020204" pitchFamily="34" charset="-122"/>
                          <a:ea typeface="Microsoft Yahei" panose="020B0503020204020204" pitchFamily="34" charset="-122"/>
                        </a:rPr>
                        <a:t>媒体文件类型，分别有图片（</a:t>
                      </a:r>
                      <a:r>
                        <a:rPr lang="en-US" altLang="zh-CN" dirty="0">
                          <a:solidFill>
                            <a:srgbClr val="333333"/>
                          </a:solidFill>
                          <a:effectLst/>
                          <a:latin typeface="Microsoft Yahei" panose="020B0503020204020204" pitchFamily="34" charset="-122"/>
                          <a:ea typeface="Microsoft Yahei" panose="020B0503020204020204" pitchFamily="34" charset="-122"/>
                        </a:rPr>
                        <a:t>image</a:t>
                      </a:r>
                      <a:r>
                        <a:rPr lang="zh-CN" altLang="en-US" dirty="0">
                          <a:solidFill>
                            <a:srgbClr val="333333"/>
                          </a:solidFill>
                          <a:effectLst/>
                          <a:latin typeface="Microsoft Yahei" panose="020B0503020204020204" pitchFamily="34" charset="-122"/>
                          <a:ea typeface="Microsoft Yahei" panose="020B0503020204020204" pitchFamily="34" charset="-122"/>
                        </a:rPr>
                        <a:t>）、语音（</a:t>
                      </a:r>
                      <a:r>
                        <a:rPr lang="en-US" altLang="zh-CN" dirty="0">
                          <a:solidFill>
                            <a:srgbClr val="333333"/>
                          </a:solidFill>
                          <a:effectLst/>
                          <a:latin typeface="Microsoft Yahei" panose="020B0503020204020204" pitchFamily="34" charset="-122"/>
                          <a:ea typeface="Microsoft Yahei" panose="020B0503020204020204" pitchFamily="34" charset="-122"/>
                        </a:rPr>
                        <a:t>voice</a:t>
                      </a:r>
                      <a:r>
                        <a:rPr lang="zh-CN" altLang="en-US" dirty="0">
                          <a:solidFill>
                            <a:srgbClr val="333333"/>
                          </a:solidFill>
                          <a:effectLst/>
                          <a:latin typeface="Microsoft Yahei" panose="020B0503020204020204" pitchFamily="34" charset="-122"/>
                          <a:ea typeface="Microsoft Yahei" panose="020B0503020204020204" pitchFamily="34" charset="-122"/>
                        </a:rPr>
                        <a:t>）、视频（</a:t>
                      </a:r>
                      <a:r>
                        <a:rPr lang="en-US" altLang="zh-CN" dirty="0">
                          <a:solidFill>
                            <a:srgbClr val="333333"/>
                          </a:solidFill>
                          <a:effectLst/>
                          <a:latin typeface="Microsoft Yahei" panose="020B0503020204020204" pitchFamily="34" charset="-122"/>
                          <a:ea typeface="Microsoft Yahei" panose="020B0503020204020204" pitchFamily="34" charset="-122"/>
                        </a:rPr>
                        <a:t>video</a:t>
                      </a:r>
                      <a:r>
                        <a:rPr lang="zh-CN" altLang="en-US" dirty="0">
                          <a:solidFill>
                            <a:srgbClr val="333333"/>
                          </a:solidFill>
                          <a:effectLst/>
                          <a:latin typeface="Microsoft Yahei" panose="020B0503020204020204" pitchFamily="34" charset="-122"/>
                          <a:ea typeface="Microsoft Yahei" panose="020B0503020204020204" pitchFamily="34" charset="-122"/>
                        </a:rPr>
                        <a:t>）和缩略图（</a:t>
                      </a:r>
                      <a:r>
                        <a:rPr lang="en-US" altLang="zh-CN" dirty="0">
                          <a:solidFill>
                            <a:srgbClr val="333333"/>
                          </a:solidFill>
                          <a:effectLst/>
                          <a:latin typeface="Microsoft Yahei" panose="020B0503020204020204" pitchFamily="34" charset="-122"/>
                          <a:ea typeface="Microsoft Yahei" panose="020B0503020204020204" pitchFamily="34" charset="-122"/>
                        </a:rPr>
                        <a:t>thumb</a:t>
                      </a:r>
                      <a:r>
                        <a:rPr lang="zh-CN" altLang="en-US" dirty="0">
                          <a:solidFill>
                            <a:srgbClr val="333333"/>
                          </a:solidFill>
                          <a:effectLst/>
                          <a:latin typeface="Microsoft Yahei" panose="020B0503020204020204" pitchFamily="34" charset="-122"/>
                          <a:ea typeface="Microsoft Yahei" panose="020B0503020204020204" pitchFamily="34" charset="-122"/>
                        </a:rPr>
                        <a:t>）</a:t>
                      </a:r>
                      <a:endParaRPr lang="zh-CN" altLang="en-US" dirty="0">
                        <a:effectLst/>
                      </a:endParaRPr>
                    </a:p>
                  </a:txBody>
                  <a:tcPr>
                    <a:lnL>
                      <a:noFill/>
                    </a:lnL>
                    <a:lnR>
                      <a:noFill/>
                    </a:lnR>
                    <a:lnT>
                      <a:noFill/>
                    </a:lnT>
                    <a:lnB>
                      <a:noFill/>
                    </a:lnB>
                  </a:tcPr>
                </a:tc>
                <a:extLst>
                  <a:ext uri="{0D108BD9-81ED-4DB2-BD59-A6C34878D82A}">
                    <a16:rowId xmlns:a16="http://schemas.microsoft.com/office/drawing/2014/main" val="3953284011"/>
                  </a:ext>
                </a:extLst>
              </a:tr>
              <a:tr h="635902">
                <a:tc>
                  <a:txBody>
                    <a:bodyPr/>
                    <a:lstStyle/>
                    <a:p>
                      <a:pPr latinLnBrk="1"/>
                      <a:r>
                        <a:rPr lang="en-US">
                          <a:solidFill>
                            <a:srgbClr val="333333"/>
                          </a:solidFill>
                          <a:effectLst/>
                          <a:latin typeface="Microsoft Yahei" panose="020B0503020204020204" pitchFamily="34" charset="-122"/>
                          <a:ea typeface="Microsoft Yahei" panose="020B0503020204020204" pitchFamily="34" charset="-122"/>
                        </a:rPr>
                        <a:t>media</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Microsoft Yahei" panose="020B0503020204020204" pitchFamily="34" charset="-122"/>
                          <a:ea typeface="Microsoft Yahei" panose="020B0503020204020204" pitchFamily="34" charset="-122"/>
                        </a:rPr>
                        <a:t>是</a:t>
                      </a:r>
                      <a:endParaRPr lang="zh-CN" altLang="en-US">
                        <a:effectLst/>
                      </a:endParaRPr>
                    </a:p>
                  </a:txBody>
                  <a:tcPr>
                    <a:lnL>
                      <a:noFill/>
                    </a:lnL>
                    <a:lnR>
                      <a:noFill/>
                    </a:lnR>
                    <a:lnT>
                      <a:noFill/>
                    </a:lnT>
                    <a:lnB>
                      <a:noFill/>
                    </a:lnB>
                  </a:tcPr>
                </a:tc>
                <a:tc>
                  <a:txBody>
                    <a:bodyPr/>
                    <a:lstStyle/>
                    <a:p>
                      <a:pPr latinLnBrk="1"/>
                      <a:r>
                        <a:rPr lang="en-US" dirty="0">
                          <a:solidFill>
                            <a:srgbClr val="333333"/>
                          </a:solidFill>
                          <a:effectLst/>
                          <a:latin typeface="Microsoft Yahei" panose="020B0503020204020204" pitchFamily="34" charset="-122"/>
                          <a:ea typeface="Microsoft Yahei" panose="020B0503020204020204" pitchFamily="34" charset="-122"/>
                        </a:rPr>
                        <a:t>form-data</a:t>
                      </a:r>
                      <a:r>
                        <a:rPr lang="zh-CN" altLang="en-US" dirty="0">
                          <a:solidFill>
                            <a:srgbClr val="333333"/>
                          </a:solidFill>
                          <a:effectLst/>
                          <a:latin typeface="Microsoft Yahei" panose="020B0503020204020204" pitchFamily="34" charset="-122"/>
                          <a:ea typeface="Microsoft Yahei" panose="020B0503020204020204" pitchFamily="34" charset="-122"/>
                        </a:rPr>
                        <a:t>中媒体文件标识，有</a:t>
                      </a:r>
                      <a:r>
                        <a:rPr lang="en-US" dirty="0" err="1">
                          <a:solidFill>
                            <a:srgbClr val="333333"/>
                          </a:solidFill>
                          <a:effectLst/>
                          <a:latin typeface="Microsoft Yahei" panose="020B0503020204020204" pitchFamily="34" charset="-122"/>
                          <a:ea typeface="Microsoft Yahei" panose="020B0503020204020204" pitchFamily="34" charset="-122"/>
                        </a:rPr>
                        <a:t>filename、filelength、content-type</a:t>
                      </a:r>
                      <a:r>
                        <a:rPr lang="zh-CN" altLang="en-US" dirty="0">
                          <a:solidFill>
                            <a:srgbClr val="333333"/>
                          </a:solidFill>
                          <a:effectLst/>
                          <a:latin typeface="Microsoft Yahei" panose="020B0503020204020204" pitchFamily="34" charset="-122"/>
                          <a:ea typeface="Microsoft Yahei" panose="020B0503020204020204" pitchFamily="34" charset="-122"/>
                        </a:rPr>
                        <a:t>等信息</a:t>
                      </a:r>
                      <a:endParaRPr lang="zh-CN" altLang="en-US" dirty="0">
                        <a:effectLst/>
                      </a:endParaRPr>
                    </a:p>
                  </a:txBody>
                  <a:tcPr>
                    <a:lnL>
                      <a:noFill/>
                    </a:lnL>
                    <a:lnR>
                      <a:noFill/>
                    </a:lnR>
                    <a:lnT>
                      <a:noFill/>
                    </a:lnT>
                    <a:lnB>
                      <a:noFill/>
                    </a:lnB>
                  </a:tcPr>
                </a:tc>
                <a:extLst>
                  <a:ext uri="{0D108BD9-81ED-4DB2-BD59-A6C34878D82A}">
                    <a16:rowId xmlns:a16="http://schemas.microsoft.com/office/drawing/2014/main" val="3197905957"/>
                  </a:ext>
                </a:extLst>
              </a:tr>
            </a:tbl>
          </a:graphicData>
        </a:graphic>
      </p:graphicFrame>
      <p:sp>
        <p:nvSpPr>
          <p:cNvPr id="5" name="文本框 4">
            <a:extLst>
              <a:ext uri="{FF2B5EF4-FFF2-40B4-BE49-F238E27FC236}">
                <a16:creationId xmlns:a16="http://schemas.microsoft.com/office/drawing/2014/main" id="{BE31C476-0741-43E0-83FD-0384CBDFF55E}"/>
              </a:ext>
            </a:extLst>
          </p:cNvPr>
          <p:cNvSpPr txBox="1"/>
          <p:nvPr/>
        </p:nvSpPr>
        <p:spPr>
          <a:xfrm>
            <a:off x="1003737" y="5611249"/>
            <a:ext cx="10184525"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Media</a:t>
            </a:r>
            <a:r>
              <a:rPr lang="zh-CN" altLang="en-US" dirty="0">
                <a:latin typeface="微软雅黑" panose="020B0503020204020204" pitchFamily="34" charset="-122"/>
                <a:ea typeface="微软雅黑" panose="020B0503020204020204" pitchFamily="34" charset="-122"/>
              </a:rPr>
              <a:t>参数：使用</a:t>
            </a:r>
            <a:r>
              <a:rPr lang="en-US" altLang="zh-CN" dirty="0">
                <a:latin typeface="微软雅黑" panose="020B0503020204020204" pitchFamily="34" charset="-122"/>
                <a:ea typeface="微软雅黑" panose="020B0503020204020204" pitchFamily="34" charset="-122"/>
              </a:rPr>
              <a:t>post</a:t>
            </a:r>
            <a:r>
              <a:rPr lang="zh-CN" altLang="en-US" dirty="0">
                <a:latin typeface="微软雅黑" panose="020B0503020204020204" pitchFamily="34" charset="-122"/>
                <a:ea typeface="微软雅黑" panose="020B0503020204020204" pitchFamily="34" charset="-122"/>
              </a:rPr>
              <a:t>提交的文件，并非在</a:t>
            </a:r>
            <a:r>
              <a:rPr lang="en-US" altLang="zh-CN" dirty="0" err="1">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的参数里，而</a:t>
            </a:r>
            <a:r>
              <a:rPr lang="en-US" altLang="zh-CN" dirty="0" err="1">
                <a:latin typeface="微软雅黑" panose="020B0503020204020204" pitchFamily="34" charset="-122"/>
                <a:ea typeface="微软雅黑" panose="020B0503020204020204" pitchFamily="34" charset="-122"/>
              </a:rPr>
              <a:t>access_token</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type</a:t>
            </a:r>
            <a:r>
              <a:rPr lang="zh-CN" altLang="en-US" dirty="0">
                <a:latin typeface="微软雅黑" panose="020B0503020204020204" pitchFamily="34" charset="-122"/>
                <a:ea typeface="微软雅黑" panose="020B0503020204020204" pitchFamily="34" charset="-122"/>
              </a:rPr>
              <a:t>直接使用</a:t>
            </a:r>
            <a:r>
              <a:rPr lang="en-US" altLang="zh-CN" dirty="0" err="1">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传递参数值</a:t>
            </a:r>
          </a:p>
        </p:txBody>
      </p:sp>
    </p:spTree>
    <p:extLst>
      <p:ext uri="{BB962C8B-B14F-4D97-AF65-F5344CB8AC3E}">
        <p14:creationId xmlns:p14="http://schemas.microsoft.com/office/powerpoint/2010/main" val="1622660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03445" cy="685800"/>
          </a:xfrm>
        </p:spPr>
        <p:txBody>
          <a:bodyPr/>
          <a:lstStyle/>
          <a:p>
            <a:r>
              <a:rPr lang="zh-CN" altLang="en-US" b="0" dirty="0"/>
              <a:t>新增图片素材返回值</a:t>
            </a:r>
          </a:p>
        </p:txBody>
      </p:sp>
      <p:sp>
        <p:nvSpPr>
          <p:cNvPr id="3" name="文本框 2">
            <a:extLst>
              <a:ext uri="{FF2B5EF4-FFF2-40B4-BE49-F238E27FC236}">
                <a16:creationId xmlns:a16="http://schemas.microsoft.com/office/drawing/2014/main" id="{D63C6118-FB8B-4457-A5F6-FF2B3FC277F2}"/>
              </a:ext>
            </a:extLst>
          </p:cNvPr>
          <p:cNvSpPr txBox="1"/>
          <p:nvPr/>
        </p:nvSpPr>
        <p:spPr>
          <a:xfrm>
            <a:off x="1054099" y="1618592"/>
            <a:ext cx="10321158"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正确返回：</a:t>
            </a:r>
            <a:endParaRPr lang="en-US" altLang="zh-CN" dirty="0">
              <a:latin typeface="Calibri" panose="020F0502020204030204" pitchFamily="34" charset="0"/>
              <a:ea typeface="微软雅黑" panose="020B0503020204020204" pitchFamily="34" charset="-122"/>
            </a:endParaRPr>
          </a:p>
          <a:p>
            <a:pPr lvl="1"/>
            <a:r>
              <a:rPr lang="en-US" altLang="zh-CN" dirty="0"/>
              <a:t>{</a:t>
            </a:r>
            <a:br>
              <a:rPr lang="en-US" altLang="zh-CN" dirty="0"/>
            </a:br>
            <a:r>
              <a:rPr lang="en-US" altLang="zh-CN" dirty="0"/>
              <a:t> "</a:t>
            </a:r>
            <a:r>
              <a:rPr lang="en-US" altLang="zh-CN" dirty="0" err="1"/>
              <a:t>media_id":MEDIA_ID</a:t>
            </a:r>
            <a:r>
              <a:rPr lang="en-US" altLang="zh-CN" dirty="0"/>
              <a:t>,</a:t>
            </a:r>
            <a:br>
              <a:rPr lang="en-US" altLang="zh-CN" dirty="0"/>
            </a:br>
            <a:r>
              <a:rPr lang="en-US" altLang="zh-CN" dirty="0"/>
              <a:t> "</a:t>
            </a:r>
            <a:r>
              <a:rPr lang="en-US" altLang="zh-CN" dirty="0" err="1"/>
              <a:t>url</a:t>
            </a:r>
            <a:r>
              <a:rPr lang="en-US" altLang="zh-CN" dirty="0"/>
              <a:t>":URL</a:t>
            </a:r>
            <a:br>
              <a:rPr lang="en-US" altLang="zh-CN" dirty="0"/>
            </a:br>
            <a:r>
              <a:rPr lang="en-US" altLang="zh-CN" dirty="0"/>
              <a:t>}</a:t>
            </a:r>
          </a:p>
          <a:p>
            <a:pPr marL="285750" indent="-285750">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错误返回：</a:t>
            </a:r>
            <a:endParaRPr lang="en-US" altLang="zh-CN" dirty="0">
              <a:latin typeface="Calibri" panose="020F0502020204030204" pitchFamily="34" charset="0"/>
              <a:ea typeface="微软雅黑" panose="020B0503020204020204" pitchFamily="34" charset="-122"/>
            </a:endParaRPr>
          </a:p>
          <a:p>
            <a:pPr lvl="1"/>
            <a:r>
              <a:rPr lang="en-US" altLang="zh-CN" dirty="0"/>
              <a:t>{"errcode":40007,"errmsg":"invalid </a:t>
            </a:r>
            <a:r>
              <a:rPr lang="en-US" altLang="zh-CN" dirty="0" err="1"/>
              <a:t>media_id</a:t>
            </a:r>
            <a:r>
              <a:rPr lang="en-US" altLang="zh-CN" dirty="0"/>
              <a:t>"}</a:t>
            </a:r>
            <a:endParaRPr lang="zh-CN" altLang="en-US" dirty="0">
              <a:latin typeface="Calibri" panose="020F0502020204030204" pitchFamily="34" charset="0"/>
              <a:ea typeface="微软雅黑" panose="020B0503020204020204" pitchFamily="34" charset="-122"/>
            </a:endParaRPr>
          </a:p>
        </p:txBody>
      </p:sp>
      <p:graphicFrame>
        <p:nvGraphicFramePr>
          <p:cNvPr id="7" name="表格 6">
            <a:extLst>
              <a:ext uri="{FF2B5EF4-FFF2-40B4-BE49-F238E27FC236}">
                <a16:creationId xmlns:a16="http://schemas.microsoft.com/office/drawing/2014/main" id="{0C532B35-1931-4186-8B35-4641951AAF33}"/>
              </a:ext>
            </a:extLst>
          </p:cNvPr>
          <p:cNvGraphicFramePr>
            <a:graphicFrameLocks noGrp="1"/>
          </p:cNvGraphicFramePr>
          <p:nvPr>
            <p:extLst/>
          </p:nvPr>
        </p:nvGraphicFramePr>
        <p:xfrm>
          <a:off x="1054097" y="4219384"/>
          <a:ext cx="9813599" cy="1097280"/>
        </p:xfrm>
        <a:graphic>
          <a:graphicData uri="http://schemas.openxmlformats.org/drawingml/2006/table">
            <a:tbl>
              <a:tblPr/>
              <a:tblGrid>
                <a:gridCol w="2502025">
                  <a:extLst>
                    <a:ext uri="{9D8B030D-6E8A-4147-A177-3AD203B41FA5}">
                      <a16:colId xmlns:a16="http://schemas.microsoft.com/office/drawing/2014/main" val="1299718988"/>
                    </a:ext>
                  </a:extLst>
                </a:gridCol>
                <a:gridCol w="7311574">
                  <a:extLst>
                    <a:ext uri="{9D8B030D-6E8A-4147-A177-3AD203B41FA5}">
                      <a16:colId xmlns:a16="http://schemas.microsoft.com/office/drawing/2014/main" val="285872752"/>
                    </a:ext>
                  </a:extLst>
                </a:gridCol>
              </a:tblGrid>
              <a:tr h="0">
                <a:tc>
                  <a:txBody>
                    <a:bodyPr/>
                    <a:lstStyle/>
                    <a:p>
                      <a:pPr latinLnBrk="1"/>
                      <a:r>
                        <a:rPr lang="zh-CN" altLang="en-US" b="1" dirty="0">
                          <a:effectLst/>
                        </a:rPr>
                        <a:t>参数</a:t>
                      </a:r>
                    </a:p>
                  </a:txBody>
                  <a:tcPr>
                    <a:lnL>
                      <a:noFill/>
                    </a:lnL>
                    <a:lnR>
                      <a:noFill/>
                    </a:lnR>
                    <a:lnT>
                      <a:noFill/>
                    </a:lnT>
                    <a:lnB>
                      <a:noFill/>
                    </a:lnB>
                  </a:tcPr>
                </a:tc>
                <a:tc>
                  <a:txBody>
                    <a:bodyPr/>
                    <a:lstStyle/>
                    <a:p>
                      <a:pPr latinLnBrk="1"/>
                      <a:r>
                        <a:rPr lang="zh-CN" altLang="en-US" b="1" dirty="0">
                          <a:effectLst/>
                        </a:rPr>
                        <a:t>描述</a:t>
                      </a:r>
                    </a:p>
                  </a:txBody>
                  <a:tcPr>
                    <a:lnL>
                      <a:noFill/>
                    </a:lnL>
                    <a:lnR>
                      <a:noFill/>
                    </a:lnR>
                    <a:lnT>
                      <a:noFill/>
                    </a:lnT>
                    <a:lnB>
                      <a:noFill/>
                    </a:lnB>
                  </a:tcPr>
                </a:tc>
                <a:extLst>
                  <a:ext uri="{0D108BD9-81ED-4DB2-BD59-A6C34878D82A}">
                    <a16:rowId xmlns:a16="http://schemas.microsoft.com/office/drawing/2014/main" val="3522199687"/>
                  </a:ext>
                </a:extLst>
              </a:tr>
              <a:tr h="0">
                <a:tc>
                  <a:txBody>
                    <a:bodyPr/>
                    <a:lstStyle/>
                    <a:p>
                      <a:pPr latinLnBrk="1"/>
                      <a:r>
                        <a:rPr lang="en-US">
                          <a:effectLst/>
                        </a:rPr>
                        <a:t>media_id</a:t>
                      </a:r>
                    </a:p>
                  </a:txBody>
                  <a:tcPr>
                    <a:lnL>
                      <a:noFill/>
                    </a:lnL>
                    <a:lnR>
                      <a:noFill/>
                    </a:lnR>
                    <a:lnT>
                      <a:noFill/>
                    </a:lnT>
                    <a:lnB>
                      <a:noFill/>
                    </a:lnB>
                  </a:tcPr>
                </a:tc>
                <a:tc>
                  <a:txBody>
                    <a:bodyPr/>
                    <a:lstStyle/>
                    <a:p>
                      <a:pPr latinLnBrk="1"/>
                      <a:r>
                        <a:rPr lang="zh-CN" altLang="en-US">
                          <a:effectLst/>
                        </a:rPr>
                        <a:t>新增的永久素材的</a:t>
                      </a:r>
                      <a:r>
                        <a:rPr lang="en-US">
                          <a:effectLst/>
                        </a:rPr>
                        <a:t>media_id</a:t>
                      </a:r>
                    </a:p>
                  </a:txBody>
                  <a:tcPr>
                    <a:lnL>
                      <a:noFill/>
                    </a:lnL>
                    <a:lnR>
                      <a:noFill/>
                    </a:lnR>
                    <a:lnT>
                      <a:noFill/>
                    </a:lnT>
                    <a:lnB>
                      <a:noFill/>
                    </a:lnB>
                  </a:tcPr>
                </a:tc>
                <a:extLst>
                  <a:ext uri="{0D108BD9-81ED-4DB2-BD59-A6C34878D82A}">
                    <a16:rowId xmlns:a16="http://schemas.microsoft.com/office/drawing/2014/main" val="82802495"/>
                  </a:ext>
                </a:extLst>
              </a:tr>
              <a:tr h="0">
                <a:tc>
                  <a:txBody>
                    <a:bodyPr/>
                    <a:lstStyle/>
                    <a:p>
                      <a:pPr latinLnBrk="1"/>
                      <a:r>
                        <a:rPr lang="en-US">
                          <a:effectLst/>
                        </a:rPr>
                        <a:t>url</a:t>
                      </a:r>
                    </a:p>
                  </a:txBody>
                  <a:tcPr>
                    <a:lnL>
                      <a:noFill/>
                    </a:lnL>
                    <a:lnR>
                      <a:noFill/>
                    </a:lnR>
                    <a:lnT>
                      <a:noFill/>
                    </a:lnT>
                    <a:lnB>
                      <a:noFill/>
                    </a:lnB>
                  </a:tcPr>
                </a:tc>
                <a:tc>
                  <a:txBody>
                    <a:bodyPr/>
                    <a:lstStyle/>
                    <a:p>
                      <a:pPr latinLnBrk="1"/>
                      <a:r>
                        <a:rPr lang="zh-CN" altLang="en-US" dirty="0">
                          <a:effectLst/>
                        </a:rPr>
                        <a:t>新增的图片素材的图片</a:t>
                      </a:r>
                      <a:r>
                        <a:rPr lang="en-US" altLang="zh-CN" dirty="0">
                          <a:effectLst/>
                        </a:rPr>
                        <a:t>URL</a:t>
                      </a:r>
                      <a:r>
                        <a:rPr lang="zh-CN" altLang="en-US" dirty="0">
                          <a:effectLst/>
                        </a:rPr>
                        <a:t>（仅新增图片素材时会返回该字段）</a:t>
                      </a:r>
                    </a:p>
                  </a:txBody>
                  <a:tcPr>
                    <a:lnL>
                      <a:noFill/>
                    </a:lnL>
                    <a:lnR>
                      <a:noFill/>
                    </a:lnR>
                    <a:lnT>
                      <a:noFill/>
                    </a:lnT>
                    <a:lnB>
                      <a:noFill/>
                    </a:lnB>
                  </a:tcPr>
                </a:tc>
                <a:extLst>
                  <a:ext uri="{0D108BD9-81ED-4DB2-BD59-A6C34878D82A}">
                    <a16:rowId xmlns:a16="http://schemas.microsoft.com/office/drawing/2014/main" val="1459873877"/>
                  </a:ext>
                </a:extLst>
              </a:tr>
            </a:tbl>
          </a:graphicData>
        </a:graphic>
      </p:graphicFrame>
    </p:spTree>
    <p:extLst>
      <p:ext uri="{BB962C8B-B14F-4D97-AF65-F5344CB8AC3E}">
        <p14:creationId xmlns:p14="http://schemas.microsoft.com/office/powerpoint/2010/main" val="408406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03445" cy="685800"/>
          </a:xfrm>
        </p:spPr>
        <p:txBody>
          <a:bodyPr/>
          <a:lstStyle/>
          <a:p>
            <a:r>
              <a:rPr lang="zh-CN" altLang="en-US" b="0" dirty="0"/>
              <a:t>上传图文素材</a:t>
            </a:r>
          </a:p>
        </p:txBody>
      </p:sp>
      <p:sp>
        <p:nvSpPr>
          <p:cNvPr id="3" name="文本框 2">
            <a:extLst>
              <a:ext uri="{FF2B5EF4-FFF2-40B4-BE49-F238E27FC236}">
                <a16:creationId xmlns:a16="http://schemas.microsoft.com/office/drawing/2014/main" id="{D63C6118-FB8B-4457-A5F6-FF2B3FC277F2}"/>
              </a:ext>
            </a:extLst>
          </p:cNvPr>
          <p:cNvSpPr txBox="1"/>
          <p:nvPr/>
        </p:nvSpPr>
        <p:spPr>
          <a:xfrm>
            <a:off x="1054099" y="1625798"/>
            <a:ext cx="10439813" cy="461664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调用接口</a:t>
            </a:r>
            <a:endParaRPr lang="en-US" altLang="zh-CN" dirty="0">
              <a:latin typeface="Calibri" panose="020F0502020204030204" pitchFamily="34" charset="0"/>
              <a:ea typeface="微软雅黑" panose="020B0503020204020204" pitchFamily="34" charset="-122"/>
            </a:endParaRPr>
          </a:p>
          <a:p>
            <a:pPr lvl="1"/>
            <a:r>
              <a:rPr lang="en-US" altLang="zh-CN" sz="1600" dirty="0"/>
              <a:t>https://api.weixin.qq.com/cgi-bin/material/add_news?access_token=ACCESS_TOKEN</a:t>
            </a:r>
          </a:p>
          <a:p>
            <a:pPr marL="285750" indent="-285750">
              <a:buFont typeface="Arial" panose="020B0604020202020204" pitchFamily="34" charset="0"/>
              <a:buChar char="•"/>
            </a:pPr>
            <a:r>
              <a:rPr lang="en-US" altLang="zh-CN" dirty="0">
                <a:latin typeface="Calibri" panose="020F0502020204030204" pitchFamily="34" charset="0"/>
                <a:ea typeface="微软雅黑" panose="020B0503020204020204" pitchFamily="34" charset="-122"/>
              </a:rPr>
              <a:t>POST</a:t>
            </a:r>
            <a:r>
              <a:rPr lang="zh-CN" altLang="en-US" dirty="0">
                <a:latin typeface="Calibri" panose="020F0502020204030204" pitchFamily="34" charset="0"/>
                <a:ea typeface="微软雅黑" panose="020B0503020204020204" pitchFamily="34" charset="-122"/>
              </a:rPr>
              <a:t>提交数据</a:t>
            </a:r>
            <a:r>
              <a:rPr lang="zh-CN" altLang="en-US" dirty="0"/>
              <a:t>：</a:t>
            </a:r>
            <a:endParaRPr lang="en-US" altLang="zh-CN" dirty="0"/>
          </a:p>
          <a:p>
            <a:pPr lvl="1"/>
            <a:r>
              <a:rPr lang="en-US" altLang="zh-CN" sz="1600" dirty="0"/>
              <a:t>{</a:t>
            </a:r>
          </a:p>
          <a:p>
            <a:pPr lvl="1"/>
            <a:r>
              <a:rPr lang="en-US" altLang="zh-CN" sz="1600" dirty="0"/>
              <a:t>  "articles": [{</a:t>
            </a:r>
          </a:p>
          <a:p>
            <a:pPr lvl="1"/>
            <a:r>
              <a:rPr lang="en-US" altLang="zh-CN" sz="1600" dirty="0"/>
              <a:t>       "title": TITLE,</a:t>
            </a:r>
          </a:p>
          <a:p>
            <a:pPr lvl="1"/>
            <a:r>
              <a:rPr lang="en-US" altLang="zh-CN" sz="1600" dirty="0"/>
              <a:t>       "</a:t>
            </a:r>
            <a:r>
              <a:rPr lang="en-US" altLang="zh-CN" sz="1600" dirty="0" err="1"/>
              <a:t>thumb_media_id</a:t>
            </a:r>
            <a:r>
              <a:rPr lang="en-US" altLang="zh-CN" sz="1600" dirty="0"/>
              <a:t>": THUMB_MEDIA_ID,</a:t>
            </a:r>
          </a:p>
          <a:p>
            <a:pPr lvl="1"/>
            <a:r>
              <a:rPr lang="en-US" altLang="zh-CN" sz="1600" dirty="0"/>
              <a:t>       "author": AUTHOR,</a:t>
            </a:r>
          </a:p>
          <a:p>
            <a:pPr lvl="1"/>
            <a:r>
              <a:rPr lang="en-US" altLang="zh-CN" sz="1600" dirty="0"/>
              <a:t>       "digest": DIGEST,</a:t>
            </a:r>
          </a:p>
          <a:p>
            <a:pPr lvl="1"/>
            <a:r>
              <a:rPr lang="en-US" altLang="zh-CN" sz="1600" dirty="0"/>
              <a:t>       "</a:t>
            </a:r>
            <a:r>
              <a:rPr lang="en-US" altLang="zh-CN" sz="1600" dirty="0" err="1"/>
              <a:t>show_cover_pic</a:t>
            </a:r>
            <a:r>
              <a:rPr lang="en-US" altLang="zh-CN" sz="1600" dirty="0"/>
              <a:t>": SHOW_COVER_PIC(0 / 1),</a:t>
            </a:r>
          </a:p>
          <a:p>
            <a:pPr lvl="1"/>
            <a:r>
              <a:rPr lang="en-US" altLang="zh-CN" sz="1600" dirty="0"/>
              <a:t>       "content": CONTENT,</a:t>
            </a:r>
          </a:p>
          <a:p>
            <a:pPr lvl="1"/>
            <a:r>
              <a:rPr lang="en-US" altLang="zh-CN" sz="1600" dirty="0"/>
              <a:t>       "</a:t>
            </a:r>
            <a:r>
              <a:rPr lang="en-US" altLang="zh-CN" sz="1600" dirty="0" err="1"/>
              <a:t>content_source_url</a:t>
            </a:r>
            <a:r>
              <a:rPr lang="en-US" altLang="zh-CN" sz="1600" dirty="0"/>
              <a:t>": CONTENT_SOURCE_URL</a:t>
            </a:r>
          </a:p>
          <a:p>
            <a:pPr lvl="1"/>
            <a:r>
              <a:rPr lang="en-US" altLang="zh-CN" sz="1600" dirty="0"/>
              <a:t>    },</a:t>
            </a:r>
          </a:p>
          <a:p>
            <a:pPr lvl="1"/>
            <a:r>
              <a:rPr lang="en-US" altLang="zh-CN" sz="1600" dirty="0"/>
              <a:t>    //</a:t>
            </a:r>
            <a:r>
              <a:rPr lang="zh-CN" altLang="en-US" sz="1600" dirty="0"/>
              <a:t>若新增的是多图文素材，则此处应还有几段</a:t>
            </a:r>
            <a:r>
              <a:rPr lang="en-US" altLang="zh-CN" sz="1600" dirty="0"/>
              <a:t>articles</a:t>
            </a:r>
            <a:r>
              <a:rPr lang="zh-CN" altLang="en-US" sz="1600" dirty="0"/>
              <a:t>结构</a:t>
            </a:r>
          </a:p>
          <a:p>
            <a:pPr lvl="1"/>
            <a:r>
              <a:rPr lang="zh-CN" altLang="en-US" sz="1600" dirty="0"/>
              <a:t> </a:t>
            </a:r>
            <a:r>
              <a:rPr lang="en-US" altLang="zh-CN" sz="1600" dirty="0"/>
              <a:t>]</a:t>
            </a:r>
          </a:p>
          <a:p>
            <a:pPr lvl="1"/>
            <a:r>
              <a:rPr lang="en-US" altLang="zh-CN" sz="1600" dirty="0"/>
              <a:t>}</a:t>
            </a:r>
            <a:endParaRPr lang="en-US" altLang="zh-CN" sz="1600" dirty="0">
              <a:latin typeface="Calibri" panose="020F0502020204030204" pitchFamily="34" charset="0"/>
              <a:ea typeface="微软雅黑" panose="020B0503020204020204" pitchFamily="34" charset="-122"/>
            </a:endParaRPr>
          </a:p>
          <a:p>
            <a:pPr marL="285750" indent="-285750">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返回值：</a:t>
            </a:r>
            <a:endParaRPr lang="en-US" altLang="zh-CN" dirty="0">
              <a:latin typeface="Calibri" panose="020F0502020204030204" pitchFamily="34" charset="0"/>
              <a:ea typeface="微软雅黑" panose="020B0503020204020204" pitchFamily="34" charset="-122"/>
            </a:endParaRPr>
          </a:p>
          <a:p>
            <a:pPr lvl="1"/>
            <a:r>
              <a:rPr lang="en-US" altLang="zh-CN" sz="1600" dirty="0"/>
              <a:t>{ "</a:t>
            </a:r>
            <a:r>
              <a:rPr lang="en-US" altLang="zh-CN" sz="1600" dirty="0" err="1"/>
              <a:t>media_id":MEDIA_ID</a:t>
            </a:r>
            <a:r>
              <a:rPr lang="en-US" altLang="zh-CN" sz="1600" dirty="0"/>
              <a:t> }</a:t>
            </a:r>
          </a:p>
        </p:txBody>
      </p:sp>
    </p:spTree>
    <p:extLst>
      <p:ext uri="{BB962C8B-B14F-4D97-AF65-F5344CB8AC3E}">
        <p14:creationId xmlns:p14="http://schemas.microsoft.com/office/powerpoint/2010/main" val="1156705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03445" cy="685800"/>
          </a:xfrm>
        </p:spPr>
        <p:txBody>
          <a:bodyPr/>
          <a:lstStyle/>
          <a:p>
            <a:r>
              <a:rPr lang="zh-CN" altLang="en-US" b="0" dirty="0"/>
              <a:t>上传图文素材参数说明</a:t>
            </a:r>
          </a:p>
        </p:txBody>
      </p:sp>
      <p:graphicFrame>
        <p:nvGraphicFramePr>
          <p:cNvPr id="4" name="表格 3">
            <a:extLst>
              <a:ext uri="{FF2B5EF4-FFF2-40B4-BE49-F238E27FC236}">
                <a16:creationId xmlns:a16="http://schemas.microsoft.com/office/drawing/2014/main" id="{C3DF4D16-4233-4D5C-AE96-7649A6404619}"/>
              </a:ext>
            </a:extLst>
          </p:cNvPr>
          <p:cNvGraphicFramePr>
            <a:graphicFrameLocks noGrp="1"/>
          </p:cNvGraphicFramePr>
          <p:nvPr>
            <p:extLst>
              <p:ext uri="{D42A27DB-BD31-4B8C-83A1-F6EECF244321}">
                <p14:modId xmlns:p14="http://schemas.microsoft.com/office/powerpoint/2010/main" val="860935001"/>
              </p:ext>
            </p:extLst>
          </p:nvPr>
        </p:nvGraphicFramePr>
        <p:xfrm>
          <a:off x="1054099" y="1634653"/>
          <a:ext cx="10449643" cy="4962791"/>
        </p:xfrm>
        <a:graphic>
          <a:graphicData uri="http://schemas.openxmlformats.org/drawingml/2006/table">
            <a:tbl>
              <a:tblPr/>
              <a:tblGrid>
                <a:gridCol w="2347862">
                  <a:extLst>
                    <a:ext uri="{9D8B030D-6E8A-4147-A177-3AD203B41FA5}">
                      <a16:colId xmlns:a16="http://schemas.microsoft.com/office/drawing/2014/main" val="3376635018"/>
                    </a:ext>
                  </a:extLst>
                </a:gridCol>
                <a:gridCol w="1440752">
                  <a:extLst>
                    <a:ext uri="{9D8B030D-6E8A-4147-A177-3AD203B41FA5}">
                      <a16:colId xmlns:a16="http://schemas.microsoft.com/office/drawing/2014/main" val="3980789510"/>
                    </a:ext>
                  </a:extLst>
                </a:gridCol>
                <a:gridCol w="6661029">
                  <a:extLst>
                    <a:ext uri="{9D8B030D-6E8A-4147-A177-3AD203B41FA5}">
                      <a16:colId xmlns:a16="http://schemas.microsoft.com/office/drawing/2014/main" val="2756460825"/>
                    </a:ext>
                  </a:extLst>
                </a:gridCol>
              </a:tblGrid>
              <a:tr h="551311">
                <a:tc>
                  <a:txBody>
                    <a:bodyPr/>
                    <a:lstStyle/>
                    <a:p>
                      <a:pPr latinLnBrk="1"/>
                      <a:r>
                        <a:rPr lang="zh-CN" altLang="en-US" sz="1600" b="1" dirty="0">
                          <a:effectLst/>
                        </a:rPr>
                        <a:t>参数</a:t>
                      </a:r>
                    </a:p>
                  </a:txBody>
                  <a:tcPr marL="70183" marR="70183" marT="35091" marB="35091">
                    <a:lnL>
                      <a:noFill/>
                    </a:lnL>
                    <a:lnR>
                      <a:noFill/>
                    </a:lnR>
                    <a:lnT>
                      <a:noFill/>
                    </a:lnT>
                    <a:lnB>
                      <a:noFill/>
                    </a:lnB>
                  </a:tcPr>
                </a:tc>
                <a:tc>
                  <a:txBody>
                    <a:bodyPr/>
                    <a:lstStyle/>
                    <a:p>
                      <a:pPr latinLnBrk="1"/>
                      <a:r>
                        <a:rPr lang="zh-CN" altLang="en-US" sz="1600" b="1" dirty="0">
                          <a:effectLst/>
                        </a:rPr>
                        <a:t>是否必须</a:t>
                      </a:r>
                    </a:p>
                  </a:txBody>
                  <a:tcPr marL="70183" marR="70183" marT="35091" marB="35091">
                    <a:lnL>
                      <a:noFill/>
                    </a:lnL>
                    <a:lnR>
                      <a:noFill/>
                    </a:lnR>
                    <a:lnT>
                      <a:noFill/>
                    </a:lnT>
                    <a:lnB>
                      <a:noFill/>
                    </a:lnB>
                  </a:tcPr>
                </a:tc>
                <a:tc>
                  <a:txBody>
                    <a:bodyPr/>
                    <a:lstStyle/>
                    <a:p>
                      <a:pPr latinLnBrk="1"/>
                      <a:r>
                        <a:rPr lang="zh-CN" altLang="en-US" sz="1600" b="1" dirty="0">
                          <a:effectLst/>
                        </a:rPr>
                        <a:t>说明</a:t>
                      </a:r>
                    </a:p>
                  </a:txBody>
                  <a:tcPr marL="70183" marR="70183" marT="35091" marB="35091">
                    <a:lnL>
                      <a:noFill/>
                    </a:lnL>
                    <a:lnR>
                      <a:noFill/>
                    </a:lnR>
                    <a:lnT>
                      <a:noFill/>
                    </a:lnT>
                    <a:lnB>
                      <a:noFill/>
                    </a:lnB>
                  </a:tcPr>
                </a:tc>
                <a:extLst>
                  <a:ext uri="{0D108BD9-81ED-4DB2-BD59-A6C34878D82A}">
                    <a16:rowId xmlns:a16="http://schemas.microsoft.com/office/drawing/2014/main" val="2303651640"/>
                  </a:ext>
                </a:extLst>
              </a:tr>
              <a:tr h="357425">
                <a:tc>
                  <a:txBody>
                    <a:bodyPr/>
                    <a:lstStyle/>
                    <a:p>
                      <a:pPr latinLnBrk="1"/>
                      <a:r>
                        <a:rPr lang="en-US" sz="1600" dirty="0">
                          <a:solidFill>
                            <a:srgbClr val="333333"/>
                          </a:solidFill>
                          <a:effectLst/>
                          <a:latin typeface="Microsoft Yahei" panose="020B0503020204020204" pitchFamily="34" charset="-122"/>
                          <a:ea typeface="Microsoft Yahei" panose="020B0503020204020204" pitchFamily="34" charset="-122"/>
                        </a:rPr>
                        <a:t>title</a:t>
                      </a:r>
                      <a:endParaRPr lang="en-US" sz="1600" dirty="0">
                        <a:effectLst/>
                      </a:endParaRPr>
                    </a:p>
                  </a:txBody>
                  <a:tcPr marL="70183" marR="70183" marT="35091" marB="35091">
                    <a:lnL>
                      <a:noFill/>
                    </a:lnL>
                    <a:lnR>
                      <a:noFill/>
                    </a:lnR>
                    <a:lnT>
                      <a:noFill/>
                    </a:lnT>
                    <a:lnB>
                      <a:noFill/>
                    </a:lnB>
                  </a:tcPr>
                </a:tc>
                <a:tc>
                  <a:txBody>
                    <a:bodyPr/>
                    <a:lstStyle/>
                    <a:p>
                      <a:pPr latinLnBrk="1"/>
                      <a:r>
                        <a:rPr lang="zh-CN" altLang="en-US" sz="1600">
                          <a:effectLst/>
                        </a:rPr>
                        <a:t>是</a:t>
                      </a:r>
                    </a:p>
                  </a:txBody>
                  <a:tcPr marL="70183" marR="70183" marT="35091" marB="35091">
                    <a:lnL>
                      <a:noFill/>
                    </a:lnL>
                    <a:lnR>
                      <a:noFill/>
                    </a:lnR>
                    <a:lnT>
                      <a:noFill/>
                    </a:lnT>
                    <a:lnB>
                      <a:noFill/>
                    </a:lnB>
                  </a:tcPr>
                </a:tc>
                <a:tc>
                  <a:txBody>
                    <a:bodyPr/>
                    <a:lstStyle/>
                    <a:p>
                      <a:pPr latinLnBrk="1"/>
                      <a:r>
                        <a:rPr lang="zh-CN" altLang="en-US" sz="1600" dirty="0">
                          <a:solidFill>
                            <a:srgbClr val="333333"/>
                          </a:solidFill>
                          <a:effectLst/>
                          <a:latin typeface="Microsoft Yahei" panose="020B0503020204020204" pitchFamily="34" charset="-122"/>
                          <a:ea typeface="Microsoft Yahei" panose="020B0503020204020204" pitchFamily="34" charset="-122"/>
                        </a:rPr>
                        <a:t>标题</a:t>
                      </a:r>
                      <a:endParaRPr lang="zh-CN" altLang="en-US" sz="1600" dirty="0">
                        <a:effectLst/>
                      </a:endParaRPr>
                    </a:p>
                  </a:txBody>
                  <a:tcPr marL="70183" marR="70183" marT="35091" marB="35091">
                    <a:lnL>
                      <a:noFill/>
                    </a:lnL>
                    <a:lnR>
                      <a:noFill/>
                    </a:lnR>
                    <a:lnT>
                      <a:noFill/>
                    </a:lnT>
                    <a:lnB>
                      <a:noFill/>
                    </a:lnB>
                  </a:tcPr>
                </a:tc>
                <a:extLst>
                  <a:ext uri="{0D108BD9-81ED-4DB2-BD59-A6C34878D82A}">
                    <a16:rowId xmlns:a16="http://schemas.microsoft.com/office/drawing/2014/main" val="3260798645"/>
                  </a:ext>
                </a:extLst>
              </a:tr>
              <a:tr h="551311">
                <a:tc>
                  <a:txBody>
                    <a:bodyPr/>
                    <a:lstStyle/>
                    <a:p>
                      <a:pPr latinLnBrk="1"/>
                      <a:r>
                        <a:rPr lang="en-US" sz="1600" dirty="0" err="1">
                          <a:solidFill>
                            <a:srgbClr val="333333"/>
                          </a:solidFill>
                          <a:effectLst/>
                          <a:latin typeface="Microsoft Yahei" panose="020B0503020204020204" pitchFamily="34" charset="-122"/>
                          <a:ea typeface="Microsoft Yahei" panose="020B0503020204020204" pitchFamily="34" charset="-122"/>
                        </a:rPr>
                        <a:t>thumb_media_id</a:t>
                      </a:r>
                      <a:endParaRPr lang="en-US" sz="1600" dirty="0">
                        <a:effectLst/>
                      </a:endParaRPr>
                    </a:p>
                  </a:txBody>
                  <a:tcPr marL="70183" marR="70183" marT="35091" marB="35091">
                    <a:lnL>
                      <a:noFill/>
                    </a:lnL>
                    <a:lnR>
                      <a:noFill/>
                    </a:lnR>
                    <a:lnT>
                      <a:noFill/>
                    </a:lnT>
                    <a:lnB>
                      <a:noFill/>
                    </a:lnB>
                  </a:tcPr>
                </a:tc>
                <a:tc>
                  <a:txBody>
                    <a:bodyPr/>
                    <a:lstStyle/>
                    <a:p>
                      <a:pPr latinLnBrk="1"/>
                      <a:r>
                        <a:rPr lang="zh-CN" altLang="en-US" sz="1600">
                          <a:effectLst/>
                        </a:rPr>
                        <a:t>是</a:t>
                      </a:r>
                    </a:p>
                  </a:txBody>
                  <a:tcPr marL="70183" marR="70183" marT="35091" marB="35091">
                    <a:lnL>
                      <a:noFill/>
                    </a:lnL>
                    <a:lnR>
                      <a:noFill/>
                    </a:lnR>
                    <a:lnT>
                      <a:noFill/>
                    </a:lnT>
                    <a:lnB>
                      <a:noFill/>
                    </a:lnB>
                  </a:tcPr>
                </a:tc>
                <a:tc>
                  <a:txBody>
                    <a:bodyPr/>
                    <a:lstStyle/>
                    <a:p>
                      <a:pPr latinLnBrk="1"/>
                      <a:r>
                        <a:rPr lang="zh-CN" altLang="en-US" sz="1600" dirty="0">
                          <a:solidFill>
                            <a:srgbClr val="333333"/>
                          </a:solidFill>
                          <a:effectLst/>
                          <a:latin typeface="Microsoft Yahei" panose="020B0503020204020204" pitchFamily="34" charset="-122"/>
                          <a:ea typeface="Microsoft Yahei" panose="020B0503020204020204" pitchFamily="34" charset="-122"/>
                        </a:rPr>
                        <a:t>图文消息的封面图片素材</a:t>
                      </a:r>
                      <a:r>
                        <a:rPr lang="en-US" altLang="zh-CN" sz="1600" dirty="0">
                          <a:solidFill>
                            <a:srgbClr val="333333"/>
                          </a:solidFill>
                          <a:effectLst/>
                          <a:latin typeface="Microsoft Yahei" panose="020B0503020204020204" pitchFamily="34" charset="-122"/>
                          <a:ea typeface="Microsoft Yahei" panose="020B0503020204020204" pitchFamily="34" charset="-122"/>
                        </a:rPr>
                        <a:t>id</a:t>
                      </a:r>
                      <a:r>
                        <a:rPr lang="zh-CN" altLang="en-US" sz="1600" dirty="0">
                          <a:solidFill>
                            <a:srgbClr val="333333"/>
                          </a:solidFill>
                          <a:effectLst/>
                          <a:latin typeface="Microsoft Yahei" panose="020B0503020204020204" pitchFamily="34" charset="-122"/>
                          <a:ea typeface="Microsoft Yahei" panose="020B0503020204020204" pitchFamily="34" charset="-122"/>
                        </a:rPr>
                        <a:t>（必须是永久</a:t>
                      </a:r>
                      <a:r>
                        <a:rPr lang="en-US" altLang="zh-CN" sz="1600" dirty="0" err="1">
                          <a:solidFill>
                            <a:srgbClr val="333333"/>
                          </a:solidFill>
                          <a:effectLst/>
                          <a:latin typeface="Microsoft Yahei" panose="020B0503020204020204" pitchFamily="34" charset="-122"/>
                          <a:ea typeface="Microsoft Yahei" panose="020B0503020204020204" pitchFamily="34" charset="-122"/>
                        </a:rPr>
                        <a:t>mediaID</a:t>
                      </a:r>
                      <a:r>
                        <a:rPr lang="zh-CN" altLang="en-US" sz="1600" dirty="0">
                          <a:solidFill>
                            <a:srgbClr val="333333"/>
                          </a:solidFill>
                          <a:effectLst/>
                          <a:latin typeface="Microsoft Yahei" panose="020B0503020204020204" pitchFamily="34" charset="-122"/>
                          <a:ea typeface="Microsoft Yahei" panose="020B0503020204020204" pitchFamily="34" charset="-122"/>
                        </a:rPr>
                        <a:t>）</a:t>
                      </a:r>
                      <a:endParaRPr lang="zh-CN" altLang="en-US" sz="1600" dirty="0">
                        <a:effectLst/>
                      </a:endParaRPr>
                    </a:p>
                  </a:txBody>
                  <a:tcPr marL="70183" marR="70183" marT="35091" marB="35091">
                    <a:lnL>
                      <a:noFill/>
                    </a:lnL>
                    <a:lnR>
                      <a:noFill/>
                    </a:lnR>
                    <a:lnT>
                      <a:noFill/>
                    </a:lnT>
                    <a:lnB>
                      <a:noFill/>
                    </a:lnB>
                  </a:tcPr>
                </a:tc>
                <a:extLst>
                  <a:ext uri="{0D108BD9-81ED-4DB2-BD59-A6C34878D82A}">
                    <a16:rowId xmlns:a16="http://schemas.microsoft.com/office/drawing/2014/main" val="2298188416"/>
                  </a:ext>
                </a:extLst>
              </a:tr>
              <a:tr h="352394">
                <a:tc>
                  <a:txBody>
                    <a:bodyPr/>
                    <a:lstStyle/>
                    <a:p>
                      <a:pPr latinLnBrk="1"/>
                      <a:r>
                        <a:rPr lang="en-US" sz="1600">
                          <a:solidFill>
                            <a:srgbClr val="333333"/>
                          </a:solidFill>
                          <a:effectLst/>
                          <a:latin typeface="Microsoft Yahei" panose="020B0503020204020204" pitchFamily="34" charset="-122"/>
                          <a:ea typeface="Microsoft Yahei" panose="020B0503020204020204" pitchFamily="34" charset="-122"/>
                        </a:rPr>
                        <a:t>author</a:t>
                      </a:r>
                      <a:endParaRPr lang="en-US" sz="1600">
                        <a:effectLst/>
                      </a:endParaRPr>
                    </a:p>
                  </a:txBody>
                  <a:tcPr marL="70183" marR="70183" marT="35091" marB="35091">
                    <a:lnL>
                      <a:noFill/>
                    </a:lnL>
                    <a:lnR>
                      <a:noFill/>
                    </a:lnR>
                    <a:lnT>
                      <a:noFill/>
                    </a:lnT>
                    <a:lnB>
                      <a:noFill/>
                    </a:lnB>
                  </a:tcPr>
                </a:tc>
                <a:tc>
                  <a:txBody>
                    <a:bodyPr/>
                    <a:lstStyle/>
                    <a:p>
                      <a:pPr latinLnBrk="1"/>
                      <a:r>
                        <a:rPr lang="zh-CN" altLang="en-US" sz="1600">
                          <a:effectLst/>
                        </a:rPr>
                        <a:t>否</a:t>
                      </a:r>
                    </a:p>
                  </a:txBody>
                  <a:tcPr marL="70183" marR="70183" marT="35091" marB="35091">
                    <a:lnL>
                      <a:noFill/>
                    </a:lnL>
                    <a:lnR>
                      <a:noFill/>
                    </a:lnR>
                    <a:lnT>
                      <a:noFill/>
                    </a:lnT>
                    <a:lnB>
                      <a:noFill/>
                    </a:lnB>
                  </a:tcPr>
                </a:tc>
                <a:tc>
                  <a:txBody>
                    <a:bodyPr/>
                    <a:lstStyle/>
                    <a:p>
                      <a:pPr latinLnBrk="1"/>
                      <a:r>
                        <a:rPr lang="zh-CN" altLang="en-US" sz="1600" dirty="0">
                          <a:solidFill>
                            <a:srgbClr val="333333"/>
                          </a:solidFill>
                          <a:effectLst/>
                          <a:latin typeface="Microsoft Yahei" panose="020B0503020204020204" pitchFamily="34" charset="-122"/>
                          <a:ea typeface="Microsoft Yahei" panose="020B0503020204020204" pitchFamily="34" charset="-122"/>
                        </a:rPr>
                        <a:t>作者</a:t>
                      </a:r>
                      <a:endParaRPr lang="zh-CN" altLang="en-US" sz="1600" dirty="0">
                        <a:effectLst/>
                      </a:endParaRPr>
                    </a:p>
                  </a:txBody>
                  <a:tcPr marL="70183" marR="70183" marT="35091" marB="35091">
                    <a:lnL>
                      <a:noFill/>
                    </a:lnL>
                    <a:lnR>
                      <a:noFill/>
                    </a:lnR>
                    <a:lnT>
                      <a:noFill/>
                    </a:lnT>
                    <a:lnB>
                      <a:noFill/>
                    </a:lnB>
                  </a:tcPr>
                </a:tc>
                <a:extLst>
                  <a:ext uri="{0D108BD9-81ED-4DB2-BD59-A6C34878D82A}">
                    <a16:rowId xmlns:a16="http://schemas.microsoft.com/office/drawing/2014/main" val="457669327"/>
                  </a:ext>
                </a:extLst>
              </a:tr>
              <a:tr h="787588">
                <a:tc>
                  <a:txBody>
                    <a:bodyPr/>
                    <a:lstStyle/>
                    <a:p>
                      <a:pPr latinLnBrk="1"/>
                      <a:r>
                        <a:rPr lang="en-US" sz="1600">
                          <a:solidFill>
                            <a:srgbClr val="333333"/>
                          </a:solidFill>
                          <a:effectLst/>
                          <a:latin typeface="Microsoft Yahei" panose="020B0503020204020204" pitchFamily="34" charset="-122"/>
                          <a:ea typeface="Microsoft Yahei" panose="020B0503020204020204" pitchFamily="34" charset="-122"/>
                        </a:rPr>
                        <a:t>digest</a:t>
                      </a:r>
                      <a:endParaRPr lang="en-US" sz="1600">
                        <a:effectLst/>
                      </a:endParaRPr>
                    </a:p>
                  </a:txBody>
                  <a:tcPr marL="70183" marR="70183" marT="35091" marB="35091">
                    <a:lnL>
                      <a:noFill/>
                    </a:lnL>
                    <a:lnR>
                      <a:noFill/>
                    </a:lnR>
                    <a:lnT>
                      <a:noFill/>
                    </a:lnT>
                    <a:lnB>
                      <a:noFill/>
                    </a:lnB>
                  </a:tcPr>
                </a:tc>
                <a:tc>
                  <a:txBody>
                    <a:bodyPr/>
                    <a:lstStyle/>
                    <a:p>
                      <a:pPr latinLnBrk="1"/>
                      <a:r>
                        <a:rPr lang="zh-CN" altLang="en-US" sz="1600">
                          <a:effectLst/>
                        </a:rPr>
                        <a:t>否</a:t>
                      </a:r>
                    </a:p>
                  </a:txBody>
                  <a:tcPr marL="70183" marR="70183" marT="35091" marB="35091">
                    <a:lnL>
                      <a:noFill/>
                    </a:lnL>
                    <a:lnR>
                      <a:noFill/>
                    </a:lnR>
                    <a:lnT>
                      <a:noFill/>
                    </a:lnT>
                    <a:lnB>
                      <a:noFill/>
                    </a:lnB>
                  </a:tcPr>
                </a:tc>
                <a:tc>
                  <a:txBody>
                    <a:bodyPr/>
                    <a:lstStyle/>
                    <a:p>
                      <a:pPr latinLnBrk="1"/>
                      <a:r>
                        <a:rPr lang="zh-CN" altLang="en-US" sz="1600" dirty="0">
                          <a:solidFill>
                            <a:srgbClr val="333333"/>
                          </a:solidFill>
                          <a:effectLst/>
                          <a:latin typeface="Microsoft Yahei" panose="020B0503020204020204" pitchFamily="34" charset="-122"/>
                          <a:ea typeface="Microsoft Yahei" panose="020B0503020204020204" pitchFamily="34" charset="-122"/>
                        </a:rPr>
                        <a:t>图文消息的摘要，仅有单图文消息才有摘要，多图文此处为空。如果本字段为没有填写，则默认抓取正文前</a:t>
                      </a:r>
                      <a:r>
                        <a:rPr lang="en-US" altLang="zh-CN" sz="1600" dirty="0">
                          <a:solidFill>
                            <a:srgbClr val="333333"/>
                          </a:solidFill>
                          <a:effectLst/>
                          <a:latin typeface="Microsoft Yahei" panose="020B0503020204020204" pitchFamily="34" charset="-122"/>
                          <a:ea typeface="Microsoft Yahei" panose="020B0503020204020204" pitchFamily="34" charset="-122"/>
                        </a:rPr>
                        <a:t>64</a:t>
                      </a:r>
                      <a:r>
                        <a:rPr lang="zh-CN" altLang="en-US" sz="1600" dirty="0">
                          <a:solidFill>
                            <a:srgbClr val="333333"/>
                          </a:solidFill>
                          <a:effectLst/>
                          <a:latin typeface="Microsoft Yahei" panose="020B0503020204020204" pitchFamily="34" charset="-122"/>
                          <a:ea typeface="Microsoft Yahei" panose="020B0503020204020204" pitchFamily="34" charset="-122"/>
                        </a:rPr>
                        <a:t>个字。</a:t>
                      </a:r>
                      <a:endParaRPr lang="zh-CN" altLang="en-US" sz="1600" dirty="0">
                        <a:effectLst/>
                      </a:endParaRPr>
                    </a:p>
                  </a:txBody>
                  <a:tcPr marL="70183" marR="70183" marT="35091" marB="35091">
                    <a:lnL>
                      <a:noFill/>
                    </a:lnL>
                    <a:lnR>
                      <a:noFill/>
                    </a:lnR>
                    <a:lnT>
                      <a:noFill/>
                    </a:lnT>
                    <a:lnB>
                      <a:noFill/>
                    </a:lnB>
                  </a:tcPr>
                </a:tc>
                <a:extLst>
                  <a:ext uri="{0D108BD9-81ED-4DB2-BD59-A6C34878D82A}">
                    <a16:rowId xmlns:a16="http://schemas.microsoft.com/office/drawing/2014/main" val="73389405"/>
                  </a:ext>
                </a:extLst>
              </a:tr>
              <a:tr h="551311">
                <a:tc>
                  <a:txBody>
                    <a:bodyPr/>
                    <a:lstStyle/>
                    <a:p>
                      <a:pPr latinLnBrk="1"/>
                      <a:r>
                        <a:rPr lang="en-US" sz="1600">
                          <a:solidFill>
                            <a:srgbClr val="333333"/>
                          </a:solidFill>
                          <a:effectLst/>
                          <a:latin typeface="Microsoft Yahei" panose="020B0503020204020204" pitchFamily="34" charset="-122"/>
                          <a:ea typeface="Microsoft Yahei" panose="020B0503020204020204" pitchFamily="34" charset="-122"/>
                        </a:rPr>
                        <a:t>show_cover_pic</a:t>
                      </a:r>
                      <a:endParaRPr lang="en-US" sz="1600">
                        <a:effectLst/>
                      </a:endParaRPr>
                    </a:p>
                  </a:txBody>
                  <a:tcPr marL="70183" marR="70183" marT="35091" marB="35091">
                    <a:lnL>
                      <a:noFill/>
                    </a:lnL>
                    <a:lnR>
                      <a:noFill/>
                    </a:lnR>
                    <a:lnT>
                      <a:noFill/>
                    </a:lnT>
                    <a:lnB>
                      <a:noFill/>
                    </a:lnB>
                  </a:tcPr>
                </a:tc>
                <a:tc>
                  <a:txBody>
                    <a:bodyPr/>
                    <a:lstStyle/>
                    <a:p>
                      <a:pPr latinLnBrk="1"/>
                      <a:r>
                        <a:rPr lang="zh-CN" altLang="en-US" sz="1600">
                          <a:effectLst/>
                        </a:rPr>
                        <a:t>是</a:t>
                      </a:r>
                    </a:p>
                  </a:txBody>
                  <a:tcPr marL="70183" marR="70183" marT="35091" marB="35091">
                    <a:lnL>
                      <a:noFill/>
                    </a:lnL>
                    <a:lnR>
                      <a:noFill/>
                    </a:lnR>
                    <a:lnT>
                      <a:noFill/>
                    </a:lnT>
                    <a:lnB>
                      <a:noFill/>
                    </a:lnB>
                  </a:tcPr>
                </a:tc>
                <a:tc>
                  <a:txBody>
                    <a:bodyPr/>
                    <a:lstStyle/>
                    <a:p>
                      <a:pPr latinLnBrk="1"/>
                      <a:r>
                        <a:rPr lang="zh-CN" altLang="en-US" sz="1600" dirty="0">
                          <a:solidFill>
                            <a:srgbClr val="333333"/>
                          </a:solidFill>
                          <a:effectLst/>
                          <a:latin typeface="Microsoft Yahei" panose="020B0503020204020204" pitchFamily="34" charset="-122"/>
                          <a:ea typeface="Microsoft Yahei" panose="020B0503020204020204" pitchFamily="34" charset="-122"/>
                        </a:rPr>
                        <a:t>是否显示封面，</a:t>
                      </a:r>
                      <a:r>
                        <a:rPr lang="en-US" altLang="zh-CN" sz="1600" dirty="0">
                          <a:solidFill>
                            <a:srgbClr val="333333"/>
                          </a:solidFill>
                          <a:effectLst/>
                          <a:latin typeface="Microsoft Yahei" panose="020B0503020204020204" pitchFamily="34" charset="-122"/>
                          <a:ea typeface="Microsoft Yahei" panose="020B0503020204020204" pitchFamily="34" charset="-122"/>
                        </a:rPr>
                        <a:t>0</a:t>
                      </a:r>
                      <a:r>
                        <a:rPr lang="zh-CN" altLang="en-US" sz="1600" dirty="0">
                          <a:solidFill>
                            <a:srgbClr val="333333"/>
                          </a:solidFill>
                          <a:effectLst/>
                          <a:latin typeface="Microsoft Yahei" panose="020B0503020204020204" pitchFamily="34" charset="-122"/>
                          <a:ea typeface="Microsoft Yahei" panose="020B0503020204020204" pitchFamily="34" charset="-122"/>
                        </a:rPr>
                        <a:t>为</a:t>
                      </a:r>
                      <a:r>
                        <a:rPr lang="en-US" altLang="zh-CN" sz="1600" dirty="0">
                          <a:solidFill>
                            <a:srgbClr val="333333"/>
                          </a:solidFill>
                          <a:effectLst/>
                          <a:latin typeface="Microsoft Yahei" panose="020B0503020204020204" pitchFamily="34" charset="-122"/>
                          <a:ea typeface="Microsoft Yahei" panose="020B0503020204020204" pitchFamily="34" charset="-122"/>
                        </a:rPr>
                        <a:t>false</a:t>
                      </a:r>
                      <a:r>
                        <a:rPr lang="zh-CN" altLang="en-US" sz="1600" dirty="0">
                          <a:solidFill>
                            <a:srgbClr val="333333"/>
                          </a:solidFill>
                          <a:effectLst/>
                          <a:latin typeface="Microsoft Yahei" panose="020B0503020204020204" pitchFamily="34" charset="-122"/>
                          <a:ea typeface="Microsoft Yahei" panose="020B0503020204020204" pitchFamily="34" charset="-122"/>
                        </a:rPr>
                        <a:t>，即不显示，</a:t>
                      </a:r>
                      <a:r>
                        <a:rPr lang="en-US" altLang="zh-CN" sz="1600" dirty="0">
                          <a:solidFill>
                            <a:srgbClr val="333333"/>
                          </a:solidFill>
                          <a:effectLst/>
                          <a:latin typeface="Microsoft Yahei" panose="020B0503020204020204" pitchFamily="34" charset="-122"/>
                          <a:ea typeface="Microsoft Yahei" panose="020B0503020204020204" pitchFamily="34" charset="-122"/>
                        </a:rPr>
                        <a:t>1</a:t>
                      </a:r>
                      <a:r>
                        <a:rPr lang="zh-CN" altLang="en-US" sz="1600" dirty="0">
                          <a:solidFill>
                            <a:srgbClr val="333333"/>
                          </a:solidFill>
                          <a:effectLst/>
                          <a:latin typeface="Microsoft Yahei" panose="020B0503020204020204" pitchFamily="34" charset="-122"/>
                          <a:ea typeface="Microsoft Yahei" panose="020B0503020204020204" pitchFamily="34" charset="-122"/>
                        </a:rPr>
                        <a:t>为</a:t>
                      </a:r>
                      <a:r>
                        <a:rPr lang="en-US" altLang="zh-CN" sz="1600" dirty="0">
                          <a:solidFill>
                            <a:srgbClr val="333333"/>
                          </a:solidFill>
                          <a:effectLst/>
                          <a:latin typeface="Microsoft Yahei" panose="020B0503020204020204" pitchFamily="34" charset="-122"/>
                          <a:ea typeface="Microsoft Yahei" panose="020B0503020204020204" pitchFamily="34" charset="-122"/>
                        </a:rPr>
                        <a:t>true</a:t>
                      </a:r>
                      <a:r>
                        <a:rPr lang="zh-CN" altLang="en-US" sz="1600" dirty="0">
                          <a:solidFill>
                            <a:srgbClr val="333333"/>
                          </a:solidFill>
                          <a:effectLst/>
                          <a:latin typeface="Microsoft Yahei" panose="020B0503020204020204" pitchFamily="34" charset="-122"/>
                          <a:ea typeface="Microsoft Yahei" panose="020B0503020204020204" pitchFamily="34" charset="-122"/>
                        </a:rPr>
                        <a:t>，即显示</a:t>
                      </a:r>
                      <a:endParaRPr lang="zh-CN" altLang="en-US" sz="1600" dirty="0">
                        <a:effectLst/>
                      </a:endParaRPr>
                    </a:p>
                  </a:txBody>
                  <a:tcPr marL="70183" marR="70183" marT="35091" marB="35091">
                    <a:lnL>
                      <a:noFill/>
                    </a:lnL>
                    <a:lnR>
                      <a:noFill/>
                    </a:lnR>
                    <a:lnT>
                      <a:noFill/>
                    </a:lnT>
                    <a:lnB>
                      <a:noFill/>
                    </a:lnB>
                  </a:tcPr>
                </a:tc>
                <a:extLst>
                  <a:ext uri="{0D108BD9-81ED-4DB2-BD59-A6C34878D82A}">
                    <a16:rowId xmlns:a16="http://schemas.microsoft.com/office/drawing/2014/main" val="1826641790"/>
                  </a:ext>
                </a:extLst>
              </a:tr>
              <a:tr h="1260140">
                <a:tc>
                  <a:txBody>
                    <a:bodyPr/>
                    <a:lstStyle/>
                    <a:p>
                      <a:pPr latinLnBrk="1"/>
                      <a:r>
                        <a:rPr lang="en-US" sz="1600" dirty="0">
                          <a:solidFill>
                            <a:srgbClr val="333333"/>
                          </a:solidFill>
                          <a:effectLst/>
                          <a:latin typeface="Microsoft Yahei" panose="020B0503020204020204" pitchFamily="34" charset="-122"/>
                          <a:ea typeface="Microsoft Yahei" panose="020B0503020204020204" pitchFamily="34" charset="-122"/>
                        </a:rPr>
                        <a:t>content</a:t>
                      </a:r>
                      <a:endParaRPr lang="en-US" sz="1600" dirty="0">
                        <a:effectLst/>
                      </a:endParaRPr>
                    </a:p>
                  </a:txBody>
                  <a:tcPr marL="70183" marR="70183" marT="35091" marB="35091">
                    <a:lnL>
                      <a:noFill/>
                    </a:lnL>
                    <a:lnR>
                      <a:noFill/>
                    </a:lnR>
                    <a:lnT>
                      <a:noFill/>
                    </a:lnT>
                    <a:lnB>
                      <a:noFill/>
                    </a:lnB>
                  </a:tcPr>
                </a:tc>
                <a:tc>
                  <a:txBody>
                    <a:bodyPr/>
                    <a:lstStyle/>
                    <a:p>
                      <a:pPr latinLnBrk="1"/>
                      <a:r>
                        <a:rPr lang="zh-CN" altLang="en-US" sz="1600">
                          <a:effectLst/>
                        </a:rPr>
                        <a:t>是</a:t>
                      </a:r>
                    </a:p>
                  </a:txBody>
                  <a:tcPr marL="70183" marR="70183" marT="35091" marB="35091">
                    <a:lnL>
                      <a:noFill/>
                    </a:lnL>
                    <a:lnR>
                      <a:noFill/>
                    </a:lnR>
                    <a:lnT>
                      <a:noFill/>
                    </a:lnT>
                    <a:lnB>
                      <a:noFill/>
                    </a:lnB>
                  </a:tcPr>
                </a:tc>
                <a:tc>
                  <a:txBody>
                    <a:bodyPr/>
                    <a:lstStyle/>
                    <a:p>
                      <a:pPr latinLnBrk="1"/>
                      <a:r>
                        <a:rPr lang="zh-CN" altLang="en-US" sz="1600" dirty="0">
                          <a:solidFill>
                            <a:srgbClr val="333333"/>
                          </a:solidFill>
                          <a:effectLst/>
                          <a:latin typeface="Microsoft Yahei" panose="020B0503020204020204" pitchFamily="34" charset="-122"/>
                          <a:ea typeface="Microsoft Yahei" panose="020B0503020204020204" pitchFamily="34" charset="-122"/>
                        </a:rPr>
                        <a:t>图文消息的具体内容，支持</a:t>
                      </a:r>
                      <a:r>
                        <a:rPr lang="en-US" altLang="zh-CN" sz="1600" dirty="0">
                          <a:solidFill>
                            <a:srgbClr val="333333"/>
                          </a:solidFill>
                          <a:effectLst/>
                          <a:latin typeface="Microsoft Yahei" panose="020B0503020204020204" pitchFamily="34" charset="-122"/>
                          <a:ea typeface="Microsoft Yahei" panose="020B0503020204020204" pitchFamily="34" charset="-122"/>
                        </a:rPr>
                        <a:t>HTML</a:t>
                      </a:r>
                      <a:r>
                        <a:rPr lang="zh-CN" altLang="en-US" sz="1600" dirty="0">
                          <a:solidFill>
                            <a:srgbClr val="333333"/>
                          </a:solidFill>
                          <a:effectLst/>
                          <a:latin typeface="Microsoft Yahei" panose="020B0503020204020204" pitchFamily="34" charset="-122"/>
                          <a:ea typeface="Microsoft Yahei" panose="020B0503020204020204" pitchFamily="34" charset="-122"/>
                        </a:rPr>
                        <a:t>标签，必须少于</a:t>
                      </a:r>
                      <a:r>
                        <a:rPr lang="en-US" altLang="zh-CN" sz="1600" dirty="0">
                          <a:solidFill>
                            <a:srgbClr val="333333"/>
                          </a:solidFill>
                          <a:effectLst/>
                          <a:latin typeface="Microsoft Yahei" panose="020B0503020204020204" pitchFamily="34" charset="-122"/>
                          <a:ea typeface="Microsoft Yahei" panose="020B0503020204020204" pitchFamily="34" charset="-122"/>
                        </a:rPr>
                        <a:t>2</a:t>
                      </a:r>
                      <a:r>
                        <a:rPr lang="zh-CN" altLang="en-US" sz="1600" dirty="0">
                          <a:solidFill>
                            <a:srgbClr val="333333"/>
                          </a:solidFill>
                          <a:effectLst/>
                          <a:latin typeface="Microsoft Yahei" panose="020B0503020204020204" pitchFamily="34" charset="-122"/>
                          <a:ea typeface="Microsoft Yahei" panose="020B0503020204020204" pitchFamily="34" charset="-122"/>
                        </a:rPr>
                        <a:t>万字符，小于</a:t>
                      </a:r>
                      <a:r>
                        <a:rPr lang="en-US" altLang="zh-CN" sz="1600" dirty="0">
                          <a:solidFill>
                            <a:srgbClr val="333333"/>
                          </a:solidFill>
                          <a:effectLst/>
                          <a:latin typeface="Microsoft Yahei" panose="020B0503020204020204" pitchFamily="34" charset="-122"/>
                          <a:ea typeface="Microsoft Yahei" panose="020B0503020204020204" pitchFamily="34" charset="-122"/>
                        </a:rPr>
                        <a:t>1M</a:t>
                      </a:r>
                      <a:r>
                        <a:rPr lang="zh-CN" altLang="en-US" sz="1600" dirty="0">
                          <a:solidFill>
                            <a:srgbClr val="333333"/>
                          </a:solidFill>
                          <a:effectLst/>
                          <a:latin typeface="Microsoft Yahei" panose="020B0503020204020204" pitchFamily="34" charset="-122"/>
                          <a:ea typeface="Microsoft Yahei" panose="020B0503020204020204" pitchFamily="34" charset="-122"/>
                        </a:rPr>
                        <a:t>，且此处会去除</a:t>
                      </a:r>
                      <a:r>
                        <a:rPr lang="en-US" altLang="zh-CN" sz="1600" dirty="0">
                          <a:solidFill>
                            <a:srgbClr val="333333"/>
                          </a:solidFill>
                          <a:effectLst/>
                          <a:latin typeface="Microsoft Yahei" panose="020B0503020204020204" pitchFamily="34" charset="-122"/>
                          <a:ea typeface="Microsoft Yahei" panose="020B0503020204020204" pitchFamily="34" charset="-122"/>
                        </a:rPr>
                        <a:t>JS,</a:t>
                      </a:r>
                      <a:r>
                        <a:rPr lang="zh-CN" altLang="en-US" sz="1600" dirty="0">
                          <a:solidFill>
                            <a:srgbClr val="333333"/>
                          </a:solidFill>
                          <a:effectLst/>
                          <a:latin typeface="Microsoft Yahei" panose="020B0503020204020204" pitchFamily="34" charset="-122"/>
                          <a:ea typeface="Microsoft Yahei" panose="020B0503020204020204" pitchFamily="34" charset="-122"/>
                        </a:rPr>
                        <a:t>涉及图片</a:t>
                      </a:r>
                      <a:r>
                        <a:rPr lang="en-US" altLang="zh-CN" sz="1600" dirty="0" err="1">
                          <a:solidFill>
                            <a:srgbClr val="333333"/>
                          </a:solidFill>
                          <a:effectLst/>
                          <a:latin typeface="Microsoft Yahei" panose="020B0503020204020204" pitchFamily="34" charset="-122"/>
                          <a:ea typeface="Microsoft Yahei" panose="020B0503020204020204" pitchFamily="34" charset="-122"/>
                        </a:rPr>
                        <a:t>url</a:t>
                      </a:r>
                      <a:r>
                        <a:rPr lang="zh-CN" altLang="en-US" sz="1600" dirty="0">
                          <a:solidFill>
                            <a:srgbClr val="333333"/>
                          </a:solidFill>
                          <a:effectLst/>
                          <a:latin typeface="Microsoft Yahei" panose="020B0503020204020204" pitchFamily="34" charset="-122"/>
                          <a:ea typeface="Microsoft Yahei" panose="020B0503020204020204" pitchFamily="34" charset="-122"/>
                        </a:rPr>
                        <a:t>必须来源</a:t>
                      </a:r>
                      <a:r>
                        <a:rPr lang="en-US" altLang="zh-CN" sz="1600" dirty="0">
                          <a:solidFill>
                            <a:srgbClr val="333333"/>
                          </a:solidFill>
                          <a:effectLst/>
                          <a:latin typeface="微软雅黑" panose="020B0503020204020204" pitchFamily="34" charset="-122"/>
                          <a:ea typeface="微软雅黑" panose="020B0503020204020204" pitchFamily="34" charset="-122"/>
                        </a:rPr>
                        <a:t>"</a:t>
                      </a:r>
                      <a:r>
                        <a:rPr lang="zh-CN" altLang="en-US" sz="1600" dirty="0">
                          <a:solidFill>
                            <a:srgbClr val="333333"/>
                          </a:solidFill>
                          <a:effectLst/>
                          <a:latin typeface="微软雅黑" panose="020B0503020204020204" pitchFamily="34" charset="-122"/>
                          <a:ea typeface="微软雅黑" panose="020B0503020204020204" pitchFamily="34" charset="-122"/>
                        </a:rPr>
                        <a:t>上传图文消息内的图片获取</a:t>
                      </a:r>
                      <a:r>
                        <a:rPr lang="en-US" altLang="zh-CN" sz="1600" dirty="0">
                          <a:solidFill>
                            <a:srgbClr val="333333"/>
                          </a:solidFill>
                          <a:effectLst/>
                          <a:latin typeface="微软雅黑" panose="020B0503020204020204" pitchFamily="34" charset="-122"/>
                          <a:ea typeface="微软雅黑" panose="020B0503020204020204" pitchFamily="34" charset="-122"/>
                        </a:rPr>
                        <a:t>URL"</a:t>
                      </a:r>
                      <a:r>
                        <a:rPr lang="zh-CN" altLang="en-US" sz="1600" dirty="0">
                          <a:solidFill>
                            <a:srgbClr val="333333"/>
                          </a:solidFill>
                          <a:effectLst/>
                          <a:latin typeface="微软雅黑" panose="020B0503020204020204" pitchFamily="34" charset="-122"/>
                          <a:ea typeface="微软雅黑" panose="020B0503020204020204" pitchFamily="34" charset="-122"/>
                        </a:rPr>
                        <a:t>接口获取。外部图片</a:t>
                      </a:r>
                      <a:r>
                        <a:rPr lang="en-US" altLang="zh-CN" sz="1600" dirty="0" err="1">
                          <a:solidFill>
                            <a:srgbClr val="333333"/>
                          </a:solidFill>
                          <a:effectLst/>
                          <a:latin typeface="微软雅黑" panose="020B0503020204020204" pitchFamily="34" charset="-122"/>
                          <a:ea typeface="微软雅黑" panose="020B0503020204020204" pitchFamily="34" charset="-122"/>
                        </a:rPr>
                        <a:t>url</a:t>
                      </a:r>
                      <a:r>
                        <a:rPr lang="zh-CN" altLang="en-US" sz="1600" dirty="0">
                          <a:solidFill>
                            <a:srgbClr val="333333"/>
                          </a:solidFill>
                          <a:effectLst/>
                          <a:latin typeface="微软雅黑" panose="020B0503020204020204" pitchFamily="34" charset="-122"/>
                          <a:ea typeface="微软雅黑" panose="020B0503020204020204" pitchFamily="34" charset="-122"/>
                        </a:rPr>
                        <a:t>将被过滤。</a:t>
                      </a:r>
                      <a:endParaRPr lang="zh-CN" altLang="en-US" sz="1600" dirty="0">
                        <a:effectLst/>
                      </a:endParaRPr>
                    </a:p>
                  </a:txBody>
                  <a:tcPr marL="70183" marR="70183" marT="35091" marB="35091">
                    <a:lnL>
                      <a:noFill/>
                    </a:lnL>
                    <a:lnR>
                      <a:noFill/>
                    </a:lnR>
                    <a:lnT>
                      <a:noFill/>
                    </a:lnT>
                    <a:lnB>
                      <a:noFill/>
                    </a:lnB>
                  </a:tcPr>
                </a:tc>
                <a:extLst>
                  <a:ext uri="{0D108BD9-81ED-4DB2-BD59-A6C34878D82A}">
                    <a16:rowId xmlns:a16="http://schemas.microsoft.com/office/drawing/2014/main" val="4287610029"/>
                  </a:ext>
                </a:extLst>
              </a:tr>
              <a:tr h="551311">
                <a:tc>
                  <a:txBody>
                    <a:bodyPr/>
                    <a:lstStyle/>
                    <a:p>
                      <a:pPr latinLnBrk="1"/>
                      <a:r>
                        <a:rPr lang="en-US" sz="1600">
                          <a:solidFill>
                            <a:srgbClr val="333333"/>
                          </a:solidFill>
                          <a:effectLst/>
                          <a:latin typeface="Microsoft Yahei" panose="020B0503020204020204" pitchFamily="34" charset="-122"/>
                          <a:ea typeface="Microsoft Yahei" panose="020B0503020204020204" pitchFamily="34" charset="-122"/>
                        </a:rPr>
                        <a:t>content_source_url</a:t>
                      </a:r>
                      <a:endParaRPr lang="en-US" sz="1600">
                        <a:effectLst/>
                      </a:endParaRPr>
                    </a:p>
                  </a:txBody>
                  <a:tcPr marL="70183" marR="70183" marT="35091" marB="35091">
                    <a:lnL>
                      <a:noFill/>
                    </a:lnL>
                    <a:lnR>
                      <a:noFill/>
                    </a:lnR>
                    <a:lnT>
                      <a:noFill/>
                    </a:lnT>
                    <a:lnB>
                      <a:noFill/>
                    </a:lnB>
                  </a:tcPr>
                </a:tc>
                <a:tc>
                  <a:txBody>
                    <a:bodyPr/>
                    <a:lstStyle/>
                    <a:p>
                      <a:pPr latinLnBrk="1"/>
                      <a:r>
                        <a:rPr lang="zh-CN" altLang="en-US" sz="1600">
                          <a:effectLst/>
                        </a:rPr>
                        <a:t>是</a:t>
                      </a:r>
                    </a:p>
                  </a:txBody>
                  <a:tcPr marL="70183" marR="70183" marT="35091" marB="35091">
                    <a:lnL>
                      <a:noFill/>
                    </a:lnL>
                    <a:lnR>
                      <a:noFill/>
                    </a:lnR>
                    <a:lnT>
                      <a:noFill/>
                    </a:lnT>
                    <a:lnB>
                      <a:noFill/>
                    </a:lnB>
                  </a:tcPr>
                </a:tc>
                <a:tc>
                  <a:txBody>
                    <a:bodyPr/>
                    <a:lstStyle/>
                    <a:p>
                      <a:pPr latinLnBrk="1"/>
                      <a:r>
                        <a:rPr lang="zh-CN" altLang="en-US" sz="1600" dirty="0">
                          <a:solidFill>
                            <a:srgbClr val="333333"/>
                          </a:solidFill>
                          <a:effectLst/>
                          <a:latin typeface="Microsoft Yahei" panose="020B0503020204020204" pitchFamily="34" charset="-122"/>
                          <a:ea typeface="Microsoft Yahei" panose="020B0503020204020204" pitchFamily="34" charset="-122"/>
                        </a:rPr>
                        <a:t>图文消息的原文地址，即点击“阅读原文”后的</a:t>
                      </a:r>
                      <a:r>
                        <a:rPr lang="en-US" altLang="zh-CN" sz="1600" dirty="0">
                          <a:solidFill>
                            <a:srgbClr val="333333"/>
                          </a:solidFill>
                          <a:effectLst/>
                          <a:latin typeface="Microsoft Yahei" panose="020B0503020204020204" pitchFamily="34" charset="-122"/>
                          <a:ea typeface="Microsoft Yahei" panose="020B0503020204020204" pitchFamily="34" charset="-122"/>
                        </a:rPr>
                        <a:t>URL</a:t>
                      </a:r>
                      <a:endParaRPr lang="zh-CN" altLang="en-US" sz="1600" dirty="0">
                        <a:effectLst/>
                      </a:endParaRPr>
                    </a:p>
                  </a:txBody>
                  <a:tcPr marL="70183" marR="70183" marT="35091" marB="35091">
                    <a:lnL>
                      <a:noFill/>
                    </a:lnL>
                    <a:lnR>
                      <a:noFill/>
                    </a:lnR>
                    <a:lnT>
                      <a:noFill/>
                    </a:lnT>
                    <a:lnB>
                      <a:noFill/>
                    </a:lnB>
                  </a:tcPr>
                </a:tc>
                <a:extLst>
                  <a:ext uri="{0D108BD9-81ED-4DB2-BD59-A6C34878D82A}">
                    <a16:rowId xmlns:a16="http://schemas.microsoft.com/office/drawing/2014/main" val="852870573"/>
                  </a:ext>
                </a:extLst>
              </a:tr>
            </a:tbl>
          </a:graphicData>
        </a:graphic>
      </p:graphicFrame>
    </p:spTree>
    <p:extLst>
      <p:ext uri="{BB962C8B-B14F-4D97-AF65-F5344CB8AC3E}">
        <p14:creationId xmlns:p14="http://schemas.microsoft.com/office/powerpoint/2010/main" val="2205485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304088" cy="685800"/>
          </a:xfrm>
        </p:spPr>
        <p:txBody>
          <a:bodyPr/>
          <a:lstStyle/>
          <a:p>
            <a:r>
              <a:rPr lang="zh-CN" altLang="en-US" dirty="0"/>
              <a:t>第三讲</a:t>
            </a:r>
          </a:p>
        </p:txBody>
      </p:sp>
      <p:sp>
        <p:nvSpPr>
          <p:cNvPr id="5" name="文本框 4">
            <a:extLst>
              <a:ext uri="{FF2B5EF4-FFF2-40B4-BE49-F238E27FC236}">
                <a16:creationId xmlns:a16="http://schemas.microsoft.com/office/drawing/2014/main" id="{6DB6797D-C322-4CC6-9C30-59CB8031C73D}"/>
              </a:ext>
            </a:extLst>
          </p:cNvPr>
          <p:cNvSpPr txBox="1"/>
          <p:nvPr/>
        </p:nvSpPr>
        <p:spPr>
          <a:xfrm>
            <a:off x="4058444" y="2343152"/>
            <a:ext cx="5385594" cy="1950662"/>
          </a:xfrm>
          <a:prstGeom prst="rect">
            <a:avLst/>
          </a:prstGeom>
          <a:noFill/>
        </p:spPr>
        <p:txBody>
          <a:bodyPr wrap="square" rtlCol="0">
            <a:spAutoFit/>
          </a:bodyPr>
          <a:lstStyle/>
          <a:p>
            <a:pPr marL="514350" indent="-514350">
              <a:lnSpc>
                <a:spcPct val="200000"/>
              </a:lnSpc>
              <a:buFont typeface="+mj-ea"/>
              <a:buAutoNum type="ea1JpnChsDbPeriod"/>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CURL</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上传与下载文件</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上传素材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获取与删除素材</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8010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获取图文素材</a:t>
            </a:r>
          </a:p>
        </p:txBody>
      </p:sp>
      <p:sp>
        <p:nvSpPr>
          <p:cNvPr id="3" name="文本框 2">
            <a:extLst>
              <a:ext uri="{FF2B5EF4-FFF2-40B4-BE49-F238E27FC236}">
                <a16:creationId xmlns:a16="http://schemas.microsoft.com/office/drawing/2014/main" id="{6E6FFBD2-226E-4D25-BDD8-A0652E8272C2}"/>
              </a:ext>
            </a:extLst>
          </p:cNvPr>
          <p:cNvSpPr txBox="1"/>
          <p:nvPr/>
        </p:nvSpPr>
        <p:spPr>
          <a:xfrm>
            <a:off x="1054100" y="1632156"/>
            <a:ext cx="9370142"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调用接口</a:t>
            </a:r>
            <a:endParaRPr lang="en-US" altLang="zh-CN" dirty="0">
              <a:latin typeface="微软雅黑" panose="020B0503020204020204" pitchFamily="34" charset="-122"/>
              <a:ea typeface="微软雅黑" panose="020B0503020204020204" pitchFamily="34" charset="-122"/>
            </a:endParaRPr>
          </a:p>
          <a:p>
            <a:pPr lvl="1"/>
            <a:r>
              <a:rPr lang="en-US" altLang="zh-CN" dirty="0">
                <a:hlinkClick r:id="rId2"/>
              </a:rPr>
              <a:t>https://api.weixin.qq.com/cgi-bin/material/get_material?access_token=ACCESS_TOKEN</a:t>
            </a:r>
            <a:endParaRPr lang="en-US" altLang="zh-CN" dirty="0"/>
          </a:p>
          <a:p>
            <a:pPr lvl="1"/>
            <a:r>
              <a:rPr lang="zh-CN" altLang="en-US" dirty="0"/>
              <a:t>同时</a:t>
            </a:r>
            <a:r>
              <a:rPr lang="en-US" altLang="zh-CN" dirty="0"/>
              <a:t>POST</a:t>
            </a:r>
            <a:r>
              <a:rPr lang="zh-CN" altLang="en-US" dirty="0"/>
              <a:t>提交</a:t>
            </a:r>
            <a:endParaRPr lang="en-US" altLang="zh-CN" dirty="0"/>
          </a:p>
          <a:p>
            <a:pPr lvl="1"/>
            <a:r>
              <a:rPr lang="en-US" altLang="zh-CN" dirty="0"/>
              <a:t>{</a:t>
            </a:r>
            <a:br>
              <a:rPr lang="en-US" altLang="zh-CN" dirty="0"/>
            </a:br>
            <a:r>
              <a:rPr lang="en-US" altLang="zh-CN" dirty="0"/>
              <a:t>"</a:t>
            </a:r>
            <a:r>
              <a:rPr lang="en-US" altLang="zh-CN" dirty="0" err="1"/>
              <a:t>media_id":MEDIA_ID</a:t>
            </a:r>
            <a:br>
              <a:rPr lang="en-US" altLang="zh-CN" dirty="0"/>
            </a:br>
            <a:r>
              <a:rPr lang="en-US" altLang="zh-CN" dirty="0"/>
              <a:t>}</a:t>
            </a:r>
            <a:endParaRPr lang="zh-CN" altLang="en-US" dirty="0"/>
          </a:p>
        </p:txBody>
      </p:sp>
      <p:graphicFrame>
        <p:nvGraphicFramePr>
          <p:cNvPr id="4" name="表格 3">
            <a:extLst>
              <a:ext uri="{FF2B5EF4-FFF2-40B4-BE49-F238E27FC236}">
                <a16:creationId xmlns:a16="http://schemas.microsoft.com/office/drawing/2014/main" id="{C2FE3DA1-939C-4C2B-8D0E-85D9767CF758}"/>
              </a:ext>
            </a:extLst>
          </p:cNvPr>
          <p:cNvGraphicFramePr>
            <a:graphicFrameLocks noGrp="1"/>
          </p:cNvGraphicFramePr>
          <p:nvPr>
            <p:extLst>
              <p:ext uri="{D42A27DB-BD31-4B8C-83A1-F6EECF244321}">
                <p14:modId xmlns:p14="http://schemas.microsoft.com/office/powerpoint/2010/main" val="4039416867"/>
              </p:ext>
            </p:extLst>
          </p:nvPr>
        </p:nvGraphicFramePr>
        <p:xfrm>
          <a:off x="1054099" y="3590797"/>
          <a:ext cx="10715112" cy="1097280"/>
        </p:xfrm>
        <a:graphic>
          <a:graphicData uri="http://schemas.openxmlformats.org/drawingml/2006/table">
            <a:tbl>
              <a:tblPr/>
              <a:tblGrid>
                <a:gridCol w="3571704">
                  <a:extLst>
                    <a:ext uri="{9D8B030D-6E8A-4147-A177-3AD203B41FA5}">
                      <a16:colId xmlns:a16="http://schemas.microsoft.com/office/drawing/2014/main" val="855258337"/>
                    </a:ext>
                  </a:extLst>
                </a:gridCol>
                <a:gridCol w="3571704">
                  <a:extLst>
                    <a:ext uri="{9D8B030D-6E8A-4147-A177-3AD203B41FA5}">
                      <a16:colId xmlns:a16="http://schemas.microsoft.com/office/drawing/2014/main" val="945796081"/>
                    </a:ext>
                  </a:extLst>
                </a:gridCol>
                <a:gridCol w="3571704">
                  <a:extLst>
                    <a:ext uri="{9D8B030D-6E8A-4147-A177-3AD203B41FA5}">
                      <a16:colId xmlns:a16="http://schemas.microsoft.com/office/drawing/2014/main" val="536910189"/>
                    </a:ext>
                  </a:extLst>
                </a:gridCol>
              </a:tblGrid>
              <a:tr h="0">
                <a:tc>
                  <a:txBody>
                    <a:bodyPr/>
                    <a:lstStyle/>
                    <a:p>
                      <a:pPr latinLnBrk="1"/>
                      <a:r>
                        <a:rPr lang="zh-CN" altLang="en-US">
                          <a:effectLst/>
                        </a:rPr>
                        <a:t>参数</a:t>
                      </a:r>
                    </a:p>
                  </a:txBody>
                  <a:tcPr>
                    <a:lnL>
                      <a:noFill/>
                    </a:lnL>
                    <a:lnR>
                      <a:noFill/>
                    </a:lnR>
                    <a:lnT>
                      <a:noFill/>
                    </a:lnT>
                    <a:lnB>
                      <a:noFill/>
                    </a:lnB>
                  </a:tcPr>
                </a:tc>
                <a:tc>
                  <a:txBody>
                    <a:bodyPr/>
                    <a:lstStyle/>
                    <a:p>
                      <a:pPr latinLnBrk="1"/>
                      <a:r>
                        <a:rPr lang="zh-CN" altLang="en-US">
                          <a:effectLst/>
                        </a:rPr>
                        <a:t>是否必须</a:t>
                      </a:r>
                    </a:p>
                  </a:txBody>
                  <a:tcPr>
                    <a:lnL>
                      <a:noFill/>
                    </a:lnL>
                    <a:lnR>
                      <a:noFill/>
                    </a:lnR>
                    <a:lnT>
                      <a:noFill/>
                    </a:lnT>
                    <a:lnB>
                      <a:noFill/>
                    </a:lnB>
                  </a:tcPr>
                </a:tc>
                <a:tc>
                  <a:txBody>
                    <a:bodyPr/>
                    <a:lstStyle/>
                    <a:p>
                      <a:pPr latinLnBrk="1"/>
                      <a:r>
                        <a:rPr lang="zh-CN" altLang="en-US">
                          <a:effectLst/>
                        </a:rPr>
                        <a:t>说明</a:t>
                      </a:r>
                    </a:p>
                  </a:txBody>
                  <a:tcPr>
                    <a:lnL>
                      <a:noFill/>
                    </a:lnL>
                    <a:lnR>
                      <a:noFill/>
                    </a:lnR>
                    <a:lnT>
                      <a:noFill/>
                    </a:lnT>
                    <a:lnB>
                      <a:noFill/>
                    </a:lnB>
                  </a:tcPr>
                </a:tc>
                <a:extLst>
                  <a:ext uri="{0D108BD9-81ED-4DB2-BD59-A6C34878D82A}">
                    <a16:rowId xmlns:a16="http://schemas.microsoft.com/office/drawing/2014/main" val="1004372255"/>
                  </a:ext>
                </a:extLst>
              </a:tr>
              <a:tr h="0">
                <a:tc>
                  <a:txBody>
                    <a:bodyPr/>
                    <a:lstStyle/>
                    <a:p>
                      <a:pPr latinLnBrk="1"/>
                      <a:r>
                        <a:rPr lang="en-US">
                          <a:effectLst/>
                        </a:rPr>
                        <a:t>access_token</a:t>
                      </a:r>
                    </a:p>
                  </a:txBody>
                  <a:tcPr>
                    <a:lnL>
                      <a:noFill/>
                    </a:lnL>
                    <a:lnR>
                      <a:noFill/>
                    </a:lnR>
                    <a:lnT>
                      <a:noFill/>
                    </a:lnT>
                    <a:lnB>
                      <a:noFill/>
                    </a:lnB>
                  </a:tcPr>
                </a:tc>
                <a:tc>
                  <a:txBody>
                    <a:bodyPr/>
                    <a:lstStyle/>
                    <a:p>
                      <a:pPr latinLnBrk="1"/>
                      <a:r>
                        <a:rPr lang="zh-CN" altLang="en-US">
                          <a:effectLst/>
                        </a:rPr>
                        <a:t>是</a:t>
                      </a:r>
                    </a:p>
                  </a:txBody>
                  <a:tcPr>
                    <a:lnL>
                      <a:noFill/>
                    </a:lnL>
                    <a:lnR>
                      <a:noFill/>
                    </a:lnR>
                    <a:lnT>
                      <a:noFill/>
                    </a:lnT>
                    <a:lnB>
                      <a:noFill/>
                    </a:lnB>
                  </a:tcPr>
                </a:tc>
                <a:tc>
                  <a:txBody>
                    <a:bodyPr/>
                    <a:lstStyle/>
                    <a:p>
                      <a:pPr latinLnBrk="1"/>
                      <a:r>
                        <a:rPr lang="zh-CN" altLang="en-US">
                          <a:effectLst/>
                        </a:rPr>
                        <a:t>调用接口凭证</a:t>
                      </a:r>
                    </a:p>
                  </a:txBody>
                  <a:tcPr>
                    <a:lnL>
                      <a:noFill/>
                    </a:lnL>
                    <a:lnR>
                      <a:noFill/>
                    </a:lnR>
                    <a:lnT>
                      <a:noFill/>
                    </a:lnT>
                    <a:lnB>
                      <a:noFill/>
                    </a:lnB>
                  </a:tcPr>
                </a:tc>
                <a:extLst>
                  <a:ext uri="{0D108BD9-81ED-4DB2-BD59-A6C34878D82A}">
                    <a16:rowId xmlns:a16="http://schemas.microsoft.com/office/drawing/2014/main" val="1117150513"/>
                  </a:ext>
                </a:extLst>
              </a:tr>
              <a:tr h="0">
                <a:tc>
                  <a:txBody>
                    <a:bodyPr/>
                    <a:lstStyle/>
                    <a:p>
                      <a:pPr latinLnBrk="1"/>
                      <a:r>
                        <a:rPr lang="en-US">
                          <a:effectLst/>
                        </a:rPr>
                        <a:t>media_id</a:t>
                      </a:r>
                    </a:p>
                  </a:txBody>
                  <a:tcPr>
                    <a:lnL>
                      <a:noFill/>
                    </a:lnL>
                    <a:lnR>
                      <a:noFill/>
                    </a:lnR>
                    <a:lnT>
                      <a:noFill/>
                    </a:lnT>
                    <a:lnB>
                      <a:noFill/>
                    </a:lnB>
                  </a:tcPr>
                </a:tc>
                <a:tc>
                  <a:txBody>
                    <a:bodyPr/>
                    <a:lstStyle/>
                    <a:p>
                      <a:pPr latinLnBrk="1"/>
                      <a:r>
                        <a:rPr lang="zh-CN" altLang="en-US">
                          <a:effectLst/>
                        </a:rPr>
                        <a:t>是</a:t>
                      </a:r>
                    </a:p>
                  </a:txBody>
                  <a:tcPr>
                    <a:lnL>
                      <a:noFill/>
                    </a:lnL>
                    <a:lnR>
                      <a:noFill/>
                    </a:lnR>
                    <a:lnT>
                      <a:noFill/>
                    </a:lnT>
                    <a:lnB>
                      <a:noFill/>
                    </a:lnB>
                  </a:tcPr>
                </a:tc>
                <a:tc>
                  <a:txBody>
                    <a:bodyPr/>
                    <a:lstStyle/>
                    <a:p>
                      <a:pPr latinLnBrk="1"/>
                      <a:r>
                        <a:rPr lang="zh-CN" altLang="en-US" dirty="0">
                          <a:effectLst/>
                        </a:rPr>
                        <a:t>要获取的素材的</a:t>
                      </a:r>
                      <a:r>
                        <a:rPr lang="en-US" dirty="0" err="1">
                          <a:effectLst/>
                        </a:rPr>
                        <a:t>media_id</a:t>
                      </a:r>
                      <a:endParaRPr lang="en-US" dirty="0">
                        <a:effectLst/>
                      </a:endParaRPr>
                    </a:p>
                  </a:txBody>
                  <a:tcPr>
                    <a:lnL>
                      <a:noFill/>
                    </a:lnL>
                    <a:lnR>
                      <a:noFill/>
                    </a:lnR>
                    <a:lnT>
                      <a:noFill/>
                    </a:lnT>
                    <a:lnB>
                      <a:noFill/>
                    </a:lnB>
                  </a:tcPr>
                </a:tc>
                <a:extLst>
                  <a:ext uri="{0D108BD9-81ED-4DB2-BD59-A6C34878D82A}">
                    <a16:rowId xmlns:a16="http://schemas.microsoft.com/office/drawing/2014/main" val="2942330176"/>
                  </a:ext>
                </a:extLst>
              </a:tr>
            </a:tbl>
          </a:graphicData>
        </a:graphic>
      </p:graphicFrame>
      <p:sp>
        <p:nvSpPr>
          <p:cNvPr id="5" name="文本框 4">
            <a:extLst>
              <a:ext uri="{FF2B5EF4-FFF2-40B4-BE49-F238E27FC236}">
                <a16:creationId xmlns:a16="http://schemas.microsoft.com/office/drawing/2014/main" id="{49909415-842D-42BE-86B6-317B82A6210D}"/>
              </a:ext>
            </a:extLst>
          </p:cNvPr>
          <p:cNvSpPr txBox="1"/>
          <p:nvPr/>
        </p:nvSpPr>
        <p:spPr>
          <a:xfrm>
            <a:off x="1054099" y="5053781"/>
            <a:ext cx="9977695" cy="646331"/>
          </a:xfrm>
          <a:prstGeom prst="rect">
            <a:avLst/>
          </a:prstGeom>
          <a:noFill/>
        </p:spPr>
        <p:txBody>
          <a:bodyPr wrap="square" rtlCol="0">
            <a:spAutoFit/>
          </a:bodyPr>
          <a:lstStyle/>
          <a:p>
            <a:r>
              <a:rPr lang="zh-CN" altLang="en-US" dirty="0"/>
              <a:t>不需要指定素材类型，微信服务器在读取信息的时候就能够判断出是什么类型，而上传的时候已经记录了资源类型，并且生成了</a:t>
            </a:r>
            <a:r>
              <a:rPr lang="en-US" altLang="zh-CN" dirty="0" err="1"/>
              <a:t>media_id</a:t>
            </a:r>
            <a:r>
              <a:rPr lang="zh-CN" altLang="en-US" dirty="0"/>
              <a:t>。</a:t>
            </a:r>
          </a:p>
        </p:txBody>
      </p:sp>
    </p:spTree>
    <p:extLst>
      <p:ext uri="{BB962C8B-B14F-4D97-AF65-F5344CB8AC3E}">
        <p14:creationId xmlns:p14="http://schemas.microsoft.com/office/powerpoint/2010/main" val="441567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55997" cy="685800"/>
          </a:xfrm>
        </p:spPr>
        <p:txBody>
          <a:bodyPr/>
          <a:lstStyle/>
          <a:p>
            <a:r>
              <a:rPr lang="zh-CN" altLang="en-US" b="0" dirty="0"/>
              <a:t>获取图文素材的返回值</a:t>
            </a:r>
          </a:p>
        </p:txBody>
      </p:sp>
      <p:sp>
        <p:nvSpPr>
          <p:cNvPr id="4" name="文本框 3"/>
          <p:cNvSpPr txBox="1"/>
          <p:nvPr/>
        </p:nvSpPr>
        <p:spPr>
          <a:xfrm>
            <a:off x="1239837" y="1671639"/>
            <a:ext cx="8418513" cy="4524315"/>
          </a:xfrm>
          <a:prstGeom prst="rect">
            <a:avLst/>
          </a:prstGeom>
          <a:noFill/>
        </p:spPr>
        <p:txBody>
          <a:bodyPr wrap="square" rtlCol="0">
            <a:spAutoFit/>
          </a:bodyPr>
          <a:lstStyle/>
          <a:p>
            <a:r>
              <a:rPr lang="en-US" altLang="zh-CN" dirty="0"/>
              <a:t>{</a:t>
            </a:r>
            <a:br>
              <a:rPr lang="en-US" altLang="zh-CN" dirty="0"/>
            </a:br>
            <a:r>
              <a:rPr lang="en-US" altLang="zh-CN" dirty="0"/>
              <a:t>"</a:t>
            </a:r>
            <a:r>
              <a:rPr lang="en-US" altLang="zh-CN" dirty="0" err="1"/>
              <a:t>news_item</a:t>
            </a:r>
            <a:r>
              <a:rPr lang="en-US" altLang="zh-CN" dirty="0"/>
              <a:t>":</a:t>
            </a:r>
            <a:br>
              <a:rPr lang="en-US" altLang="zh-CN" dirty="0"/>
            </a:br>
            <a:r>
              <a:rPr lang="en-US" altLang="zh-CN" dirty="0"/>
              <a:t>[</a:t>
            </a:r>
            <a:br>
              <a:rPr lang="en-US" altLang="zh-CN" dirty="0"/>
            </a:br>
            <a:r>
              <a:rPr lang="en-US" altLang="zh-CN" dirty="0"/>
              <a:t>    {</a:t>
            </a:r>
            <a:br>
              <a:rPr lang="en-US" altLang="zh-CN" dirty="0"/>
            </a:br>
            <a:r>
              <a:rPr lang="en-US" altLang="zh-CN" dirty="0"/>
              <a:t>    "</a:t>
            </a:r>
            <a:r>
              <a:rPr lang="en-US" altLang="zh-CN" dirty="0" err="1"/>
              <a:t>title":TITLE</a:t>
            </a:r>
            <a:r>
              <a:rPr lang="en-US" altLang="zh-CN" dirty="0"/>
              <a:t>,</a:t>
            </a:r>
            <a:br>
              <a:rPr lang="en-US" altLang="zh-CN" dirty="0"/>
            </a:br>
            <a:r>
              <a:rPr lang="en-US" altLang="zh-CN" dirty="0"/>
              <a:t>    "</a:t>
            </a:r>
            <a:r>
              <a:rPr lang="en-US" altLang="zh-CN" dirty="0" err="1"/>
              <a:t>thumb_media_id</a:t>
            </a:r>
            <a:r>
              <a:rPr lang="en-US" altLang="zh-CN" dirty="0"/>
              <a:t>"::THUMB_MEDIA_ID,</a:t>
            </a:r>
            <a:br>
              <a:rPr lang="en-US" altLang="zh-CN" dirty="0"/>
            </a:br>
            <a:r>
              <a:rPr lang="en-US" altLang="zh-CN" dirty="0"/>
              <a:t>    "</a:t>
            </a:r>
            <a:r>
              <a:rPr lang="en-US" altLang="zh-CN" dirty="0" err="1"/>
              <a:t>show_cover_pic":SHOW_COVER_PIC</a:t>
            </a:r>
            <a:r>
              <a:rPr lang="en-US" altLang="zh-CN" dirty="0"/>
              <a:t>(0/1),</a:t>
            </a:r>
            <a:br>
              <a:rPr lang="en-US" altLang="zh-CN" dirty="0"/>
            </a:br>
            <a:r>
              <a:rPr lang="en-US" altLang="zh-CN" dirty="0"/>
              <a:t>    "</a:t>
            </a:r>
            <a:r>
              <a:rPr lang="en-US" altLang="zh-CN" dirty="0" err="1"/>
              <a:t>author":AUTHOR</a:t>
            </a:r>
            <a:r>
              <a:rPr lang="en-US" altLang="zh-CN" dirty="0"/>
              <a:t>,</a:t>
            </a:r>
            <a:br>
              <a:rPr lang="en-US" altLang="zh-CN" dirty="0"/>
            </a:br>
            <a:r>
              <a:rPr lang="en-US" altLang="zh-CN" dirty="0"/>
              <a:t>    "</a:t>
            </a:r>
            <a:r>
              <a:rPr lang="en-US" altLang="zh-CN" dirty="0" err="1"/>
              <a:t>digest":DIGEST</a:t>
            </a:r>
            <a:r>
              <a:rPr lang="en-US" altLang="zh-CN" dirty="0"/>
              <a:t>,</a:t>
            </a:r>
            <a:br>
              <a:rPr lang="en-US" altLang="zh-CN" dirty="0"/>
            </a:br>
            <a:r>
              <a:rPr lang="en-US" altLang="zh-CN" dirty="0"/>
              <a:t>    "</a:t>
            </a:r>
            <a:r>
              <a:rPr lang="en-US" altLang="zh-CN" dirty="0" err="1"/>
              <a:t>content":CONTENT</a:t>
            </a:r>
            <a:r>
              <a:rPr lang="en-US" altLang="zh-CN" dirty="0"/>
              <a:t>,</a:t>
            </a:r>
            <a:br>
              <a:rPr lang="en-US" altLang="zh-CN" dirty="0"/>
            </a:br>
            <a:r>
              <a:rPr lang="en-US" altLang="zh-CN" dirty="0"/>
              <a:t>    "</a:t>
            </a:r>
            <a:r>
              <a:rPr lang="en-US" altLang="zh-CN" dirty="0" err="1"/>
              <a:t>url</a:t>
            </a:r>
            <a:r>
              <a:rPr lang="en-US" altLang="zh-CN" dirty="0"/>
              <a:t>":URL,</a:t>
            </a:r>
            <a:br>
              <a:rPr lang="en-US" altLang="zh-CN" dirty="0"/>
            </a:br>
            <a:r>
              <a:rPr lang="en-US" altLang="zh-CN" dirty="0"/>
              <a:t>    "content_source_</a:t>
            </a:r>
            <a:r>
              <a:rPr lang="en-US" altLang="zh-CN" dirty="0" err="1"/>
              <a:t>url</a:t>
            </a:r>
            <a:r>
              <a:rPr lang="en-US" altLang="zh-CN" dirty="0"/>
              <a:t>":CONTENT_SOURCE_URL</a:t>
            </a:r>
            <a:br>
              <a:rPr lang="en-US" altLang="zh-CN" dirty="0"/>
            </a:br>
            <a:r>
              <a:rPr lang="en-US" altLang="zh-CN" dirty="0"/>
              <a:t>    },</a:t>
            </a:r>
            <a:br>
              <a:rPr lang="en-US" altLang="zh-CN" dirty="0"/>
            </a:br>
            <a:r>
              <a:rPr lang="en-US" altLang="zh-CN" dirty="0"/>
              <a:t>    //</a:t>
            </a:r>
            <a:r>
              <a:rPr lang="zh-CN" altLang="en-US" dirty="0"/>
              <a:t>多图文消息有多篇文章</a:t>
            </a:r>
            <a:br>
              <a:rPr lang="zh-CN" altLang="en-US" dirty="0"/>
            </a:br>
            <a:r>
              <a:rPr lang="zh-CN" altLang="en-US" dirty="0"/>
              <a:t> </a:t>
            </a:r>
            <a:r>
              <a:rPr lang="en-US" altLang="zh-CN" dirty="0"/>
              <a:t>]</a:t>
            </a:r>
            <a:br>
              <a:rPr lang="en-US" altLang="zh-CN" dirty="0"/>
            </a:br>
            <a:r>
              <a:rPr lang="en-US" altLang="zh-CN" dirty="0"/>
              <a:t>}</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6119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删除素材</a:t>
            </a:r>
          </a:p>
        </p:txBody>
      </p:sp>
      <p:sp>
        <p:nvSpPr>
          <p:cNvPr id="3" name="文本框 2">
            <a:extLst>
              <a:ext uri="{FF2B5EF4-FFF2-40B4-BE49-F238E27FC236}">
                <a16:creationId xmlns:a16="http://schemas.microsoft.com/office/drawing/2014/main" id="{AD128D2E-9B72-46C5-AD87-9F3AD5508822}"/>
              </a:ext>
            </a:extLst>
          </p:cNvPr>
          <p:cNvSpPr txBox="1"/>
          <p:nvPr/>
        </p:nvSpPr>
        <p:spPr>
          <a:xfrm>
            <a:off x="1054100" y="1710813"/>
            <a:ext cx="10282494" cy="1785104"/>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删除素材接口</a:t>
            </a:r>
            <a:endParaRPr lang="en-US" altLang="zh-CN" dirty="0">
              <a:latin typeface="微软雅黑" panose="020B0503020204020204" pitchFamily="34" charset="-122"/>
              <a:ea typeface="微软雅黑" panose="020B0503020204020204" pitchFamily="34" charset="-122"/>
            </a:endParaRPr>
          </a:p>
          <a:p>
            <a:pPr lvl="1"/>
            <a:r>
              <a:rPr lang="en-US" altLang="zh-CN" dirty="0">
                <a:hlinkClick r:id="rId2"/>
              </a:rPr>
              <a:t>https://api.weixin.qq.com/cgi-bin/material/del_material?access_token=ACCESS_TOKEN</a:t>
            </a:r>
            <a:endParaRPr lang="en-US" altLang="zh-CN" dirty="0"/>
          </a:p>
          <a:p>
            <a:pPr lvl="1"/>
            <a:r>
              <a:rPr lang="en-US" altLang="zh-CN" dirty="0"/>
              <a:t>POST</a:t>
            </a:r>
            <a:r>
              <a:rPr lang="zh-CN" altLang="en-US" dirty="0"/>
              <a:t>提交参数</a:t>
            </a:r>
            <a:endParaRPr lang="en-US" altLang="zh-CN" dirty="0"/>
          </a:p>
          <a:p>
            <a:pPr lvl="1"/>
            <a:r>
              <a:rPr lang="en-US" altLang="zh-CN" dirty="0"/>
              <a:t>{</a:t>
            </a:r>
            <a:br>
              <a:rPr lang="en-US" altLang="zh-CN" dirty="0"/>
            </a:br>
            <a:r>
              <a:rPr lang="en-US" altLang="zh-CN" dirty="0"/>
              <a:t>"</a:t>
            </a:r>
            <a:r>
              <a:rPr lang="en-US" altLang="zh-CN" dirty="0" err="1"/>
              <a:t>media_id":MEDIA_ID</a:t>
            </a:r>
            <a:br>
              <a:rPr lang="en-US" altLang="zh-CN" dirty="0"/>
            </a:br>
            <a:r>
              <a:rPr lang="en-US" altLang="zh-CN" dirty="0"/>
              <a:t>}</a:t>
            </a:r>
            <a:endParaRPr lang="zh-CN" altLang="en-US" dirty="0"/>
          </a:p>
        </p:txBody>
      </p:sp>
      <p:graphicFrame>
        <p:nvGraphicFramePr>
          <p:cNvPr id="4" name="表格 3">
            <a:extLst>
              <a:ext uri="{FF2B5EF4-FFF2-40B4-BE49-F238E27FC236}">
                <a16:creationId xmlns:a16="http://schemas.microsoft.com/office/drawing/2014/main" id="{A2537DC6-3D50-43ED-9F25-5BD8F3A65C6A}"/>
              </a:ext>
            </a:extLst>
          </p:cNvPr>
          <p:cNvGraphicFramePr>
            <a:graphicFrameLocks noGrp="1"/>
          </p:cNvGraphicFramePr>
          <p:nvPr>
            <p:extLst>
              <p:ext uri="{D42A27DB-BD31-4B8C-83A1-F6EECF244321}">
                <p14:modId xmlns:p14="http://schemas.microsoft.com/office/powerpoint/2010/main" val="3409248167"/>
              </p:ext>
            </p:extLst>
          </p:nvPr>
        </p:nvGraphicFramePr>
        <p:xfrm>
          <a:off x="1054099" y="3659623"/>
          <a:ext cx="10577460" cy="1097280"/>
        </p:xfrm>
        <a:graphic>
          <a:graphicData uri="http://schemas.openxmlformats.org/drawingml/2006/table">
            <a:tbl>
              <a:tblPr/>
              <a:tblGrid>
                <a:gridCol w="3525820">
                  <a:extLst>
                    <a:ext uri="{9D8B030D-6E8A-4147-A177-3AD203B41FA5}">
                      <a16:colId xmlns:a16="http://schemas.microsoft.com/office/drawing/2014/main" val="971843131"/>
                    </a:ext>
                  </a:extLst>
                </a:gridCol>
                <a:gridCol w="3525820">
                  <a:extLst>
                    <a:ext uri="{9D8B030D-6E8A-4147-A177-3AD203B41FA5}">
                      <a16:colId xmlns:a16="http://schemas.microsoft.com/office/drawing/2014/main" val="3246742417"/>
                    </a:ext>
                  </a:extLst>
                </a:gridCol>
                <a:gridCol w="3525820">
                  <a:extLst>
                    <a:ext uri="{9D8B030D-6E8A-4147-A177-3AD203B41FA5}">
                      <a16:colId xmlns:a16="http://schemas.microsoft.com/office/drawing/2014/main" val="525573269"/>
                    </a:ext>
                  </a:extLst>
                </a:gridCol>
              </a:tblGrid>
              <a:tr h="0">
                <a:tc>
                  <a:txBody>
                    <a:bodyPr/>
                    <a:lstStyle/>
                    <a:p>
                      <a:pPr latinLnBrk="1"/>
                      <a:r>
                        <a:rPr lang="zh-CN" altLang="en-US">
                          <a:effectLst/>
                        </a:rPr>
                        <a:t>参数</a:t>
                      </a:r>
                    </a:p>
                  </a:txBody>
                  <a:tcPr>
                    <a:lnL>
                      <a:noFill/>
                    </a:lnL>
                    <a:lnR>
                      <a:noFill/>
                    </a:lnR>
                    <a:lnT>
                      <a:noFill/>
                    </a:lnT>
                    <a:lnB>
                      <a:noFill/>
                    </a:lnB>
                  </a:tcPr>
                </a:tc>
                <a:tc>
                  <a:txBody>
                    <a:bodyPr/>
                    <a:lstStyle/>
                    <a:p>
                      <a:pPr latinLnBrk="1"/>
                      <a:r>
                        <a:rPr lang="zh-CN" altLang="en-US">
                          <a:effectLst/>
                        </a:rPr>
                        <a:t>是否必须</a:t>
                      </a:r>
                    </a:p>
                  </a:txBody>
                  <a:tcPr>
                    <a:lnL>
                      <a:noFill/>
                    </a:lnL>
                    <a:lnR>
                      <a:noFill/>
                    </a:lnR>
                    <a:lnT>
                      <a:noFill/>
                    </a:lnT>
                    <a:lnB>
                      <a:noFill/>
                    </a:lnB>
                  </a:tcPr>
                </a:tc>
                <a:tc>
                  <a:txBody>
                    <a:bodyPr/>
                    <a:lstStyle/>
                    <a:p>
                      <a:pPr latinLnBrk="1"/>
                      <a:r>
                        <a:rPr lang="zh-CN" altLang="en-US">
                          <a:effectLst/>
                        </a:rPr>
                        <a:t>说明</a:t>
                      </a:r>
                    </a:p>
                  </a:txBody>
                  <a:tcPr>
                    <a:lnL>
                      <a:noFill/>
                    </a:lnL>
                    <a:lnR>
                      <a:noFill/>
                    </a:lnR>
                    <a:lnT>
                      <a:noFill/>
                    </a:lnT>
                    <a:lnB>
                      <a:noFill/>
                    </a:lnB>
                  </a:tcPr>
                </a:tc>
                <a:extLst>
                  <a:ext uri="{0D108BD9-81ED-4DB2-BD59-A6C34878D82A}">
                    <a16:rowId xmlns:a16="http://schemas.microsoft.com/office/drawing/2014/main" val="2902664534"/>
                  </a:ext>
                </a:extLst>
              </a:tr>
              <a:tr h="0">
                <a:tc>
                  <a:txBody>
                    <a:bodyPr/>
                    <a:lstStyle/>
                    <a:p>
                      <a:pPr latinLnBrk="1"/>
                      <a:r>
                        <a:rPr lang="en-US">
                          <a:effectLst/>
                        </a:rPr>
                        <a:t>access_token</a:t>
                      </a:r>
                    </a:p>
                  </a:txBody>
                  <a:tcPr>
                    <a:lnL>
                      <a:noFill/>
                    </a:lnL>
                    <a:lnR>
                      <a:noFill/>
                    </a:lnR>
                    <a:lnT>
                      <a:noFill/>
                    </a:lnT>
                    <a:lnB>
                      <a:noFill/>
                    </a:lnB>
                  </a:tcPr>
                </a:tc>
                <a:tc>
                  <a:txBody>
                    <a:bodyPr/>
                    <a:lstStyle/>
                    <a:p>
                      <a:pPr latinLnBrk="1"/>
                      <a:r>
                        <a:rPr lang="zh-CN" altLang="en-US">
                          <a:effectLst/>
                        </a:rPr>
                        <a:t>是</a:t>
                      </a:r>
                    </a:p>
                  </a:txBody>
                  <a:tcPr>
                    <a:lnL>
                      <a:noFill/>
                    </a:lnL>
                    <a:lnR>
                      <a:noFill/>
                    </a:lnR>
                    <a:lnT>
                      <a:noFill/>
                    </a:lnT>
                    <a:lnB>
                      <a:noFill/>
                    </a:lnB>
                  </a:tcPr>
                </a:tc>
                <a:tc>
                  <a:txBody>
                    <a:bodyPr/>
                    <a:lstStyle/>
                    <a:p>
                      <a:pPr latinLnBrk="1"/>
                      <a:r>
                        <a:rPr lang="zh-CN" altLang="en-US">
                          <a:effectLst/>
                        </a:rPr>
                        <a:t>调用接口凭证</a:t>
                      </a:r>
                    </a:p>
                  </a:txBody>
                  <a:tcPr>
                    <a:lnL>
                      <a:noFill/>
                    </a:lnL>
                    <a:lnR>
                      <a:noFill/>
                    </a:lnR>
                    <a:lnT>
                      <a:noFill/>
                    </a:lnT>
                    <a:lnB>
                      <a:noFill/>
                    </a:lnB>
                  </a:tcPr>
                </a:tc>
                <a:extLst>
                  <a:ext uri="{0D108BD9-81ED-4DB2-BD59-A6C34878D82A}">
                    <a16:rowId xmlns:a16="http://schemas.microsoft.com/office/drawing/2014/main" val="484623636"/>
                  </a:ext>
                </a:extLst>
              </a:tr>
              <a:tr h="0">
                <a:tc>
                  <a:txBody>
                    <a:bodyPr/>
                    <a:lstStyle/>
                    <a:p>
                      <a:pPr latinLnBrk="1"/>
                      <a:r>
                        <a:rPr lang="en-US">
                          <a:effectLst/>
                        </a:rPr>
                        <a:t>media_id</a:t>
                      </a:r>
                    </a:p>
                  </a:txBody>
                  <a:tcPr>
                    <a:lnL>
                      <a:noFill/>
                    </a:lnL>
                    <a:lnR>
                      <a:noFill/>
                    </a:lnR>
                    <a:lnT>
                      <a:noFill/>
                    </a:lnT>
                    <a:lnB>
                      <a:noFill/>
                    </a:lnB>
                  </a:tcPr>
                </a:tc>
                <a:tc>
                  <a:txBody>
                    <a:bodyPr/>
                    <a:lstStyle/>
                    <a:p>
                      <a:pPr latinLnBrk="1"/>
                      <a:r>
                        <a:rPr lang="zh-CN" altLang="en-US">
                          <a:effectLst/>
                        </a:rPr>
                        <a:t>是</a:t>
                      </a:r>
                    </a:p>
                  </a:txBody>
                  <a:tcPr>
                    <a:lnL>
                      <a:noFill/>
                    </a:lnL>
                    <a:lnR>
                      <a:noFill/>
                    </a:lnR>
                    <a:lnT>
                      <a:noFill/>
                    </a:lnT>
                    <a:lnB>
                      <a:noFill/>
                    </a:lnB>
                  </a:tcPr>
                </a:tc>
                <a:tc>
                  <a:txBody>
                    <a:bodyPr/>
                    <a:lstStyle/>
                    <a:p>
                      <a:pPr latinLnBrk="1"/>
                      <a:r>
                        <a:rPr lang="zh-CN" altLang="en-US" dirty="0">
                          <a:effectLst/>
                        </a:rPr>
                        <a:t>要获取的素材的</a:t>
                      </a:r>
                      <a:r>
                        <a:rPr lang="en-US" dirty="0" err="1">
                          <a:effectLst/>
                        </a:rPr>
                        <a:t>media_id</a:t>
                      </a:r>
                      <a:endParaRPr lang="en-US" dirty="0">
                        <a:effectLst/>
                      </a:endParaRPr>
                    </a:p>
                  </a:txBody>
                  <a:tcPr>
                    <a:lnL>
                      <a:noFill/>
                    </a:lnL>
                    <a:lnR>
                      <a:noFill/>
                    </a:lnR>
                    <a:lnT>
                      <a:noFill/>
                    </a:lnT>
                    <a:lnB>
                      <a:noFill/>
                    </a:lnB>
                  </a:tcPr>
                </a:tc>
                <a:extLst>
                  <a:ext uri="{0D108BD9-81ED-4DB2-BD59-A6C34878D82A}">
                    <a16:rowId xmlns:a16="http://schemas.microsoft.com/office/drawing/2014/main" val="2236776437"/>
                  </a:ext>
                </a:extLst>
              </a:tr>
            </a:tbl>
          </a:graphicData>
        </a:graphic>
      </p:graphicFrame>
      <p:sp>
        <p:nvSpPr>
          <p:cNvPr id="5" name="文本框 4">
            <a:extLst>
              <a:ext uri="{FF2B5EF4-FFF2-40B4-BE49-F238E27FC236}">
                <a16:creationId xmlns:a16="http://schemas.microsoft.com/office/drawing/2014/main" id="{E75021A7-2067-4EA8-86DD-C1BC81578EFD}"/>
              </a:ext>
            </a:extLst>
          </p:cNvPr>
          <p:cNvSpPr txBox="1"/>
          <p:nvPr/>
        </p:nvSpPr>
        <p:spPr>
          <a:xfrm>
            <a:off x="1054099" y="4920609"/>
            <a:ext cx="8306211"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返回值</a:t>
            </a:r>
            <a:endParaRPr lang="en-US" altLang="zh-CN" dirty="0">
              <a:latin typeface="微软雅黑" panose="020B0503020204020204" pitchFamily="34" charset="-122"/>
              <a:ea typeface="微软雅黑" panose="020B0503020204020204" pitchFamily="34" charset="-122"/>
            </a:endParaRPr>
          </a:p>
          <a:p>
            <a:pPr lvl="1"/>
            <a:r>
              <a:rPr lang="en-US" altLang="zh-CN" dirty="0"/>
              <a:t>{</a:t>
            </a:r>
            <a:br>
              <a:rPr lang="en-US" altLang="zh-CN" dirty="0"/>
            </a:br>
            <a:r>
              <a:rPr lang="en-US" altLang="zh-CN" dirty="0"/>
              <a:t>   "</a:t>
            </a:r>
            <a:r>
              <a:rPr lang="en-US" altLang="zh-CN" dirty="0" err="1"/>
              <a:t>errcode</a:t>
            </a:r>
            <a:r>
              <a:rPr lang="en-US" altLang="zh-CN" dirty="0"/>
              <a:t>":ERRCODE,</a:t>
            </a:r>
            <a:br>
              <a:rPr lang="en-US" altLang="zh-CN" dirty="0"/>
            </a:br>
            <a:r>
              <a:rPr lang="en-US" altLang="zh-CN" dirty="0"/>
              <a:t>   "</a:t>
            </a:r>
            <a:r>
              <a:rPr lang="en-US" altLang="zh-CN" dirty="0" err="1"/>
              <a:t>errmsg</a:t>
            </a:r>
            <a:r>
              <a:rPr lang="en-US" altLang="zh-CN" dirty="0"/>
              <a:t>":ERRMSG</a:t>
            </a:r>
            <a:br>
              <a:rPr lang="en-US" altLang="zh-CN" dirty="0"/>
            </a:br>
            <a:r>
              <a:rPr lang="en-US" altLang="zh-CN" dirty="0"/>
              <a:t>}</a:t>
            </a:r>
          </a:p>
          <a:p>
            <a:pPr lvl="1"/>
            <a:r>
              <a:rPr lang="zh-CN" altLang="en-US" dirty="0"/>
              <a:t>正常则</a:t>
            </a:r>
            <a:r>
              <a:rPr lang="en-US" altLang="zh-CN" dirty="0" err="1"/>
              <a:t>errcode</a:t>
            </a:r>
            <a:r>
              <a:rPr lang="zh-CN" altLang="en-US" dirty="0"/>
              <a:t>为</a:t>
            </a:r>
            <a:r>
              <a:rPr lang="en-US" altLang="zh-CN" dirty="0"/>
              <a:t>0</a:t>
            </a:r>
            <a:endParaRPr lang="zh-CN" altLang="en-US" dirty="0"/>
          </a:p>
        </p:txBody>
      </p:sp>
    </p:spTree>
    <p:extLst>
      <p:ext uri="{BB962C8B-B14F-4D97-AF65-F5344CB8AC3E}">
        <p14:creationId xmlns:p14="http://schemas.microsoft.com/office/powerpoint/2010/main" val="1916290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本次课程目录</a:t>
            </a:r>
          </a:p>
        </p:txBody>
      </p:sp>
      <p:sp>
        <p:nvSpPr>
          <p:cNvPr id="4" name="文本框 3"/>
          <p:cNvSpPr txBox="1"/>
          <p:nvPr/>
        </p:nvSpPr>
        <p:spPr>
          <a:xfrm>
            <a:off x="4047934" y="2343152"/>
            <a:ext cx="5385594" cy="2308324"/>
          </a:xfrm>
          <a:prstGeom prst="rect">
            <a:avLst/>
          </a:prstGeom>
          <a:noFill/>
        </p:spPr>
        <p:txBody>
          <a:bodyPr wrap="square" rtlCol="0">
            <a:spAutoFit/>
          </a:bodyPr>
          <a:lstStyle>
            <a:defPPr>
              <a:defRPr lang="zh-CN"/>
            </a:defPPr>
            <a:lvl1pPr marL="514350" indent="-514350">
              <a:lnSpc>
                <a:spcPct val="200000"/>
              </a:lnSpc>
              <a:buFont typeface="+mj-ea"/>
              <a:buAutoNum type="ea1JpnChsDbPeriod"/>
              <a:defRPr sz="24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dirty="0"/>
              <a:t>CURL</a:t>
            </a:r>
            <a:r>
              <a:rPr lang="zh-CN" altLang="en-US" dirty="0"/>
              <a:t>上传与下载文件</a:t>
            </a:r>
            <a:endParaRPr lang="en-US" altLang="zh-CN" dirty="0"/>
          </a:p>
          <a:p>
            <a:r>
              <a:rPr lang="zh-CN" altLang="en-US" dirty="0"/>
              <a:t>上传素材</a:t>
            </a:r>
            <a:endParaRPr lang="en-US" altLang="zh-CN" dirty="0"/>
          </a:p>
          <a:p>
            <a:r>
              <a:rPr lang="zh-CN" altLang="en-US" dirty="0"/>
              <a:t>获取与删除素材</a:t>
            </a:r>
            <a:endParaRPr lang="en-US" altLang="zh-CN" dirty="0"/>
          </a:p>
        </p:txBody>
      </p:sp>
    </p:spTree>
    <p:extLst>
      <p:ext uri="{BB962C8B-B14F-4D97-AF65-F5344CB8AC3E}">
        <p14:creationId xmlns:p14="http://schemas.microsoft.com/office/powerpoint/2010/main" val="71453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获取素材列表</a:t>
            </a:r>
          </a:p>
        </p:txBody>
      </p:sp>
    </p:spTree>
    <p:extLst>
      <p:ext uri="{BB962C8B-B14F-4D97-AF65-F5344CB8AC3E}">
        <p14:creationId xmlns:p14="http://schemas.microsoft.com/office/powerpoint/2010/main" val="4130968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
          <p:cNvSpPr txBox="1">
            <a:spLocks noChangeArrowheads="1"/>
          </p:cNvSpPr>
          <p:nvPr/>
        </p:nvSpPr>
        <p:spPr bwMode="auto">
          <a:xfrm>
            <a:off x="4016026" y="2049464"/>
            <a:ext cx="4813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zh-CN" altLang="en-US" sz="6600" dirty="0">
                <a:solidFill>
                  <a:srgbClr val="FF9933"/>
                </a:solidFill>
                <a:latin typeface="微软雅黑" pitchFamily="34" charset="-122"/>
              </a:rPr>
              <a:t>感谢聆听！</a:t>
            </a:r>
          </a:p>
        </p:txBody>
      </p:sp>
      <p:sp>
        <p:nvSpPr>
          <p:cNvPr id="3076" name="椭圆 4"/>
          <p:cNvSpPr>
            <a:spLocks noChangeArrowheads="1"/>
          </p:cNvSpPr>
          <p:nvPr/>
        </p:nvSpPr>
        <p:spPr bwMode="auto">
          <a:xfrm>
            <a:off x="6138334" y="3189289"/>
            <a:ext cx="71967" cy="53975"/>
          </a:xfrm>
          <a:prstGeom prst="ellipse">
            <a:avLst/>
          </a:prstGeom>
          <a:solidFill>
            <a:srgbClr val="95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endParaRPr lang="zh-CN" altLang="en-US" sz="1800">
              <a:solidFill>
                <a:srgbClr val="FFFFFF"/>
              </a:solidFill>
            </a:endParaRPr>
          </a:p>
        </p:txBody>
      </p:sp>
      <p:cxnSp>
        <p:nvCxnSpPr>
          <p:cNvPr id="3077" name="直接连接符 6"/>
          <p:cNvCxnSpPr>
            <a:cxnSpLocks noChangeShapeType="1"/>
          </p:cNvCxnSpPr>
          <p:nvPr/>
        </p:nvCxnSpPr>
        <p:spPr bwMode="auto">
          <a:xfrm>
            <a:off x="3699934" y="3211513"/>
            <a:ext cx="2300817"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cxnSp>
        <p:nvCxnSpPr>
          <p:cNvPr id="3078" name="直接连接符 7"/>
          <p:cNvCxnSpPr>
            <a:cxnSpLocks noChangeShapeType="1"/>
          </p:cNvCxnSpPr>
          <p:nvPr/>
        </p:nvCxnSpPr>
        <p:spPr bwMode="auto">
          <a:xfrm>
            <a:off x="6347884" y="3211513"/>
            <a:ext cx="2302933"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sp>
        <p:nvSpPr>
          <p:cNvPr id="3085" name="文本框 13"/>
          <p:cNvSpPr txBox="1">
            <a:spLocks noChangeArrowheads="1"/>
          </p:cNvSpPr>
          <p:nvPr/>
        </p:nvSpPr>
        <p:spPr bwMode="auto">
          <a:xfrm>
            <a:off x="3962401" y="3305176"/>
            <a:ext cx="43074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en-US" altLang="zh-CN" sz="1400" dirty="0">
                <a:solidFill>
                  <a:srgbClr val="FF9933"/>
                </a:solidFill>
                <a:latin typeface="Tempus Sans ITC" pitchFamily="82" charset="0"/>
              </a:rPr>
              <a:t>THANK YOU FOR YOUR ATTENTION</a:t>
            </a:r>
            <a:endParaRPr lang="zh-CN" altLang="en-US" sz="1400" dirty="0">
              <a:solidFill>
                <a:srgbClr val="FF9933"/>
              </a:solidFill>
              <a:latin typeface="Tempus Sans ITC" pitchFamily="82" charset="0"/>
            </a:endParaRPr>
          </a:p>
        </p:txBody>
      </p:sp>
    </p:spTree>
    <p:extLst>
      <p:ext uri="{BB962C8B-B14F-4D97-AF65-F5344CB8AC3E}">
        <p14:creationId xmlns:p14="http://schemas.microsoft.com/office/powerpoint/2010/main" val="2401724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课程概要</a:t>
            </a:r>
          </a:p>
        </p:txBody>
      </p:sp>
    </p:spTree>
    <p:extLst>
      <p:ext uri="{BB962C8B-B14F-4D97-AF65-F5344CB8AC3E}">
        <p14:creationId xmlns:p14="http://schemas.microsoft.com/office/powerpoint/2010/main" val="947354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418263" cy="685800"/>
          </a:xfrm>
        </p:spPr>
        <p:txBody>
          <a:bodyPr/>
          <a:lstStyle/>
          <a:p>
            <a:r>
              <a:rPr lang="zh-CN" altLang="en-US" b="0" dirty="0"/>
              <a:t>第一节</a:t>
            </a:r>
          </a:p>
        </p:txBody>
      </p:sp>
      <p:sp>
        <p:nvSpPr>
          <p:cNvPr id="4" name="文本框 3"/>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CURL</a:t>
            </a: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上传与下载文件</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上传素材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获取与删除素材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8354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en-US" altLang="zh-CN" b="0" dirty="0"/>
              <a:t>CURL</a:t>
            </a:r>
            <a:r>
              <a:rPr lang="zh-CN" altLang="en-US" b="0" dirty="0"/>
              <a:t>上传文件</a:t>
            </a:r>
          </a:p>
        </p:txBody>
      </p:sp>
      <p:pic>
        <p:nvPicPr>
          <p:cNvPr id="5" name="图片 4">
            <a:extLst>
              <a:ext uri="{FF2B5EF4-FFF2-40B4-BE49-F238E27FC236}">
                <a16:creationId xmlns:a16="http://schemas.microsoft.com/office/drawing/2014/main" id="{ECB02456-771D-4A3C-9B63-1EE085465B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099" y="1638422"/>
            <a:ext cx="10457237" cy="2943409"/>
          </a:xfrm>
          <a:prstGeom prst="rect">
            <a:avLst/>
          </a:prstGeom>
        </p:spPr>
      </p:pic>
      <p:sp>
        <p:nvSpPr>
          <p:cNvPr id="6" name="文本框 5">
            <a:extLst>
              <a:ext uri="{FF2B5EF4-FFF2-40B4-BE49-F238E27FC236}">
                <a16:creationId xmlns:a16="http://schemas.microsoft.com/office/drawing/2014/main" id="{125CE053-5F3A-4A70-853C-982E51224D16}"/>
              </a:ext>
            </a:extLst>
          </p:cNvPr>
          <p:cNvSpPr txBox="1"/>
          <p:nvPr/>
        </p:nvSpPr>
        <p:spPr>
          <a:xfrm>
            <a:off x="1054099" y="5063613"/>
            <a:ext cx="8286546"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注意：如果使用</a:t>
            </a:r>
            <a:r>
              <a:rPr lang="en-US" altLang="zh-CN" dirty="0"/>
              <a:t>PHP</a:t>
            </a:r>
            <a:r>
              <a:rPr lang="zh-CN" altLang="en-US" dirty="0"/>
              <a:t>内置的</a:t>
            </a:r>
            <a:r>
              <a:rPr lang="en-US" altLang="zh-CN" dirty="0"/>
              <a:t>CURL</a:t>
            </a:r>
            <a:r>
              <a:rPr lang="zh-CN" altLang="en-US" dirty="0"/>
              <a:t>模块，则需要设置</a:t>
            </a:r>
            <a:r>
              <a:rPr lang="en-US" altLang="zh-CN" dirty="0"/>
              <a:t>CURLOPT_POST</a:t>
            </a:r>
            <a:r>
              <a:rPr lang="zh-CN" altLang="en-US" dirty="0"/>
              <a:t>为</a:t>
            </a:r>
            <a:r>
              <a:rPr lang="en-US" altLang="zh-CN" dirty="0"/>
              <a:t>true</a:t>
            </a:r>
            <a:r>
              <a:rPr lang="zh-CN" altLang="en-US" dirty="0"/>
              <a:t>，设置</a:t>
            </a:r>
            <a:r>
              <a:rPr lang="en-US" altLang="zh-CN" dirty="0"/>
              <a:t>CURLOPT_POSTFIELDS</a:t>
            </a:r>
            <a:r>
              <a:rPr lang="zh-CN" altLang="en-US" dirty="0"/>
              <a:t>为要提交的数据。</a:t>
            </a:r>
          </a:p>
        </p:txBody>
      </p:sp>
    </p:spTree>
    <p:extLst>
      <p:ext uri="{BB962C8B-B14F-4D97-AF65-F5344CB8AC3E}">
        <p14:creationId xmlns:p14="http://schemas.microsoft.com/office/powerpoint/2010/main" val="1039703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en-US" altLang="zh-CN" b="0" dirty="0"/>
              <a:t>CURL</a:t>
            </a:r>
            <a:r>
              <a:rPr lang="zh-CN" altLang="en-US" b="0" dirty="0"/>
              <a:t>下载文件</a:t>
            </a:r>
          </a:p>
        </p:txBody>
      </p:sp>
      <p:sp>
        <p:nvSpPr>
          <p:cNvPr id="3" name="文本框 2">
            <a:extLst>
              <a:ext uri="{FF2B5EF4-FFF2-40B4-BE49-F238E27FC236}">
                <a16:creationId xmlns:a16="http://schemas.microsoft.com/office/drawing/2014/main" id="{8A712BF0-CC34-4F68-8122-7C591B22A08A}"/>
              </a:ext>
            </a:extLst>
          </p:cNvPr>
          <p:cNvSpPr txBox="1"/>
          <p:nvPr/>
        </p:nvSpPr>
        <p:spPr>
          <a:xfrm>
            <a:off x="1054100" y="1671145"/>
            <a:ext cx="10594427"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这种情况是直接读取数据到内存，然后保存为文件，对于大文件不适用。</a:t>
            </a:r>
            <a:endParaRPr lang="en-US" altLang="zh-CN" sz="20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72B3B0D9-1A19-45E0-AF3F-751D0F391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100" y="2677570"/>
            <a:ext cx="8293265" cy="3270946"/>
          </a:xfrm>
          <a:prstGeom prst="rect">
            <a:avLst/>
          </a:prstGeom>
        </p:spPr>
      </p:pic>
    </p:spTree>
    <p:extLst>
      <p:ext uri="{BB962C8B-B14F-4D97-AF65-F5344CB8AC3E}">
        <p14:creationId xmlns:p14="http://schemas.microsoft.com/office/powerpoint/2010/main" val="864353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en-US" altLang="zh-CN" b="0" dirty="0"/>
              <a:t>CURL</a:t>
            </a:r>
            <a:r>
              <a:rPr lang="zh-CN" altLang="en-US" b="0" dirty="0"/>
              <a:t>下载文件</a:t>
            </a:r>
          </a:p>
        </p:txBody>
      </p:sp>
      <p:sp>
        <p:nvSpPr>
          <p:cNvPr id="3" name="文本框 2">
            <a:extLst>
              <a:ext uri="{FF2B5EF4-FFF2-40B4-BE49-F238E27FC236}">
                <a16:creationId xmlns:a16="http://schemas.microsoft.com/office/drawing/2014/main" id="{8A712BF0-CC34-4F68-8122-7C591B22A08A}"/>
              </a:ext>
            </a:extLst>
          </p:cNvPr>
          <p:cNvSpPr txBox="1"/>
          <p:nvPr/>
        </p:nvSpPr>
        <p:spPr>
          <a:xfrm>
            <a:off x="1054100" y="1671145"/>
            <a:ext cx="10594427" cy="707886"/>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让</a:t>
            </a:r>
            <a:r>
              <a:rPr lang="en-US" altLang="zh-CN" sz="2000" dirty="0">
                <a:latin typeface="微软雅黑" panose="020B0503020204020204" pitchFamily="34" charset="-122"/>
                <a:ea typeface="微软雅黑" panose="020B0503020204020204" pitchFamily="34" charset="-122"/>
              </a:rPr>
              <a:t>CURL</a:t>
            </a:r>
            <a:r>
              <a:rPr lang="zh-CN" altLang="en-US" sz="2000" dirty="0">
                <a:latin typeface="微软雅黑" panose="020B0503020204020204" pitchFamily="34" charset="-122"/>
                <a:ea typeface="微软雅黑" panose="020B0503020204020204" pitchFamily="34" charset="-122"/>
              </a:rPr>
              <a:t>自动处理数据。使用</a:t>
            </a:r>
            <a:r>
              <a:rPr lang="en-US" altLang="zh-CN" sz="2000" dirty="0">
                <a:latin typeface="微软雅黑" panose="020B0503020204020204" pitchFamily="34" charset="-122"/>
                <a:ea typeface="微软雅黑" panose="020B0503020204020204" pitchFamily="34" charset="-122"/>
              </a:rPr>
              <a:t>CURLOPT_FILE</a:t>
            </a:r>
            <a:r>
              <a:rPr lang="zh-CN" altLang="en-US" sz="2000" dirty="0">
                <a:latin typeface="微软雅黑" panose="020B0503020204020204" pitchFamily="34" charset="-122"/>
                <a:ea typeface="微软雅黑" panose="020B0503020204020204" pitchFamily="34" charset="-122"/>
              </a:rPr>
              <a:t>选项设置为文件描述符，</a:t>
            </a:r>
            <a:r>
              <a:rPr lang="en-US" altLang="zh-CN" sz="2000" dirty="0">
                <a:latin typeface="微软雅黑" panose="020B0503020204020204" pitchFamily="34" charset="-122"/>
                <a:ea typeface="微软雅黑" panose="020B0503020204020204" pitchFamily="34" charset="-122"/>
              </a:rPr>
              <a:t>CURL</a:t>
            </a:r>
            <a:r>
              <a:rPr lang="zh-CN" altLang="en-US" sz="2000" dirty="0">
                <a:latin typeface="微软雅黑" panose="020B0503020204020204" pitchFamily="34" charset="-122"/>
                <a:ea typeface="微软雅黑" panose="020B0503020204020204" pitchFamily="34" charset="-122"/>
              </a:rPr>
              <a:t>会自动把数据写入到文件中。</a:t>
            </a:r>
            <a:endParaRPr lang="en-US" altLang="zh-CN" sz="20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1254BC40-B592-411A-90EB-02E52B19BB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100" y="2662206"/>
            <a:ext cx="5948142" cy="3581277"/>
          </a:xfrm>
          <a:prstGeom prst="rect">
            <a:avLst/>
          </a:prstGeom>
        </p:spPr>
      </p:pic>
    </p:spTree>
    <p:extLst>
      <p:ext uri="{BB962C8B-B14F-4D97-AF65-F5344CB8AC3E}">
        <p14:creationId xmlns:p14="http://schemas.microsoft.com/office/powerpoint/2010/main" val="2220617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352482" cy="685800"/>
          </a:xfrm>
        </p:spPr>
        <p:txBody>
          <a:bodyPr/>
          <a:lstStyle/>
          <a:p>
            <a:r>
              <a:rPr lang="zh-CN" altLang="en-US" b="0" dirty="0"/>
              <a:t>封装</a:t>
            </a:r>
            <a:r>
              <a:rPr lang="en-US" altLang="zh-CN" b="0" dirty="0"/>
              <a:t>CURL</a:t>
            </a:r>
            <a:r>
              <a:rPr lang="zh-CN" altLang="en-US" b="0" dirty="0"/>
              <a:t>扩展</a:t>
            </a:r>
          </a:p>
        </p:txBody>
      </p:sp>
      <p:sp>
        <p:nvSpPr>
          <p:cNvPr id="3" name="文本框 2">
            <a:extLst>
              <a:ext uri="{FF2B5EF4-FFF2-40B4-BE49-F238E27FC236}">
                <a16:creationId xmlns:a16="http://schemas.microsoft.com/office/drawing/2014/main" id="{8A712BF0-CC34-4F68-8122-7C591B22A08A}"/>
              </a:ext>
            </a:extLst>
          </p:cNvPr>
          <p:cNvSpPr txBox="1"/>
          <p:nvPr/>
        </p:nvSpPr>
        <p:spPr>
          <a:xfrm>
            <a:off x="1054100" y="1671145"/>
            <a:ext cx="10594427"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把经常用到的</a:t>
            </a:r>
            <a:r>
              <a:rPr lang="en-US" altLang="zh-CN" sz="2000" dirty="0">
                <a:latin typeface="微软雅黑" panose="020B0503020204020204" pitchFamily="34" charset="-122"/>
                <a:ea typeface="微软雅黑" panose="020B0503020204020204" pitchFamily="34" charset="-122"/>
              </a:rPr>
              <a:t>CURL</a:t>
            </a:r>
            <a:r>
              <a:rPr lang="zh-CN" altLang="en-US" sz="2000" dirty="0">
                <a:latin typeface="微软雅黑" panose="020B0503020204020204" pitchFamily="34" charset="-122"/>
                <a:ea typeface="微软雅黑" panose="020B0503020204020204" pitchFamily="34" charset="-122"/>
              </a:rPr>
              <a:t>扩展封装成一个类库，更加方便的调用</a:t>
            </a:r>
            <a:r>
              <a:rPr lang="en-US" altLang="zh-CN" sz="2000" dirty="0">
                <a:latin typeface="微软雅黑" panose="020B0503020204020204" pitchFamily="34" charset="-122"/>
                <a:ea typeface="微软雅黑" panose="020B0503020204020204" pitchFamily="34" charset="-122"/>
              </a:rPr>
              <a:t>CURL</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46323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a:t>第二讲</a:t>
            </a:r>
          </a:p>
        </p:txBody>
      </p:sp>
      <p:sp>
        <p:nvSpPr>
          <p:cNvPr id="4" name="文本框 3">
            <a:extLst>
              <a:ext uri="{FF2B5EF4-FFF2-40B4-BE49-F238E27FC236}">
                <a16:creationId xmlns:a16="http://schemas.microsoft.com/office/drawing/2014/main" id="{7F93AF9A-5FDE-4BDC-9C03-D2E27C069035}"/>
              </a:ext>
            </a:extLst>
          </p:cNvPr>
          <p:cNvSpPr txBox="1"/>
          <p:nvPr/>
        </p:nvSpPr>
        <p:spPr>
          <a:xfrm>
            <a:off x="4058444" y="2343152"/>
            <a:ext cx="5385594" cy="1969257"/>
          </a:xfrm>
          <a:prstGeom prst="rect">
            <a:avLst/>
          </a:prstGeom>
          <a:noFill/>
        </p:spPr>
        <p:txBody>
          <a:bodyPr wrap="square" rtlCol="0">
            <a:spAutoFit/>
          </a:bodyPr>
          <a:lstStyle/>
          <a:p>
            <a:pPr marL="514350" indent="-514350">
              <a:lnSpc>
                <a:spcPct val="200000"/>
              </a:lnSpc>
              <a:buFont typeface="+mj-ea"/>
              <a:buAutoNum type="ea1JpnChsDbPeriod"/>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CURL</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上传与下载文件</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上传素材</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获取与删除素材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94573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326"/>
  <p:tag name="MH_SECTIONID" val="327,328,"/>
</p:tagLst>
</file>

<file path=ppt/theme/theme1.xml><?xml version="1.0" encoding="utf-8"?>
<a:theme xmlns:a="http://schemas.openxmlformats.org/drawingml/2006/main" name="Office 主题">
  <a:themeElements>
    <a:clrScheme name="自定义 1">
      <a:dk1>
        <a:srgbClr val="000000"/>
      </a:dk1>
      <a:lt1>
        <a:sysClr val="window" lastClr="FFFFFF"/>
      </a:lt1>
      <a:dk2>
        <a:srgbClr val="5E5E5E"/>
      </a:dk2>
      <a:lt2>
        <a:srgbClr val="DDDDDD"/>
      </a:lt2>
      <a:accent1>
        <a:srgbClr val="306786"/>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A000120140530A47KPBG</Template>
  <TotalTime>10689</TotalTime>
  <Words>1063</Words>
  <Application>Microsoft Office PowerPoint</Application>
  <PresentationFormat>宽屏</PresentationFormat>
  <Paragraphs>154</Paragraphs>
  <Slides>21</Slides>
  <Notes>1</Notes>
  <HiddenSlides>1</HiddenSlides>
  <MMClips>0</MMClips>
  <ScaleCrop>false</ScaleCrop>
  <HeadingPairs>
    <vt:vector size="6" baseType="variant">
      <vt:variant>
        <vt:lpstr>已用的字体</vt:lpstr>
      </vt:variant>
      <vt:variant>
        <vt:i4>13</vt:i4>
      </vt:variant>
      <vt:variant>
        <vt:lpstr>主题</vt:lpstr>
      </vt:variant>
      <vt:variant>
        <vt:i4>5</vt:i4>
      </vt:variant>
      <vt:variant>
        <vt:lpstr>幻灯片标题</vt:lpstr>
      </vt:variant>
      <vt:variant>
        <vt:i4>21</vt:i4>
      </vt:variant>
    </vt:vector>
  </HeadingPairs>
  <TitlesOfParts>
    <vt:vector size="39" baseType="lpstr">
      <vt:lpstr>Microsoft Yahei</vt:lpstr>
      <vt:lpstr>冬青黑体简体中文 W3</vt:lpstr>
      <vt:lpstr>冬青黑体简体中文 W6</vt:lpstr>
      <vt:lpstr>宋体</vt:lpstr>
      <vt:lpstr>微软雅黑</vt:lpstr>
      <vt:lpstr>新宋体</vt:lpstr>
      <vt:lpstr>Arial</vt:lpstr>
      <vt:lpstr>Arial Narrow</vt:lpstr>
      <vt:lpstr>Calibri</vt:lpstr>
      <vt:lpstr>Calibri Light</vt:lpstr>
      <vt:lpstr>Tahoma</vt:lpstr>
      <vt:lpstr>Tempus Sans ITC</vt:lpstr>
      <vt:lpstr>Wingdings</vt:lpstr>
      <vt:lpstr>Office 主题</vt:lpstr>
      <vt:lpstr>自定义设计方案</vt:lpstr>
      <vt:lpstr>01.Business Plan Full Coulour</vt:lpstr>
      <vt:lpstr>1_自定义设计方案</vt:lpstr>
      <vt:lpstr>2_01.Business Plan Full Coulour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TonySong</dc:creator>
  <cp:lastModifiedBy>Python C</cp:lastModifiedBy>
  <cp:revision>1791</cp:revision>
  <dcterms:created xsi:type="dcterms:W3CDTF">2014-07-07T13:10:41Z</dcterms:created>
  <dcterms:modified xsi:type="dcterms:W3CDTF">2017-08-31T08:29:41Z</dcterms:modified>
</cp:coreProperties>
</file>