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3" r:id="rId3"/>
    <p:sldMasterId id="2147483688" r:id="rId4"/>
    <p:sldMasterId id="2147483691" r:id="rId5"/>
  </p:sldMasterIdLst>
  <p:notesMasterIdLst>
    <p:notesMasterId r:id="rId26"/>
  </p:notesMasterIdLst>
  <p:handoutMasterIdLst>
    <p:handoutMasterId r:id="rId27"/>
  </p:handoutMasterIdLst>
  <p:sldIdLst>
    <p:sldId id="257" r:id="rId6"/>
    <p:sldId id="446" r:id="rId7"/>
    <p:sldId id="451" r:id="rId8"/>
    <p:sldId id="480" r:id="rId9"/>
    <p:sldId id="494" r:id="rId10"/>
    <p:sldId id="440" r:id="rId11"/>
    <p:sldId id="495" r:id="rId12"/>
    <p:sldId id="439" r:id="rId13"/>
    <p:sldId id="460" r:id="rId14"/>
    <p:sldId id="473" r:id="rId15"/>
    <p:sldId id="477" r:id="rId16"/>
    <p:sldId id="472" r:id="rId17"/>
    <p:sldId id="469" r:id="rId18"/>
    <p:sldId id="487" r:id="rId19"/>
    <p:sldId id="492" r:id="rId20"/>
    <p:sldId id="488" r:id="rId21"/>
    <p:sldId id="493" r:id="rId22"/>
    <p:sldId id="452" r:id="rId23"/>
    <p:sldId id="496" r:id="rId24"/>
    <p:sldId id="31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01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Song" initials="Tony" lastIdx="1" clrIdx="0">
    <p:extLst/>
  </p:cmAuthor>
  <p:cmAuthor id="2" name="363787211@qq.com" initials="3" lastIdx="1" clrIdx="1">
    <p:extLst>
      <p:ext uri="{19B8F6BF-5375-455C-9EA6-DF929625EA0E}">
        <p15:presenceInfo xmlns:p15="http://schemas.microsoft.com/office/powerpoint/2012/main" userId="63cb0a67920f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2C17"/>
    <a:srgbClr val="F97E71"/>
    <a:srgbClr val="FF0000"/>
    <a:srgbClr val="FF9933"/>
    <a:srgbClr val="7AA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4911" autoAdjust="0"/>
  </p:normalViewPr>
  <p:slideViewPr>
    <p:cSldViewPr snapToGrid="0">
      <p:cViewPr varScale="1">
        <p:scale>
          <a:sx n="78" d="100"/>
          <a:sy n="78" d="100"/>
        </p:scale>
        <p:origin x="504" y="58"/>
      </p:cViewPr>
      <p:guideLst>
        <p:guide pos="520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1C804-97F5-4B36-A7AC-EEEC7F44F6C2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1DDEB-361E-476E-B813-80C618F515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19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8D9C6-D8DC-4CC3-8480-E0C4DBA1CC07}" type="datetimeFigureOut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C519-C3B1-4654-8EF9-A227F461F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35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>
              <a:ea typeface="宋体" charset="-122"/>
            </a:endParaRPr>
          </a:p>
        </p:txBody>
      </p:sp>
      <p:sp>
        <p:nvSpPr>
          <p:cNvPr id="4100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r" eaLnBrk="1" hangingPunct="1"/>
            <a:fld id="{63401629-F63E-45F0-933D-27F37F2416B1}" type="slidenum">
              <a:rPr lang="zh-CN" altLang="en-US" sz="1200">
                <a:latin typeface="Calibri" pitchFamily="34" charset="0"/>
                <a:ea typeface="宋体" charset="-122"/>
              </a:rPr>
              <a:pPr algn="r" eaLnBrk="1" hangingPunct="1"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31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2459301"/>
            <a:ext cx="12204192" cy="20909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D664F-4C68-42D2-B189-678958EFAFDA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-12192" y="1436914"/>
            <a:ext cx="12192000" cy="3317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2634092" y="3504765"/>
            <a:ext cx="7175500" cy="989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主标题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quarter" idx="15" hasCustomPrompt="1"/>
          </p:nvPr>
        </p:nvSpPr>
        <p:spPr>
          <a:xfrm>
            <a:off x="2599871" y="2459301"/>
            <a:ext cx="7175500" cy="731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—— </a:t>
            </a:r>
            <a:r>
              <a:rPr lang="zh-CN" altLang="en-US" dirty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292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79112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9512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0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650842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52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8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8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2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16652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13C8-E3A4-4D78-B249-887659A958FF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A52C-3EEE-4289-818C-901C0A7814FE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5D7F-EA15-485C-85DD-8FDC010A62D4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1C2B2-0BAB-4CD4-83EE-25F1A7138896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6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23E7-D0FC-41DC-8745-BE6FC447B182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37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5DE872C3-2ED1-43FB-B3C4-BA6F078D7CD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800100" y="620185"/>
            <a:ext cx="73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冬青黑体简体中文 W6"/>
                <a:cs typeface="+mj-cs"/>
              </a:rPr>
              <a:t>商务扁平多彩信息图表设计</a:t>
            </a:r>
            <a:endParaRPr lang="zh-CN" altLang="en-US" sz="1400" dirty="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矩形 15"/>
          <p:cNvSpPr/>
          <p:nvPr userDrawn="1"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矩形 16"/>
          <p:cNvSpPr/>
          <p:nvPr userDrawn="1"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2846359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orient="horz" pos="293">
          <p15:clr>
            <a:srgbClr val="FBAE40"/>
          </p15:clr>
        </p15:guide>
        <p15:guide id="3" pos="378">
          <p15:clr>
            <a:srgbClr val="FBAE40"/>
          </p15:clr>
        </p15:guide>
        <p15:guide id="4" pos="53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0A72-8501-4974-A7B7-5BD248ABBAFC}" type="datetime1">
              <a:rPr lang="zh-CN" altLang="en-US" smtClean="0"/>
              <a:t>2017/11/7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581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8378-5F33-490B-8120-8DE6B7EE2781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8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30CF-78A7-4C73-91B4-38D3E3317745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01DD-16D0-4DBA-9C1A-51468BA0B73A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3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E63F-0E62-4A50-901F-E071D77F7634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4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21E8-9297-400B-AD8C-0A4D05699D33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DE872C3-2ED1-43FB-B3C4-BA6F078D7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8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2D9C-F9EB-4417-9C3A-C876C2AF9415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543636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1401929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832513" y="1801504"/>
            <a:ext cx="10305387" cy="45103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1735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7" name="SmartArt 占位符 10"/>
          <p:cNvSpPr>
            <a:spLocks noGrp="1"/>
          </p:cNvSpPr>
          <p:nvPr>
            <p:ph type="dgm" sz="quarter" idx="14"/>
          </p:nvPr>
        </p:nvSpPr>
        <p:spPr>
          <a:xfrm>
            <a:off x="1054100" y="2019300"/>
            <a:ext cx="10083800" cy="429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50419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课程目标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9289-9B4C-49AE-BDDA-70D6EDC89D17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917622" y="516340"/>
            <a:ext cx="10695258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课程内容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1393020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653143" y="1856096"/>
            <a:ext cx="11247120" cy="45002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SzPct val="80000"/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2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4100" y="6487880"/>
            <a:ext cx="2743200" cy="365125"/>
          </a:xfrm>
        </p:spPr>
        <p:txBody>
          <a:bodyPr/>
          <a:lstStyle/>
          <a:p>
            <a:fld id="{8C5BA751-A251-47D6-8494-C134D9EBED5F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1417472"/>
            <a:ext cx="12192000" cy="1524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1054100" y="-1"/>
            <a:ext cx="2882900" cy="1057275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1765300" y="203200"/>
            <a:ext cx="1485900" cy="342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</a:t>
            </a:r>
          </a:p>
        </p:txBody>
      </p:sp>
      <p:sp>
        <p:nvSpPr>
          <p:cNvPr id="13" name="内容占位符 11"/>
          <p:cNvSpPr>
            <a:spLocks noGrp="1"/>
          </p:cNvSpPr>
          <p:nvPr>
            <p:ph sz="quarter" idx="15" hasCustomPrompt="1"/>
          </p:nvPr>
        </p:nvSpPr>
        <p:spPr>
          <a:xfrm>
            <a:off x="1054100" y="556260"/>
            <a:ext cx="2882900" cy="5010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dirty="0"/>
              <a:t>章名</a:t>
            </a:r>
          </a:p>
        </p:txBody>
      </p:sp>
      <p:sp>
        <p:nvSpPr>
          <p:cNvPr id="16" name="SmartArt 占位符 15"/>
          <p:cNvSpPr>
            <a:spLocks noGrp="1"/>
          </p:cNvSpPr>
          <p:nvPr>
            <p:ph type="dgm" sz="quarter" idx="16"/>
          </p:nvPr>
        </p:nvSpPr>
        <p:spPr>
          <a:xfrm>
            <a:off x="4241800" y="555625"/>
            <a:ext cx="3660254" cy="50164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41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E2078-F302-4651-A2A2-2FC6C4E1A3F1}" type="datetime1">
              <a:rPr lang="zh-CN" altLang="en-US" smtClean="0"/>
              <a:t>2017/11/7</a:t>
            </a:fld>
            <a:endParaRPr lang="zh-CN" altLang="en-US"/>
          </a:p>
        </p:txBody>
      </p:sp>
      <p:pic>
        <p:nvPicPr>
          <p:cNvPr id="1025" name="Picture 1" descr="C:\Users\Christal-yhy\AppData\Roaming\Tencent\Users\601238172\QQ\WinTemp\RichOle\D2$RZ2O6HM6TXVWC2NT~9[Q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701" y="1"/>
            <a:ext cx="4087631" cy="25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39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81D97-AB7E-4FCB-A143-DD346535FC6B}" type="datetimeFigureOut">
              <a:rPr lang="zh-CN" altLang="en-US"/>
              <a:pPr>
                <a:defRPr/>
              </a:pPr>
              <a:t>2017/11/7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806F860-75D1-45F9-8F65-FAACBBD0B3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54100" y="6501490"/>
            <a:ext cx="2743200" cy="356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2017/11/7</a:t>
            </a:fld>
            <a:endParaRPr lang="zh-CN" altLang="en-US"/>
          </a:p>
        </p:txBody>
      </p:sp>
      <p:pic>
        <p:nvPicPr>
          <p:cNvPr id="3" name="图片 2" descr="软院logo横版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21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4" r:id="rId5"/>
    <p:sldLayoutId id="2147483703" r:id="rId6"/>
    <p:sldLayoutId id="2147483650" r:id="rId7"/>
    <p:sldLayoutId id="2147483655" r:id="rId8"/>
    <p:sldLayoutId id="2147483658" r:id="rId9"/>
    <p:sldLayoutId id="214748365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798D-3C63-415D-8EC1-6BE98374BAF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12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255439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E0A72-8501-4974-A7B7-5BD248ABBAFC}" type="datetime1">
              <a:rPr lang="zh-CN" altLang="en-US" smtClean="0"/>
              <a:t>2017/11/7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721-9BF6-4181-8215-E505A3BBED3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软院logo横版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729" y="191177"/>
            <a:ext cx="29289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8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726F-0AD2-4A20-BC72-263D2D3F3A2F}" type="datetime1">
              <a:rPr lang="en-US" altLang="zh-CN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8" name="Pentagon 7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  <p:sp>
        <p:nvSpPr>
          <p:cNvPr id="10" name="Slide Number Placeholder 4"/>
          <p:cNvSpPr txBox="1">
            <a:spLocks/>
          </p:cNvSpPr>
          <p:nvPr/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E872C3-2ED1-43FB-B3C4-BA6F078D7CD3}" type="slidenum">
              <a:rPr lang="en-US" sz="1800" smtClean="0"/>
              <a:pPr/>
              <a:t>‹#›</a:t>
            </a:fld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12" name="Rectangle 11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1"/>
            </a:p>
          </p:txBody>
        </p:sp>
      </p:grpSp>
    </p:spTree>
    <p:extLst>
      <p:ext uri="{BB962C8B-B14F-4D97-AF65-F5344CB8AC3E}">
        <p14:creationId xmlns:p14="http://schemas.microsoft.com/office/powerpoint/2010/main" val="345039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99%BE%E5%88%86%E5%8F%B7%E7%BC%96%E7%A0%81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0" y="3560960"/>
            <a:ext cx="12192000" cy="98971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讲 </a:t>
            </a:r>
            <a:r>
              <a:rPr lang="en-US" altLang="zh-CN" dirty="0" err="1"/>
              <a:t>Oauth</a:t>
            </a:r>
            <a:r>
              <a:rPr lang="zh-CN" altLang="en-US" dirty="0"/>
              <a:t>授权与第三方登录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2599871" y="2459301"/>
            <a:ext cx="7175500" cy="731329"/>
          </a:xfrm>
        </p:spPr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微信与移动</a:t>
            </a:r>
            <a:r>
              <a:rPr lang="en-US" altLang="zh-CN" dirty="0"/>
              <a:t>Web</a:t>
            </a:r>
            <a:r>
              <a:rPr lang="zh-CN" altLang="en-US" dirty="0"/>
              <a:t>开发之</a:t>
            </a:r>
          </a:p>
        </p:txBody>
      </p:sp>
    </p:spTree>
    <p:extLst>
      <p:ext uri="{BB962C8B-B14F-4D97-AF65-F5344CB8AC3E}">
        <p14:creationId xmlns:p14="http://schemas.microsoft.com/office/powerpoint/2010/main" val="42674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如何配置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CD539-CB08-4949-B223-2C4F27D3CBFD}"/>
              </a:ext>
            </a:extLst>
          </p:cNvPr>
          <p:cNvSpPr/>
          <p:nvPr/>
        </p:nvSpPr>
        <p:spPr>
          <a:xfrm>
            <a:off x="1054100" y="1741353"/>
            <a:ext cx="1004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、在微信公众号请求用户网页授权之前，开发者需要先到公众平台官网中的“开发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接口权限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网页服务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网页帐号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网页授权获取用户基本信息”的配置选项中，修改授权回调域名。请注意，这里填写的是域名（是一个字符串），而不是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，因此请勿加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等协议头。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、授权回调域名配置规范为全域名，比如需要网页授权的域名为：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，配置以后此域名下面的页面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http://www.qq.com/music.html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http://www.qq.com/login.html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鉴权。但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http://pay.qq.com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http://music.qq.com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http://qq.com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无法进行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鉴权 。</a:t>
            </a:r>
          </a:p>
        </p:txBody>
      </p:sp>
    </p:spTree>
    <p:extLst>
      <p:ext uri="{BB962C8B-B14F-4D97-AF65-F5344CB8AC3E}">
        <p14:creationId xmlns:p14="http://schemas.microsoft.com/office/powerpoint/2010/main" val="12565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432676" cy="685800"/>
          </a:xfrm>
        </p:spPr>
        <p:txBody>
          <a:bodyPr/>
          <a:lstStyle/>
          <a:p>
            <a:r>
              <a:rPr lang="zh-CN" altLang="en-US" b="0" dirty="0"/>
              <a:t>微信授权类型说明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A6E60F-D9F3-49EB-8588-B38A2CBB42A5}"/>
              </a:ext>
            </a:extLst>
          </p:cNvPr>
          <p:cNvSpPr/>
          <p:nvPr/>
        </p:nvSpPr>
        <p:spPr>
          <a:xfrm>
            <a:off x="1054098" y="1592173"/>
            <a:ext cx="1031199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发起的网页授权，是用来获取进入页面的用户的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的，并且是静默授权并自动跳转到回调页的。用户感知的就是直接进入了回调页（往往是业务页面）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snsapi_userinfo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发起的网页授权，是用来获取用户的基本信息的。但这种授权需要用户手动同意，并且由于用户同意过，所以无须关注，就可在授权后获取该用户的基本信息。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、用户管理类接口中的“获取用户基本信息接口”，是在用户和公众号产生消息交互或关注后事件推送后，才能根据用户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来获取用户基本信息。这个接口，包括其他微信接口，都是需要该用户（即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）关注了公众号后，才能调用成功的。 </a:t>
            </a:r>
          </a:p>
        </p:txBody>
      </p:sp>
    </p:spTree>
    <p:extLst>
      <p:ext uri="{BB962C8B-B14F-4D97-AF65-F5344CB8AC3E}">
        <p14:creationId xmlns:p14="http://schemas.microsoft.com/office/powerpoint/2010/main" val="44958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1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9D913D-70AF-44DF-A65D-00C6F2088677}"/>
              </a:ext>
            </a:extLst>
          </p:cNvPr>
          <p:cNvSpPr/>
          <p:nvPr/>
        </p:nvSpPr>
        <p:spPr>
          <a:xfrm>
            <a:off x="1054100" y="1631844"/>
            <a:ext cx="9136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第一步：用户同意授权，获取</a:t>
            </a:r>
            <a:r>
              <a:rPr lang="en-US" altLang="zh-CN" b="1" dirty="0"/>
              <a:t>code</a:t>
            </a:r>
          </a:p>
          <a:p>
            <a:pPr lvl="1"/>
            <a:r>
              <a:rPr lang="en-US" altLang="zh-CN" dirty="0"/>
              <a:t>https://open.weixin.qq.com/connect/oauth2/authorize?appid=APPID&amp;redirect_uri=REDIRECT_URI&amp;response_type=code&amp;scope=SCOPE&amp;state=STATE#wechat_redirec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7CEBE4-A13B-4979-81B5-C5F041A9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74053"/>
              </p:ext>
            </p:extLst>
          </p:nvPr>
        </p:nvGraphicFramePr>
        <p:xfrm>
          <a:off x="1054099" y="2772697"/>
          <a:ext cx="10321824" cy="3525720"/>
        </p:xfrm>
        <a:graphic>
          <a:graphicData uri="http://schemas.openxmlformats.org/drawingml/2006/table">
            <a:tbl>
              <a:tblPr/>
              <a:tblGrid>
                <a:gridCol w="1935343">
                  <a:extLst>
                    <a:ext uri="{9D8B030D-6E8A-4147-A177-3AD203B41FA5}">
                      <a16:colId xmlns:a16="http://schemas.microsoft.com/office/drawing/2014/main" val="120709256"/>
                    </a:ext>
                  </a:extLst>
                </a:gridCol>
                <a:gridCol w="1935343">
                  <a:extLst>
                    <a:ext uri="{9D8B030D-6E8A-4147-A177-3AD203B41FA5}">
                      <a16:colId xmlns:a16="http://schemas.microsoft.com/office/drawing/2014/main" val="2846663736"/>
                    </a:ext>
                  </a:extLst>
                </a:gridCol>
                <a:gridCol w="6451138">
                  <a:extLst>
                    <a:ext uri="{9D8B030D-6E8A-4147-A177-3AD203B41FA5}">
                      <a16:colId xmlns:a16="http://schemas.microsoft.com/office/drawing/2014/main" val="4043902798"/>
                    </a:ext>
                  </a:extLst>
                </a:gridCol>
              </a:tblGrid>
              <a:tr h="4945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effectLst/>
                        </a:rPr>
                        <a:t>是否必须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说明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42236"/>
                  </a:ext>
                </a:extLst>
              </a:tr>
              <a:tr h="17406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appid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公众号的唯一标识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98099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redirect_uri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授权后重定向的回调链接地址，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请使用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urlEncode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  <a:effectLst/>
                        </a:rPr>
                        <a:t>对链接进行处理</a:t>
                      </a:r>
                      <a:endParaRPr lang="zh-CN" altLang="en-US" sz="1600"/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69463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response_type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返回类型，请填写</a:t>
                      </a:r>
                      <a:r>
                        <a:rPr lang="en-US" altLang="zh-CN" sz="1600" dirty="0"/>
                        <a:t>code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704407"/>
                  </a:ext>
                </a:extLst>
              </a:tr>
              <a:tr h="114567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scope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应用授权作用域，</a:t>
                      </a:r>
                      <a:r>
                        <a:rPr lang="en-US" altLang="zh-CN" sz="1600" dirty="0" err="1"/>
                        <a:t>snsapi_base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（不弹出授权页面，直接跳转，只能获取用户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），</a:t>
                      </a:r>
                      <a:r>
                        <a:rPr lang="en-US" altLang="zh-CN" sz="1600" dirty="0" err="1"/>
                        <a:t>snsapi_userinfo</a:t>
                      </a:r>
                      <a:r>
                        <a:rPr lang="en-US" altLang="zh-CN" sz="1600" dirty="0"/>
                        <a:t> </a:t>
                      </a:r>
                      <a:r>
                        <a:rPr lang="zh-CN" altLang="en-US" sz="1600" dirty="0"/>
                        <a:t>（弹出授权页面，可通过</a:t>
                      </a:r>
                      <a:r>
                        <a:rPr lang="en-US" altLang="zh-CN" sz="1600" dirty="0" err="1"/>
                        <a:t>openid</a:t>
                      </a:r>
                      <a:r>
                        <a:rPr lang="zh-CN" altLang="en-US" sz="1600" dirty="0"/>
                        <a:t>拿到昵称、性别、所在地。并且，</a:t>
                      </a:r>
                      <a:r>
                        <a:rPr lang="zh-CN" altLang="en-US" sz="1600" b="1" dirty="0"/>
                        <a:t>即使在未关注的情况下，只要用户授权，也能获取其信息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357888"/>
                  </a:ext>
                </a:extLst>
              </a:tr>
              <a:tr h="44898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state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否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重定向后会带上</a:t>
                      </a:r>
                      <a:r>
                        <a:rPr lang="en-US" altLang="zh-CN" sz="1600"/>
                        <a:t>state</a:t>
                      </a:r>
                      <a:r>
                        <a:rPr lang="zh-CN" altLang="en-US" sz="1600"/>
                        <a:t>参数，开发者可以填写</a:t>
                      </a:r>
                      <a:r>
                        <a:rPr lang="en-US" altLang="zh-CN" sz="1600"/>
                        <a:t>a-zA-Z0-9</a:t>
                      </a:r>
                      <a:r>
                        <a:rPr lang="zh-CN" altLang="en-US" sz="1600"/>
                        <a:t>的参数值，最多</a:t>
                      </a:r>
                      <a:r>
                        <a:rPr lang="en-US" altLang="zh-CN" sz="1600"/>
                        <a:t>128</a:t>
                      </a:r>
                      <a:r>
                        <a:rPr lang="zh-CN" altLang="en-US" sz="1600"/>
                        <a:t>字节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316905"/>
                  </a:ext>
                </a:extLst>
              </a:tr>
              <a:tr h="30964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#wechat_redirect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是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无论直接打开还是做页面</a:t>
                      </a:r>
                      <a:r>
                        <a:rPr lang="en-US" altLang="zh-CN" sz="1600" dirty="0"/>
                        <a:t>302</a:t>
                      </a:r>
                      <a:r>
                        <a:rPr lang="zh-CN" altLang="en-US" sz="1600" dirty="0"/>
                        <a:t>重定向时候，必须带此参数</a:t>
                      </a:r>
                    </a:p>
                  </a:txBody>
                  <a:tcPr marL="21435" marR="21435" marT="21435" marB="214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62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9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2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第二步：通过</a:t>
            </a:r>
            <a:r>
              <a:rPr lang="en-US" altLang="zh-CN" b="1" dirty="0"/>
              <a:t>code</a:t>
            </a:r>
            <a:r>
              <a:rPr lang="zh-CN" altLang="en-US" b="1" dirty="0"/>
              <a:t>换取网页授权</a:t>
            </a:r>
            <a:r>
              <a:rPr lang="en-US" altLang="zh-CN" b="1" dirty="0" err="1"/>
              <a:t>access_token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https://api.weixin.qq.com/sns/oauth2/access_token?appid=APPID&amp;secret=SECRET&amp;code=CODE&amp;grant_type=authorization_code 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注意：这里通过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code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换取的是一个特殊的网页授权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与基础支持中的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（该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用于调用其他接口）不同。公众号可通过下述接口来获取网页授权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。如果网页授权的作用域为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，则本步骤中获取到网页授权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的同时，也获取到了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openid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snsapi_base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式的网页授权流程即到此为止。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AC4337-17D8-4EC5-AA15-3847B926F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00649"/>
              </p:ext>
            </p:extLst>
          </p:nvPr>
        </p:nvGraphicFramePr>
        <p:xfrm>
          <a:off x="1054099" y="4417948"/>
          <a:ext cx="7667114" cy="1676400"/>
        </p:xfrm>
        <a:graphic>
          <a:graphicData uri="http://schemas.openxmlformats.org/drawingml/2006/table">
            <a:tbl>
              <a:tblPr/>
              <a:tblGrid>
                <a:gridCol w="1437584">
                  <a:extLst>
                    <a:ext uri="{9D8B030D-6E8A-4147-A177-3AD203B41FA5}">
                      <a16:colId xmlns:a16="http://schemas.microsoft.com/office/drawing/2014/main" val="2681978697"/>
                    </a:ext>
                  </a:extLst>
                </a:gridCol>
                <a:gridCol w="1437584">
                  <a:extLst>
                    <a:ext uri="{9D8B030D-6E8A-4147-A177-3AD203B41FA5}">
                      <a16:colId xmlns:a16="http://schemas.microsoft.com/office/drawing/2014/main" val="3041299238"/>
                    </a:ext>
                  </a:extLst>
                </a:gridCol>
                <a:gridCol w="4791946">
                  <a:extLst>
                    <a:ext uri="{9D8B030D-6E8A-4147-A177-3AD203B41FA5}">
                      <a16:colId xmlns:a16="http://schemas.microsoft.com/office/drawing/2014/main" val="9758082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79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appid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914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</a:t>
                      </a:r>
                      <a:r>
                        <a:rPr lang="en-US"/>
                        <a:t>appsecret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4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code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填写第一步获取的</a:t>
                      </a:r>
                      <a:r>
                        <a:rPr lang="en-US" altLang="zh-CN"/>
                        <a:t>code</a:t>
                      </a:r>
                      <a:r>
                        <a:rPr lang="zh-CN" altLang="en-US"/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935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grant_type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填写为</a:t>
                      </a:r>
                      <a:r>
                        <a:rPr lang="en-US" dirty="0" err="1"/>
                        <a:t>authorization_code</a:t>
                      </a:r>
                      <a:r>
                        <a:rPr lang="en-US" dirty="0"/>
                        <a:t>  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92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8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637617" cy="685800"/>
          </a:xfrm>
        </p:spPr>
        <p:txBody>
          <a:bodyPr/>
          <a:lstStyle/>
          <a:p>
            <a:r>
              <a:rPr lang="zh-CN" altLang="en-US" b="0" dirty="0"/>
              <a:t>获取网页</a:t>
            </a:r>
            <a:r>
              <a:rPr lang="en-US" altLang="zh-CN" b="0" dirty="0" err="1"/>
              <a:t>access_token</a:t>
            </a:r>
            <a:r>
              <a:rPr lang="zh-CN" altLang="en-US" b="0" dirty="0"/>
              <a:t>返回值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C2E6F3-1CC1-4ED4-AD83-129B3BA3F927}"/>
              </a:ext>
            </a:extLst>
          </p:cNvPr>
          <p:cNvSpPr/>
          <p:nvPr/>
        </p:nvSpPr>
        <p:spPr>
          <a:xfrm>
            <a:off x="1337187" y="167761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正确：</a:t>
            </a:r>
            <a:endParaRPr lang="en-US" altLang="zh-CN" dirty="0"/>
          </a:p>
          <a:p>
            <a:pPr lvl="1"/>
            <a:r>
              <a:rPr lang="en-US" altLang="zh-CN" dirty="0"/>
              <a:t>{ </a:t>
            </a:r>
          </a:p>
          <a:p>
            <a:pPr lvl="1"/>
            <a:r>
              <a:rPr lang="en-US" altLang="zh-CN" dirty="0"/>
              <a:t> "</a:t>
            </a:r>
            <a:r>
              <a:rPr lang="en-US" altLang="zh-CN" dirty="0" err="1"/>
              <a:t>access_token":"ACCESS_TOKEN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"expires_in":7200,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refresh_token":"REFRESH_TOKEN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openid</a:t>
            </a:r>
            <a:r>
              <a:rPr lang="en-US" altLang="zh-CN" dirty="0"/>
              <a:t>":"OPENID",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scope":"SCOPE</a:t>
            </a:r>
            <a:r>
              <a:rPr lang="en-US" altLang="zh-CN" dirty="0"/>
              <a:t>" 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endParaRPr lang="en-US" altLang="zh-CN" dirty="0"/>
          </a:p>
          <a:p>
            <a:pPr lvl="1"/>
            <a:r>
              <a:rPr lang="en-US" altLang="zh-CN" dirty="0"/>
              <a:t>{"errcode":40029,"errmsg":"invalid code"} </a:t>
            </a:r>
          </a:p>
        </p:txBody>
      </p:sp>
    </p:spTree>
    <p:extLst>
      <p:ext uri="{BB962C8B-B14F-4D97-AF65-F5344CB8AC3E}">
        <p14:creationId xmlns:p14="http://schemas.microsoft.com/office/powerpoint/2010/main" val="39565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3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89DC6A-B345-497F-9686-73DB83ABC5F2}"/>
              </a:ext>
            </a:extLst>
          </p:cNvPr>
          <p:cNvSpPr/>
          <p:nvPr/>
        </p:nvSpPr>
        <p:spPr>
          <a:xfrm>
            <a:off x="1054099" y="1671172"/>
            <a:ext cx="9869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第三步：刷新</a:t>
            </a:r>
            <a:r>
              <a:rPr lang="en-US" altLang="zh-CN" b="1" dirty="0" err="1"/>
              <a:t>access_token</a:t>
            </a:r>
            <a:r>
              <a:rPr lang="zh-CN" altLang="en-US" b="1" dirty="0"/>
              <a:t>（如果需要）</a:t>
            </a:r>
            <a:endParaRPr lang="en-US" altLang="zh-CN" b="1" dirty="0"/>
          </a:p>
          <a:p>
            <a:pPr lvl="1"/>
            <a:r>
              <a:rPr lang="en-US" altLang="zh-CN" dirty="0"/>
              <a:t> https://api.weixin.qq.com/sns/oauth2/refresh_token?appid=APPID&amp;grant_type=refresh_token&amp;refresh_token=REFRESH_TOKEN </a:t>
            </a: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由于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拥有较短的有效期，当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access_token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超时后，可以使用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进行刷新，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有效期为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30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天，当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refresh_token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失效之后，需要用户重新授权。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7A513-4AE2-4429-8D68-02EA7F9A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79691"/>
              </p:ext>
            </p:extLst>
          </p:nvPr>
        </p:nvGraphicFramePr>
        <p:xfrm>
          <a:off x="1238865" y="4049964"/>
          <a:ext cx="8023121" cy="1741236"/>
        </p:xfrm>
        <a:graphic>
          <a:graphicData uri="http://schemas.openxmlformats.org/drawingml/2006/table">
            <a:tbl>
              <a:tblPr/>
              <a:tblGrid>
                <a:gridCol w="1504335">
                  <a:extLst>
                    <a:ext uri="{9D8B030D-6E8A-4147-A177-3AD203B41FA5}">
                      <a16:colId xmlns:a16="http://schemas.microsoft.com/office/drawing/2014/main" val="2534381082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977812659"/>
                    </a:ext>
                  </a:extLst>
                </a:gridCol>
                <a:gridCol w="5014451">
                  <a:extLst>
                    <a:ext uri="{9D8B030D-6E8A-4147-A177-3AD203B41FA5}">
                      <a16:colId xmlns:a16="http://schemas.microsoft.com/office/drawing/2014/main" val="2189582003"/>
                    </a:ext>
                  </a:extLst>
                </a:gridCol>
              </a:tblGrid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参数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effectLst/>
                        </a:rPr>
                        <a:t>是否必须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说明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24468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appid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公众号的唯一标识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31895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grant_type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填写为</a:t>
                      </a:r>
                      <a:r>
                        <a:rPr lang="en-US"/>
                        <a:t>refresh_token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38158"/>
                  </a:ext>
                </a:extLst>
              </a:tr>
              <a:tr h="43530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refresh_token</a:t>
                      </a:r>
                      <a:endParaRPr lang="en-US" dirty="0"/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填写通过</a:t>
                      </a:r>
                      <a:r>
                        <a:rPr lang="en-US" dirty="0" err="1"/>
                        <a:t>access_token</a:t>
                      </a:r>
                      <a:r>
                        <a:rPr lang="zh-CN" altLang="en-US" dirty="0"/>
                        <a:t>获取到的</a:t>
                      </a:r>
                      <a:r>
                        <a:rPr lang="en-US" dirty="0" err="1"/>
                        <a:t>refresh_token</a:t>
                      </a:r>
                      <a:r>
                        <a:rPr lang="zh-CN" altLang="en-US" dirty="0"/>
                        <a:t>参数  </a:t>
                      </a:r>
                    </a:p>
                  </a:txBody>
                  <a:tcPr marL="30480" marR="3048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97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3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微信授权处理流程</a:t>
            </a:r>
            <a:r>
              <a:rPr lang="en-US" altLang="zh-CN" b="0" dirty="0"/>
              <a:t>4</a:t>
            </a:r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8F8A05-9F8A-4381-800E-BB01A7C802BD}"/>
              </a:ext>
            </a:extLst>
          </p:cNvPr>
          <p:cNvSpPr/>
          <p:nvPr/>
        </p:nvSpPr>
        <p:spPr>
          <a:xfrm>
            <a:off x="1054099" y="1739998"/>
            <a:ext cx="10217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第四步：拉取用户信息</a:t>
            </a:r>
            <a:r>
              <a:rPr lang="en-US" altLang="zh-CN" b="1" dirty="0"/>
              <a:t>(</a:t>
            </a:r>
            <a:r>
              <a:rPr lang="zh-CN" altLang="en-US" b="1" dirty="0"/>
              <a:t>需</a:t>
            </a:r>
            <a:r>
              <a:rPr lang="en-US" altLang="zh-CN" b="1" dirty="0"/>
              <a:t>scope</a:t>
            </a:r>
            <a:r>
              <a:rPr lang="zh-CN" altLang="en-US" b="1" dirty="0"/>
              <a:t>为 </a:t>
            </a:r>
            <a:r>
              <a:rPr lang="en-US" altLang="zh-CN" b="1" dirty="0" err="1"/>
              <a:t>snsapi_userinfo</a:t>
            </a:r>
            <a:r>
              <a:rPr lang="en-US" altLang="zh-CN" b="1" dirty="0"/>
              <a:t>)</a:t>
            </a:r>
          </a:p>
          <a:p>
            <a:pPr lvl="1"/>
            <a:r>
              <a:rPr lang="en-US" altLang="zh-CN" dirty="0"/>
              <a:t>https://api.weixin.qq.com/sns/userinfo?access_token=ACCESS_TOKEN&amp;openid=OPENID&amp;lang=zh_CN 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3F0D1F-E11D-498E-81BF-9EA6207F40BD}"/>
              </a:ext>
            </a:extLst>
          </p:cNvPr>
          <p:cNvSpPr/>
          <p:nvPr/>
        </p:nvSpPr>
        <p:spPr>
          <a:xfrm>
            <a:off x="1054099" y="253522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正确时返回的</a:t>
            </a:r>
            <a:r>
              <a:rPr lang="en-US" altLang="zh-CN" dirty="0"/>
              <a:t>JSON</a:t>
            </a:r>
            <a:r>
              <a:rPr lang="zh-CN" altLang="en-US" dirty="0"/>
              <a:t>数据包如下：</a:t>
            </a:r>
          </a:p>
          <a:p>
            <a:pPr lvl="1"/>
            <a:r>
              <a:rPr lang="en-US" altLang="zh-CN" dirty="0"/>
              <a:t>{    "</a:t>
            </a:r>
            <a:r>
              <a:rPr lang="en-US" altLang="zh-CN" dirty="0" err="1"/>
              <a:t>openid</a:t>
            </a:r>
            <a:r>
              <a:rPr lang="en-US" altLang="zh-CN" dirty="0"/>
              <a:t>":" OPENID",  </a:t>
            </a:r>
          </a:p>
          <a:p>
            <a:pPr lvl="1"/>
            <a:r>
              <a:rPr lang="en-US" altLang="zh-CN" dirty="0"/>
              <a:t> " nickname": NICKNAME,   </a:t>
            </a:r>
          </a:p>
          <a:p>
            <a:pPr lvl="1"/>
            <a:r>
              <a:rPr lang="en-US" altLang="zh-CN" dirty="0"/>
              <a:t> "sex":"1",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province":"PROVINCE</a:t>
            </a:r>
            <a:r>
              <a:rPr lang="en-US" altLang="zh-CN" dirty="0"/>
              <a:t>"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city":"CITY</a:t>
            </a:r>
            <a:r>
              <a:rPr lang="en-US" altLang="zh-CN" dirty="0"/>
              <a:t>",  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country":"COUNTRY</a:t>
            </a:r>
            <a:r>
              <a:rPr lang="en-US" altLang="zh-CN" dirty="0"/>
              <a:t>",    </a:t>
            </a:r>
          </a:p>
          <a:p>
            <a:pPr lvl="1"/>
            <a:r>
              <a:rPr lang="en-US" altLang="zh-CN" dirty="0"/>
              <a:t> "</a:t>
            </a:r>
            <a:r>
              <a:rPr lang="en-US" altLang="zh-CN" dirty="0" err="1"/>
              <a:t>headimgurl</a:t>
            </a:r>
            <a:r>
              <a:rPr lang="en-US" altLang="zh-CN" dirty="0"/>
              <a:t>":    "http://wx.qlogo.cn/</a:t>
            </a:r>
            <a:r>
              <a:rPr lang="en-US" altLang="zh-CN" dirty="0" err="1"/>
              <a:t>mmopen</a:t>
            </a:r>
            <a:r>
              <a:rPr lang="en-US" altLang="zh-CN" dirty="0"/>
              <a:t>/g3MonUZtNHkdmzicIlibx6iaFqAc56vxLSUfpb6n5WKSYVY0ChQKkiaJSgQ1dZuTOgvLLrhJbERQQ</a:t>
            </a:r>
          </a:p>
          <a:p>
            <a:pPr lvl="1"/>
            <a:r>
              <a:rPr lang="en-US" altLang="zh-CN" dirty="0"/>
              <a:t>4eMsv84eavHiaiceqxibJxCfHe/46",  </a:t>
            </a:r>
          </a:p>
          <a:p>
            <a:pPr lvl="1"/>
            <a:r>
              <a:rPr lang="en-US" altLang="zh-CN" dirty="0"/>
              <a:t>"privilege":[ "PRIVILEGE1" "PRIVILEGE2"     ],    </a:t>
            </a:r>
          </a:p>
          <a:p>
            <a:pPr lvl="1"/>
            <a:r>
              <a:rPr lang="en-US" altLang="zh-CN" dirty="0"/>
              <a:t> "unionid": "o6_bmasdasdsad6_2sgVt7hMZOPfL" </a:t>
            </a:r>
          </a:p>
          <a:p>
            <a:pPr lvl="1"/>
            <a:r>
              <a:rPr lang="en-US" altLang="zh-CN" dirty="0"/>
              <a:t>}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错误：</a:t>
            </a:r>
            <a:r>
              <a:rPr lang="en-US" altLang="zh-CN" dirty="0"/>
              <a:t>{"errcode":40003,"errmsg":" invalid </a:t>
            </a:r>
            <a:r>
              <a:rPr lang="en-US" altLang="zh-CN" dirty="0" err="1"/>
              <a:t>openid</a:t>
            </a:r>
            <a:r>
              <a:rPr lang="en-US" altLang="zh-CN" dirty="0"/>
              <a:t> "} </a:t>
            </a:r>
          </a:p>
        </p:txBody>
      </p:sp>
    </p:spTree>
    <p:extLst>
      <p:ext uri="{BB962C8B-B14F-4D97-AF65-F5344CB8AC3E}">
        <p14:creationId xmlns:p14="http://schemas.microsoft.com/office/powerpoint/2010/main" val="80447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返回信息参数说明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D764349-C16C-4AF4-958A-77816D97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5328"/>
              </p:ext>
            </p:extLst>
          </p:nvPr>
        </p:nvGraphicFramePr>
        <p:xfrm>
          <a:off x="1297858" y="1668308"/>
          <a:ext cx="9281652" cy="4899641"/>
        </p:xfrm>
        <a:graphic>
          <a:graphicData uri="http://schemas.openxmlformats.org/drawingml/2006/table">
            <a:tbl>
              <a:tblPr/>
              <a:tblGrid>
                <a:gridCol w="2163097">
                  <a:extLst>
                    <a:ext uri="{9D8B030D-6E8A-4147-A177-3AD203B41FA5}">
                      <a16:colId xmlns:a16="http://schemas.microsoft.com/office/drawing/2014/main" val="3257530638"/>
                    </a:ext>
                  </a:extLst>
                </a:gridCol>
                <a:gridCol w="7118555">
                  <a:extLst>
                    <a:ext uri="{9D8B030D-6E8A-4147-A177-3AD203B41FA5}">
                      <a16:colId xmlns:a16="http://schemas.microsoft.com/office/drawing/2014/main" val="887369704"/>
                    </a:ext>
                  </a:extLst>
                </a:gridCol>
              </a:tblGrid>
              <a:tr h="315921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effectLst/>
                        </a:rPr>
                        <a:t>参数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描述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08306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 dirty="0" err="1"/>
                        <a:t>openid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用户的唯一标识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267315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nickname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用户昵称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703653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sex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用户的性别，值为</a:t>
                      </a: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时是男性，值为</a:t>
                      </a: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时是女性，值为</a:t>
                      </a:r>
                      <a:r>
                        <a:rPr lang="en-US" altLang="zh-CN" sz="1600" dirty="0"/>
                        <a:t>0</a:t>
                      </a:r>
                      <a:r>
                        <a:rPr lang="zh-CN" altLang="en-US" sz="1600" dirty="0"/>
                        <a:t>时是未知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74481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province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用户个人资料填写的省份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1470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city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普通用户个人资料填写的城市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20937"/>
                  </a:ext>
                </a:extLst>
              </a:tr>
              <a:tr h="315921">
                <a:tc>
                  <a:txBody>
                    <a:bodyPr/>
                    <a:lstStyle/>
                    <a:p>
                      <a:r>
                        <a:rPr lang="en-US" sz="1600"/>
                        <a:t>country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国家，如中国为</a:t>
                      </a:r>
                      <a:r>
                        <a:rPr lang="en-US" altLang="zh-CN" sz="1600"/>
                        <a:t>CN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04404"/>
                  </a:ext>
                </a:extLst>
              </a:tr>
              <a:tr h="1450262">
                <a:tc>
                  <a:txBody>
                    <a:bodyPr/>
                    <a:lstStyle/>
                    <a:p>
                      <a:r>
                        <a:rPr lang="en-US" sz="1600" dirty="0" err="1"/>
                        <a:t>headimgurl</a:t>
                      </a:r>
                      <a:endParaRPr lang="en-US" sz="1600" dirty="0"/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用户头像，最后一个数值代表正方形头像大小（有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46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64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96</a:t>
                      </a:r>
                      <a:r>
                        <a:rPr lang="zh-CN" altLang="en-US" sz="1600"/>
                        <a:t>、</a:t>
                      </a:r>
                      <a:r>
                        <a:rPr lang="en-US" altLang="zh-CN" sz="1600"/>
                        <a:t>132</a:t>
                      </a:r>
                      <a:r>
                        <a:rPr lang="zh-CN" altLang="en-US" sz="1600"/>
                        <a:t>数值可选，</a:t>
                      </a:r>
                      <a:r>
                        <a:rPr lang="en-US" altLang="zh-CN" sz="1600"/>
                        <a:t>0</a:t>
                      </a:r>
                      <a:r>
                        <a:rPr lang="zh-CN" altLang="en-US" sz="1600"/>
                        <a:t>代表</a:t>
                      </a:r>
                      <a:r>
                        <a:rPr lang="en-US" altLang="zh-CN" sz="1600"/>
                        <a:t>640*640</a:t>
                      </a:r>
                      <a:r>
                        <a:rPr lang="zh-CN" altLang="en-US" sz="1600"/>
                        <a:t>正方形头像），用户没有头像时该项为空。若用户更换头像，原有头像</a:t>
                      </a:r>
                      <a:r>
                        <a:rPr lang="en-US" altLang="zh-CN" sz="1600"/>
                        <a:t>URL</a:t>
                      </a:r>
                      <a:r>
                        <a:rPr lang="zh-CN" altLang="en-US" sz="1600"/>
                        <a:t>将失效。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690025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privilege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用户特权信息，</a:t>
                      </a:r>
                      <a:r>
                        <a:rPr lang="en-US" altLang="zh-CN" sz="1600"/>
                        <a:t>json </a:t>
                      </a:r>
                      <a:r>
                        <a:rPr lang="zh-CN" altLang="en-US" sz="1600"/>
                        <a:t>数组，如微信沃卡用户为（</a:t>
                      </a:r>
                      <a:r>
                        <a:rPr lang="en-US" altLang="zh-CN" sz="1600"/>
                        <a:t>chinaunicom</a:t>
                      </a:r>
                      <a:r>
                        <a:rPr lang="zh-CN" altLang="en-US" sz="1600"/>
                        <a:t>）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48220"/>
                  </a:ext>
                </a:extLst>
              </a:tr>
              <a:tr h="517951">
                <a:tc>
                  <a:txBody>
                    <a:bodyPr/>
                    <a:lstStyle/>
                    <a:p>
                      <a:r>
                        <a:rPr lang="en-US" sz="1600"/>
                        <a:t>unionid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600" dirty="0">
                          <a:effectLst/>
                        </a:rPr>
                        <a:t>只有在用户将公众号绑定到微信开放平台帐号后，才会出现该字段。</a:t>
                      </a:r>
                    </a:p>
                  </a:txBody>
                  <a:tcPr marL="23908" marR="23908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10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7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100" y="543636"/>
            <a:ext cx="7304088" cy="685800"/>
          </a:xfrm>
        </p:spPr>
        <p:txBody>
          <a:bodyPr/>
          <a:lstStyle/>
          <a:p>
            <a:r>
              <a:rPr lang="zh-CN" altLang="en-US" b="0" dirty="0"/>
              <a:t>第三讲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A5BB2E-A8DB-4B22-89CA-3C2D56C43E92}"/>
              </a:ext>
            </a:extLst>
          </p:cNvPr>
          <p:cNvSpPr txBox="1"/>
          <p:nvPr/>
        </p:nvSpPr>
        <p:spPr>
          <a:xfrm>
            <a:off x="4031226" y="2343152"/>
            <a:ext cx="54128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实现第三方登录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01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003925" cy="685800"/>
          </a:xfrm>
        </p:spPr>
        <p:txBody>
          <a:bodyPr/>
          <a:lstStyle/>
          <a:p>
            <a:r>
              <a:rPr lang="zh-CN" altLang="en-US" b="0" dirty="0"/>
              <a:t>如何实现第三方登录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0B9F92-0B6A-400F-8B36-8876B5615DFE}"/>
              </a:ext>
            </a:extLst>
          </p:cNvPr>
          <p:cNvSpPr txBox="1"/>
          <p:nvPr/>
        </p:nvSpPr>
        <p:spPr>
          <a:xfrm>
            <a:off x="1179870" y="1789471"/>
            <a:ext cx="10048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这里的实现方式采用</a:t>
            </a:r>
            <a:r>
              <a:rPr lang="en-US" altLang="zh-CN" sz="2000" dirty="0" err="1"/>
              <a:t>oauth_code.php</a:t>
            </a:r>
            <a:r>
              <a:rPr lang="zh-CN" altLang="en-US" sz="2000" dirty="0"/>
              <a:t>获取</a:t>
            </a:r>
            <a:r>
              <a:rPr lang="en-US" altLang="zh-CN" sz="2000" dirty="0"/>
              <a:t>code</a:t>
            </a:r>
            <a:r>
              <a:rPr lang="zh-CN" altLang="en-US" sz="2000" dirty="0"/>
              <a:t>授权码。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之后跳转到</a:t>
            </a:r>
            <a:r>
              <a:rPr lang="en-US" altLang="zh-CN" sz="2000" dirty="0" err="1"/>
              <a:t>oauth_return.php</a:t>
            </a:r>
            <a:r>
              <a:rPr lang="zh-CN" altLang="en-US" sz="2000" dirty="0"/>
              <a:t>根据</a:t>
            </a:r>
            <a:r>
              <a:rPr lang="en-US" altLang="zh-CN" sz="2000" dirty="0"/>
              <a:t>codes</a:t>
            </a:r>
            <a:r>
              <a:rPr lang="zh-CN" altLang="en-US" sz="2000" dirty="0"/>
              <a:t>授权码获取</a:t>
            </a:r>
            <a:r>
              <a:rPr lang="en-US" altLang="zh-CN" sz="2000" dirty="0" err="1"/>
              <a:t>Oauth</a:t>
            </a:r>
            <a:r>
              <a:rPr lang="zh-CN" altLang="en-US" sz="2000" dirty="0"/>
              <a:t>授权的</a:t>
            </a:r>
            <a:r>
              <a:rPr lang="en-US" altLang="zh-CN" sz="2000" dirty="0" err="1"/>
              <a:t>access_token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然后按照接口要求构造</a:t>
            </a:r>
            <a:r>
              <a:rPr lang="en-US" altLang="zh-CN" sz="2000" dirty="0" err="1"/>
              <a:t>api</a:t>
            </a:r>
            <a:r>
              <a:rPr lang="zh-CN" altLang="en-US" sz="2000" dirty="0"/>
              <a:t>参数调用授权接口获取用户信息。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使用数据库记录用户信息，检查是有已经记录过，如果没有记录则创建一条数据记录。</a:t>
            </a:r>
          </a:p>
        </p:txBody>
      </p:sp>
    </p:spTree>
    <p:extLst>
      <p:ext uri="{BB962C8B-B14F-4D97-AF65-F5344CB8AC3E}">
        <p14:creationId xmlns:p14="http://schemas.microsoft.com/office/powerpoint/2010/main" val="251232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本次课程目录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58444" y="2343152"/>
            <a:ext cx="5385594" cy="2196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实现第三方登录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534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4016026" y="2049464"/>
            <a:ext cx="48133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6600" dirty="0">
                <a:solidFill>
                  <a:srgbClr val="FF9933"/>
                </a:solidFill>
                <a:latin typeface="微软雅黑" pitchFamily="34" charset="-122"/>
              </a:rPr>
              <a:t>感谢聆听！</a:t>
            </a:r>
          </a:p>
        </p:txBody>
      </p:sp>
      <p:sp>
        <p:nvSpPr>
          <p:cNvPr id="3076" name="椭圆 4"/>
          <p:cNvSpPr>
            <a:spLocks noChangeArrowheads="1"/>
          </p:cNvSpPr>
          <p:nvPr/>
        </p:nvSpPr>
        <p:spPr bwMode="auto">
          <a:xfrm>
            <a:off x="6138334" y="3189289"/>
            <a:ext cx="71967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endParaRPr lang="zh-CN" altLang="en-US" sz="1800">
              <a:solidFill>
                <a:srgbClr val="FFFFFF"/>
              </a:solidFill>
            </a:endParaRPr>
          </a:p>
        </p:txBody>
      </p:sp>
      <p:cxnSp>
        <p:nvCxnSpPr>
          <p:cNvPr id="3077" name="直接连接符 6"/>
          <p:cNvCxnSpPr>
            <a:cxnSpLocks noChangeShapeType="1"/>
          </p:cNvCxnSpPr>
          <p:nvPr/>
        </p:nvCxnSpPr>
        <p:spPr bwMode="auto">
          <a:xfrm>
            <a:off x="3699934" y="3211513"/>
            <a:ext cx="2300817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/>
          <p:cNvCxnSpPr>
            <a:cxnSpLocks noChangeShapeType="1"/>
          </p:cNvCxnSpPr>
          <p:nvPr/>
        </p:nvCxnSpPr>
        <p:spPr bwMode="auto">
          <a:xfrm>
            <a:off x="6347884" y="3211513"/>
            <a:ext cx="2302933" cy="0"/>
          </a:xfrm>
          <a:prstGeom prst="line">
            <a:avLst/>
          </a:prstGeom>
          <a:noFill/>
          <a:ln w="12700">
            <a:solidFill>
              <a:srgbClr val="95B3D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/>
          <p:cNvSpPr txBox="1">
            <a:spLocks noChangeArrowheads="1"/>
          </p:cNvSpPr>
          <p:nvPr/>
        </p:nvSpPr>
        <p:spPr bwMode="auto">
          <a:xfrm>
            <a:off x="3962401" y="3305176"/>
            <a:ext cx="430741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1400" dirty="0">
                <a:solidFill>
                  <a:srgbClr val="FF9933"/>
                </a:solidFill>
                <a:latin typeface="Tempus Sans ITC" pitchFamily="82" charset="0"/>
              </a:rPr>
              <a:t>THANK YOU FOR YOUR ATTENTION</a:t>
            </a:r>
            <a:endParaRPr lang="zh-CN" altLang="en-US" sz="1400" dirty="0">
              <a:solidFill>
                <a:srgbClr val="FF9933"/>
              </a:solidFill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6418263" cy="685800"/>
          </a:xfrm>
        </p:spPr>
        <p:txBody>
          <a:bodyPr/>
          <a:lstStyle/>
          <a:p>
            <a:r>
              <a:rPr lang="zh-CN" altLang="en-US" b="0" dirty="0"/>
              <a:t>第一节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0AB92C-E9DB-4A3A-ABF6-8BA2C95C6FD6}"/>
              </a:ext>
            </a:extLst>
          </p:cNvPr>
          <p:cNvSpPr txBox="1"/>
          <p:nvPr/>
        </p:nvSpPr>
        <p:spPr>
          <a:xfrm>
            <a:off x="4031226" y="2343152"/>
            <a:ext cx="5412812" cy="205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实现第三方登录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5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什么是</a:t>
            </a:r>
            <a:r>
              <a:rPr lang="en-US" altLang="zh-CN" b="0" dirty="0" err="1"/>
              <a:t>Oauth</a:t>
            </a:r>
            <a:r>
              <a:rPr lang="zh-CN" altLang="en-US" b="0" dirty="0"/>
              <a:t>协议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B4C7B03-B8C9-4B0F-9AFF-DF6BEBAB55B5}"/>
              </a:ext>
            </a:extLst>
          </p:cNvPr>
          <p:cNvSpPr/>
          <p:nvPr/>
        </p:nvSpPr>
        <p:spPr>
          <a:xfrm>
            <a:off x="1054099" y="1629300"/>
            <a:ext cx="990886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Authorization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，开放授权）是为用户资源的授权定义了一个安全、开放及简单的标准，第三方无需知道用户的账号及密码，就可获取到用户的授权信息，并且这是安全的。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目前的版本是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941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zh-CN" altLang="en-US" b="0" dirty="0"/>
              <a:t>应用场景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3B1BAA-77C0-498C-A5D5-B0BBEC194F7A}"/>
              </a:ext>
            </a:extLst>
          </p:cNvPr>
          <p:cNvSpPr/>
          <p:nvPr/>
        </p:nvSpPr>
        <p:spPr>
          <a:xfrm>
            <a:off x="1150373" y="1748299"/>
            <a:ext cx="9930582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的出现是为了解决这样一个问题：</a:t>
            </a: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场景：</a:t>
            </a:r>
          </a:p>
          <a:p>
            <a:pPr lvl="1">
              <a:lnSpc>
                <a:spcPts val="2500"/>
              </a:lnSpc>
            </a:pPr>
            <a:r>
              <a:rPr lang="en-US" altLang="zh-CN" dirty="0">
                <a:ea typeface="微软雅黑" panose="020B0503020204020204" pitchFamily="34" charset="-122"/>
              </a:rPr>
              <a:t>1</a:t>
            </a:r>
            <a:r>
              <a:rPr lang="zh-CN" altLang="en-US" dirty="0">
                <a:ea typeface="微软雅黑" panose="020B0503020204020204" pitchFamily="34" charset="-122"/>
              </a:rPr>
              <a:t>，你有一个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帐号，在上面有很多照片；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</a:t>
            </a:r>
            <a:r>
              <a:rPr lang="zh-CN" altLang="en-US" dirty="0">
                <a:ea typeface="微软雅黑" panose="020B0503020204020204" pitchFamily="34" charset="-122"/>
              </a:rPr>
              <a:t>，你需要使用某照片打印网站打印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上面的照片，你可以：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2.1</a:t>
            </a:r>
            <a:r>
              <a:rPr lang="zh-CN" altLang="en-US" dirty="0">
                <a:ea typeface="微软雅黑" panose="020B0503020204020204" pitchFamily="34" charset="-122"/>
              </a:rPr>
              <a:t>，从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下载照片到本地，然后从电脑里上传照片到打印网站；</a:t>
            </a:r>
            <a:br>
              <a:rPr lang="zh-CN" altLang="en-US" dirty="0">
                <a:ea typeface="微软雅黑" panose="020B0503020204020204" pitchFamily="34" charset="-122"/>
              </a:rPr>
            </a:br>
            <a:r>
              <a:rPr lang="en-US" altLang="zh-CN" dirty="0">
                <a:ea typeface="微软雅黑" panose="020B0503020204020204" pitchFamily="34" charset="-122"/>
              </a:rPr>
              <a:t>2.2</a:t>
            </a:r>
            <a:r>
              <a:rPr lang="zh-CN" altLang="en-US" dirty="0">
                <a:ea typeface="微软雅黑" panose="020B0503020204020204" pitchFamily="34" charset="-122"/>
              </a:rPr>
              <a:t>，在照片打印网站输入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的帐号密码，直接让网站去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读照片；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问题：把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</a:rPr>
              <a:t>帐号密码透露给了第三方。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解决方案：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b="1" dirty="0">
                <a:ea typeface="微软雅黑" panose="020B0503020204020204" pitchFamily="34" charset="-122"/>
              </a:rPr>
              <a:t>OAuth</a:t>
            </a:r>
            <a:r>
              <a:rPr lang="zh-CN" altLang="en-US" b="1" dirty="0">
                <a:ea typeface="微软雅黑" panose="020B0503020204020204" pitchFamily="34" charset="-122"/>
              </a:rPr>
              <a:t>是让第三方应用不需要用户名密码读取用户数据的一个认证过程。</a:t>
            </a:r>
            <a:endParaRPr lang="zh-CN" altLang="en-US" dirty="0">
              <a:ea typeface="微软雅黑" panose="020B0503020204020204" pitchFamily="34" charset="-122"/>
            </a:endParaRPr>
          </a:p>
          <a:p>
            <a:pPr lvl="1">
              <a:lnSpc>
                <a:spcPts val="2500"/>
              </a:lnSpc>
            </a:pPr>
            <a:r>
              <a:rPr lang="zh-CN" altLang="en-US" dirty="0">
                <a:ea typeface="微软雅黑" panose="020B0503020204020204" pitchFamily="34" charset="-122"/>
              </a:rPr>
              <a:t>上面的场景中，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支持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，那么打印网站需要根据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注册应用，打印网站可以要求用户授权访问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照片，而不是提供</a:t>
            </a:r>
            <a:r>
              <a:rPr lang="en-US" altLang="zh-CN" dirty="0">
                <a:ea typeface="微软雅黑" panose="020B0503020204020204" pitchFamily="34" charset="-122"/>
              </a:rPr>
              <a:t>Flickr</a:t>
            </a:r>
            <a:r>
              <a:rPr lang="zh-CN" altLang="en-US" dirty="0">
                <a:ea typeface="微软雅黑" panose="020B0503020204020204" pitchFamily="34" charset="-122"/>
              </a:rPr>
              <a:t>的帐号密码。这个授权过程就是</a:t>
            </a: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的作用。</a:t>
            </a:r>
          </a:p>
        </p:txBody>
      </p:sp>
    </p:spTree>
    <p:extLst>
      <p:ext uri="{BB962C8B-B14F-4D97-AF65-F5344CB8AC3E}">
        <p14:creationId xmlns:p14="http://schemas.microsoft.com/office/powerpoint/2010/main" val="35366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的思路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26E1C9-41AB-4575-ADB5-B6DDD8583E97}"/>
              </a:ext>
            </a:extLst>
          </p:cNvPr>
          <p:cNvSpPr/>
          <p:nvPr/>
        </p:nvSpPr>
        <p:spPr>
          <a:xfrm>
            <a:off x="1054099" y="1783226"/>
            <a:ext cx="10233333" cy="2537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OAuth</a:t>
            </a:r>
            <a:r>
              <a:rPr lang="zh-CN" altLang="en-US" dirty="0"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之间，设置了一个授权层（</a:t>
            </a:r>
            <a:r>
              <a:rPr lang="en-US" altLang="zh-CN" dirty="0">
                <a:ea typeface="微软雅黑" panose="020B0503020204020204" pitchFamily="34" charset="-122"/>
              </a:rPr>
              <a:t>authorization layer</a:t>
            </a:r>
            <a:r>
              <a:rPr lang="zh-CN" altLang="en-US" dirty="0">
                <a:ea typeface="微软雅黑" panose="020B0503020204020204" pitchFamily="34" charset="-122"/>
              </a:rPr>
              <a:t>）。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不能直接登录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，只能登录授权层，以此将用户与客户端区分开来。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登录授权层所用的令牌（</a:t>
            </a:r>
            <a:r>
              <a:rPr lang="en-US" altLang="zh-CN" dirty="0"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ea typeface="微软雅黑" panose="020B0503020204020204" pitchFamily="34" charset="-122"/>
              </a:rPr>
              <a:t>），与用户的密码不同。用户可以在登录的时候，指定授权层令牌的权限范围和有效期。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登录授权层以后，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服务提供商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根据令牌的权限范围和有效期，向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客户端</a:t>
            </a:r>
            <a:r>
              <a:rPr lang="en-US" altLang="zh-CN" dirty="0">
                <a:ea typeface="微软雅黑" panose="020B0503020204020204" pitchFamily="34" charset="-122"/>
              </a:rPr>
              <a:t>"</a:t>
            </a:r>
            <a:r>
              <a:rPr lang="zh-CN" altLang="en-US" dirty="0">
                <a:ea typeface="微软雅黑" panose="020B0503020204020204" pitchFamily="34" charset="-122"/>
              </a:rPr>
              <a:t>开放用户储存的资料。</a:t>
            </a:r>
          </a:p>
        </p:txBody>
      </p:sp>
    </p:spTree>
    <p:extLst>
      <p:ext uri="{BB962C8B-B14F-4D97-AF65-F5344CB8AC3E}">
        <p14:creationId xmlns:p14="http://schemas.microsoft.com/office/powerpoint/2010/main" val="302045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054099" y="543636"/>
            <a:ext cx="7032626" cy="685800"/>
          </a:xfrm>
        </p:spPr>
        <p:txBody>
          <a:bodyPr/>
          <a:lstStyle/>
          <a:p>
            <a:r>
              <a:rPr lang="en-US" altLang="zh-CN" b="0" dirty="0" err="1"/>
              <a:t>Oauth</a:t>
            </a:r>
            <a:r>
              <a:rPr lang="zh-CN" altLang="en-US" b="0" dirty="0"/>
              <a:t>优点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1B4598-E9CD-4614-BD5E-6F83ABCFC684}"/>
              </a:ext>
            </a:extLst>
          </p:cNvPr>
          <p:cNvSpPr txBox="1"/>
          <p:nvPr/>
        </p:nvSpPr>
        <p:spPr>
          <a:xfrm>
            <a:off x="1248697" y="1986116"/>
            <a:ext cx="906534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安全性更高，用户仅需对需要的操作授权，同时不用提供账号密码。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微软雅黑" panose="020B0503020204020204" pitchFamily="34" charset="-122"/>
              </a:rPr>
              <a:t>不需要针对不同的网站注册多个账号，使用授权就可以实现一个账号通过授权的方式登录不同的网站。</a:t>
            </a:r>
          </a:p>
        </p:txBody>
      </p:sp>
    </p:spTree>
    <p:extLst>
      <p:ext uri="{BB962C8B-B14F-4D97-AF65-F5344CB8AC3E}">
        <p14:creationId xmlns:p14="http://schemas.microsoft.com/office/powerpoint/2010/main" val="425412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17621" y="516340"/>
            <a:ext cx="7011941" cy="685800"/>
          </a:xfrm>
        </p:spPr>
        <p:txBody>
          <a:bodyPr/>
          <a:lstStyle/>
          <a:p>
            <a:r>
              <a:rPr lang="zh-CN" altLang="en-US" b="0" dirty="0"/>
              <a:t>基本处理流程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DEEE5B-9A09-47BD-81D7-1D3D91D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9" y="1585943"/>
            <a:ext cx="10199493" cy="511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6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b="0" dirty="0"/>
              <a:t>第二讲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65F026-0FAD-43C2-8DC3-0891FBC69423}"/>
              </a:ext>
            </a:extLst>
          </p:cNvPr>
          <p:cNvSpPr txBox="1"/>
          <p:nvPr/>
        </p:nvSpPr>
        <p:spPr>
          <a:xfrm>
            <a:off x="4031226" y="2343152"/>
            <a:ext cx="54128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协议基础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微信网页授权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实现第三方登录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45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326"/>
  <p:tag name="MH_SECTIONID" val="327,328,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01.Business Plan Full Coulour">
  <a:themeElements>
    <a:clrScheme name="light business">
      <a:dk1>
        <a:srgbClr val="5A6E82"/>
      </a:dk1>
      <a:lt1>
        <a:srgbClr val="FFFFFF"/>
      </a:lt1>
      <a:dk2>
        <a:srgbClr val="343434"/>
      </a:dk2>
      <a:lt2>
        <a:srgbClr val="F2F2F2"/>
      </a:lt2>
      <a:accent1>
        <a:srgbClr val="DF8079"/>
      </a:accent1>
      <a:accent2>
        <a:srgbClr val="14AA96"/>
      </a:accent2>
      <a:accent3>
        <a:srgbClr val="9BB955"/>
      </a:accent3>
      <a:accent4>
        <a:srgbClr val="F09B14"/>
      </a:accent4>
      <a:accent5>
        <a:srgbClr val="5A6E82"/>
      </a:accent5>
      <a:accent6>
        <a:srgbClr val="C44F3D"/>
      </a:accent6>
      <a:hlink>
        <a:srgbClr val="777777"/>
      </a:hlink>
      <a:folHlink>
        <a:srgbClr val="C0C0C0"/>
      </a:folHlink>
    </a:clrScheme>
    <a:fontScheme name="冬青黑简体">
      <a:majorFont>
        <a:latin typeface="冬青黑体简体中文 W6"/>
        <a:ea typeface="冬青黑体简体中文 W6"/>
        <a:cs typeface=""/>
      </a:majorFont>
      <a:minorFont>
        <a:latin typeface="冬青黑体简体中文 W3"/>
        <a:ea typeface="冬青黑体简体中文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>
              <a:lumMod val="50000"/>
            </a:schemeClr>
          </a:solidFill>
          <a:head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1.Business Plan Full Coulour" id="{23AD584A-CB43-47DB-92D0-7CB09D3BCF47}" vid="{08E8BF58-DA15-47B5-AA58-EBE52FE1C755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A000120140530A47KPBG</Template>
  <TotalTime>9579</TotalTime>
  <Words>1247</Words>
  <Application>Microsoft Office PowerPoint</Application>
  <PresentationFormat>宽屏</PresentationFormat>
  <Paragraphs>161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冬青黑体简体中文 W3</vt:lpstr>
      <vt:lpstr>冬青黑体简体中文 W6</vt:lpstr>
      <vt:lpstr>宋体</vt:lpstr>
      <vt:lpstr>微软雅黑</vt:lpstr>
      <vt:lpstr>Arial</vt:lpstr>
      <vt:lpstr>Arial Narrow</vt:lpstr>
      <vt:lpstr>Calibri</vt:lpstr>
      <vt:lpstr>Calibri Light</vt:lpstr>
      <vt:lpstr>Tempus Sans ITC</vt:lpstr>
      <vt:lpstr>Wingdings</vt:lpstr>
      <vt:lpstr>Office 主题</vt:lpstr>
      <vt:lpstr>自定义设计方案</vt:lpstr>
      <vt:lpstr>01.Business Plan Full Coulour</vt:lpstr>
      <vt:lpstr>1_自定义设计方案</vt:lpstr>
      <vt:lpstr>2_01.Business Plan Full Coulour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TonySong</dc:creator>
  <cp:lastModifiedBy>Python C</cp:lastModifiedBy>
  <cp:revision>1787</cp:revision>
  <dcterms:created xsi:type="dcterms:W3CDTF">2014-07-07T13:10:41Z</dcterms:created>
  <dcterms:modified xsi:type="dcterms:W3CDTF">2017-11-07T05:35:48Z</dcterms:modified>
</cp:coreProperties>
</file>