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22"/>
  </p:notesMasterIdLst>
  <p:handoutMasterIdLst>
    <p:handoutMasterId r:id="rId23"/>
  </p:handoutMasterIdLst>
  <p:sldIdLst>
    <p:sldId id="257" r:id="rId6"/>
    <p:sldId id="446" r:id="rId7"/>
    <p:sldId id="451" r:id="rId8"/>
    <p:sldId id="466" r:id="rId9"/>
    <p:sldId id="481" r:id="rId10"/>
    <p:sldId id="460" r:id="rId11"/>
    <p:sldId id="456" r:id="rId12"/>
    <p:sldId id="480" r:id="rId13"/>
    <p:sldId id="489" r:id="rId14"/>
    <p:sldId id="440" r:id="rId15"/>
    <p:sldId id="487" r:id="rId16"/>
    <p:sldId id="490" r:id="rId17"/>
    <p:sldId id="491" r:id="rId18"/>
    <p:sldId id="452" r:id="rId19"/>
    <p:sldId id="488" r:id="rId20"/>
    <p:sldId id="311"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504"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16</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2017/11/8</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11/8/2017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2017/11/8</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2017/11/8</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11/8/2017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2017/11/8</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2017/11/8</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2017/11/8</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2017/11/8</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2017/11/8</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2017/11/8</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2017/11/8</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2017/11/8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11/8/2017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2017/11/8</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11/8/2017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12</a:t>
            </a:r>
            <a:r>
              <a:rPr lang="zh-CN" altLang="en-US" dirty="0"/>
              <a:t>讲 复习总结</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32626" cy="685800"/>
          </a:xfrm>
        </p:spPr>
        <p:txBody>
          <a:bodyPr/>
          <a:lstStyle/>
          <a:p>
            <a:r>
              <a:rPr lang="en-US" altLang="zh-CN" b="0" dirty="0"/>
              <a:t>JS-SDK</a:t>
            </a:r>
            <a:r>
              <a:rPr lang="zh-CN" altLang="en-US" b="0" dirty="0"/>
              <a:t>重点</a:t>
            </a:r>
          </a:p>
        </p:txBody>
      </p:sp>
      <p:sp>
        <p:nvSpPr>
          <p:cNvPr id="3" name="文本框 2">
            <a:extLst>
              <a:ext uri="{FF2B5EF4-FFF2-40B4-BE49-F238E27FC236}">
                <a16:creationId xmlns:a16="http://schemas.microsoft.com/office/drawing/2014/main" id="{AFF59FF6-EC7D-483C-A6DB-530218550776}"/>
              </a:ext>
            </a:extLst>
          </p:cNvPr>
          <p:cNvSpPr txBox="1"/>
          <p:nvPr/>
        </p:nvSpPr>
        <p:spPr>
          <a:xfrm>
            <a:off x="1170039" y="1750142"/>
            <a:ext cx="849507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配置安全域名不支持</a:t>
            </a:r>
            <a:r>
              <a:rPr lang="en-US" altLang="zh-CN" dirty="0">
                <a:latin typeface="Consolas" panose="020B0609020204030204" pitchFamily="49" charset="0"/>
                <a:ea typeface="微软雅黑" panose="020B0503020204020204" pitchFamily="34" charset="-122"/>
              </a:rPr>
              <a:t>IP</a:t>
            </a:r>
            <a:r>
              <a:rPr lang="zh-CN" altLang="en-US" dirty="0">
                <a:latin typeface="Consolas" panose="020B0609020204030204" pitchFamily="49" charset="0"/>
                <a:ea typeface="微软雅黑" panose="020B0503020204020204" pitchFamily="34" charset="-122"/>
              </a:rPr>
              <a:t>地址，端口号以及短链域名，并且填写的域名须通过</a:t>
            </a:r>
            <a:r>
              <a:rPr lang="en-US" altLang="zh-CN" dirty="0">
                <a:latin typeface="Consolas" panose="020B0609020204030204" pitchFamily="49" charset="0"/>
                <a:ea typeface="微软雅黑" panose="020B0503020204020204" pitchFamily="34" charset="-122"/>
              </a:rPr>
              <a:t>ICP</a:t>
            </a:r>
            <a:r>
              <a:rPr lang="zh-CN" altLang="en-US" dirty="0">
                <a:latin typeface="Consolas" panose="020B0609020204030204" pitchFamily="49" charset="0"/>
                <a:ea typeface="微软雅黑" panose="020B0503020204020204" pitchFamily="34" charset="-122"/>
              </a:rPr>
              <a:t>备案的验证。</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配置修改每个月可以改</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次。</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配置域名可填写</a:t>
            </a:r>
            <a:r>
              <a:rPr lang="en-US" altLang="zh-CN" dirty="0">
                <a:latin typeface="Consolas" panose="020B0609020204030204" pitchFamily="49" charset="0"/>
                <a:ea typeface="微软雅黑" panose="020B0503020204020204" pitchFamily="34" charset="-122"/>
              </a:rPr>
              <a:t>3</a:t>
            </a:r>
            <a:r>
              <a:rPr lang="zh-CN" altLang="en-US" dirty="0">
                <a:latin typeface="Consolas" panose="020B0609020204030204" pitchFamily="49" charset="0"/>
                <a:ea typeface="微软雅黑" panose="020B0503020204020204" pitchFamily="34" charset="-122"/>
              </a:rPr>
              <a:t>个，但是测试号只能填写一个。</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注意配置签名的方式要使用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err="1">
                <a:latin typeface="Consolas" panose="020B0609020204030204" pitchFamily="49" charset="0"/>
                <a:ea typeface="微软雅黑" panose="020B0503020204020204" pitchFamily="34" charset="-122"/>
              </a:rPr>
              <a:t>ksort</a:t>
            </a:r>
            <a:r>
              <a:rPr lang="zh-CN" altLang="en-US" dirty="0">
                <a:latin typeface="Consolas" panose="020B0609020204030204" pitchFamily="49" charset="0"/>
                <a:ea typeface="微软雅黑" panose="020B0503020204020204" pitchFamily="34" charset="-122"/>
              </a:rPr>
              <a:t>对键值排序而不是数据值。</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a:t>
            </a:r>
            <a:r>
              <a:rPr lang="en-US" altLang="zh-CN" dirty="0">
                <a:latin typeface="Consolas" panose="020B0609020204030204" pitchFamily="49" charset="0"/>
                <a:ea typeface="微软雅黑" panose="020B0503020204020204" pitchFamily="34" charset="-122"/>
              </a:rPr>
              <a:t>JS-SDK</a:t>
            </a:r>
            <a:r>
              <a:rPr lang="zh-CN" altLang="en-US" dirty="0">
                <a:latin typeface="Consolas" panose="020B0609020204030204" pitchFamily="49" charset="0"/>
                <a:ea typeface="微软雅黑" panose="020B0503020204020204" pitchFamily="34" charset="-122"/>
              </a:rPr>
              <a:t>时，以</a:t>
            </a:r>
            <a:r>
              <a:rPr lang="en-US" altLang="zh-CN" dirty="0">
                <a:latin typeface="Consolas" panose="020B0609020204030204" pitchFamily="49" charset="0"/>
                <a:ea typeface="微软雅黑" panose="020B0503020204020204" pitchFamily="34" charset="-122"/>
              </a:rPr>
              <a:t>on</a:t>
            </a:r>
            <a:r>
              <a:rPr lang="zh-CN" altLang="en-US" dirty="0">
                <a:latin typeface="Consolas" panose="020B0609020204030204" pitchFamily="49" charset="0"/>
                <a:ea typeface="微软雅黑" panose="020B0503020204020204" pitchFamily="34" charset="-122"/>
              </a:rPr>
              <a:t>开头的接口要放在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函数中进行配置。</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注意配置提示错误如何去处理</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err="1">
                <a:latin typeface="Consolas" panose="020B0609020204030204" pitchFamily="49" charset="0"/>
                <a:ea typeface="微软雅黑" panose="020B0503020204020204" pitchFamily="34" charset="-122"/>
              </a:rPr>
              <a:t>Appid</a:t>
            </a:r>
            <a:r>
              <a:rPr lang="zh-CN" altLang="en-US" dirty="0">
                <a:latin typeface="Consolas" panose="020B0609020204030204" pitchFamily="49" charset="0"/>
                <a:ea typeface="微软雅黑" panose="020B0503020204020204" pitchFamily="34" charset="-122"/>
              </a:rPr>
              <a:t>填写错误</a:t>
            </a:r>
            <a:endParaRPr lang="en-US" altLang="zh-CN" dirty="0">
              <a:latin typeface="Consolas" panose="020B0609020204030204" pitchFamily="49" charset="0"/>
              <a:ea typeface="微软雅黑" panose="020B0503020204020204" pitchFamily="34" charset="-122"/>
            </a:endParaRPr>
          </a:p>
          <a:p>
            <a:pPr lvl="1">
              <a:lnSpc>
                <a:spcPct val="150000"/>
              </a:lnSpc>
            </a:pPr>
            <a:r>
              <a:rPr lang="zh-CN" altLang="en-US" dirty="0">
                <a:latin typeface="Consolas" panose="020B0609020204030204" pitchFamily="49" charset="0"/>
                <a:ea typeface="微软雅黑" panose="020B0503020204020204" pitchFamily="34" charset="-122"/>
              </a:rPr>
              <a:t>验证流程处理有问题</a:t>
            </a:r>
            <a:endParaRPr lang="en-US" altLang="zh-CN" dirty="0">
              <a:latin typeface="Consolas" panose="020B0609020204030204" pitchFamily="49" charset="0"/>
              <a:ea typeface="微软雅黑" panose="020B0503020204020204" pitchFamily="34" charset="-122"/>
            </a:endParaRPr>
          </a:p>
          <a:p>
            <a:pPr lvl="1">
              <a:lnSpc>
                <a:spcPct val="150000"/>
              </a:lnSpc>
            </a:pPr>
            <a:r>
              <a:rPr lang="zh-CN" altLang="en-US" dirty="0">
                <a:latin typeface="Consolas" panose="020B0609020204030204" pitchFamily="49" charset="0"/>
                <a:ea typeface="微软雅黑" panose="020B0503020204020204" pitchFamily="34" charset="-122"/>
              </a:rPr>
              <a:t>验证</a:t>
            </a:r>
            <a:r>
              <a:rPr lang="en-US" altLang="zh-CN" dirty="0" err="1">
                <a:latin typeface="Consolas" panose="020B0609020204030204" pitchFamily="49" charset="0"/>
                <a:ea typeface="微软雅黑" panose="020B0503020204020204" pitchFamily="34" charset="-122"/>
              </a:rPr>
              <a:t>url</a:t>
            </a:r>
            <a:r>
              <a:rPr lang="zh-CN" altLang="en-US" dirty="0">
                <a:latin typeface="Consolas" panose="020B0609020204030204" pitchFamily="49" charset="0"/>
                <a:ea typeface="微软雅黑" panose="020B0503020204020204" pitchFamily="34" charset="-122"/>
              </a:rPr>
              <a:t>的域名和配置填写的域名不一致</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2045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4450791" cy="685800"/>
          </a:xfrm>
        </p:spPr>
        <p:txBody>
          <a:bodyPr/>
          <a:lstStyle/>
          <a:p>
            <a:r>
              <a:rPr lang="zh-CN" altLang="en-US" b="0" dirty="0"/>
              <a:t>重点知识总结</a:t>
            </a:r>
          </a:p>
        </p:txBody>
      </p:sp>
      <p:sp>
        <p:nvSpPr>
          <p:cNvPr id="2" name="文本框 1">
            <a:extLst>
              <a:ext uri="{FF2B5EF4-FFF2-40B4-BE49-F238E27FC236}">
                <a16:creationId xmlns:a16="http://schemas.microsoft.com/office/drawing/2014/main" id="{7AD75054-8DC1-4463-9168-E869037F7160}"/>
              </a:ext>
            </a:extLst>
          </p:cNvPr>
          <p:cNvSpPr txBox="1"/>
          <p:nvPr/>
        </p:nvSpPr>
        <p:spPr>
          <a:xfrm>
            <a:off x="1061884" y="1700980"/>
            <a:ext cx="9340645"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了解几种服务器类型以及</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程序运行过程和基本流程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要了解微信公众号几种类型以及区别和定位。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开发者服务器被动回复消息，微信服务器不支持表情消息。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熟悉服务器配置验证流程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熟悉</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配置验证流程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了解微信服务器转发消息是</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格式，微信接口返回数据是</a:t>
            </a:r>
            <a:r>
              <a:rPr lang="en-US" altLang="zh-CN" dirty="0">
                <a:latin typeface="微软雅黑" panose="020B0503020204020204" pitchFamily="34" charset="-122"/>
                <a:ea typeface="微软雅黑" panose="020B0503020204020204" pitchFamily="34" charset="-122"/>
              </a:rPr>
              <a:t>JSON</a:t>
            </a:r>
            <a:r>
              <a:rPr lang="zh-CN" altLang="en-US" dirty="0">
                <a:latin typeface="微软雅黑" panose="020B0503020204020204" pitchFamily="34" charset="-122"/>
                <a:ea typeface="微软雅黑" panose="020B0503020204020204" pitchFamily="34" charset="-122"/>
              </a:rPr>
              <a:t>格式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了解微信网页授权的流程</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客户端跳转微信授权页面发起调用请求</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用户同意后客户端获取授权码</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客户端使用授权码以及其他参数调用</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接口获取令牌</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access_token</a:t>
            </a:r>
            <a:r>
              <a:rPr lang="zh-CN" altLang="en-US" dirty="0">
                <a:latin typeface="微软雅黑" panose="020B0503020204020204" pitchFamily="34" charset="-122"/>
                <a:ea typeface="微软雅黑" panose="020B0503020204020204" pitchFamily="34" charset="-122"/>
              </a:rPr>
              <a:t>获取用户信息</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349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7685604" cy="685800"/>
          </a:xfrm>
        </p:spPr>
        <p:txBody>
          <a:bodyPr/>
          <a:lstStyle/>
          <a:p>
            <a:r>
              <a:rPr lang="zh-CN" altLang="en-US" b="0" dirty="0"/>
              <a:t>开发者服务器配置验证的流程</a:t>
            </a:r>
          </a:p>
        </p:txBody>
      </p:sp>
      <p:sp>
        <p:nvSpPr>
          <p:cNvPr id="2" name="文本框 1">
            <a:extLst>
              <a:ext uri="{FF2B5EF4-FFF2-40B4-BE49-F238E27FC236}">
                <a16:creationId xmlns:a16="http://schemas.microsoft.com/office/drawing/2014/main" id="{7AD75054-8DC1-4463-9168-E869037F7160}"/>
              </a:ext>
            </a:extLst>
          </p:cNvPr>
          <p:cNvSpPr txBox="1"/>
          <p:nvPr/>
        </p:nvSpPr>
        <p:spPr>
          <a:xfrm>
            <a:off x="1061884" y="1700980"/>
            <a:ext cx="9340645"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开启服务器配置填好参数并确认，微信后台会把验证签名与签名参数以</a:t>
            </a:r>
            <a:r>
              <a:rPr lang="en-US" altLang="zh-CN" dirty="0">
                <a:latin typeface="微软雅黑" panose="020B0503020204020204" pitchFamily="34" charset="-122"/>
                <a:ea typeface="微软雅黑" panose="020B0503020204020204" pitchFamily="34" charset="-122"/>
              </a:rPr>
              <a:t>GET</a:t>
            </a:r>
            <a:r>
              <a:rPr lang="zh-CN" altLang="en-US" dirty="0">
                <a:latin typeface="微软雅黑" panose="020B0503020204020204" pitchFamily="34" charset="-122"/>
                <a:ea typeface="微软雅黑" panose="020B0503020204020204" pitchFamily="34" charset="-122"/>
              </a:rPr>
              <a:t>参数形式提交到开发者</a:t>
            </a:r>
            <a:r>
              <a:rPr lang="en-US" altLang="zh-CN" dirty="0">
                <a:latin typeface="微软雅黑" panose="020B0503020204020204" pitchFamily="34" charset="-122"/>
                <a:ea typeface="微软雅黑" panose="020B0503020204020204" pitchFamily="34" charset="-122"/>
              </a:rPr>
              <a:t>URL</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开发者服务器程序使用和微信相同的签名流程进行签名并对比提交过来的签名参数</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如果签名相同则返回随机字符串参数，否则配置失败</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873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5660159" cy="685800"/>
          </a:xfrm>
        </p:spPr>
        <p:txBody>
          <a:bodyPr/>
          <a:lstStyle/>
          <a:p>
            <a:r>
              <a:rPr lang="en-US" altLang="zh-CN" b="0" dirty="0"/>
              <a:t>JSSDK</a:t>
            </a:r>
            <a:r>
              <a:rPr lang="zh-CN" altLang="en-US" b="0" dirty="0"/>
              <a:t>配置验证流程</a:t>
            </a:r>
          </a:p>
        </p:txBody>
      </p:sp>
      <p:sp>
        <p:nvSpPr>
          <p:cNvPr id="2" name="文本框 1">
            <a:extLst>
              <a:ext uri="{FF2B5EF4-FFF2-40B4-BE49-F238E27FC236}">
                <a16:creationId xmlns:a16="http://schemas.microsoft.com/office/drawing/2014/main" id="{7AD75054-8DC1-4463-9168-E869037F7160}"/>
              </a:ext>
            </a:extLst>
          </p:cNvPr>
          <p:cNvSpPr txBox="1"/>
          <p:nvPr/>
        </p:nvSpPr>
        <p:spPr>
          <a:xfrm>
            <a:off x="1061884" y="1700980"/>
            <a:ext cx="9340645"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公众号页面功能设置填写</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的调用安全域名</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使用微信开发者文档提供的签名参数以及流程进行签名操作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在页面中把签名以及签名需要的参数传递到</a:t>
            </a:r>
            <a:r>
              <a:rPr lang="en-US" altLang="zh-CN" dirty="0" err="1">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接口验证以后会提示是否验证成功</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80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b="0" dirty="0"/>
              <a:t>第三讲</a:t>
            </a:r>
          </a:p>
        </p:txBody>
      </p:sp>
      <p:sp>
        <p:nvSpPr>
          <p:cNvPr id="4" name="文本框 3">
            <a:extLst>
              <a:ext uri="{FF2B5EF4-FFF2-40B4-BE49-F238E27FC236}">
                <a16:creationId xmlns:a16="http://schemas.microsoft.com/office/drawing/2014/main" id="{881044DB-5DAA-45FE-B324-1F8A4718636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总结</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4450791" cy="685800"/>
          </a:xfrm>
        </p:spPr>
        <p:txBody>
          <a:bodyPr/>
          <a:lstStyle/>
          <a:p>
            <a:r>
              <a:rPr lang="zh-CN" altLang="en-US" b="0" dirty="0"/>
              <a:t>总结</a:t>
            </a:r>
          </a:p>
        </p:txBody>
      </p:sp>
      <p:sp>
        <p:nvSpPr>
          <p:cNvPr id="2" name="文本框 1">
            <a:extLst>
              <a:ext uri="{FF2B5EF4-FFF2-40B4-BE49-F238E27FC236}">
                <a16:creationId xmlns:a16="http://schemas.microsoft.com/office/drawing/2014/main" id="{7AD75054-8DC1-4463-9168-E869037F7160}"/>
              </a:ext>
            </a:extLst>
          </p:cNvPr>
          <p:cNvSpPr txBox="1"/>
          <p:nvPr/>
        </p:nvSpPr>
        <p:spPr>
          <a:xfrm>
            <a:off x="4178710" y="3156155"/>
            <a:ext cx="4404852" cy="581057"/>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 The end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088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4" name="文本框 3">
            <a:extLst>
              <a:ext uri="{FF2B5EF4-FFF2-40B4-BE49-F238E27FC236}">
                <a16:creationId xmlns:a16="http://schemas.microsoft.com/office/drawing/2014/main" id="{3D9D4789-303D-467C-AFCF-1F756CE1802A}"/>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整体脉络</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重点回顾</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关于本课程</a:t>
            </a:r>
          </a:p>
        </p:txBody>
      </p:sp>
      <p:sp>
        <p:nvSpPr>
          <p:cNvPr id="3" name="文本框 2">
            <a:extLst>
              <a:ext uri="{FF2B5EF4-FFF2-40B4-BE49-F238E27FC236}">
                <a16:creationId xmlns:a16="http://schemas.microsoft.com/office/drawing/2014/main" id="{9CD75C41-22C5-4214-8ABA-E17485BBEAD1}"/>
              </a:ext>
            </a:extLst>
          </p:cNvPr>
          <p:cNvSpPr txBox="1"/>
          <p:nvPr/>
        </p:nvSpPr>
        <p:spPr>
          <a:xfrm>
            <a:off x="1054100" y="1877961"/>
            <a:ext cx="10351319" cy="2539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微信公众号的开发者服务器接入与公众号接口开发是面向实际业务场景的，课程上来说属于实践性很强的课程，而且并没有领域的划分，涉及到了前端，后台，服务器配置管理等。</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尽管目前的课程后台使用</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处理，但是微信并不限定于语言，后台使用</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a:t>
            </a:r>
            <a:r>
              <a:rPr lang="en-US" altLang="zh-CN" dirty="0">
                <a:latin typeface="Consolas" panose="020B0609020204030204" pitchFamily="49" charset="0"/>
                <a:ea typeface="微软雅黑" panose="020B0503020204020204" pitchFamily="34" charset="-122"/>
              </a:rPr>
              <a:t>Python</a:t>
            </a:r>
            <a:r>
              <a:rPr lang="zh-CN" altLang="en-US" dirty="0">
                <a:latin typeface="Consolas" panose="020B0609020204030204" pitchFamily="49" charset="0"/>
                <a:ea typeface="微软雅黑" panose="020B0503020204020204" pitchFamily="34" charset="-122"/>
              </a:rPr>
              <a:t>同样可以处理，处理方式是相同的。但是微信只提供了</a:t>
            </a:r>
            <a:r>
              <a:rPr lang="en-US" altLang="zh-CN" dirty="0">
                <a:latin typeface="Consolas" panose="020B0609020204030204" pitchFamily="49" charset="0"/>
                <a:ea typeface="微软雅黑" panose="020B0503020204020204" pitchFamily="34" charset="-122"/>
              </a:rPr>
              <a:t>Java</a:t>
            </a:r>
            <a:r>
              <a:rPr lang="zh-CN" altLang="en-US" dirty="0">
                <a:latin typeface="Consolas" panose="020B0609020204030204" pitchFamily="49" charset="0"/>
                <a:ea typeface="微软雅黑" panose="020B0503020204020204" pitchFamily="34" charset="-122"/>
              </a:rPr>
              <a:t>与</a:t>
            </a:r>
            <a:r>
              <a:rPr lang="en-US" altLang="zh-CN" dirty="0">
                <a:latin typeface="Consolas" panose="020B0609020204030204" pitchFamily="49" charset="0"/>
                <a:ea typeface="微软雅黑" panose="020B0503020204020204" pitchFamily="34" charset="-122"/>
              </a:rPr>
              <a:t>PHP</a:t>
            </a:r>
            <a:r>
              <a:rPr lang="zh-CN" altLang="en-US" dirty="0">
                <a:latin typeface="Consolas" panose="020B0609020204030204" pitchFamily="49" charset="0"/>
                <a:ea typeface="微软雅黑" panose="020B0503020204020204" pitchFamily="34" charset="-122"/>
              </a:rPr>
              <a:t>的</a:t>
            </a:r>
            <a:r>
              <a:rPr lang="en-US" altLang="zh-CN" dirty="0">
                <a:latin typeface="Consolas" panose="020B0609020204030204" pitchFamily="49" charset="0"/>
                <a:ea typeface="微软雅黑" panose="020B0503020204020204" pitchFamily="34" charset="-122"/>
              </a:rPr>
              <a:t>SDK</a:t>
            </a:r>
            <a:r>
              <a:rPr lang="zh-CN" altLang="en-US" dirty="0">
                <a:latin typeface="Consolas" panose="020B0609020204030204" pitchFamily="49" charset="0"/>
                <a:ea typeface="微软雅黑" panose="020B0503020204020204" pitchFamily="34" charset="-122"/>
              </a:rPr>
              <a:t>与示例</a:t>
            </a:r>
            <a:r>
              <a:rPr lang="en-US" altLang="zh-CN" dirty="0">
                <a:latin typeface="Consolas" panose="020B0609020204030204" pitchFamily="49" charset="0"/>
                <a:ea typeface="微软雅黑" panose="020B0503020204020204" pitchFamily="34" charset="-122"/>
              </a:rPr>
              <a:t>Demo</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对于微信的开发，更多的是扩展公司的业务，方便接入客户，同时也方便用户找到服务，实际工作中经常涉及到微信开发。所以不能仅仅停留在课程上的简单示例。</a:t>
            </a:r>
          </a:p>
        </p:txBody>
      </p:sp>
    </p:spTree>
    <p:extLst>
      <p:ext uri="{BB962C8B-B14F-4D97-AF65-F5344CB8AC3E}">
        <p14:creationId xmlns:p14="http://schemas.microsoft.com/office/powerpoint/2010/main" val="123611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整体梳理</a:t>
            </a:r>
          </a:p>
        </p:txBody>
      </p:sp>
      <p:sp>
        <p:nvSpPr>
          <p:cNvPr id="3" name="文本框 2">
            <a:extLst>
              <a:ext uri="{FF2B5EF4-FFF2-40B4-BE49-F238E27FC236}">
                <a16:creationId xmlns:a16="http://schemas.microsoft.com/office/drawing/2014/main" id="{2AE4CADF-D9FF-4E88-9876-447A15F07A1A}"/>
              </a:ext>
            </a:extLst>
          </p:cNvPr>
          <p:cNvSpPr txBox="1"/>
          <p:nvPr/>
        </p:nvSpPr>
        <p:spPr>
          <a:xfrm>
            <a:off x="1327355" y="1769806"/>
            <a:ext cx="9733935"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本课程可分为三大部分：公众号基础与配置接入服务器；微信消息处理；微信接口调用。</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消息处理是微信客户端发送消息到公众号后，微信服务器会把消息转发到开发者服务器，开发者服务器对此做出相应回复。</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接口调用是开发者主动发起请求到微信服务器，并根据返回的结果做处理。</a:t>
            </a:r>
            <a:r>
              <a:rPr lang="en-US" altLang="zh-CN" sz="1600" dirty="0">
                <a:latin typeface="微软雅黑" panose="020B0503020204020204" pitchFamily="34" charset="-122"/>
                <a:ea typeface="微软雅黑" panose="020B0503020204020204" pitchFamily="34" charset="-122"/>
              </a:rPr>
              <a:t>PHP</a:t>
            </a: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CURL</a:t>
            </a:r>
            <a:r>
              <a:rPr lang="zh-CN" altLang="en-US" sz="1600" dirty="0">
                <a:latin typeface="微软雅黑" panose="020B0503020204020204" pitchFamily="34" charset="-122"/>
                <a:ea typeface="微软雅黑" panose="020B0503020204020204" pitchFamily="34" charset="-122"/>
              </a:rPr>
              <a:t>扩展或者是第三方扩展处理请求。</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在整个过程中讲解了</a:t>
            </a:r>
            <a:r>
              <a:rPr lang="en-US" altLang="zh-CN" dirty="0" err="1">
                <a:latin typeface="微软雅黑" panose="020B0503020204020204" pitchFamily="34" charset="-122"/>
                <a:ea typeface="微软雅黑" panose="020B0503020204020204" pitchFamily="34" charset="-122"/>
              </a:rPr>
              <a:t>WeUI</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，这些都是微信为了方便开发者而提供的前端工具。</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网页授权可以用作第三方登录，需要在微信中使用，网站独立的第三方登录是另一个接口，在微信开放平台中接入。</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第二讲</a:t>
            </a:r>
          </a:p>
        </p:txBody>
      </p:sp>
      <p:sp>
        <p:nvSpPr>
          <p:cNvPr id="5" name="文本框 4">
            <a:extLst>
              <a:ext uri="{FF2B5EF4-FFF2-40B4-BE49-F238E27FC236}">
                <a16:creationId xmlns:a16="http://schemas.microsoft.com/office/drawing/2014/main" id="{DF540757-2DF2-4689-9860-0FF6F3C265D1}"/>
              </a:ext>
            </a:extLst>
          </p:cNvPr>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整体脉络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重点回顾</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529461" cy="685800"/>
          </a:xfrm>
        </p:spPr>
        <p:txBody>
          <a:bodyPr/>
          <a:lstStyle/>
          <a:p>
            <a:r>
              <a:rPr lang="zh-CN" altLang="en-US" b="0" dirty="0"/>
              <a:t>开发过程要注意的问题</a:t>
            </a:r>
          </a:p>
        </p:txBody>
      </p:sp>
      <p:sp>
        <p:nvSpPr>
          <p:cNvPr id="3" name="文本框 2"/>
          <p:cNvSpPr txBox="1"/>
          <p:nvPr/>
        </p:nvSpPr>
        <p:spPr>
          <a:xfrm>
            <a:off x="1054099" y="1645920"/>
            <a:ext cx="10485120"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开发者配置要按照要求配置好，启用加密注意密钥的位数要求。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开发者配置的</a:t>
            </a:r>
            <a:r>
              <a:rPr lang="en-US" altLang="zh-CN" dirty="0">
                <a:latin typeface="Calibri" panose="020F0502020204030204" pitchFamily="34" charset="0"/>
                <a:ea typeface="微软雅黑" panose="020B0503020204020204" pitchFamily="34" charset="-122"/>
              </a:rPr>
              <a:t>URL</a:t>
            </a:r>
            <a:r>
              <a:rPr lang="zh-CN" altLang="en-US" dirty="0">
                <a:latin typeface="Calibri" panose="020F0502020204030204" pitchFamily="34" charset="0"/>
                <a:ea typeface="微软雅黑" panose="020B0503020204020204" pitchFamily="34" charset="-122"/>
              </a:rPr>
              <a:t>验证与回复消息是互斥的，注意配置过程中修改代码。</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版本导致的处理错误，微信提供的</a:t>
            </a:r>
            <a:r>
              <a:rPr lang="en-US" altLang="zh-CN" dirty="0">
                <a:latin typeface="Calibri" panose="020F0502020204030204" pitchFamily="34" charset="0"/>
                <a:ea typeface="微软雅黑" panose="020B0503020204020204" pitchFamily="34" charset="-122"/>
              </a:rPr>
              <a:t>SDK</a:t>
            </a:r>
            <a:r>
              <a:rPr lang="zh-CN" altLang="en-US" dirty="0">
                <a:latin typeface="Calibri" panose="020F0502020204030204" pitchFamily="34" charset="0"/>
                <a:ea typeface="微软雅黑" panose="020B0503020204020204" pitchFamily="34" charset="-122"/>
              </a:rPr>
              <a:t>以及示例代码都是使用旧版本的</a:t>
            </a:r>
            <a:r>
              <a:rPr lang="en-US" altLang="zh-CN" dirty="0">
                <a:latin typeface="Calibri" panose="020F0502020204030204" pitchFamily="34" charset="0"/>
                <a:ea typeface="微软雅黑" panose="020B0503020204020204" pitchFamily="34" charset="-122"/>
              </a:rPr>
              <a:t>PHP</a:t>
            </a:r>
            <a:r>
              <a:rPr lang="zh-CN" altLang="en-US" dirty="0">
                <a:latin typeface="Calibri" panose="020F0502020204030204" pitchFamily="34" charset="0"/>
                <a:ea typeface="微软雅黑" panose="020B0503020204020204" pitchFamily="34" charset="-122"/>
              </a:rPr>
              <a:t>完成的，如果使用的话，注意修改相应的语法。</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注意接口调用的频次限制，对于需要缓存的数据要有缓存处理，避免频繁地发起请求。</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配置</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以及支付授权目录注意要求，填写域名要与格式对应，</a:t>
            </a:r>
            <a:r>
              <a:rPr lang="en-US" altLang="zh-CN" dirty="0">
                <a:latin typeface="Calibri" panose="020F0502020204030204" pitchFamily="34" charset="0"/>
                <a:ea typeface="微软雅黑" panose="020B0503020204020204" pitchFamily="34" charset="-122"/>
              </a:rPr>
              <a:t>JS-SDK</a:t>
            </a:r>
            <a:r>
              <a:rPr lang="zh-CN" altLang="en-US" dirty="0">
                <a:latin typeface="Calibri" panose="020F0502020204030204" pitchFamily="34" charset="0"/>
                <a:ea typeface="微软雅黑" panose="020B0503020204020204" pitchFamily="34" charset="-122"/>
              </a:rPr>
              <a:t>配置安全域名使用以及域名即可，后面无需加具体路径。</a:t>
            </a:r>
            <a:endParaRPr lang="en-US" altLang="zh-CN" dirty="0">
              <a:latin typeface="Calibri" panose="020F050202020403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ea typeface="微软雅黑" panose="020B0503020204020204" pitchFamily="34" charset="-122"/>
              </a:rPr>
              <a:t>调用接口提交</a:t>
            </a:r>
            <a:r>
              <a:rPr lang="en-US" altLang="zh-CN" dirty="0">
                <a:latin typeface="Calibri" panose="020F0502020204030204" pitchFamily="34" charset="0"/>
                <a:ea typeface="微软雅黑" panose="020B0503020204020204" pitchFamily="34" charset="-122"/>
              </a:rPr>
              <a:t>POST</a:t>
            </a:r>
            <a:r>
              <a:rPr lang="zh-CN" altLang="en-US" dirty="0">
                <a:latin typeface="Calibri" panose="020F0502020204030204" pitchFamily="34" charset="0"/>
                <a:ea typeface="微软雅黑" panose="020B0503020204020204" pitchFamily="34" charset="-122"/>
              </a:rPr>
              <a:t>数据，如果使用</a:t>
            </a:r>
            <a:r>
              <a:rPr lang="en-US" altLang="zh-CN" dirty="0" err="1">
                <a:latin typeface="Calibri" panose="020F0502020204030204" pitchFamily="34" charset="0"/>
                <a:ea typeface="微软雅黑" panose="020B0503020204020204" pitchFamily="34" charset="-122"/>
              </a:rPr>
              <a:t>json_encode</a:t>
            </a:r>
            <a:r>
              <a:rPr lang="zh-CN" altLang="en-US" dirty="0">
                <a:latin typeface="Calibri" panose="020F0502020204030204" pitchFamily="34" charset="0"/>
                <a:ea typeface="微软雅黑" panose="020B0503020204020204" pitchFamily="34" charset="-122"/>
              </a:rPr>
              <a:t>函数转换成</a:t>
            </a:r>
            <a:r>
              <a:rPr lang="en-US" altLang="zh-CN" dirty="0">
                <a:latin typeface="Calibri" panose="020F0502020204030204" pitchFamily="34" charset="0"/>
                <a:ea typeface="微软雅黑" panose="020B0503020204020204" pitchFamily="34" charset="-122"/>
              </a:rPr>
              <a:t>JSON</a:t>
            </a:r>
            <a:r>
              <a:rPr lang="zh-CN" altLang="en-US" dirty="0">
                <a:latin typeface="Calibri" panose="020F0502020204030204" pitchFamily="34" charset="0"/>
                <a:ea typeface="微软雅黑" panose="020B0503020204020204" pitchFamily="34" charset="-122"/>
              </a:rPr>
              <a:t>格式，则注意要加选项</a:t>
            </a:r>
            <a:r>
              <a:rPr lang="en-US" altLang="zh-CN" dirty="0">
                <a:latin typeface="Calibri" panose="020F0502020204030204" pitchFamily="34" charset="0"/>
                <a:ea typeface="微软雅黑" panose="020B0503020204020204" pitchFamily="34" charset="-122"/>
              </a:rPr>
              <a:t>JSON_UNESCAPED_UNICODE</a:t>
            </a:r>
            <a:r>
              <a:rPr lang="zh-CN" altLang="en-US" dirty="0">
                <a:latin typeface="Calibri" panose="020F0502020204030204" pitchFamily="34" charset="0"/>
                <a:ea typeface="微软雅黑" panose="020B0503020204020204" pitchFamily="34" charset="-122"/>
              </a:rPr>
              <a:t>选项，否则中文会被转化成</a:t>
            </a:r>
            <a:r>
              <a:rPr lang="en-US" altLang="zh-CN" dirty="0">
                <a:latin typeface="Calibri" panose="020F0502020204030204" pitchFamily="34" charset="0"/>
                <a:ea typeface="微软雅黑" panose="020B0503020204020204" pitchFamily="34" charset="-122"/>
              </a:rPr>
              <a:t>\u</a:t>
            </a:r>
            <a:r>
              <a:rPr lang="zh-CN" altLang="en-US" dirty="0">
                <a:latin typeface="Calibri" panose="020F0502020204030204" pitchFamily="34" charset="0"/>
                <a:ea typeface="微软雅黑" panose="020B0503020204020204" pitchFamily="34" charset="-122"/>
              </a:rPr>
              <a:t>开头的</a:t>
            </a:r>
            <a:r>
              <a:rPr lang="en-US" altLang="zh-CN" dirty="0">
                <a:latin typeface="Calibri" panose="020F0502020204030204" pitchFamily="34" charset="0"/>
                <a:ea typeface="微软雅黑" panose="020B0503020204020204" pitchFamily="34" charset="-122"/>
              </a:rPr>
              <a:t>utf-8</a:t>
            </a:r>
            <a:r>
              <a:rPr lang="zh-CN" altLang="en-US" dirty="0">
                <a:latin typeface="Calibri" panose="020F0502020204030204" pitchFamily="34" charset="0"/>
                <a:ea typeface="微软雅黑" panose="020B0503020204020204" pitchFamily="34" charset="-122"/>
              </a:rPr>
              <a:t>编码值，微信会提示错误。</a:t>
            </a:r>
          </a:p>
        </p:txBody>
      </p:sp>
    </p:spTree>
    <p:extLst>
      <p:ext uri="{BB962C8B-B14F-4D97-AF65-F5344CB8AC3E}">
        <p14:creationId xmlns:p14="http://schemas.microsoft.com/office/powerpoint/2010/main" val="290227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重点</a:t>
            </a:r>
          </a:p>
        </p:txBody>
      </p:sp>
      <p:sp>
        <p:nvSpPr>
          <p:cNvPr id="3" name="文本框 2">
            <a:extLst>
              <a:ext uri="{FF2B5EF4-FFF2-40B4-BE49-F238E27FC236}">
                <a16:creationId xmlns:a16="http://schemas.microsoft.com/office/drawing/2014/main" id="{0C31CB6B-CC81-4C1B-9B8F-E22CECAB985E}"/>
              </a:ext>
            </a:extLst>
          </p:cNvPr>
          <p:cNvSpPr txBox="1"/>
          <p:nvPr/>
        </p:nvSpPr>
        <p:spPr>
          <a:xfrm>
            <a:off x="1140542" y="1838632"/>
            <a:ext cx="10382864"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发起请求，注意选项，对于</a:t>
            </a:r>
            <a:r>
              <a:rPr lang="en-US" altLang="zh-CN" dirty="0">
                <a:latin typeface="Consolas" panose="020B0609020204030204" pitchFamily="49" charset="0"/>
                <a:ea typeface="微软雅黑" panose="020B0503020204020204" pitchFamily="34" charset="-122"/>
              </a:rPr>
              <a:t>https</a:t>
            </a:r>
            <a:r>
              <a:rPr lang="zh-CN" altLang="en-US" dirty="0">
                <a:latin typeface="Consolas" panose="020B0609020204030204" pitchFamily="49" charset="0"/>
                <a:ea typeface="微软雅黑" panose="020B0503020204020204" pitchFamily="34" charset="-122"/>
              </a:rPr>
              <a:t>连接要使用</a:t>
            </a:r>
            <a:r>
              <a:rPr lang="en-US" altLang="zh-CN" dirty="0">
                <a:latin typeface="Consolas" panose="020B0609020204030204" pitchFamily="49" charset="0"/>
                <a:ea typeface="微软雅黑" panose="020B0503020204020204" pitchFamily="34" charset="-122"/>
              </a:rPr>
              <a:t>CURLOPT_SSL_VERIFYPEER</a:t>
            </a:r>
            <a:r>
              <a:rPr lang="zh-CN" altLang="en-US" dirty="0">
                <a:latin typeface="Consolas" panose="020B0609020204030204" pitchFamily="49" charset="0"/>
                <a:ea typeface="微软雅黑" panose="020B0503020204020204" pitchFamily="34" charset="-122"/>
              </a:rPr>
              <a:t>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上传文件请使用</a:t>
            </a:r>
            <a:r>
              <a:rPr lang="en-US" altLang="zh-CN" dirty="0" err="1">
                <a:latin typeface="Consolas" panose="020B0609020204030204" pitchFamily="49" charset="0"/>
                <a:ea typeface="微软雅黑" panose="020B0503020204020204" pitchFamily="34" charset="-122"/>
              </a:rPr>
              <a:t>CURLFile</a:t>
            </a:r>
            <a:r>
              <a:rPr lang="zh-CN" altLang="en-US" dirty="0">
                <a:latin typeface="Consolas" panose="020B0609020204030204" pitchFamily="49" charset="0"/>
                <a:ea typeface="微软雅黑" panose="020B0503020204020204" pitchFamily="34" charset="-122"/>
              </a:rPr>
              <a:t>初始化文件对象，</a:t>
            </a:r>
            <a:r>
              <a:rPr lang="en-US" altLang="zh-CN" dirty="0">
                <a:latin typeface="Consolas" panose="020B0609020204030204" pitchFamily="49" charset="0"/>
                <a:ea typeface="微软雅黑" panose="020B0503020204020204" pitchFamily="34" charset="-122"/>
              </a:rPr>
              <a:t>PHP7.0+</a:t>
            </a:r>
            <a:r>
              <a:rPr lang="zh-CN" altLang="en-US" dirty="0">
                <a:latin typeface="Consolas" panose="020B0609020204030204" pitchFamily="49" charset="0"/>
                <a:ea typeface="微软雅黑" panose="020B0503020204020204" pitchFamily="34" charset="-122"/>
              </a:rPr>
              <a:t>版本以上已经不支持老式的上传方式。</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如果使用内置</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扩展，进行</a:t>
            </a:r>
            <a:r>
              <a:rPr lang="en-US" altLang="zh-CN" dirty="0">
                <a:latin typeface="Consolas" panose="020B0609020204030204" pitchFamily="49" charset="0"/>
                <a:ea typeface="微软雅黑" panose="020B0503020204020204" pitchFamily="34" charset="-122"/>
              </a:rPr>
              <a:t>RAW </a:t>
            </a:r>
            <a:r>
              <a:rPr lang="zh-CN" altLang="en-US" dirty="0">
                <a:latin typeface="Consolas" panose="020B0609020204030204" pitchFamily="49" charset="0"/>
                <a:ea typeface="微软雅黑" panose="020B0503020204020204" pitchFamily="34" charset="-122"/>
              </a:rPr>
              <a:t>格式的</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提交，则需要设置</a:t>
            </a:r>
            <a:r>
              <a:rPr lang="en-US" altLang="zh-CN" dirty="0">
                <a:latin typeface="Consolas" panose="020B0609020204030204" pitchFamily="49" charset="0"/>
                <a:ea typeface="微软雅黑" panose="020B0503020204020204" pitchFamily="34" charset="-122"/>
              </a:rPr>
              <a:t>CURLOPT_HTTPHEADER</a:t>
            </a:r>
            <a:r>
              <a:rPr lang="zh-CN" altLang="en-US" dirty="0">
                <a:latin typeface="Consolas" panose="020B0609020204030204" pitchFamily="49" charset="0"/>
                <a:ea typeface="微软雅黑" panose="020B0503020204020204" pitchFamily="34" charset="-122"/>
              </a:rPr>
              <a:t>选项加入</a:t>
            </a:r>
            <a:r>
              <a:rPr lang="en-US" altLang="zh-CN" dirty="0">
                <a:latin typeface="Consolas" panose="020B0609020204030204" pitchFamily="49" charset="0"/>
                <a:ea typeface="微软雅黑" panose="020B0503020204020204" pitchFamily="34" charset="-122"/>
              </a:rPr>
              <a:t>”Content-Type: text/plain”</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下载数据，根据文件大小选择不同的方法，最好方式是让</a:t>
            </a: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自动处理数据流：</a:t>
            </a:r>
            <a:r>
              <a:rPr lang="en-US" altLang="zh-CN" dirty="0">
                <a:latin typeface="Consolas" panose="020B0609020204030204" pitchFamily="49" charset="0"/>
                <a:ea typeface="微软雅黑" panose="020B0503020204020204" pitchFamily="34" charset="-122"/>
              </a:rPr>
              <a:t>CURLOPT_FILE</a:t>
            </a:r>
            <a:r>
              <a:rPr lang="zh-CN" altLang="en-US" dirty="0">
                <a:latin typeface="Consolas" panose="020B0609020204030204" pitchFamily="49" charset="0"/>
                <a:ea typeface="微软雅黑" panose="020B0503020204020204" pitchFamily="34" charset="-122"/>
              </a:rPr>
              <a:t>设置为一个已打开的具有写权限的文件描述符。并且要把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使用第三方扩展要注意扩展的使用方式，同时，本课程使用的</a:t>
            </a:r>
            <a:r>
              <a:rPr lang="en-US" altLang="zh-CN" dirty="0" err="1">
                <a:latin typeface="Consolas" panose="020B0609020204030204" pitchFamily="49" charset="0"/>
                <a:ea typeface="微软雅黑" panose="020B0503020204020204" pitchFamily="34" charset="-122"/>
              </a:rPr>
              <a:t>anlutro</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扩展在默认情况下会把</a:t>
            </a:r>
            <a:r>
              <a:rPr lang="en-US" altLang="zh-CN" dirty="0">
                <a:latin typeface="Consolas" panose="020B0609020204030204" pitchFamily="49" charset="0"/>
                <a:ea typeface="微软雅黑" panose="020B0503020204020204" pitchFamily="34" charset="-122"/>
              </a:rPr>
              <a:t>CURLOPT_RETURNTRANSFER</a:t>
            </a:r>
            <a:r>
              <a:rPr lang="zh-CN" altLang="en-US" dirty="0">
                <a:latin typeface="Consolas" panose="020B0609020204030204" pitchFamily="49" charset="0"/>
                <a:ea typeface="微软雅黑" panose="020B0503020204020204" pitchFamily="34" charset="-122"/>
              </a:rPr>
              <a:t>设置为</a:t>
            </a:r>
            <a:r>
              <a:rPr lang="en-US" altLang="zh-CN" dirty="0">
                <a:latin typeface="Consolas" panose="020B0609020204030204" pitchFamily="49" charset="0"/>
                <a:ea typeface="微软雅黑" panose="020B0503020204020204" pitchFamily="34" charset="-122"/>
              </a:rPr>
              <a:t>true</a:t>
            </a:r>
            <a:r>
              <a:rPr lang="zh-CN" altLang="en-US" dirty="0">
                <a:latin typeface="Consolas" panose="020B0609020204030204" pitchFamily="49" charset="0"/>
                <a:ea typeface="微软雅黑" panose="020B0503020204020204" pitchFamily="34" charset="-122"/>
              </a:rPr>
              <a:t>，而且无法设置为</a:t>
            </a:r>
            <a:r>
              <a:rPr lang="en-US" altLang="zh-CN" dirty="0">
                <a:latin typeface="Consolas" panose="020B0609020204030204" pitchFamily="49" charset="0"/>
                <a:ea typeface="微软雅黑" panose="020B0503020204020204" pitchFamily="34" charset="-122"/>
              </a:rPr>
              <a:t>false</a:t>
            </a:r>
            <a:r>
              <a:rPr lang="zh-CN" altLang="en-US" dirty="0">
                <a:latin typeface="Consolas" panose="020B0609020204030204" pitchFamily="49" charset="0"/>
                <a:ea typeface="微软雅黑" panose="020B0503020204020204" pitchFamily="34" charset="-122"/>
              </a:rPr>
              <a:t>，在上传文件时会出现问题，此问题可以通过修改代码解决，可以加入一个不进行默认设置的就发起请求的函数解决。</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9941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CURL</a:t>
            </a:r>
            <a:r>
              <a:rPr lang="zh-CN" altLang="en-US" b="0" dirty="0"/>
              <a:t>重点</a:t>
            </a:r>
          </a:p>
        </p:txBody>
      </p:sp>
      <p:sp>
        <p:nvSpPr>
          <p:cNvPr id="3" name="文本框 2">
            <a:extLst>
              <a:ext uri="{FF2B5EF4-FFF2-40B4-BE49-F238E27FC236}">
                <a16:creationId xmlns:a16="http://schemas.microsoft.com/office/drawing/2014/main" id="{0C31CB6B-CC81-4C1B-9B8F-E22CECAB985E}"/>
              </a:ext>
            </a:extLst>
          </p:cNvPr>
          <p:cNvSpPr txBox="1"/>
          <p:nvPr/>
        </p:nvSpPr>
        <p:spPr>
          <a:xfrm>
            <a:off x="1140542" y="1838632"/>
            <a:ext cx="10382864" cy="46474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Consolas" panose="020B0609020204030204" pitchFamily="49" charset="0"/>
                <a:ea typeface="微软雅黑" panose="020B0503020204020204" pitchFamily="34" charset="-122"/>
              </a:rPr>
              <a:t>CURL</a:t>
            </a:r>
            <a:r>
              <a:rPr lang="zh-CN" altLang="en-US" dirty="0">
                <a:latin typeface="Consolas" panose="020B0609020204030204" pitchFamily="49" charset="0"/>
                <a:ea typeface="微软雅黑" panose="020B0503020204020204" pitchFamily="34" charset="-122"/>
              </a:rPr>
              <a:t>常用选项</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CURLOPT_RETURNTRANSFER    //true/false;</a:t>
            </a:r>
            <a:r>
              <a:rPr lang="zh-CN" altLang="en-US" dirty="0">
                <a:latin typeface="Consolas" panose="020B0609020204030204" pitchFamily="49" charset="0"/>
                <a:ea typeface="微软雅黑" panose="020B0503020204020204" pitchFamily="34" charset="-122"/>
              </a:rPr>
              <a:t>是否把运行的结果作为字符串返回</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CURLOPT_URL               //string</a:t>
            </a:r>
            <a:r>
              <a:rPr lang="zh-CN" altLang="en-US" dirty="0">
                <a:latin typeface="Consolas" panose="020B0609020204030204" pitchFamily="49" charset="0"/>
                <a:ea typeface="微软雅黑" panose="020B0503020204020204" pitchFamily="34" charset="-122"/>
              </a:rPr>
              <a:t>；链接</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CURLOPT_SSL_VERIFYPEER    //true/false;</a:t>
            </a:r>
            <a:r>
              <a:rPr lang="zh-CN" altLang="en-US" dirty="0">
                <a:latin typeface="Consolas" panose="020B0609020204030204" pitchFamily="49" charset="0"/>
                <a:ea typeface="微软雅黑" panose="020B0503020204020204" pitchFamily="34" charset="-122"/>
              </a:rPr>
              <a:t>是否开启证书验证</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CURLOPT_POST              //true/false;</a:t>
            </a:r>
            <a:r>
              <a:rPr lang="zh-CN" altLang="en-US" dirty="0">
                <a:latin typeface="Consolas" panose="020B0609020204030204" pitchFamily="49" charset="0"/>
                <a:ea typeface="微软雅黑" panose="020B0503020204020204" pitchFamily="34" charset="-122"/>
              </a:rPr>
              <a:t>是否进行</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CURLOPT_POSTFIELDS        //</a:t>
            </a:r>
            <a:r>
              <a:rPr lang="zh-CN" altLang="en-US" dirty="0">
                <a:latin typeface="Consolas" panose="020B0609020204030204" pitchFamily="49" charset="0"/>
                <a:ea typeface="微软雅黑" panose="020B0503020204020204" pitchFamily="34" charset="-122"/>
              </a:rPr>
              <a:t>要</a:t>
            </a:r>
            <a:r>
              <a:rPr lang="en-US" altLang="zh-CN" dirty="0">
                <a:latin typeface="Consolas" panose="020B0609020204030204" pitchFamily="49" charset="0"/>
                <a:ea typeface="微软雅黑" panose="020B0503020204020204" pitchFamily="34" charset="-122"/>
              </a:rPr>
              <a:t>POST</a:t>
            </a:r>
            <a:r>
              <a:rPr lang="zh-CN" altLang="en-US" dirty="0">
                <a:latin typeface="Consolas" panose="020B0609020204030204" pitchFamily="49" charset="0"/>
                <a:ea typeface="微软雅黑" panose="020B0503020204020204" pitchFamily="34" charset="-122"/>
              </a:rPr>
              <a:t>提交的数据</a:t>
            </a:r>
            <a:endParaRPr lang="en-US" altLang="zh-CN" dirty="0">
              <a:latin typeface="Consolas" panose="020B0609020204030204" pitchFamily="49" charset="0"/>
              <a:ea typeface="微软雅黑" panose="020B0503020204020204" pitchFamily="34" charset="-122"/>
            </a:endParaRPr>
          </a:p>
          <a:p>
            <a:pPr lvl="1">
              <a:lnSpc>
                <a:spcPct val="150000"/>
              </a:lnSpc>
            </a:pPr>
            <a:r>
              <a:rPr lang="en-US" altLang="zh-CN" dirty="0">
                <a:latin typeface="Consolas" panose="020B0609020204030204" pitchFamily="49" charset="0"/>
                <a:ea typeface="微软雅黑" panose="020B0503020204020204" pitchFamily="34" charset="-122"/>
              </a:rPr>
              <a:t>CURLOPT_FILE              //resource</a:t>
            </a:r>
            <a:r>
              <a:rPr lang="zh-CN" altLang="en-US" dirty="0">
                <a:latin typeface="Consolas" panose="020B0609020204030204" pitchFamily="49" charset="0"/>
                <a:ea typeface="微软雅黑" panose="020B0503020204020204" pitchFamily="34" charset="-122"/>
              </a:rPr>
              <a:t>：打开的文件描述符；用于下载文件</a:t>
            </a:r>
            <a:endParaRPr lang="en-US" altLang="zh-CN" dirty="0">
              <a:latin typeface="Consolas" panose="020B0609020204030204" pitchFamily="49"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基本流程</a:t>
            </a:r>
            <a:endParaRPr lang="en-US" altLang="zh-CN" dirty="0">
              <a:latin typeface="Consolas" panose="020B0609020204030204" pitchFamily="49" charset="0"/>
              <a:ea typeface="微软雅黑" panose="020B0503020204020204" pitchFamily="34" charset="-122"/>
            </a:endParaRPr>
          </a:p>
          <a:p>
            <a:pPr lvl="1">
              <a:lnSpc>
                <a:spcPts val="2400"/>
              </a:lnSpc>
            </a:pP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ch</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curl_init</a:t>
            </a:r>
            <a:r>
              <a:rPr lang="en-US" altLang="zh-CN" dirty="0">
                <a:latin typeface="Consolas" panose="020B0609020204030204" pitchFamily="49" charset="0"/>
                <a:ea typeface="微软雅黑" panose="020B0503020204020204" pitchFamily="34" charset="-122"/>
              </a:rPr>
              <a:t>();</a:t>
            </a:r>
          </a:p>
          <a:p>
            <a:pPr lvl="1">
              <a:lnSpc>
                <a:spcPts val="2400"/>
              </a:lnSpc>
            </a:pPr>
            <a:r>
              <a:rPr lang="en-US" altLang="zh-CN" dirty="0" err="1">
                <a:latin typeface="Consolas" panose="020B0609020204030204" pitchFamily="49" charset="0"/>
                <a:ea typeface="微软雅黑" panose="020B0503020204020204" pitchFamily="34" charset="-122"/>
              </a:rPr>
              <a:t>curl_setopt_array</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curl_options</a:t>
            </a:r>
            <a:r>
              <a:rPr lang="en-US" altLang="zh-CN" dirty="0">
                <a:latin typeface="Consolas" panose="020B0609020204030204" pitchFamily="49" charset="0"/>
                <a:ea typeface="微软雅黑" panose="020B0503020204020204" pitchFamily="34" charset="-122"/>
              </a:rPr>
              <a:t>);</a:t>
            </a:r>
          </a:p>
          <a:p>
            <a:pPr lvl="1">
              <a:lnSpc>
                <a:spcPts val="2400"/>
              </a:lnSpc>
            </a:pPr>
            <a:r>
              <a:rPr lang="en-US" altLang="zh-CN" dirty="0">
                <a:latin typeface="Consolas" panose="020B0609020204030204" pitchFamily="49" charset="0"/>
                <a:ea typeface="微软雅黑" panose="020B0503020204020204" pitchFamily="34" charset="-122"/>
              </a:rPr>
              <a:t>$ret = </a:t>
            </a:r>
            <a:r>
              <a:rPr lang="en-US" altLang="zh-CN" dirty="0" err="1">
                <a:latin typeface="Consolas" panose="020B0609020204030204" pitchFamily="49" charset="0"/>
                <a:ea typeface="微软雅黑" panose="020B0503020204020204" pitchFamily="34" charset="-122"/>
              </a:rPr>
              <a:t>curl_exec</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ch</a:t>
            </a:r>
            <a:r>
              <a:rPr lang="en-US" altLang="zh-CN" dirty="0">
                <a:latin typeface="Consolas" panose="020B0609020204030204" pitchFamily="49" charset="0"/>
                <a:ea typeface="微软雅黑" panose="020B0503020204020204" pitchFamily="34" charset="-122"/>
              </a:rPr>
              <a:t>);</a:t>
            </a:r>
          </a:p>
          <a:p>
            <a:pPr lvl="1">
              <a:lnSpc>
                <a:spcPts val="2400"/>
              </a:lnSpc>
            </a:pPr>
            <a:r>
              <a:rPr lang="en-US" altLang="zh-CN" dirty="0" err="1">
                <a:latin typeface="Consolas" panose="020B0609020204030204" pitchFamily="49" charset="0"/>
                <a:ea typeface="微软雅黑" panose="020B0503020204020204" pitchFamily="34" charset="-122"/>
              </a:rPr>
              <a:t>curl_close</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ch</a:t>
            </a:r>
            <a:r>
              <a:rPr lang="en-US" altLang="zh-CN" dirty="0">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17998696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8694</TotalTime>
  <Words>1185</Words>
  <Application>Microsoft Office PowerPoint</Application>
  <PresentationFormat>宽屏</PresentationFormat>
  <Paragraphs>90</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16</vt:i4>
      </vt:variant>
    </vt:vector>
  </HeadingPairs>
  <TitlesOfParts>
    <vt:vector size="32" baseType="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1774</cp:revision>
  <dcterms:created xsi:type="dcterms:W3CDTF">2014-07-07T13:10:41Z</dcterms:created>
  <dcterms:modified xsi:type="dcterms:W3CDTF">2017-11-08T02:59:07Z</dcterms:modified>
</cp:coreProperties>
</file>