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24"/>
  </p:notesMasterIdLst>
  <p:handoutMasterIdLst>
    <p:handoutMasterId r:id="rId25"/>
  </p:handoutMasterIdLst>
  <p:sldIdLst>
    <p:sldId id="257" r:id="rId6"/>
    <p:sldId id="446" r:id="rId7"/>
    <p:sldId id="454" r:id="rId8"/>
    <p:sldId id="451" r:id="rId9"/>
    <p:sldId id="500" r:id="rId10"/>
    <p:sldId id="501" r:id="rId11"/>
    <p:sldId id="503" r:id="rId12"/>
    <p:sldId id="460" r:id="rId13"/>
    <p:sldId id="495" r:id="rId14"/>
    <p:sldId id="483" r:id="rId15"/>
    <p:sldId id="496" r:id="rId16"/>
    <p:sldId id="498" r:id="rId17"/>
    <p:sldId id="452" r:id="rId18"/>
    <p:sldId id="491" r:id="rId19"/>
    <p:sldId id="499" r:id="rId20"/>
    <p:sldId id="493" r:id="rId21"/>
    <p:sldId id="494" r:id="rId22"/>
    <p:sldId id="311" r:id="rId23"/>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2017/8/28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18</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2017/8/28</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8/28/2017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2017/8/28</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2017/8/28</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8/28/2017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2017/8/28</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2017/8/28</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2017/8/28</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2017/8/28</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2017/8/28</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2017/8/28</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2017/8/28</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2017/8/28</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8/28/2017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2017/8/28</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8/28/2017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api.weixin.qq.com/cgi-bin/material/add_material?access_token=ACCESS_TOKEN&amp;type=TYPE"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api.weixin.qq.com/cgi-bin/material/get_material?access_token=ACCESS_TOKEN"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api.weixin.qq.com/cgi-bin/material/del_material?access_token=ACCESS_TOKEN"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7</a:t>
            </a:r>
            <a:r>
              <a:rPr lang="zh-CN" altLang="en-US" dirty="0"/>
              <a:t>讲 素材与图文消息</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966810" cy="685800"/>
          </a:xfrm>
        </p:spPr>
        <p:txBody>
          <a:bodyPr/>
          <a:lstStyle/>
          <a:p>
            <a:r>
              <a:rPr lang="zh-CN" altLang="en-US" b="0" dirty="0"/>
              <a:t>素材类型与限制条件</a:t>
            </a:r>
          </a:p>
        </p:txBody>
      </p:sp>
      <p:sp>
        <p:nvSpPr>
          <p:cNvPr id="3" name="文本框 2">
            <a:extLst>
              <a:ext uri="{FF2B5EF4-FFF2-40B4-BE49-F238E27FC236}">
                <a16:creationId xmlns:a16="http://schemas.microsoft.com/office/drawing/2014/main" id="{C1426E23-23DF-477F-BFED-07730504AD7E}"/>
              </a:ext>
            </a:extLst>
          </p:cNvPr>
          <p:cNvSpPr txBox="1"/>
          <p:nvPr/>
        </p:nvSpPr>
        <p:spPr>
          <a:xfrm>
            <a:off x="1054100" y="1597572"/>
            <a:ext cx="10538810" cy="4725461"/>
          </a:xfrm>
          <a:prstGeom prst="rect">
            <a:avLst/>
          </a:prstGeom>
          <a:noFill/>
        </p:spPr>
        <p:txBody>
          <a:bodyPr wrap="square" rtlCol="0">
            <a:spAutoFit/>
          </a:bodyPr>
          <a:lstStyle/>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最近更新：永久图片素材新增后，将带有</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返回给开发者，开发者可以在腾讯系域名内使用（腾讯系域名外使用，图片将被屏蔽）。</a:t>
            </a:r>
            <a:endParaRPr lang="en-US" altLang="zh-CN" dirty="0">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公众号的素材库保存总数量有上限：图文消息素材、图片素材上限为</a:t>
            </a:r>
            <a:r>
              <a:rPr lang="en-US" altLang="zh-CN" dirty="0">
                <a:latin typeface="微软雅黑" panose="020B0503020204020204" pitchFamily="34" charset="-122"/>
                <a:ea typeface="微软雅黑" panose="020B0503020204020204" pitchFamily="34" charset="-122"/>
              </a:rPr>
              <a:t>5000</a:t>
            </a:r>
            <a:r>
              <a:rPr lang="zh-CN" altLang="en-US" dirty="0">
                <a:latin typeface="微软雅黑" panose="020B0503020204020204" pitchFamily="34" charset="-122"/>
                <a:ea typeface="微软雅黑" panose="020B0503020204020204" pitchFamily="34" charset="-122"/>
              </a:rPr>
              <a:t>，其他类型为</a:t>
            </a:r>
            <a:r>
              <a:rPr lang="en-US" altLang="zh-CN" dirty="0">
                <a:latin typeface="微软雅黑" panose="020B0503020204020204" pitchFamily="34" charset="-122"/>
                <a:ea typeface="微软雅黑" panose="020B0503020204020204" pitchFamily="34" charset="-122"/>
              </a:rPr>
              <a:t>1000</a:t>
            </a: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素材的格式大小等要求与公众平台官网一致：</a:t>
            </a:r>
          </a:p>
          <a:p>
            <a:pPr lvl="1">
              <a:lnSpc>
                <a:spcPts val="2800"/>
              </a:lnSpc>
            </a:pPr>
            <a:r>
              <a:rPr lang="zh-CN" altLang="en-US" sz="1600" dirty="0">
                <a:latin typeface="微软雅黑" panose="020B0503020204020204" pitchFamily="34" charset="-122"/>
                <a:ea typeface="微软雅黑" panose="020B0503020204020204" pitchFamily="34" charset="-122"/>
              </a:rPr>
              <a:t>图片（</a:t>
            </a:r>
            <a:r>
              <a:rPr lang="en-US" altLang="zh-CN" sz="1600" dirty="0">
                <a:latin typeface="微软雅黑" panose="020B0503020204020204" pitchFamily="34" charset="-122"/>
                <a:ea typeface="微软雅黑" panose="020B0503020204020204" pitchFamily="34" charset="-122"/>
              </a:rPr>
              <a:t>image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2M</a:t>
            </a:r>
            <a:r>
              <a:rPr lang="zh-CN" altLang="en-US" sz="1600" dirty="0">
                <a:latin typeface="微软雅黑" panose="020B0503020204020204" pitchFamily="34" charset="-122"/>
                <a:ea typeface="微软雅黑" panose="020B0503020204020204" pitchFamily="34" charset="-122"/>
              </a:rPr>
              <a:t>，支持</a:t>
            </a:r>
            <a:r>
              <a:rPr lang="en-US" altLang="zh-CN" sz="1600" dirty="0">
                <a:latin typeface="微软雅黑" panose="020B0503020204020204" pitchFamily="34" charset="-122"/>
                <a:ea typeface="微软雅黑" panose="020B0503020204020204" pitchFamily="34" charset="-122"/>
              </a:rPr>
              <a:t>bmp/</a:t>
            </a:r>
            <a:r>
              <a:rPr lang="en-US" altLang="zh-CN" sz="1600" dirty="0" err="1">
                <a:latin typeface="微软雅黑" panose="020B0503020204020204" pitchFamily="34" charset="-122"/>
                <a:ea typeface="微软雅黑" panose="020B0503020204020204" pitchFamily="34" charset="-122"/>
              </a:rPr>
              <a:t>png</a:t>
            </a:r>
            <a:r>
              <a:rPr lang="en-US" altLang="zh-CN" sz="1600" dirty="0">
                <a:latin typeface="微软雅黑" panose="020B0503020204020204" pitchFamily="34" charset="-122"/>
                <a:ea typeface="微软雅黑" panose="020B0503020204020204" pitchFamily="34" charset="-122"/>
              </a:rPr>
              <a:t>/jpeg/jpg/gif</a:t>
            </a:r>
            <a:r>
              <a:rPr lang="zh-CN" altLang="en-US" sz="1600" dirty="0">
                <a:latin typeface="微软雅黑" panose="020B0503020204020204" pitchFamily="34" charset="-122"/>
                <a:ea typeface="微软雅黑" panose="020B0503020204020204" pitchFamily="34" charset="-122"/>
              </a:rPr>
              <a:t>格式</a:t>
            </a:r>
          </a:p>
          <a:p>
            <a:pPr lvl="1">
              <a:lnSpc>
                <a:spcPts val="2800"/>
              </a:lnSpc>
            </a:pPr>
            <a:r>
              <a:rPr lang="zh-CN" altLang="en-US" sz="1600" dirty="0">
                <a:latin typeface="微软雅黑" panose="020B0503020204020204" pitchFamily="34" charset="-122"/>
                <a:ea typeface="微软雅黑" panose="020B0503020204020204" pitchFamily="34" charset="-122"/>
              </a:rPr>
              <a:t>语音（</a:t>
            </a:r>
            <a:r>
              <a:rPr lang="en-US" altLang="zh-CN" sz="1600" dirty="0">
                <a:latin typeface="微软雅黑" panose="020B0503020204020204" pitchFamily="34" charset="-122"/>
                <a:ea typeface="微软雅黑" panose="020B0503020204020204" pitchFamily="34" charset="-122"/>
              </a:rPr>
              <a:t>voice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2M</a:t>
            </a:r>
            <a:r>
              <a:rPr lang="zh-CN" altLang="en-US" sz="1600" dirty="0">
                <a:latin typeface="微软雅黑" panose="020B0503020204020204" pitchFamily="34" charset="-122"/>
                <a:ea typeface="微软雅黑" panose="020B0503020204020204" pitchFamily="34" charset="-122"/>
              </a:rPr>
              <a:t>，播放长度不超过</a:t>
            </a:r>
            <a:r>
              <a:rPr lang="en-US" altLang="zh-CN" sz="1600" dirty="0">
                <a:latin typeface="微软雅黑" panose="020B0503020204020204" pitchFamily="34" charset="-122"/>
                <a:ea typeface="微软雅黑" panose="020B0503020204020204" pitchFamily="34" charset="-122"/>
              </a:rPr>
              <a:t>60s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mp3/</a:t>
            </a:r>
            <a:r>
              <a:rPr lang="en-US" altLang="zh-CN" sz="1600" dirty="0" err="1">
                <a:latin typeface="微软雅黑" panose="020B0503020204020204" pitchFamily="34" charset="-122"/>
                <a:ea typeface="微软雅黑" panose="020B0503020204020204" pitchFamily="34" charset="-122"/>
              </a:rPr>
              <a:t>wma</a:t>
            </a:r>
            <a:r>
              <a:rPr lang="en-US" altLang="zh-CN" sz="1600" dirty="0">
                <a:latin typeface="微软雅黑" panose="020B0503020204020204" pitchFamily="34" charset="-122"/>
                <a:ea typeface="微软雅黑" panose="020B0503020204020204" pitchFamily="34" charset="-122"/>
              </a:rPr>
              <a:t>/wav/</a:t>
            </a:r>
            <a:r>
              <a:rPr lang="en-US" altLang="zh-CN" sz="1600" dirty="0" err="1">
                <a:latin typeface="微软雅黑" panose="020B0503020204020204" pitchFamily="34" charset="-122"/>
                <a:ea typeface="微软雅黑" panose="020B0503020204020204" pitchFamily="34" charset="-122"/>
              </a:rPr>
              <a:t>amr</a:t>
            </a:r>
            <a:r>
              <a:rPr lang="zh-CN" altLang="en-US" sz="1600" dirty="0">
                <a:latin typeface="微软雅黑" panose="020B0503020204020204" pitchFamily="34" charset="-122"/>
                <a:ea typeface="微软雅黑" panose="020B0503020204020204" pitchFamily="34" charset="-122"/>
              </a:rPr>
              <a:t>格式</a:t>
            </a:r>
            <a:endParaRPr lang="en-US" altLang="zh-CN" sz="1600" dirty="0">
              <a:latin typeface="微软雅黑" panose="020B0503020204020204" pitchFamily="34" charset="-122"/>
              <a:ea typeface="微软雅黑" panose="020B0503020204020204" pitchFamily="34" charset="-122"/>
            </a:endParaRPr>
          </a:p>
          <a:p>
            <a:pPr lvl="1">
              <a:lnSpc>
                <a:spcPts val="2800"/>
              </a:lnSpc>
            </a:pPr>
            <a:r>
              <a:rPr lang="zh-CN" altLang="en-US" sz="1600" dirty="0">
                <a:latin typeface="微软雅黑" panose="020B0503020204020204" pitchFamily="34" charset="-122"/>
                <a:ea typeface="微软雅黑" panose="020B0503020204020204" pitchFamily="34" charset="-122"/>
              </a:rPr>
              <a:t>视频（</a:t>
            </a:r>
            <a:r>
              <a:rPr lang="en-US" altLang="zh-CN" sz="1600" dirty="0">
                <a:latin typeface="微软雅黑" panose="020B0503020204020204" pitchFamily="34" charset="-122"/>
                <a:ea typeface="微软雅黑" panose="020B0503020204020204" pitchFamily="34" charset="-122"/>
              </a:rPr>
              <a:t>video</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10MB</a:t>
            </a:r>
            <a:r>
              <a:rPr lang="zh-CN" altLang="en-US" sz="1600" dirty="0">
                <a:latin typeface="微软雅黑" panose="020B0503020204020204" pitchFamily="34" charset="-122"/>
                <a:ea typeface="微软雅黑" panose="020B0503020204020204" pitchFamily="34" charset="-122"/>
              </a:rPr>
              <a:t>，支持</a:t>
            </a:r>
            <a:r>
              <a:rPr lang="en-US" altLang="zh-CN" sz="1600" dirty="0">
                <a:latin typeface="微软雅黑" panose="020B0503020204020204" pitchFamily="34" charset="-122"/>
                <a:ea typeface="微软雅黑" panose="020B0503020204020204" pitchFamily="34" charset="-122"/>
              </a:rPr>
              <a:t>MP4</a:t>
            </a:r>
            <a:r>
              <a:rPr lang="zh-CN" altLang="en-US" sz="1600" dirty="0">
                <a:latin typeface="微软雅黑" panose="020B0503020204020204" pitchFamily="34" charset="-122"/>
                <a:ea typeface="微软雅黑" panose="020B0503020204020204" pitchFamily="34" charset="-122"/>
              </a:rPr>
              <a:t>格式</a:t>
            </a:r>
          </a:p>
          <a:p>
            <a:pPr lvl="1">
              <a:lnSpc>
                <a:spcPts val="2800"/>
              </a:lnSpc>
            </a:pPr>
            <a:r>
              <a:rPr lang="zh-CN" altLang="en-US" sz="1600" dirty="0">
                <a:latin typeface="微软雅黑" panose="020B0503020204020204" pitchFamily="34" charset="-122"/>
                <a:ea typeface="微软雅黑" panose="020B0503020204020204" pitchFamily="34" charset="-122"/>
              </a:rPr>
              <a:t>缩略图（</a:t>
            </a:r>
            <a:r>
              <a:rPr lang="en-US" altLang="zh-CN" sz="1600" dirty="0">
                <a:latin typeface="微软雅黑" panose="020B0503020204020204" pitchFamily="34" charset="-122"/>
                <a:ea typeface="微软雅黑" panose="020B0503020204020204" pitchFamily="34" charset="-122"/>
              </a:rPr>
              <a:t>thumb</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64KB</a:t>
            </a:r>
            <a:r>
              <a:rPr lang="zh-CN" altLang="en-US" sz="1600" dirty="0">
                <a:latin typeface="微软雅黑" panose="020B0503020204020204" pitchFamily="34" charset="-122"/>
                <a:ea typeface="微软雅黑" panose="020B0503020204020204" pitchFamily="34" charset="-122"/>
              </a:rPr>
              <a:t>，支持</a:t>
            </a:r>
            <a:r>
              <a:rPr lang="en-US" altLang="zh-CN" sz="1600" dirty="0">
                <a:latin typeface="微软雅黑" panose="020B0503020204020204" pitchFamily="34" charset="-122"/>
                <a:ea typeface="微软雅黑" panose="020B0503020204020204" pitchFamily="34" charset="-122"/>
              </a:rPr>
              <a:t>JPG</a:t>
            </a:r>
            <a:r>
              <a:rPr lang="zh-CN" altLang="en-US" sz="1600" dirty="0">
                <a:latin typeface="微软雅黑" panose="020B0503020204020204" pitchFamily="34" charset="-122"/>
                <a:ea typeface="微软雅黑" panose="020B0503020204020204" pitchFamily="34" charset="-122"/>
              </a:rPr>
              <a:t>格式</a:t>
            </a: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图文消息的具体内容中，微信后台将过滤外部的图片链接，图片</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需通过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上传图文消息内的图片获取</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接口上传图片获取。</a:t>
            </a:r>
            <a:endParaRPr lang="en-US" altLang="zh-CN" dirty="0">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上传图文消息内的图片获取</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接口所上传的图片，不占用公众号的素材库中图片数量的</a:t>
            </a:r>
            <a:r>
              <a:rPr lang="en-US" altLang="zh-CN" dirty="0">
                <a:latin typeface="微软雅黑" panose="020B0503020204020204" pitchFamily="34" charset="-122"/>
                <a:ea typeface="微软雅黑" panose="020B0503020204020204" pitchFamily="34" charset="-122"/>
              </a:rPr>
              <a:t>5000</a:t>
            </a:r>
            <a:r>
              <a:rPr lang="zh-CN" altLang="en-US" dirty="0">
                <a:latin typeface="微软雅黑" panose="020B0503020204020204" pitchFamily="34" charset="-122"/>
                <a:ea typeface="微软雅黑" panose="020B0503020204020204" pitchFamily="34" charset="-122"/>
              </a:rPr>
              <a:t>个的限制，图片仅支持</a:t>
            </a:r>
            <a:r>
              <a:rPr lang="en-US" altLang="zh-CN" dirty="0">
                <a:latin typeface="微软雅黑" panose="020B0503020204020204" pitchFamily="34" charset="-122"/>
                <a:ea typeface="微软雅黑" panose="020B0503020204020204" pitchFamily="34" charset="-122"/>
              </a:rPr>
              <a:t>jpg/</a:t>
            </a:r>
            <a:r>
              <a:rPr lang="en-US" altLang="zh-CN" dirty="0" err="1">
                <a:latin typeface="微软雅黑" panose="020B0503020204020204" pitchFamily="34" charset="-122"/>
                <a:ea typeface="微软雅黑" panose="020B0503020204020204" pitchFamily="34" charset="-122"/>
              </a:rPr>
              <a:t>png</a:t>
            </a:r>
            <a:r>
              <a:rPr lang="zh-CN" altLang="en-US" dirty="0">
                <a:latin typeface="微软雅黑" panose="020B0503020204020204" pitchFamily="34" charset="-122"/>
                <a:ea typeface="微软雅黑" panose="020B0503020204020204" pitchFamily="34" charset="-122"/>
              </a:rPr>
              <a:t>格式，大小必须在</a:t>
            </a:r>
            <a:r>
              <a:rPr lang="en-US" altLang="zh-CN" dirty="0">
                <a:latin typeface="微软雅黑" panose="020B0503020204020204" pitchFamily="34" charset="-122"/>
                <a:ea typeface="微软雅黑" panose="020B0503020204020204" pitchFamily="34" charset="-122"/>
              </a:rPr>
              <a:t>1MB</a:t>
            </a:r>
            <a:r>
              <a:rPr lang="zh-CN" altLang="en-US" dirty="0">
                <a:latin typeface="微软雅黑" panose="020B0503020204020204" pitchFamily="34" charset="-122"/>
                <a:ea typeface="微软雅黑" panose="020B0503020204020204" pitchFamily="34" charset="-122"/>
              </a:rPr>
              <a:t>以下。</a:t>
            </a:r>
            <a:endParaRPr lang="en-US" altLang="zh-CN" dirty="0">
              <a:latin typeface="微软雅黑" panose="020B0503020204020204" pitchFamily="34" charset="-122"/>
              <a:ea typeface="微软雅黑" panose="020B0503020204020204" pitchFamily="34" charset="-122"/>
            </a:endParaRPr>
          </a:p>
          <a:p>
            <a:pPr marL="285750" indent="-285750">
              <a:lnSpc>
                <a:spcPts val="28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图文消息支持正文中插入自己帐号和其他公众号已群发文章链接的能力。</a:t>
            </a:r>
          </a:p>
        </p:txBody>
      </p:sp>
    </p:spTree>
    <p:extLst>
      <p:ext uri="{BB962C8B-B14F-4D97-AF65-F5344CB8AC3E}">
        <p14:creationId xmlns:p14="http://schemas.microsoft.com/office/powerpoint/2010/main" val="196689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新增图片素材</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调用接口：</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ea typeface="微软雅黑" panose="020B0503020204020204" pitchFamily="34" charset="-122"/>
                <a:hlinkClick r:id="rId2"/>
              </a:rPr>
              <a:t>https://api.weixin.qq.com/cgi-bin/</a:t>
            </a:r>
            <a:r>
              <a:rPr lang="en-US" altLang="zh-CN" sz="2000" dirty="0">
                <a:hlinkClick r:id="rId2"/>
              </a:rPr>
              <a:t>material/add_material</a:t>
            </a:r>
            <a:r>
              <a:rPr lang="en-US" altLang="zh-CN" sz="2000" dirty="0">
                <a:ea typeface="微软雅黑" panose="020B0503020204020204" pitchFamily="34" charset="-122"/>
                <a:hlinkClick r:id="rId2"/>
              </a:rPr>
              <a:t>?access_token=ACCESS_TOKEN&amp;type=TYPE</a:t>
            </a:r>
            <a:endParaRPr lang="en-US" altLang="zh-CN" sz="2000" dirty="0">
              <a:ea typeface="微软雅黑" panose="020B0503020204020204" pitchFamily="34" charset="-122"/>
            </a:endParaRPr>
          </a:p>
          <a:p>
            <a:pPr marL="342900" indent="-342900">
              <a:buFont typeface="Arial" panose="020B0604020202020204" pitchFamily="34" charset="0"/>
              <a:buChar char="•"/>
            </a:pPr>
            <a:r>
              <a:rPr lang="en-US" altLang="zh-CN" sz="2000" dirty="0">
                <a:ea typeface="微软雅黑" panose="020B0503020204020204" pitchFamily="34" charset="-122"/>
              </a:rPr>
              <a:t>Type=image</a:t>
            </a:r>
            <a:r>
              <a:rPr lang="zh-CN" altLang="en-US" sz="2000" dirty="0">
                <a:ea typeface="微软雅黑" panose="020B0503020204020204" pitchFamily="34" charset="-122"/>
              </a:rPr>
              <a:t>表示上传图片</a:t>
            </a:r>
          </a:p>
        </p:txBody>
      </p:sp>
      <p:graphicFrame>
        <p:nvGraphicFramePr>
          <p:cNvPr id="4" name="表格 3">
            <a:extLst>
              <a:ext uri="{FF2B5EF4-FFF2-40B4-BE49-F238E27FC236}">
                <a16:creationId xmlns:a16="http://schemas.microsoft.com/office/drawing/2014/main" id="{1C3B2321-F62E-45F3-B336-AAEC443C76D0}"/>
              </a:ext>
            </a:extLst>
          </p:cNvPr>
          <p:cNvGraphicFramePr>
            <a:graphicFrameLocks noGrp="1"/>
          </p:cNvGraphicFramePr>
          <p:nvPr>
            <p:extLst>
              <p:ext uri="{D42A27DB-BD31-4B8C-83A1-F6EECF244321}">
                <p14:modId xmlns:p14="http://schemas.microsoft.com/office/powerpoint/2010/main" val="3187876682"/>
              </p:ext>
            </p:extLst>
          </p:nvPr>
        </p:nvGraphicFramePr>
        <p:xfrm>
          <a:off x="1003737" y="3201061"/>
          <a:ext cx="10565961" cy="2011680"/>
        </p:xfrm>
        <a:graphic>
          <a:graphicData uri="http://schemas.openxmlformats.org/drawingml/2006/table">
            <a:tbl>
              <a:tblPr/>
              <a:tblGrid>
                <a:gridCol w="2040953">
                  <a:extLst>
                    <a:ext uri="{9D8B030D-6E8A-4147-A177-3AD203B41FA5}">
                      <a16:colId xmlns:a16="http://schemas.microsoft.com/office/drawing/2014/main" val="2061921855"/>
                    </a:ext>
                  </a:extLst>
                </a:gridCol>
                <a:gridCol w="1299780">
                  <a:extLst>
                    <a:ext uri="{9D8B030D-6E8A-4147-A177-3AD203B41FA5}">
                      <a16:colId xmlns:a16="http://schemas.microsoft.com/office/drawing/2014/main" val="105971334"/>
                    </a:ext>
                  </a:extLst>
                </a:gridCol>
                <a:gridCol w="7225228">
                  <a:extLst>
                    <a:ext uri="{9D8B030D-6E8A-4147-A177-3AD203B41FA5}">
                      <a16:colId xmlns:a16="http://schemas.microsoft.com/office/drawing/2014/main" val="2129712821"/>
                    </a:ext>
                  </a:extLst>
                </a:gridCol>
              </a:tblGrid>
              <a:tr h="363372">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参数</a:t>
                      </a:r>
                      <a:endParaRPr lang="zh-CN" altLang="en-US">
                        <a:effectLst/>
                      </a:endParaRPr>
                    </a:p>
                  </a:txBody>
                  <a:tcPr>
                    <a:lnL>
                      <a:noFill/>
                    </a:lnL>
                    <a:lnR>
                      <a:noFill/>
                    </a:lnR>
                    <a:lnT>
                      <a:noFill/>
                    </a:lnT>
                    <a:lnB>
                      <a:noFill/>
                    </a:lnB>
                  </a:tcPr>
                </a:tc>
                <a:tc>
                  <a:txBody>
                    <a:bodyPr/>
                    <a:lstStyle/>
                    <a:p>
                      <a:pPr latinLnBrk="1"/>
                      <a:r>
                        <a:rPr lang="zh-CN" altLang="en-US" b="1" dirty="0">
                          <a:solidFill>
                            <a:srgbClr val="333333"/>
                          </a:solidFill>
                          <a:effectLst/>
                          <a:latin typeface="Microsoft Yahei" panose="020B0503020204020204" pitchFamily="34" charset="-122"/>
                          <a:ea typeface="Microsoft Yahei" panose="020B0503020204020204" pitchFamily="34" charset="-122"/>
                        </a:rPr>
                        <a:t>是否必须</a:t>
                      </a:r>
                      <a:endParaRPr lang="zh-CN" altLang="en-US" dirty="0">
                        <a:effectLst/>
                      </a:endParaRPr>
                    </a:p>
                  </a:txBody>
                  <a:tcPr>
                    <a:lnL>
                      <a:noFill/>
                    </a:lnL>
                    <a:lnR>
                      <a:noFill/>
                    </a:lnR>
                    <a:lnT>
                      <a:noFill/>
                    </a:lnT>
                    <a:lnB>
                      <a:noFill/>
                    </a:lnB>
                  </a:tcPr>
                </a:tc>
                <a:tc>
                  <a:txBody>
                    <a:bodyPr/>
                    <a:lstStyle/>
                    <a:p>
                      <a:pPr latinLnBrk="1"/>
                      <a:r>
                        <a:rPr lang="zh-CN" altLang="en-US" b="1">
                          <a:solidFill>
                            <a:srgbClr val="333333"/>
                          </a:solidFill>
                          <a:effectLst/>
                          <a:latin typeface="Microsoft Yahei" panose="020B0503020204020204" pitchFamily="34" charset="-122"/>
                          <a:ea typeface="Microsoft Yahei" panose="020B0503020204020204" pitchFamily="34" charset="-122"/>
                        </a:rPr>
                        <a:t>说明</a:t>
                      </a:r>
                      <a:endParaRPr lang="zh-CN" altLang="en-US">
                        <a:effectLst/>
                      </a:endParaRPr>
                    </a:p>
                  </a:txBody>
                  <a:tcPr>
                    <a:lnL>
                      <a:noFill/>
                    </a:lnL>
                    <a:lnR>
                      <a:noFill/>
                    </a:lnR>
                    <a:lnT>
                      <a:noFill/>
                    </a:lnT>
                    <a:lnB>
                      <a:noFill/>
                    </a:lnB>
                  </a:tcPr>
                </a:tc>
                <a:extLst>
                  <a:ext uri="{0D108BD9-81ED-4DB2-BD59-A6C34878D82A}">
                    <a16:rowId xmlns:a16="http://schemas.microsoft.com/office/drawing/2014/main" val="1210491937"/>
                  </a:ext>
                </a:extLst>
              </a:tr>
              <a:tr h="36337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access_token</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调用接口凭证</a:t>
                      </a:r>
                      <a:endParaRPr lang="zh-CN" altLang="en-US">
                        <a:effectLst/>
                      </a:endParaRPr>
                    </a:p>
                  </a:txBody>
                  <a:tcPr>
                    <a:lnL>
                      <a:noFill/>
                    </a:lnL>
                    <a:lnR>
                      <a:noFill/>
                    </a:lnR>
                    <a:lnT>
                      <a:noFill/>
                    </a:lnT>
                    <a:lnB>
                      <a:noFill/>
                    </a:lnB>
                  </a:tcPr>
                </a:tc>
                <a:extLst>
                  <a:ext uri="{0D108BD9-81ED-4DB2-BD59-A6C34878D82A}">
                    <a16:rowId xmlns:a16="http://schemas.microsoft.com/office/drawing/2014/main" val="3887496767"/>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type</a:t>
                      </a:r>
                      <a:endParaRPr lang="en-US">
                        <a:effectLst/>
                      </a:endParaRPr>
                    </a:p>
                  </a:txBody>
                  <a:tcPr>
                    <a:lnL>
                      <a:noFill/>
                    </a:lnL>
                    <a:lnR>
                      <a:noFill/>
                    </a:lnR>
                    <a:lnT>
                      <a:noFill/>
                    </a:lnT>
                    <a:lnB>
                      <a:noFill/>
                    </a:lnB>
                  </a:tcPr>
                </a:tc>
                <a:tc>
                  <a:txBody>
                    <a:bodyPr/>
                    <a:lstStyle/>
                    <a:p>
                      <a:pPr latinLnBrk="1"/>
                      <a:r>
                        <a:rPr lang="zh-CN" altLang="en-US" dirty="0">
                          <a:solidFill>
                            <a:srgbClr val="333333"/>
                          </a:solidFill>
                          <a:effectLst/>
                          <a:latin typeface="Microsoft Yahei" panose="020B0503020204020204" pitchFamily="34" charset="-122"/>
                          <a:ea typeface="Microsoft Yahei" panose="020B0503020204020204" pitchFamily="34" charset="-122"/>
                        </a:rPr>
                        <a:t>是</a:t>
                      </a:r>
                      <a:endParaRPr lang="zh-CN" altLang="en-US" dirty="0">
                        <a:effectLst/>
                      </a:endParaRPr>
                    </a:p>
                  </a:txBody>
                  <a:tcPr>
                    <a:lnL>
                      <a:noFill/>
                    </a:lnL>
                    <a:lnR>
                      <a:noFill/>
                    </a:lnR>
                    <a:lnT>
                      <a:noFill/>
                    </a:lnT>
                    <a:lnB>
                      <a:noFill/>
                    </a:lnB>
                  </a:tcPr>
                </a:tc>
                <a:tc>
                  <a:txBody>
                    <a:bodyPr/>
                    <a:lstStyle/>
                    <a:p>
                      <a:pPr latinLnBrk="1"/>
                      <a:r>
                        <a:rPr lang="zh-CN" altLang="en-US" dirty="0">
                          <a:solidFill>
                            <a:srgbClr val="333333"/>
                          </a:solidFill>
                          <a:effectLst/>
                          <a:latin typeface="Microsoft Yahei" panose="020B0503020204020204" pitchFamily="34" charset="-122"/>
                          <a:ea typeface="Microsoft Yahei" panose="020B0503020204020204" pitchFamily="34" charset="-122"/>
                        </a:rPr>
                        <a:t>媒体文件类型，分别有图片（</a:t>
                      </a:r>
                      <a:r>
                        <a:rPr lang="en-US" altLang="zh-CN" dirty="0">
                          <a:solidFill>
                            <a:srgbClr val="333333"/>
                          </a:solidFill>
                          <a:effectLst/>
                          <a:latin typeface="Microsoft Yahei" panose="020B0503020204020204" pitchFamily="34" charset="-122"/>
                          <a:ea typeface="Microsoft Yahei" panose="020B0503020204020204" pitchFamily="34" charset="-122"/>
                        </a:rPr>
                        <a:t>image</a:t>
                      </a:r>
                      <a:r>
                        <a:rPr lang="zh-CN" altLang="en-US" dirty="0">
                          <a:solidFill>
                            <a:srgbClr val="333333"/>
                          </a:solidFill>
                          <a:effectLst/>
                          <a:latin typeface="Microsoft Yahei" panose="020B0503020204020204" pitchFamily="34" charset="-122"/>
                          <a:ea typeface="Microsoft Yahei" panose="020B0503020204020204" pitchFamily="34" charset="-122"/>
                        </a:rPr>
                        <a:t>）、语音（</a:t>
                      </a:r>
                      <a:r>
                        <a:rPr lang="en-US" altLang="zh-CN" dirty="0">
                          <a:solidFill>
                            <a:srgbClr val="333333"/>
                          </a:solidFill>
                          <a:effectLst/>
                          <a:latin typeface="Microsoft Yahei" panose="020B0503020204020204" pitchFamily="34" charset="-122"/>
                          <a:ea typeface="Microsoft Yahei" panose="020B0503020204020204" pitchFamily="34" charset="-122"/>
                        </a:rPr>
                        <a:t>voice</a:t>
                      </a:r>
                      <a:r>
                        <a:rPr lang="zh-CN" altLang="en-US" dirty="0">
                          <a:solidFill>
                            <a:srgbClr val="333333"/>
                          </a:solidFill>
                          <a:effectLst/>
                          <a:latin typeface="Microsoft Yahei" panose="020B0503020204020204" pitchFamily="34" charset="-122"/>
                          <a:ea typeface="Microsoft Yahei" panose="020B0503020204020204" pitchFamily="34" charset="-122"/>
                        </a:rPr>
                        <a:t>）、视频（</a:t>
                      </a:r>
                      <a:r>
                        <a:rPr lang="en-US" altLang="zh-CN" dirty="0">
                          <a:solidFill>
                            <a:srgbClr val="333333"/>
                          </a:solidFill>
                          <a:effectLst/>
                          <a:latin typeface="Microsoft Yahei" panose="020B0503020204020204" pitchFamily="34" charset="-122"/>
                          <a:ea typeface="Microsoft Yahei" panose="020B0503020204020204" pitchFamily="34" charset="-122"/>
                        </a:rPr>
                        <a:t>video</a:t>
                      </a:r>
                      <a:r>
                        <a:rPr lang="zh-CN" altLang="en-US" dirty="0">
                          <a:solidFill>
                            <a:srgbClr val="333333"/>
                          </a:solidFill>
                          <a:effectLst/>
                          <a:latin typeface="Microsoft Yahei" panose="020B0503020204020204" pitchFamily="34" charset="-122"/>
                          <a:ea typeface="Microsoft Yahei" panose="020B0503020204020204" pitchFamily="34" charset="-122"/>
                        </a:rPr>
                        <a:t>）和缩略图（</a:t>
                      </a:r>
                      <a:r>
                        <a:rPr lang="en-US" altLang="zh-CN" dirty="0">
                          <a:solidFill>
                            <a:srgbClr val="333333"/>
                          </a:solidFill>
                          <a:effectLst/>
                          <a:latin typeface="Microsoft Yahei" panose="020B0503020204020204" pitchFamily="34" charset="-122"/>
                          <a:ea typeface="Microsoft Yahei" panose="020B0503020204020204" pitchFamily="34" charset="-122"/>
                        </a:rPr>
                        <a:t>thumb</a:t>
                      </a:r>
                      <a:r>
                        <a:rPr lang="zh-CN" altLang="en-US" dirty="0">
                          <a:solidFill>
                            <a:srgbClr val="333333"/>
                          </a:solidFill>
                          <a:effectLst/>
                          <a:latin typeface="Microsoft Yahei" panose="020B0503020204020204" pitchFamily="34" charset="-122"/>
                          <a:ea typeface="Microsoft Yahei" panose="020B0503020204020204" pitchFamily="34" charset="-122"/>
                        </a:rPr>
                        <a:t>）</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953284011"/>
                  </a:ext>
                </a:extLst>
              </a:tr>
              <a:tr h="635902">
                <a:tc>
                  <a:txBody>
                    <a:bodyPr/>
                    <a:lstStyle/>
                    <a:p>
                      <a:pPr latinLnBrk="1"/>
                      <a:r>
                        <a:rPr lang="en-US">
                          <a:solidFill>
                            <a:srgbClr val="333333"/>
                          </a:solidFill>
                          <a:effectLst/>
                          <a:latin typeface="Microsoft Yahei" panose="020B0503020204020204" pitchFamily="34" charset="-122"/>
                          <a:ea typeface="Microsoft Yahei" panose="020B0503020204020204" pitchFamily="34" charset="-122"/>
                        </a:rPr>
                        <a:t>media</a:t>
                      </a:r>
                      <a:endParaRPr lang="en-US">
                        <a:effectLst/>
                      </a:endParaRPr>
                    </a:p>
                  </a:txBody>
                  <a:tcPr>
                    <a:lnL>
                      <a:noFill/>
                    </a:lnL>
                    <a:lnR>
                      <a:noFill/>
                    </a:lnR>
                    <a:lnT>
                      <a:noFill/>
                    </a:lnT>
                    <a:lnB>
                      <a:noFill/>
                    </a:lnB>
                  </a:tcPr>
                </a:tc>
                <a:tc>
                  <a:txBody>
                    <a:bodyPr/>
                    <a:lstStyle/>
                    <a:p>
                      <a:pPr latinLnBrk="1"/>
                      <a:r>
                        <a:rPr lang="zh-CN" altLang="en-US">
                          <a:solidFill>
                            <a:srgbClr val="333333"/>
                          </a:solidFill>
                          <a:effectLst/>
                          <a:latin typeface="Microsoft Yahei" panose="020B0503020204020204" pitchFamily="34" charset="-122"/>
                          <a:ea typeface="Microsoft Yahei" panose="020B0503020204020204" pitchFamily="34" charset="-122"/>
                        </a:rPr>
                        <a:t>是</a:t>
                      </a:r>
                      <a:endParaRPr lang="zh-CN" altLang="en-US">
                        <a:effectLst/>
                      </a:endParaRPr>
                    </a:p>
                  </a:txBody>
                  <a:tcPr>
                    <a:lnL>
                      <a:noFill/>
                    </a:lnL>
                    <a:lnR>
                      <a:noFill/>
                    </a:lnR>
                    <a:lnT>
                      <a:noFill/>
                    </a:lnT>
                    <a:lnB>
                      <a:noFill/>
                    </a:lnB>
                  </a:tcPr>
                </a:tc>
                <a:tc>
                  <a:txBody>
                    <a:bodyPr/>
                    <a:lstStyle/>
                    <a:p>
                      <a:pPr latinLnBrk="1"/>
                      <a:r>
                        <a:rPr lang="en-US" dirty="0">
                          <a:solidFill>
                            <a:srgbClr val="333333"/>
                          </a:solidFill>
                          <a:effectLst/>
                          <a:latin typeface="Microsoft Yahei" panose="020B0503020204020204" pitchFamily="34" charset="-122"/>
                          <a:ea typeface="Microsoft Yahei" panose="020B0503020204020204" pitchFamily="34" charset="-122"/>
                        </a:rPr>
                        <a:t>form-data</a:t>
                      </a:r>
                      <a:r>
                        <a:rPr lang="zh-CN" altLang="en-US" dirty="0">
                          <a:solidFill>
                            <a:srgbClr val="333333"/>
                          </a:solidFill>
                          <a:effectLst/>
                          <a:latin typeface="Microsoft Yahei" panose="020B0503020204020204" pitchFamily="34" charset="-122"/>
                          <a:ea typeface="Microsoft Yahei" panose="020B0503020204020204" pitchFamily="34" charset="-122"/>
                        </a:rPr>
                        <a:t>中媒体文件标识，有</a:t>
                      </a:r>
                      <a:r>
                        <a:rPr lang="en-US" dirty="0" err="1">
                          <a:solidFill>
                            <a:srgbClr val="333333"/>
                          </a:solidFill>
                          <a:effectLst/>
                          <a:latin typeface="Microsoft Yahei" panose="020B0503020204020204" pitchFamily="34" charset="-122"/>
                          <a:ea typeface="Microsoft Yahei" panose="020B0503020204020204" pitchFamily="34" charset="-122"/>
                        </a:rPr>
                        <a:t>filename、filelength、content-type</a:t>
                      </a:r>
                      <a:r>
                        <a:rPr lang="zh-CN" altLang="en-US" dirty="0">
                          <a:solidFill>
                            <a:srgbClr val="333333"/>
                          </a:solidFill>
                          <a:effectLst/>
                          <a:latin typeface="Microsoft Yahei" panose="020B0503020204020204" pitchFamily="34" charset="-122"/>
                          <a:ea typeface="Microsoft Yahei" panose="020B0503020204020204" pitchFamily="34" charset="-122"/>
                        </a:rPr>
                        <a:t>等信息</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197905957"/>
                  </a:ext>
                </a:extLst>
              </a:tr>
            </a:tbl>
          </a:graphicData>
        </a:graphic>
      </p:graphicFrame>
      <p:sp>
        <p:nvSpPr>
          <p:cNvPr id="5" name="文本框 4">
            <a:extLst>
              <a:ext uri="{FF2B5EF4-FFF2-40B4-BE49-F238E27FC236}">
                <a16:creationId xmlns:a16="http://schemas.microsoft.com/office/drawing/2014/main" id="{BE31C476-0741-43E0-83FD-0384CBDFF55E}"/>
              </a:ext>
            </a:extLst>
          </p:cNvPr>
          <p:cNvSpPr txBox="1"/>
          <p:nvPr/>
        </p:nvSpPr>
        <p:spPr>
          <a:xfrm>
            <a:off x="1003737" y="5611249"/>
            <a:ext cx="10184525"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Media</a:t>
            </a:r>
            <a:r>
              <a:rPr lang="zh-CN" altLang="en-US" dirty="0">
                <a:latin typeface="微软雅黑" panose="020B0503020204020204" pitchFamily="34" charset="-122"/>
                <a:ea typeface="微软雅黑" panose="020B0503020204020204" pitchFamily="34" charset="-122"/>
              </a:rPr>
              <a:t>参数：使用</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提交的文件，并非在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的参数里，而</a:t>
            </a:r>
            <a:r>
              <a:rPr lang="en-US" altLang="zh-CN" dirty="0" err="1">
                <a:latin typeface="微软雅黑" panose="020B0503020204020204" pitchFamily="34" charset="-122"/>
                <a:ea typeface="微软雅黑" panose="020B0503020204020204" pitchFamily="34" charset="-122"/>
              </a:rPr>
              <a:t>access_token</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type</a:t>
            </a:r>
            <a:r>
              <a:rPr lang="zh-CN" altLang="en-US" dirty="0">
                <a:latin typeface="微软雅黑" panose="020B0503020204020204" pitchFamily="34" charset="-122"/>
                <a:ea typeface="微软雅黑" panose="020B0503020204020204" pitchFamily="34" charset="-122"/>
              </a:rPr>
              <a:t>直接使用</a:t>
            </a:r>
            <a:r>
              <a:rPr lang="en-US" altLang="zh-CN" dirty="0" err="1">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传递参数值</a:t>
            </a:r>
          </a:p>
        </p:txBody>
      </p:sp>
    </p:spTree>
    <p:extLst>
      <p:ext uri="{BB962C8B-B14F-4D97-AF65-F5344CB8AC3E}">
        <p14:creationId xmlns:p14="http://schemas.microsoft.com/office/powerpoint/2010/main" val="162266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03445" cy="685800"/>
          </a:xfrm>
        </p:spPr>
        <p:txBody>
          <a:bodyPr/>
          <a:lstStyle/>
          <a:p>
            <a:r>
              <a:rPr lang="zh-CN" altLang="en-US" b="0" dirty="0"/>
              <a:t>新增图片素材返回值</a:t>
            </a:r>
          </a:p>
        </p:txBody>
      </p:sp>
      <p:sp>
        <p:nvSpPr>
          <p:cNvPr id="3" name="文本框 2">
            <a:extLst>
              <a:ext uri="{FF2B5EF4-FFF2-40B4-BE49-F238E27FC236}">
                <a16:creationId xmlns:a16="http://schemas.microsoft.com/office/drawing/2014/main" id="{D63C6118-FB8B-4457-A5F6-FF2B3FC277F2}"/>
              </a:ext>
            </a:extLst>
          </p:cNvPr>
          <p:cNvSpPr txBox="1"/>
          <p:nvPr/>
        </p:nvSpPr>
        <p:spPr>
          <a:xfrm>
            <a:off x="1054099" y="1618592"/>
            <a:ext cx="10321158"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正确返回：</a:t>
            </a:r>
            <a:endParaRPr lang="en-US" altLang="zh-CN" dirty="0">
              <a:latin typeface="Calibri" panose="020F0502020204030204" pitchFamily="34" charset="0"/>
              <a:ea typeface="微软雅黑" panose="020B0503020204020204" pitchFamily="34" charset="-122"/>
            </a:endParaRPr>
          </a:p>
          <a:p>
            <a:pPr lvl="1"/>
            <a:r>
              <a:rPr lang="en-US" altLang="zh-CN" dirty="0"/>
              <a:t>{</a:t>
            </a:r>
            <a:br>
              <a:rPr lang="en-US" altLang="zh-CN" dirty="0"/>
            </a:br>
            <a:r>
              <a:rPr lang="en-US" altLang="zh-CN" dirty="0"/>
              <a:t> "</a:t>
            </a:r>
            <a:r>
              <a:rPr lang="en-US" altLang="zh-CN" dirty="0" err="1"/>
              <a:t>media_id":MEDIA_ID</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a:t>
            </a:r>
          </a:p>
          <a:p>
            <a:pPr marL="285750" indent="-285750">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错误返回：</a:t>
            </a:r>
            <a:endParaRPr lang="en-US" altLang="zh-CN" dirty="0">
              <a:latin typeface="Calibri" panose="020F0502020204030204" pitchFamily="34" charset="0"/>
              <a:ea typeface="微软雅黑" panose="020B0503020204020204" pitchFamily="34" charset="-122"/>
            </a:endParaRPr>
          </a:p>
          <a:p>
            <a:pPr lvl="1"/>
            <a:r>
              <a:rPr lang="en-US" altLang="zh-CN" dirty="0"/>
              <a:t>{"errcode":40007,"errmsg":"invalid </a:t>
            </a:r>
            <a:r>
              <a:rPr lang="en-US" altLang="zh-CN" dirty="0" err="1"/>
              <a:t>media_id</a:t>
            </a:r>
            <a:r>
              <a:rPr lang="en-US" altLang="zh-CN" dirty="0"/>
              <a:t>"}</a:t>
            </a:r>
            <a:endParaRPr lang="zh-CN" altLang="en-US" dirty="0">
              <a:latin typeface="Calibri" panose="020F0502020204030204" pitchFamily="34" charset="0"/>
              <a:ea typeface="微软雅黑" panose="020B0503020204020204" pitchFamily="34" charset="-122"/>
            </a:endParaRPr>
          </a:p>
        </p:txBody>
      </p:sp>
      <p:graphicFrame>
        <p:nvGraphicFramePr>
          <p:cNvPr id="7" name="表格 6">
            <a:extLst>
              <a:ext uri="{FF2B5EF4-FFF2-40B4-BE49-F238E27FC236}">
                <a16:creationId xmlns:a16="http://schemas.microsoft.com/office/drawing/2014/main" id="{0C532B35-1931-4186-8B35-4641951AAF33}"/>
              </a:ext>
            </a:extLst>
          </p:cNvPr>
          <p:cNvGraphicFramePr>
            <a:graphicFrameLocks noGrp="1"/>
          </p:cNvGraphicFramePr>
          <p:nvPr>
            <p:extLst/>
          </p:nvPr>
        </p:nvGraphicFramePr>
        <p:xfrm>
          <a:off x="1054097" y="4219384"/>
          <a:ext cx="9813599" cy="1097280"/>
        </p:xfrm>
        <a:graphic>
          <a:graphicData uri="http://schemas.openxmlformats.org/drawingml/2006/table">
            <a:tbl>
              <a:tblPr/>
              <a:tblGrid>
                <a:gridCol w="2502025">
                  <a:extLst>
                    <a:ext uri="{9D8B030D-6E8A-4147-A177-3AD203B41FA5}">
                      <a16:colId xmlns:a16="http://schemas.microsoft.com/office/drawing/2014/main" val="1299718988"/>
                    </a:ext>
                  </a:extLst>
                </a:gridCol>
                <a:gridCol w="7311574">
                  <a:extLst>
                    <a:ext uri="{9D8B030D-6E8A-4147-A177-3AD203B41FA5}">
                      <a16:colId xmlns:a16="http://schemas.microsoft.com/office/drawing/2014/main" val="285872752"/>
                    </a:ext>
                  </a:extLst>
                </a:gridCol>
              </a:tblGrid>
              <a:tr h="0">
                <a:tc>
                  <a:txBody>
                    <a:bodyPr/>
                    <a:lstStyle/>
                    <a:p>
                      <a:pPr latinLnBrk="1"/>
                      <a:r>
                        <a:rPr lang="zh-CN" altLang="en-US" b="1" dirty="0">
                          <a:effectLst/>
                        </a:rPr>
                        <a:t>参数</a:t>
                      </a:r>
                    </a:p>
                  </a:txBody>
                  <a:tcPr>
                    <a:lnL>
                      <a:noFill/>
                    </a:lnL>
                    <a:lnR>
                      <a:noFill/>
                    </a:lnR>
                    <a:lnT>
                      <a:noFill/>
                    </a:lnT>
                    <a:lnB>
                      <a:noFill/>
                    </a:lnB>
                  </a:tcPr>
                </a:tc>
                <a:tc>
                  <a:txBody>
                    <a:bodyPr/>
                    <a:lstStyle/>
                    <a:p>
                      <a:pPr latinLnBrk="1"/>
                      <a:r>
                        <a:rPr lang="zh-CN" altLang="en-US" b="1" dirty="0">
                          <a:effectLst/>
                        </a:rPr>
                        <a:t>描述</a:t>
                      </a:r>
                    </a:p>
                  </a:txBody>
                  <a:tcPr>
                    <a:lnL>
                      <a:noFill/>
                    </a:lnL>
                    <a:lnR>
                      <a:noFill/>
                    </a:lnR>
                    <a:lnT>
                      <a:noFill/>
                    </a:lnT>
                    <a:lnB>
                      <a:noFill/>
                    </a:lnB>
                  </a:tcPr>
                </a:tc>
                <a:extLst>
                  <a:ext uri="{0D108BD9-81ED-4DB2-BD59-A6C34878D82A}">
                    <a16:rowId xmlns:a16="http://schemas.microsoft.com/office/drawing/2014/main" val="3522199687"/>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新增的永久素材的</a:t>
                      </a:r>
                      <a:r>
                        <a:rPr lang="en-US">
                          <a:effectLst/>
                        </a:rPr>
                        <a:t>media_id</a:t>
                      </a:r>
                    </a:p>
                  </a:txBody>
                  <a:tcPr>
                    <a:lnL>
                      <a:noFill/>
                    </a:lnL>
                    <a:lnR>
                      <a:noFill/>
                    </a:lnR>
                    <a:lnT>
                      <a:noFill/>
                    </a:lnT>
                    <a:lnB>
                      <a:noFill/>
                    </a:lnB>
                  </a:tcPr>
                </a:tc>
                <a:extLst>
                  <a:ext uri="{0D108BD9-81ED-4DB2-BD59-A6C34878D82A}">
                    <a16:rowId xmlns:a16="http://schemas.microsoft.com/office/drawing/2014/main" val="82802495"/>
                  </a:ext>
                </a:extLst>
              </a:tr>
              <a:tr h="0">
                <a:tc>
                  <a:txBody>
                    <a:bodyPr/>
                    <a:lstStyle/>
                    <a:p>
                      <a:pPr latinLnBrk="1"/>
                      <a:r>
                        <a:rPr lang="en-US">
                          <a:effectLst/>
                        </a:rPr>
                        <a:t>url</a:t>
                      </a:r>
                    </a:p>
                  </a:txBody>
                  <a:tcPr>
                    <a:lnL>
                      <a:noFill/>
                    </a:lnL>
                    <a:lnR>
                      <a:noFill/>
                    </a:lnR>
                    <a:lnT>
                      <a:noFill/>
                    </a:lnT>
                    <a:lnB>
                      <a:noFill/>
                    </a:lnB>
                  </a:tcPr>
                </a:tc>
                <a:tc>
                  <a:txBody>
                    <a:bodyPr/>
                    <a:lstStyle/>
                    <a:p>
                      <a:pPr latinLnBrk="1"/>
                      <a:r>
                        <a:rPr lang="zh-CN" altLang="en-US" dirty="0">
                          <a:effectLst/>
                        </a:rPr>
                        <a:t>新增的图片素材的图片</a:t>
                      </a:r>
                      <a:r>
                        <a:rPr lang="en-US" altLang="zh-CN" dirty="0">
                          <a:effectLst/>
                        </a:rPr>
                        <a:t>URL</a:t>
                      </a:r>
                      <a:r>
                        <a:rPr lang="zh-CN" altLang="en-US" dirty="0">
                          <a:effectLst/>
                        </a:rPr>
                        <a:t>（仅新增图片素材时会返回该字段）</a:t>
                      </a:r>
                    </a:p>
                  </a:txBody>
                  <a:tcPr>
                    <a:lnL>
                      <a:noFill/>
                    </a:lnL>
                    <a:lnR>
                      <a:noFill/>
                    </a:lnR>
                    <a:lnT>
                      <a:noFill/>
                    </a:lnT>
                    <a:lnB>
                      <a:noFill/>
                    </a:lnB>
                  </a:tcPr>
                </a:tc>
                <a:extLst>
                  <a:ext uri="{0D108BD9-81ED-4DB2-BD59-A6C34878D82A}">
                    <a16:rowId xmlns:a16="http://schemas.microsoft.com/office/drawing/2014/main" val="1459873877"/>
                  </a:ext>
                </a:extLst>
              </a:tr>
            </a:tbl>
          </a:graphicData>
        </a:graphic>
      </p:graphicFrame>
    </p:spTree>
    <p:extLst>
      <p:ext uri="{BB962C8B-B14F-4D97-AF65-F5344CB8AC3E}">
        <p14:creationId xmlns:p14="http://schemas.microsoft.com/office/powerpoint/2010/main" val="40840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5" name="文本框 4">
            <a:extLst>
              <a:ext uri="{FF2B5EF4-FFF2-40B4-BE49-F238E27FC236}">
                <a16:creationId xmlns:a16="http://schemas.microsoft.com/office/drawing/2014/main" id="{6DB6797D-C322-4CC6-9C30-59CB8031C73D}"/>
              </a:ext>
            </a:extLst>
          </p:cNvPr>
          <p:cNvSpPr txBox="1"/>
          <p:nvPr/>
        </p:nvSpPr>
        <p:spPr>
          <a:xfrm>
            <a:off x="4058444" y="2343152"/>
            <a:ext cx="5385594" cy="1950662"/>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CURL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上传与下载文件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获取与删除素材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获取图文素材</a:t>
            </a:r>
          </a:p>
        </p:txBody>
      </p:sp>
      <p:sp>
        <p:nvSpPr>
          <p:cNvPr id="3" name="文本框 2">
            <a:extLst>
              <a:ext uri="{FF2B5EF4-FFF2-40B4-BE49-F238E27FC236}">
                <a16:creationId xmlns:a16="http://schemas.microsoft.com/office/drawing/2014/main" id="{6E6FFBD2-226E-4D25-BDD8-A0652E8272C2}"/>
              </a:ext>
            </a:extLst>
          </p:cNvPr>
          <p:cNvSpPr txBox="1"/>
          <p:nvPr/>
        </p:nvSpPr>
        <p:spPr>
          <a:xfrm>
            <a:off x="1054100" y="1632156"/>
            <a:ext cx="9370142"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endParaRPr lang="en-US" altLang="zh-CN" dirty="0">
              <a:latin typeface="微软雅黑" panose="020B0503020204020204" pitchFamily="34" charset="-122"/>
              <a:ea typeface="微软雅黑" panose="020B0503020204020204" pitchFamily="34" charset="-122"/>
            </a:endParaRPr>
          </a:p>
          <a:p>
            <a:pPr lvl="1"/>
            <a:r>
              <a:rPr lang="en-US" altLang="zh-CN" dirty="0">
                <a:hlinkClick r:id="rId2"/>
              </a:rPr>
              <a:t>https://api.weixin.qq.com/cgi-bin/material/get_material?access_token=ACCESS_TOKEN</a:t>
            </a:r>
            <a:endParaRPr lang="en-US" altLang="zh-CN" dirty="0"/>
          </a:p>
          <a:p>
            <a:pPr lvl="1"/>
            <a:r>
              <a:rPr lang="zh-CN" altLang="en-US" dirty="0"/>
              <a:t>同时</a:t>
            </a:r>
            <a:r>
              <a:rPr lang="en-US" altLang="zh-CN" dirty="0"/>
              <a:t>POST</a:t>
            </a:r>
            <a:r>
              <a:rPr lang="zh-CN" altLang="en-US" dirty="0"/>
              <a:t>提交</a:t>
            </a:r>
            <a:endParaRPr lang="en-US" altLang="zh-CN" dirty="0"/>
          </a:p>
          <a:p>
            <a:pPr lvl="1"/>
            <a:r>
              <a:rPr lang="en-US" altLang="zh-CN" dirty="0"/>
              <a:t>{</a:t>
            </a:r>
            <a:br>
              <a:rPr lang="en-US" altLang="zh-CN" dirty="0"/>
            </a:br>
            <a:r>
              <a:rPr lang="en-US" altLang="zh-CN" dirty="0"/>
              <a:t>"</a:t>
            </a:r>
            <a:r>
              <a:rPr lang="en-US" altLang="zh-CN" dirty="0" err="1"/>
              <a:t>media_id":MEDIA_ID</a:t>
            </a:r>
            <a:br>
              <a:rPr lang="en-US" altLang="zh-CN" dirty="0"/>
            </a:br>
            <a:r>
              <a:rPr lang="en-US" altLang="zh-CN" dirty="0"/>
              <a:t>}</a:t>
            </a:r>
            <a:endParaRPr lang="zh-CN" altLang="en-US" dirty="0"/>
          </a:p>
        </p:txBody>
      </p:sp>
      <p:graphicFrame>
        <p:nvGraphicFramePr>
          <p:cNvPr id="4" name="表格 3">
            <a:extLst>
              <a:ext uri="{FF2B5EF4-FFF2-40B4-BE49-F238E27FC236}">
                <a16:creationId xmlns:a16="http://schemas.microsoft.com/office/drawing/2014/main" id="{C2FE3DA1-939C-4C2B-8D0E-85D9767CF758}"/>
              </a:ext>
            </a:extLst>
          </p:cNvPr>
          <p:cNvGraphicFramePr>
            <a:graphicFrameLocks noGrp="1"/>
          </p:cNvGraphicFramePr>
          <p:nvPr>
            <p:extLst>
              <p:ext uri="{D42A27DB-BD31-4B8C-83A1-F6EECF244321}">
                <p14:modId xmlns:p14="http://schemas.microsoft.com/office/powerpoint/2010/main" val="4039416867"/>
              </p:ext>
            </p:extLst>
          </p:nvPr>
        </p:nvGraphicFramePr>
        <p:xfrm>
          <a:off x="1054099" y="3590797"/>
          <a:ext cx="10715112" cy="1097280"/>
        </p:xfrm>
        <a:graphic>
          <a:graphicData uri="http://schemas.openxmlformats.org/drawingml/2006/table">
            <a:tbl>
              <a:tblPr/>
              <a:tblGrid>
                <a:gridCol w="3571704">
                  <a:extLst>
                    <a:ext uri="{9D8B030D-6E8A-4147-A177-3AD203B41FA5}">
                      <a16:colId xmlns:a16="http://schemas.microsoft.com/office/drawing/2014/main" val="855258337"/>
                    </a:ext>
                  </a:extLst>
                </a:gridCol>
                <a:gridCol w="3571704">
                  <a:extLst>
                    <a:ext uri="{9D8B030D-6E8A-4147-A177-3AD203B41FA5}">
                      <a16:colId xmlns:a16="http://schemas.microsoft.com/office/drawing/2014/main" val="945796081"/>
                    </a:ext>
                  </a:extLst>
                </a:gridCol>
                <a:gridCol w="3571704">
                  <a:extLst>
                    <a:ext uri="{9D8B030D-6E8A-4147-A177-3AD203B41FA5}">
                      <a16:colId xmlns:a16="http://schemas.microsoft.com/office/drawing/2014/main" val="536910189"/>
                    </a:ext>
                  </a:extLst>
                </a:gridCol>
              </a:tblGrid>
              <a:tr h="0">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1004372255"/>
                  </a:ext>
                </a:extLst>
              </a:tr>
              <a:tr h="0">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a:effectLst/>
                        </a:rPr>
                        <a:t>调用接口凭证</a:t>
                      </a:r>
                    </a:p>
                  </a:txBody>
                  <a:tcPr>
                    <a:lnL>
                      <a:noFill/>
                    </a:lnL>
                    <a:lnR>
                      <a:noFill/>
                    </a:lnR>
                    <a:lnT>
                      <a:noFill/>
                    </a:lnT>
                    <a:lnB>
                      <a:noFill/>
                    </a:lnB>
                  </a:tcPr>
                </a:tc>
                <a:extLst>
                  <a:ext uri="{0D108BD9-81ED-4DB2-BD59-A6C34878D82A}">
                    <a16:rowId xmlns:a16="http://schemas.microsoft.com/office/drawing/2014/main" val="1117150513"/>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要获取的素材的</a:t>
                      </a:r>
                      <a:r>
                        <a:rPr lang="en-US" dirty="0" err="1">
                          <a:effectLst/>
                        </a:rPr>
                        <a:t>media_id</a:t>
                      </a:r>
                      <a:endParaRPr lang="en-US" dirty="0">
                        <a:effectLst/>
                      </a:endParaRPr>
                    </a:p>
                  </a:txBody>
                  <a:tcPr>
                    <a:lnL>
                      <a:noFill/>
                    </a:lnL>
                    <a:lnR>
                      <a:noFill/>
                    </a:lnR>
                    <a:lnT>
                      <a:noFill/>
                    </a:lnT>
                    <a:lnB>
                      <a:noFill/>
                    </a:lnB>
                  </a:tcPr>
                </a:tc>
                <a:extLst>
                  <a:ext uri="{0D108BD9-81ED-4DB2-BD59-A6C34878D82A}">
                    <a16:rowId xmlns:a16="http://schemas.microsoft.com/office/drawing/2014/main" val="2942330176"/>
                  </a:ext>
                </a:extLst>
              </a:tr>
            </a:tbl>
          </a:graphicData>
        </a:graphic>
      </p:graphicFrame>
      <p:sp>
        <p:nvSpPr>
          <p:cNvPr id="5" name="文本框 4">
            <a:extLst>
              <a:ext uri="{FF2B5EF4-FFF2-40B4-BE49-F238E27FC236}">
                <a16:creationId xmlns:a16="http://schemas.microsoft.com/office/drawing/2014/main" id="{49909415-842D-42BE-86B6-317B82A6210D}"/>
              </a:ext>
            </a:extLst>
          </p:cNvPr>
          <p:cNvSpPr txBox="1"/>
          <p:nvPr/>
        </p:nvSpPr>
        <p:spPr>
          <a:xfrm>
            <a:off x="1054099" y="5053781"/>
            <a:ext cx="9977695" cy="646331"/>
          </a:xfrm>
          <a:prstGeom prst="rect">
            <a:avLst/>
          </a:prstGeom>
          <a:noFill/>
        </p:spPr>
        <p:txBody>
          <a:bodyPr wrap="square" rtlCol="0">
            <a:spAutoFit/>
          </a:bodyPr>
          <a:lstStyle/>
          <a:p>
            <a:r>
              <a:rPr lang="zh-CN" altLang="en-US" dirty="0"/>
              <a:t>不需要指定素材类型，微信服务器在读取信息的时候就能够判断出是什么类型，而上传的时候已经记录了资源类型，并且生成了</a:t>
            </a:r>
            <a:r>
              <a:rPr lang="en-US" altLang="zh-CN" dirty="0" err="1"/>
              <a:t>media_id</a:t>
            </a:r>
            <a:r>
              <a:rPr lang="zh-CN" altLang="en-US" dirty="0"/>
              <a:t>。</a:t>
            </a:r>
          </a:p>
        </p:txBody>
      </p:sp>
    </p:spTree>
    <p:extLst>
      <p:ext uri="{BB962C8B-B14F-4D97-AF65-F5344CB8AC3E}">
        <p14:creationId xmlns:p14="http://schemas.microsoft.com/office/powerpoint/2010/main" val="441567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55997" cy="685800"/>
          </a:xfrm>
        </p:spPr>
        <p:txBody>
          <a:bodyPr/>
          <a:lstStyle/>
          <a:p>
            <a:r>
              <a:rPr lang="zh-CN" altLang="en-US" b="0" dirty="0"/>
              <a:t>获取图文素材的返回值</a:t>
            </a:r>
          </a:p>
        </p:txBody>
      </p:sp>
      <p:sp>
        <p:nvSpPr>
          <p:cNvPr id="4" name="文本框 3"/>
          <p:cNvSpPr txBox="1"/>
          <p:nvPr/>
        </p:nvSpPr>
        <p:spPr>
          <a:xfrm>
            <a:off x="1239837" y="1671639"/>
            <a:ext cx="8418513" cy="4524315"/>
          </a:xfrm>
          <a:prstGeom prst="rect">
            <a:avLst/>
          </a:prstGeom>
          <a:noFill/>
        </p:spPr>
        <p:txBody>
          <a:bodyPr wrap="square" rtlCol="0">
            <a:spAutoFit/>
          </a:bodyPr>
          <a:lstStyle/>
          <a:p>
            <a:r>
              <a:rPr lang="en-US" altLang="zh-CN" dirty="0"/>
              <a:t>{</a:t>
            </a:r>
            <a:br>
              <a:rPr lang="en-US" altLang="zh-CN" dirty="0"/>
            </a:br>
            <a:r>
              <a:rPr lang="en-US" altLang="zh-CN" dirty="0"/>
              <a:t>"</a:t>
            </a:r>
            <a:r>
              <a:rPr lang="en-US" altLang="zh-CN" dirty="0" err="1"/>
              <a:t>news_item</a:t>
            </a:r>
            <a:r>
              <a:rPr lang="en-US" altLang="zh-CN" dirty="0"/>
              <a:t>":</a:t>
            </a:r>
            <a:br>
              <a:rPr lang="en-US" altLang="zh-CN" dirty="0"/>
            </a:br>
            <a:r>
              <a:rPr lang="en-US" altLang="zh-CN" dirty="0"/>
              <a:t>[</a:t>
            </a:r>
            <a:br>
              <a:rPr lang="en-US" altLang="zh-CN" dirty="0"/>
            </a:br>
            <a:r>
              <a:rPr lang="en-US" altLang="zh-CN" dirty="0"/>
              <a:t>    {</a:t>
            </a:r>
            <a:br>
              <a:rPr lang="en-US" altLang="zh-CN" dirty="0"/>
            </a:br>
            <a:r>
              <a:rPr lang="en-US" altLang="zh-CN" dirty="0"/>
              <a:t>    "</a:t>
            </a:r>
            <a:r>
              <a:rPr lang="en-US" altLang="zh-CN" dirty="0" err="1"/>
              <a:t>title":TITLE</a:t>
            </a:r>
            <a:r>
              <a:rPr lang="en-US" altLang="zh-CN" dirty="0"/>
              <a:t>,</a:t>
            </a:r>
            <a:br>
              <a:rPr lang="en-US" altLang="zh-CN" dirty="0"/>
            </a:br>
            <a:r>
              <a:rPr lang="en-US" altLang="zh-CN" dirty="0"/>
              <a:t>    "</a:t>
            </a:r>
            <a:r>
              <a:rPr lang="en-US" altLang="zh-CN" dirty="0" err="1"/>
              <a:t>thumb_media_id</a:t>
            </a:r>
            <a:r>
              <a:rPr lang="en-US" altLang="zh-CN" dirty="0"/>
              <a:t>"::THUMB_MEDIA_ID,</a:t>
            </a:r>
            <a:br>
              <a:rPr lang="en-US" altLang="zh-CN" dirty="0"/>
            </a:br>
            <a:r>
              <a:rPr lang="en-US" altLang="zh-CN" dirty="0"/>
              <a:t>    "</a:t>
            </a:r>
            <a:r>
              <a:rPr lang="en-US" altLang="zh-CN" dirty="0" err="1"/>
              <a:t>show_cover_pic":SHOW_COVER_PIC</a:t>
            </a:r>
            <a:r>
              <a:rPr lang="en-US" altLang="zh-CN" dirty="0"/>
              <a:t>(0/1),</a:t>
            </a:r>
            <a:br>
              <a:rPr lang="en-US" altLang="zh-CN" dirty="0"/>
            </a:br>
            <a:r>
              <a:rPr lang="en-US" altLang="zh-CN" dirty="0"/>
              <a:t>    "</a:t>
            </a:r>
            <a:r>
              <a:rPr lang="en-US" altLang="zh-CN" dirty="0" err="1"/>
              <a:t>author":AUTHOR</a:t>
            </a:r>
            <a:r>
              <a:rPr lang="en-US" altLang="zh-CN" dirty="0"/>
              <a:t>,</a:t>
            </a:r>
            <a:br>
              <a:rPr lang="en-US" altLang="zh-CN" dirty="0"/>
            </a:br>
            <a:r>
              <a:rPr lang="en-US" altLang="zh-CN" dirty="0"/>
              <a:t>    "</a:t>
            </a:r>
            <a:r>
              <a:rPr lang="en-US" altLang="zh-CN" dirty="0" err="1"/>
              <a:t>digest":DIGEST</a:t>
            </a:r>
            <a:r>
              <a:rPr lang="en-US" altLang="zh-CN" dirty="0"/>
              <a:t>,</a:t>
            </a:r>
            <a:br>
              <a:rPr lang="en-US" altLang="zh-CN" dirty="0"/>
            </a:br>
            <a:r>
              <a:rPr lang="en-US" altLang="zh-CN" dirty="0"/>
              <a:t>    "</a:t>
            </a:r>
            <a:r>
              <a:rPr lang="en-US" altLang="zh-CN" dirty="0" err="1"/>
              <a:t>content":CONTENT</a:t>
            </a:r>
            <a:r>
              <a:rPr lang="en-US" altLang="zh-CN" dirty="0"/>
              <a:t>,</a:t>
            </a:r>
            <a:br>
              <a:rPr lang="en-US" altLang="zh-CN" dirty="0"/>
            </a:br>
            <a:r>
              <a:rPr lang="en-US" altLang="zh-CN" dirty="0"/>
              <a:t>    "</a:t>
            </a:r>
            <a:r>
              <a:rPr lang="en-US" altLang="zh-CN" dirty="0" err="1"/>
              <a:t>url</a:t>
            </a:r>
            <a:r>
              <a:rPr lang="en-US" altLang="zh-CN" dirty="0"/>
              <a:t>":URL,</a:t>
            </a:r>
            <a:br>
              <a:rPr lang="en-US" altLang="zh-CN" dirty="0"/>
            </a:br>
            <a:r>
              <a:rPr lang="en-US" altLang="zh-CN" dirty="0"/>
              <a:t>    "content_source_</a:t>
            </a:r>
            <a:r>
              <a:rPr lang="en-US" altLang="zh-CN" dirty="0" err="1"/>
              <a:t>url</a:t>
            </a:r>
            <a:r>
              <a:rPr lang="en-US" altLang="zh-CN" dirty="0"/>
              <a:t>":CONTENT_SOURCE_URL</a:t>
            </a:r>
            <a:br>
              <a:rPr lang="en-US" altLang="zh-CN" dirty="0"/>
            </a:br>
            <a:r>
              <a:rPr lang="en-US" altLang="zh-CN" dirty="0"/>
              <a:t>    },</a:t>
            </a:r>
            <a:br>
              <a:rPr lang="en-US" altLang="zh-CN" dirty="0"/>
            </a:br>
            <a:r>
              <a:rPr lang="en-US" altLang="zh-CN" dirty="0"/>
              <a:t>    //</a:t>
            </a:r>
            <a:r>
              <a:rPr lang="zh-CN" altLang="en-US" dirty="0"/>
              <a:t>多图文消息有多篇文章</a:t>
            </a:r>
            <a:br>
              <a:rPr lang="zh-CN" altLang="en-US" dirty="0"/>
            </a:br>
            <a:r>
              <a:rPr lang="zh-CN" altLang="en-US" dirty="0"/>
              <a:t> </a:t>
            </a:r>
            <a:r>
              <a:rPr lang="en-US" altLang="zh-CN" dirty="0"/>
              <a:t>]</a:t>
            </a:r>
            <a:br>
              <a:rPr lang="en-US" altLang="zh-CN" dirty="0"/>
            </a:br>
            <a:r>
              <a:rPr lang="en-US" altLang="zh-CN" dirty="0"/>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611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删除素材</a:t>
            </a:r>
          </a:p>
        </p:txBody>
      </p:sp>
      <p:sp>
        <p:nvSpPr>
          <p:cNvPr id="3" name="文本框 2">
            <a:extLst>
              <a:ext uri="{FF2B5EF4-FFF2-40B4-BE49-F238E27FC236}">
                <a16:creationId xmlns:a16="http://schemas.microsoft.com/office/drawing/2014/main" id="{AD128D2E-9B72-46C5-AD87-9F3AD5508822}"/>
              </a:ext>
            </a:extLst>
          </p:cNvPr>
          <p:cNvSpPr txBox="1"/>
          <p:nvPr/>
        </p:nvSpPr>
        <p:spPr>
          <a:xfrm>
            <a:off x="1054100" y="1710813"/>
            <a:ext cx="10282494" cy="178510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删除素材接口</a:t>
            </a:r>
            <a:endParaRPr lang="en-US" altLang="zh-CN" dirty="0">
              <a:latin typeface="微软雅黑" panose="020B0503020204020204" pitchFamily="34" charset="-122"/>
              <a:ea typeface="微软雅黑" panose="020B0503020204020204" pitchFamily="34" charset="-122"/>
            </a:endParaRPr>
          </a:p>
          <a:p>
            <a:pPr lvl="1"/>
            <a:r>
              <a:rPr lang="en-US" altLang="zh-CN" dirty="0">
                <a:hlinkClick r:id="rId2"/>
              </a:rPr>
              <a:t>https://api.weixin.qq.com/cgi-bin/material/del_material?access_token=ACCESS_TOKEN</a:t>
            </a:r>
            <a:endParaRPr lang="en-US" altLang="zh-CN" dirty="0"/>
          </a:p>
          <a:p>
            <a:pPr lvl="1"/>
            <a:r>
              <a:rPr lang="en-US" altLang="zh-CN" dirty="0"/>
              <a:t>POST</a:t>
            </a:r>
            <a:r>
              <a:rPr lang="zh-CN" altLang="en-US" dirty="0"/>
              <a:t>提交参数</a:t>
            </a:r>
            <a:endParaRPr lang="en-US" altLang="zh-CN" dirty="0"/>
          </a:p>
          <a:p>
            <a:pPr lvl="1"/>
            <a:r>
              <a:rPr lang="en-US" altLang="zh-CN" dirty="0"/>
              <a:t>{</a:t>
            </a:r>
            <a:br>
              <a:rPr lang="en-US" altLang="zh-CN" dirty="0"/>
            </a:br>
            <a:r>
              <a:rPr lang="en-US" altLang="zh-CN" dirty="0"/>
              <a:t>"</a:t>
            </a:r>
            <a:r>
              <a:rPr lang="en-US" altLang="zh-CN" dirty="0" err="1"/>
              <a:t>media_id":MEDIA_ID</a:t>
            </a:r>
            <a:br>
              <a:rPr lang="en-US" altLang="zh-CN" dirty="0"/>
            </a:br>
            <a:r>
              <a:rPr lang="en-US" altLang="zh-CN" dirty="0"/>
              <a:t>}</a:t>
            </a:r>
            <a:endParaRPr lang="zh-CN" altLang="en-US" dirty="0"/>
          </a:p>
        </p:txBody>
      </p:sp>
      <p:graphicFrame>
        <p:nvGraphicFramePr>
          <p:cNvPr id="4" name="表格 3">
            <a:extLst>
              <a:ext uri="{FF2B5EF4-FFF2-40B4-BE49-F238E27FC236}">
                <a16:creationId xmlns:a16="http://schemas.microsoft.com/office/drawing/2014/main" id="{A2537DC6-3D50-43ED-9F25-5BD8F3A65C6A}"/>
              </a:ext>
            </a:extLst>
          </p:cNvPr>
          <p:cNvGraphicFramePr>
            <a:graphicFrameLocks noGrp="1"/>
          </p:cNvGraphicFramePr>
          <p:nvPr>
            <p:extLst>
              <p:ext uri="{D42A27DB-BD31-4B8C-83A1-F6EECF244321}">
                <p14:modId xmlns:p14="http://schemas.microsoft.com/office/powerpoint/2010/main" val="3409248167"/>
              </p:ext>
            </p:extLst>
          </p:nvPr>
        </p:nvGraphicFramePr>
        <p:xfrm>
          <a:off x="1054099" y="3659623"/>
          <a:ext cx="10577460" cy="1097280"/>
        </p:xfrm>
        <a:graphic>
          <a:graphicData uri="http://schemas.openxmlformats.org/drawingml/2006/table">
            <a:tbl>
              <a:tblPr/>
              <a:tblGrid>
                <a:gridCol w="3525820">
                  <a:extLst>
                    <a:ext uri="{9D8B030D-6E8A-4147-A177-3AD203B41FA5}">
                      <a16:colId xmlns:a16="http://schemas.microsoft.com/office/drawing/2014/main" val="971843131"/>
                    </a:ext>
                  </a:extLst>
                </a:gridCol>
                <a:gridCol w="3525820">
                  <a:extLst>
                    <a:ext uri="{9D8B030D-6E8A-4147-A177-3AD203B41FA5}">
                      <a16:colId xmlns:a16="http://schemas.microsoft.com/office/drawing/2014/main" val="3246742417"/>
                    </a:ext>
                  </a:extLst>
                </a:gridCol>
                <a:gridCol w="3525820">
                  <a:extLst>
                    <a:ext uri="{9D8B030D-6E8A-4147-A177-3AD203B41FA5}">
                      <a16:colId xmlns:a16="http://schemas.microsoft.com/office/drawing/2014/main" val="525573269"/>
                    </a:ext>
                  </a:extLst>
                </a:gridCol>
              </a:tblGrid>
              <a:tr h="0">
                <a:tc>
                  <a:txBody>
                    <a:bodyPr/>
                    <a:lstStyle/>
                    <a:p>
                      <a:pPr latinLnBrk="1"/>
                      <a:r>
                        <a:rPr lang="zh-CN" altLang="en-US">
                          <a:effectLst/>
                        </a:rPr>
                        <a:t>参数</a:t>
                      </a:r>
                    </a:p>
                  </a:txBody>
                  <a:tcPr>
                    <a:lnL>
                      <a:noFill/>
                    </a:lnL>
                    <a:lnR>
                      <a:noFill/>
                    </a:lnR>
                    <a:lnT>
                      <a:noFill/>
                    </a:lnT>
                    <a:lnB>
                      <a:noFill/>
                    </a:lnB>
                  </a:tcPr>
                </a:tc>
                <a:tc>
                  <a:txBody>
                    <a:bodyPr/>
                    <a:lstStyle/>
                    <a:p>
                      <a:pPr latinLnBrk="1"/>
                      <a:r>
                        <a:rPr lang="zh-CN" altLang="en-US">
                          <a:effectLst/>
                        </a:rPr>
                        <a:t>是否必须</a:t>
                      </a:r>
                    </a:p>
                  </a:txBody>
                  <a:tcPr>
                    <a:lnL>
                      <a:noFill/>
                    </a:lnL>
                    <a:lnR>
                      <a:noFill/>
                    </a:lnR>
                    <a:lnT>
                      <a:noFill/>
                    </a:lnT>
                    <a:lnB>
                      <a:noFill/>
                    </a:lnB>
                  </a:tcPr>
                </a:tc>
                <a:tc>
                  <a:txBody>
                    <a:bodyPr/>
                    <a:lstStyle/>
                    <a:p>
                      <a:pPr latinLnBrk="1"/>
                      <a:r>
                        <a:rPr lang="zh-CN" altLang="en-US">
                          <a:effectLst/>
                        </a:rPr>
                        <a:t>说明</a:t>
                      </a:r>
                    </a:p>
                  </a:txBody>
                  <a:tcPr>
                    <a:lnL>
                      <a:noFill/>
                    </a:lnL>
                    <a:lnR>
                      <a:noFill/>
                    </a:lnR>
                    <a:lnT>
                      <a:noFill/>
                    </a:lnT>
                    <a:lnB>
                      <a:noFill/>
                    </a:lnB>
                  </a:tcPr>
                </a:tc>
                <a:extLst>
                  <a:ext uri="{0D108BD9-81ED-4DB2-BD59-A6C34878D82A}">
                    <a16:rowId xmlns:a16="http://schemas.microsoft.com/office/drawing/2014/main" val="2902664534"/>
                  </a:ext>
                </a:extLst>
              </a:tr>
              <a:tr h="0">
                <a:tc>
                  <a:txBody>
                    <a:bodyPr/>
                    <a:lstStyle/>
                    <a:p>
                      <a:pPr latinLnBrk="1"/>
                      <a:r>
                        <a:rPr lang="en-US">
                          <a:effectLst/>
                        </a:rPr>
                        <a:t>access_token</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a:effectLst/>
                        </a:rPr>
                        <a:t>调用接口凭证</a:t>
                      </a:r>
                    </a:p>
                  </a:txBody>
                  <a:tcPr>
                    <a:lnL>
                      <a:noFill/>
                    </a:lnL>
                    <a:lnR>
                      <a:noFill/>
                    </a:lnR>
                    <a:lnT>
                      <a:noFill/>
                    </a:lnT>
                    <a:lnB>
                      <a:noFill/>
                    </a:lnB>
                  </a:tcPr>
                </a:tc>
                <a:extLst>
                  <a:ext uri="{0D108BD9-81ED-4DB2-BD59-A6C34878D82A}">
                    <a16:rowId xmlns:a16="http://schemas.microsoft.com/office/drawing/2014/main" val="484623636"/>
                  </a:ext>
                </a:extLst>
              </a:tr>
              <a:tr h="0">
                <a:tc>
                  <a:txBody>
                    <a:bodyPr/>
                    <a:lstStyle/>
                    <a:p>
                      <a:pPr latinLnBrk="1"/>
                      <a:r>
                        <a:rPr lang="en-US">
                          <a:effectLst/>
                        </a:rPr>
                        <a:t>media_id</a:t>
                      </a:r>
                    </a:p>
                  </a:txBody>
                  <a:tcPr>
                    <a:lnL>
                      <a:noFill/>
                    </a:lnL>
                    <a:lnR>
                      <a:noFill/>
                    </a:lnR>
                    <a:lnT>
                      <a:noFill/>
                    </a:lnT>
                    <a:lnB>
                      <a:noFill/>
                    </a:lnB>
                  </a:tcPr>
                </a:tc>
                <a:tc>
                  <a:txBody>
                    <a:bodyPr/>
                    <a:lstStyle/>
                    <a:p>
                      <a:pPr latinLnBrk="1"/>
                      <a:r>
                        <a:rPr lang="zh-CN" altLang="en-US">
                          <a:effectLst/>
                        </a:rPr>
                        <a:t>是</a:t>
                      </a:r>
                    </a:p>
                  </a:txBody>
                  <a:tcPr>
                    <a:lnL>
                      <a:noFill/>
                    </a:lnL>
                    <a:lnR>
                      <a:noFill/>
                    </a:lnR>
                    <a:lnT>
                      <a:noFill/>
                    </a:lnT>
                    <a:lnB>
                      <a:noFill/>
                    </a:lnB>
                  </a:tcPr>
                </a:tc>
                <a:tc>
                  <a:txBody>
                    <a:bodyPr/>
                    <a:lstStyle/>
                    <a:p>
                      <a:pPr latinLnBrk="1"/>
                      <a:r>
                        <a:rPr lang="zh-CN" altLang="en-US" dirty="0">
                          <a:effectLst/>
                        </a:rPr>
                        <a:t>要获取的素材的</a:t>
                      </a:r>
                      <a:r>
                        <a:rPr lang="en-US" dirty="0" err="1">
                          <a:effectLst/>
                        </a:rPr>
                        <a:t>media_id</a:t>
                      </a:r>
                      <a:endParaRPr lang="en-US" dirty="0">
                        <a:effectLst/>
                      </a:endParaRPr>
                    </a:p>
                  </a:txBody>
                  <a:tcPr>
                    <a:lnL>
                      <a:noFill/>
                    </a:lnL>
                    <a:lnR>
                      <a:noFill/>
                    </a:lnR>
                    <a:lnT>
                      <a:noFill/>
                    </a:lnT>
                    <a:lnB>
                      <a:noFill/>
                    </a:lnB>
                  </a:tcPr>
                </a:tc>
                <a:extLst>
                  <a:ext uri="{0D108BD9-81ED-4DB2-BD59-A6C34878D82A}">
                    <a16:rowId xmlns:a16="http://schemas.microsoft.com/office/drawing/2014/main" val="2236776437"/>
                  </a:ext>
                </a:extLst>
              </a:tr>
            </a:tbl>
          </a:graphicData>
        </a:graphic>
      </p:graphicFrame>
      <p:sp>
        <p:nvSpPr>
          <p:cNvPr id="5" name="文本框 4">
            <a:extLst>
              <a:ext uri="{FF2B5EF4-FFF2-40B4-BE49-F238E27FC236}">
                <a16:creationId xmlns:a16="http://schemas.microsoft.com/office/drawing/2014/main" id="{E75021A7-2067-4EA8-86DD-C1BC81578EFD}"/>
              </a:ext>
            </a:extLst>
          </p:cNvPr>
          <p:cNvSpPr txBox="1"/>
          <p:nvPr/>
        </p:nvSpPr>
        <p:spPr>
          <a:xfrm>
            <a:off x="1054099" y="4920609"/>
            <a:ext cx="8306211"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返回值</a:t>
            </a:r>
            <a:endParaRPr lang="en-US" altLang="zh-CN" dirty="0">
              <a:latin typeface="微软雅黑" panose="020B0503020204020204" pitchFamily="34" charset="-122"/>
              <a:ea typeface="微软雅黑" panose="020B0503020204020204" pitchFamily="34" charset="-122"/>
            </a:endParaRPr>
          </a:p>
          <a:p>
            <a:pPr lvl="1"/>
            <a:r>
              <a:rPr lang="en-US" altLang="zh-CN" dirty="0"/>
              <a:t>{</a:t>
            </a:r>
            <a:br>
              <a:rPr lang="en-US" altLang="zh-CN" dirty="0"/>
            </a:br>
            <a:r>
              <a:rPr lang="en-US" altLang="zh-CN" dirty="0"/>
              <a:t>   "</a:t>
            </a:r>
            <a:r>
              <a:rPr lang="en-US" altLang="zh-CN" dirty="0" err="1"/>
              <a:t>errcode</a:t>
            </a:r>
            <a:r>
              <a:rPr lang="en-US" altLang="zh-CN" dirty="0"/>
              <a:t>":ERRCODE,</a:t>
            </a:r>
            <a:br>
              <a:rPr lang="en-US" altLang="zh-CN" dirty="0"/>
            </a:br>
            <a:r>
              <a:rPr lang="en-US" altLang="zh-CN" dirty="0"/>
              <a:t>   "</a:t>
            </a:r>
            <a:r>
              <a:rPr lang="en-US" altLang="zh-CN" dirty="0" err="1"/>
              <a:t>errmsg</a:t>
            </a:r>
            <a:r>
              <a:rPr lang="en-US" altLang="zh-CN" dirty="0"/>
              <a:t>":ERRMSG</a:t>
            </a:r>
            <a:br>
              <a:rPr lang="en-US" altLang="zh-CN" dirty="0"/>
            </a:br>
            <a:r>
              <a:rPr lang="en-US" altLang="zh-CN" dirty="0"/>
              <a:t>}</a:t>
            </a:r>
          </a:p>
          <a:p>
            <a:pPr lvl="1"/>
            <a:r>
              <a:rPr lang="zh-CN" altLang="en-US" dirty="0"/>
              <a:t>正常则</a:t>
            </a:r>
            <a:r>
              <a:rPr lang="en-US" altLang="zh-CN" dirty="0" err="1"/>
              <a:t>errcode</a:t>
            </a:r>
            <a:r>
              <a:rPr lang="zh-CN" altLang="en-US" dirty="0"/>
              <a:t>为</a:t>
            </a:r>
            <a:r>
              <a:rPr lang="en-US" altLang="zh-CN" dirty="0"/>
              <a:t>0</a:t>
            </a:r>
            <a:endParaRPr lang="zh-CN" altLang="en-US" dirty="0"/>
          </a:p>
        </p:txBody>
      </p:sp>
    </p:spTree>
    <p:extLst>
      <p:ext uri="{BB962C8B-B14F-4D97-AF65-F5344CB8AC3E}">
        <p14:creationId xmlns:p14="http://schemas.microsoft.com/office/powerpoint/2010/main" val="1916290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获取素材列表</a:t>
            </a:r>
          </a:p>
        </p:txBody>
      </p:sp>
    </p:spTree>
    <p:extLst>
      <p:ext uri="{BB962C8B-B14F-4D97-AF65-F5344CB8AC3E}">
        <p14:creationId xmlns:p14="http://schemas.microsoft.com/office/powerpoint/2010/main" val="4130968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47934" y="2343152"/>
            <a:ext cx="5385594" cy="2308324"/>
          </a:xfrm>
          <a:prstGeom prst="rect">
            <a:avLst/>
          </a:prstGeom>
          <a:noFill/>
        </p:spPr>
        <p:txBody>
          <a:bodyPr wrap="square" rtlCol="0">
            <a:spAutoFit/>
          </a:bodyPr>
          <a:lstStyle>
            <a:defPPr>
              <a:defRPr lang="zh-CN"/>
            </a:defPPr>
            <a:lvl1pPr marL="514350" indent="-514350">
              <a:lnSpc>
                <a:spcPct val="200000"/>
              </a:lnSpc>
              <a:buFont typeface="+mj-ea"/>
              <a:buAutoNum type="ea1JpnChsDbPeriod"/>
              <a:defRPr sz="2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dirty="0"/>
              <a:t>CURL</a:t>
            </a:r>
            <a:r>
              <a:rPr lang="zh-CN" altLang="en-US" dirty="0"/>
              <a:t>上传与下载文件</a:t>
            </a:r>
            <a:endParaRPr lang="en-US" altLang="zh-CN" dirty="0"/>
          </a:p>
          <a:p>
            <a:r>
              <a:rPr lang="zh-CN" altLang="en-US" dirty="0"/>
              <a:t>上传素材</a:t>
            </a:r>
            <a:endParaRPr lang="en-US" altLang="zh-CN" dirty="0"/>
          </a:p>
          <a:p>
            <a:r>
              <a:rPr lang="zh-CN" altLang="en-US" dirty="0"/>
              <a:t>获取与删除素材</a:t>
            </a:r>
            <a:endParaRPr lang="en-US" altLang="zh-CN" dirty="0"/>
          </a:p>
        </p:txBody>
      </p:sp>
    </p:spTree>
    <p:extLst>
      <p:ext uri="{BB962C8B-B14F-4D97-AF65-F5344CB8AC3E}">
        <p14:creationId xmlns:p14="http://schemas.microsoft.com/office/powerpoint/2010/main" val="71453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4" name="文本框 3"/>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CURL</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上传与下载文件</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上传文件</a:t>
            </a:r>
          </a:p>
        </p:txBody>
      </p:sp>
      <p:pic>
        <p:nvPicPr>
          <p:cNvPr id="5" name="图片 4">
            <a:extLst>
              <a:ext uri="{FF2B5EF4-FFF2-40B4-BE49-F238E27FC236}">
                <a16:creationId xmlns:a16="http://schemas.microsoft.com/office/drawing/2014/main" id="{ECB02456-771D-4A3C-9B63-1EE085465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99" y="1638422"/>
            <a:ext cx="10457237" cy="2943409"/>
          </a:xfrm>
          <a:prstGeom prst="rect">
            <a:avLst/>
          </a:prstGeom>
        </p:spPr>
      </p:pic>
      <p:sp>
        <p:nvSpPr>
          <p:cNvPr id="6" name="文本框 5">
            <a:extLst>
              <a:ext uri="{FF2B5EF4-FFF2-40B4-BE49-F238E27FC236}">
                <a16:creationId xmlns:a16="http://schemas.microsoft.com/office/drawing/2014/main" id="{125CE053-5F3A-4A70-853C-982E51224D16}"/>
              </a:ext>
            </a:extLst>
          </p:cNvPr>
          <p:cNvSpPr txBox="1"/>
          <p:nvPr/>
        </p:nvSpPr>
        <p:spPr>
          <a:xfrm>
            <a:off x="1054099" y="5063613"/>
            <a:ext cx="8286546"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注意：如果使用</a:t>
            </a:r>
            <a:r>
              <a:rPr lang="en-US" altLang="zh-CN" dirty="0"/>
              <a:t>PHP</a:t>
            </a:r>
            <a:r>
              <a:rPr lang="zh-CN" altLang="en-US" dirty="0"/>
              <a:t>内置的</a:t>
            </a:r>
            <a:r>
              <a:rPr lang="en-US" altLang="zh-CN" dirty="0"/>
              <a:t>CURL</a:t>
            </a:r>
            <a:r>
              <a:rPr lang="zh-CN" altLang="en-US" dirty="0"/>
              <a:t>模块，则需要设置</a:t>
            </a:r>
            <a:r>
              <a:rPr lang="en-US" altLang="zh-CN" dirty="0"/>
              <a:t>CURLOPT_POST</a:t>
            </a:r>
            <a:r>
              <a:rPr lang="zh-CN" altLang="en-US" dirty="0"/>
              <a:t>为</a:t>
            </a:r>
            <a:r>
              <a:rPr lang="en-US" altLang="zh-CN" dirty="0"/>
              <a:t>true</a:t>
            </a:r>
            <a:r>
              <a:rPr lang="zh-CN" altLang="en-US" dirty="0"/>
              <a:t>，设置</a:t>
            </a:r>
            <a:r>
              <a:rPr lang="en-US" altLang="zh-CN" dirty="0"/>
              <a:t>CURLOPT_POSTFIELDS</a:t>
            </a:r>
            <a:r>
              <a:rPr lang="zh-CN" altLang="en-US" dirty="0"/>
              <a:t>为要提交的数据。</a:t>
            </a:r>
          </a:p>
        </p:txBody>
      </p:sp>
    </p:spTree>
    <p:extLst>
      <p:ext uri="{BB962C8B-B14F-4D97-AF65-F5344CB8AC3E}">
        <p14:creationId xmlns:p14="http://schemas.microsoft.com/office/powerpoint/2010/main" val="103970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下载文件</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这种情况是直接读取数据到内存，然后保存为文件，对于大文件不适用。</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2B3B0D9-1A19-45E0-AF3F-751D0F391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2677570"/>
            <a:ext cx="8293265" cy="3270946"/>
          </a:xfrm>
          <a:prstGeom prst="rect">
            <a:avLst/>
          </a:prstGeom>
        </p:spPr>
      </p:pic>
    </p:spTree>
    <p:extLst>
      <p:ext uri="{BB962C8B-B14F-4D97-AF65-F5344CB8AC3E}">
        <p14:creationId xmlns:p14="http://schemas.microsoft.com/office/powerpoint/2010/main" val="86435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下载文件</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让</a:t>
            </a:r>
            <a:r>
              <a:rPr lang="en-US" altLang="zh-CN" sz="2000" dirty="0">
                <a:latin typeface="微软雅黑" panose="020B0503020204020204" pitchFamily="34" charset="-122"/>
                <a:ea typeface="微软雅黑" panose="020B0503020204020204" pitchFamily="34" charset="-122"/>
              </a:rPr>
              <a:t>CURL</a:t>
            </a:r>
            <a:r>
              <a:rPr lang="zh-CN" altLang="en-US" sz="2000" dirty="0">
                <a:latin typeface="微软雅黑" panose="020B0503020204020204" pitchFamily="34" charset="-122"/>
                <a:ea typeface="微软雅黑" panose="020B0503020204020204" pitchFamily="34" charset="-122"/>
              </a:rPr>
              <a:t>自动处理数据。使用</a:t>
            </a:r>
            <a:r>
              <a:rPr lang="en-US" altLang="zh-CN" sz="2000" dirty="0">
                <a:latin typeface="微软雅黑" panose="020B0503020204020204" pitchFamily="34" charset="-122"/>
                <a:ea typeface="微软雅黑" panose="020B0503020204020204" pitchFamily="34" charset="-122"/>
              </a:rPr>
              <a:t>CURLOPT_FILE</a:t>
            </a:r>
            <a:r>
              <a:rPr lang="zh-CN" altLang="en-US" sz="2000" dirty="0">
                <a:latin typeface="微软雅黑" panose="020B0503020204020204" pitchFamily="34" charset="-122"/>
                <a:ea typeface="微软雅黑" panose="020B0503020204020204" pitchFamily="34" charset="-122"/>
              </a:rPr>
              <a:t>选项设置为文件描述符，</a:t>
            </a:r>
            <a:r>
              <a:rPr lang="en-US" altLang="zh-CN" sz="2000" dirty="0">
                <a:latin typeface="微软雅黑" panose="020B0503020204020204" pitchFamily="34" charset="-122"/>
                <a:ea typeface="微软雅黑" panose="020B0503020204020204" pitchFamily="34" charset="-122"/>
              </a:rPr>
              <a:t>CURL</a:t>
            </a:r>
            <a:r>
              <a:rPr lang="zh-CN" altLang="en-US" sz="2000" dirty="0">
                <a:latin typeface="微软雅黑" panose="020B0503020204020204" pitchFamily="34" charset="-122"/>
                <a:ea typeface="微软雅黑" panose="020B0503020204020204" pitchFamily="34" charset="-122"/>
              </a:rPr>
              <a:t>会自动把数据写入到文件中。</a:t>
            </a:r>
            <a:endParaRPr lang="en-US" altLang="zh-CN" sz="20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1254BC40-B592-411A-90EB-02E52B19B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2662206"/>
            <a:ext cx="5948142" cy="3581277"/>
          </a:xfrm>
          <a:prstGeom prst="rect">
            <a:avLst/>
          </a:prstGeom>
        </p:spPr>
      </p:pic>
    </p:spTree>
    <p:extLst>
      <p:ext uri="{BB962C8B-B14F-4D97-AF65-F5344CB8AC3E}">
        <p14:creationId xmlns:p14="http://schemas.microsoft.com/office/powerpoint/2010/main" val="222061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a:extLst>
              <a:ext uri="{FF2B5EF4-FFF2-40B4-BE49-F238E27FC236}">
                <a16:creationId xmlns:a16="http://schemas.microsoft.com/office/drawing/2014/main" id="{7F93AF9A-5FDE-4BDC-9C03-D2E27C069035}"/>
              </a:ext>
            </a:extLst>
          </p:cNvPr>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CURL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上传与下载文件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上传素材</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获取与删除素材</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注意！</a:t>
            </a:r>
          </a:p>
        </p:txBody>
      </p:sp>
      <p:sp>
        <p:nvSpPr>
          <p:cNvPr id="3" name="文本框 2">
            <a:extLst>
              <a:ext uri="{FF2B5EF4-FFF2-40B4-BE49-F238E27FC236}">
                <a16:creationId xmlns:a16="http://schemas.microsoft.com/office/drawing/2014/main" id="{8A712BF0-CC34-4F68-8122-7C591B22A08A}"/>
              </a:ext>
            </a:extLst>
          </p:cNvPr>
          <p:cNvSpPr txBox="1"/>
          <p:nvPr/>
        </p:nvSpPr>
        <p:spPr>
          <a:xfrm>
            <a:off x="1054100" y="1671145"/>
            <a:ext cx="10594427"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这里演示的内容是新增永久素材的接口，不涉及临时素材的接口。</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38118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10066</TotalTime>
  <Words>782</Words>
  <Application>Microsoft Office PowerPoint</Application>
  <PresentationFormat>宽屏</PresentationFormat>
  <Paragraphs>104</Paragraphs>
  <Slides>18</Slides>
  <Notes>1</Notes>
  <HiddenSlides>1</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18</vt:i4>
      </vt:variant>
    </vt:vector>
  </HeadingPairs>
  <TitlesOfParts>
    <vt:vector size="34" baseType="lpstr">
      <vt:lpstr>Microsoft Yahei</vt:lpstr>
      <vt:lpstr>冬青黑体简体中文 W3</vt:lpstr>
      <vt:lpstr>冬青黑体简体中文 W6</vt:lpstr>
      <vt:lpstr>宋体</vt:lpstr>
      <vt:lpstr>微软雅黑</vt:lpstr>
      <vt:lpstr>Arial</vt:lpstr>
      <vt:lpstr>Arial Narrow</vt:lpstr>
      <vt:lpstr>Calibri</vt:lpstr>
      <vt:lpstr>Calibri Light</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1775</cp:revision>
  <dcterms:created xsi:type="dcterms:W3CDTF">2014-07-07T13:10:41Z</dcterms:created>
  <dcterms:modified xsi:type="dcterms:W3CDTF">2017-08-28T07:54:00Z</dcterms:modified>
</cp:coreProperties>
</file>