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4"/>
  </p:notesMasterIdLst>
  <p:handoutMasterIdLst>
    <p:handoutMasterId r:id="rId45"/>
  </p:handoutMasterIdLst>
  <p:sldIdLst>
    <p:sldId id="257" r:id="rId6"/>
    <p:sldId id="446" r:id="rId7"/>
    <p:sldId id="452" r:id="rId8"/>
    <p:sldId id="468" r:id="rId9"/>
    <p:sldId id="470" r:id="rId10"/>
    <p:sldId id="469" r:id="rId11"/>
    <p:sldId id="492" r:id="rId12"/>
    <p:sldId id="439" r:id="rId13"/>
    <p:sldId id="472" r:id="rId14"/>
    <p:sldId id="485" r:id="rId15"/>
    <p:sldId id="473" r:id="rId16"/>
    <p:sldId id="457" r:id="rId17"/>
    <p:sldId id="484" r:id="rId18"/>
    <p:sldId id="442" r:id="rId19"/>
    <p:sldId id="471" r:id="rId20"/>
    <p:sldId id="461" r:id="rId21"/>
    <p:sldId id="463" r:id="rId22"/>
    <p:sldId id="467" r:id="rId23"/>
    <p:sldId id="486" r:id="rId24"/>
    <p:sldId id="453" r:id="rId25"/>
    <p:sldId id="488" r:id="rId26"/>
    <p:sldId id="489" r:id="rId27"/>
    <p:sldId id="464" r:id="rId28"/>
    <p:sldId id="451" r:id="rId29"/>
    <p:sldId id="435" r:id="rId30"/>
    <p:sldId id="474" r:id="rId31"/>
    <p:sldId id="477" r:id="rId32"/>
    <p:sldId id="465" r:id="rId33"/>
    <p:sldId id="466" r:id="rId34"/>
    <p:sldId id="479" r:id="rId35"/>
    <p:sldId id="476" r:id="rId36"/>
    <p:sldId id="475" r:id="rId37"/>
    <p:sldId id="478" r:id="rId38"/>
    <p:sldId id="481" r:id="rId39"/>
    <p:sldId id="482" r:id="rId40"/>
    <p:sldId id="480" r:id="rId41"/>
    <p:sldId id="483" r:id="rId42"/>
    <p:sldId id="311" r:id="rId43"/>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67" d="100"/>
          <a:sy n="67" d="100"/>
        </p:scale>
        <p:origin x="660" y="72"/>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2017/7/11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185623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12</a:t>
            </a:fld>
            <a:endParaRPr lang="zh-CN" altLang="en-US"/>
          </a:p>
        </p:txBody>
      </p:sp>
    </p:spTree>
    <p:extLst>
      <p:ext uri="{BB962C8B-B14F-4D97-AF65-F5344CB8AC3E}">
        <p14:creationId xmlns:p14="http://schemas.microsoft.com/office/powerpoint/2010/main" val="302732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38</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2017/7/11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7/11/2017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2017/7/11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2017/7/11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7/11/2017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2017/7/11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2017/7/11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2017/7/11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2017/7/11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2017/7/11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2017/7/11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2017/7/11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2017/7/11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7/11/2017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2017/7/11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7/11/2017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mp.weixin.qq.com/wiki?t=resource/res_main&amp;id=mp1421135319"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pan.baidu.com/s/1kVQJZoF"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smtClean="0"/>
              <a:t>第</a:t>
            </a:r>
            <a:r>
              <a:rPr lang="en-US" altLang="zh-CN" dirty="0"/>
              <a:t>3</a:t>
            </a:r>
            <a:r>
              <a:rPr lang="zh-CN" altLang="en-US" dirty="0" smtClean="0"/>
              <a:t>讲 微信开发环境与调试工具</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061200" cy="685800"/>
          </a:xfrm>
        </p:spPr>
        <p:txBody>
          <a:bodyPr/>
          <a:lstStyle/>
          <a:p>
            <a:r>
              <a:rPr lang="zh-CN" altLang="en-US" dirty="0" smtClean="0"/>
              <a:t>微信服务器转发消息的格式</a:t>
            </a:r>
            <a:endParaRPr lang="zh-CN" altLang="en-US" dirty="0"/>
          </a:p>
        </p:txBody>
      </p:sp>
      <p:sp>
        <p:nvSpPr>
          <p:cNvPr id="4" name="文本框 3"/>
          <p:cNvSpPr txBox="1"/>
          <p:nvPr/>
        </p:nvSpPr>
        <p:spPr>
          <a:xfrm>
            <a:off x="1200151" y="1528763"/>
            <a:ext cx="9886950" cy="5170646"/>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&lt;</a:t>
            </a:r>
            <a:r>
              <a:rPr lang="en-US" altLang="zh-CN" sz="2000" dirty="0">
                <a:latin typeface="微软雅黑" panose="020B0503020204020204" pitchFamily="34" charset="-122"/>
                <a:ea typeface="微软雅黑" panose="020B0503020204020204" pitchFamily="34" charset="-122"/>
              </a:rPr>
              <a:t>xml&gt;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toUser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fromUser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&gt;1348831860&lt;/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&gt;&lt;![CDATA[text]]&gt;&lt;/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&lt;Content&gt;&lt;![CDATA[</a:t>
            </a:r>
            <a:r>
              <a:rPr lang="en-US" altLang="zh-CN" sz="2000" dirty="0">
                <a:solidFill>
                  <a:schemeClr val="accent6"/>
                </a:solidFill>
                <a:latin typeface="微软雅黑" panose="020B0503020204020204" pitchFamily="34" charset="-122"/>
                <a:ea typeface="微软雅黑" panose="020B0503020204020204" pitchFamily="34" charset="-122"/>
              </a:rPr>
              <a:t>Hello</a:t>
            </a:r>
            <a:r>
              <a:rPr lang="en-US" altLang="zh-CN" sz="2000" dirty="0">
                <a:latin typeface="微软雅黑" panose="020B0503020204020204" pitchFamily="34" charset="-122"/>
                <a:ea typeface="微软雅黑" panose="020B0503020204020204" pitchFamily="34" charset="-122"/>
              </a:rPr>
              <a:t>]]&gt;&lt;/Content</a:t>
            </a:r>
            <a:r>
              <a:rPr lang="en-US" altLang="zh-CN" sz="2000" dirty="0" smtClean="0">
                <a:latin typeface="微软雅黑" panose="020B0503020204020204" pitchFamily="34" charset="-122"/>
                <a:ea typeface="微软雅黑" panose="020B0503020204020204" pitchFamily="34" charset="-122"/>
              </a:rPr>
              <a:t>&gt;</a:t>
            </a:r>
          </a:p>
          <a:p>
            <a:pPr>
              <a:lnSpc>
                <a:spcPct val="150000"/>
              </a:lnSpc>
            </a:pP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solidFill>
                  <a:schemeClr val="accent6"/>
                </a:solidFill>
                <a:latin typeface="微软雅黑" panose="020B0503020204020204" pitchFamily="34" charset="-122"/>
                <a:ea typeface="微软雅黑" panose="020B0503020204020204" pitchFamily="34" charset="-122"/>
              </a:rPr>
              <a:t>&lt;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&gt;1234567890123456&lt;/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a:t>
            </a: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&lt;/</a:t>
            </a:r>
            <a:r>
              <a:rPr lang="en-US" altLang="zh-CN" sz="2000" dirty="0">
                <a:latin typeface="微软雅黑" panose="020B0503020204020204" pitchFamily="34" charset="-122"/>
                <a:ea typeface="微软雅黑" panose="020B0503020204020204" pitchFamily="34" charset="-122"/>
              </a:rPr>
              <a:t>xml</a:t>
            </a:r>
            <a:r>
              <a:rPr lang="en-US" altLang="zh-CN" sz="2000" dirty="0" smtClean="0">
                <a:latin typeface="微软雅黑" panose="020B0503020204020204" pitchFamily="34" charset="-122"/>
                <a:ea typeface="微软雅黑" panose="020B0503020204020204" pitchFamily="34" charset="-122"/>
              </a:rPr>
              <a:t>&gt;</a:t>
            </a:r>
            <a:endParaRPr lang="en-US" altLang="zh-CN" dirty="0" smtClean="0"/>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zh-CN" altLang="en-US" sz="2000" dirty="0" smtClean="0">
                <a:latin typeface="微软雅黑" panose="020B0503020204020204" pitchFamily="34" charset="-122"/>
                <a:ea typeface="微软雅黑" panose="020B0503020204020204" pitchFamily="34" charset="-122"/>
              </a:rPr>
              <a:t>服务器转发的时候加上了</a:t>
            </a:r>
            <a:r>
              <a:rPr lang="en-US" altLang="zh-CN" sz="2000" dirty="0" err="1" smtClean="0">
                <a:latin typeface="微软雅黑" panose="020B0503020204020204" pitchFamily="34" charset="-122"/>
                <a:ea typeface="微软雅黑" panose="020B0503020204020204" pitchFamily="34" charset="-122"/>
              </a:rPr>
              <a:t>MsgId</a:t>
            </a:r>
            <a:r>
              <a:rPr lang="zh-CN" altLang="en-US" sz="2000" dirty="0" smtClean="0">
                <a:latin typeface="微软雅黑" panose="020B0503020204020204" pitchFamily="34" charset="-122"/>
                <a:ea typeface="微软雅黑" panose="020B0503020204020204" pitchFamily="34" charset="-122"/>
              </a:rPr>
              <a:t>字段，这个字段表示微信消息的唯一</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，通过这个</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就可以查到这条消息的具体信息。</a:t>
            </a:r>
            <a:r>
              <a:rPr lang="en-US" altLang="zh-CN" sz="2000" dirty="0" err="1" smtClean="0">
                <a:latin typeface="微软雅黑" panose="020B0503020204020204" pitchFamily="34" charset="-122"/>
                <a:ea typeface="微软雅黑" panose="020B0503020204020204" pitchFamily="34" charset="-122"/>
              </a:rPr>
              <a:t>MsgId</a:t>
            </a:r>
            <a:r>
              <a:rPr lang="zh-CN" altLang="en-US" sz="2000" dirty="0" smtClean="0">
                <a:latin typeface="微软雅黑" panose="020B0503020204020204" pitchFamily="34" charset="-122"/>
                <a:ea typeface="微软雅黑" panose="020B0503020204020204" pitchFamily="34" charset="-122"/>
              </a:rPr>
              <a:t>是微信服务器生成的，这些信息会存储在微信服务器的数据库中，而</a:t>
            </a:r>
            <a:r>
              <a:rPr lang="en-US" altLang="zh-CN" sz="2000" dirty="0" err="1" smtClean="0">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在</a:t>
            </a:r>
            <a:r>
              <a:rPr lang="zh-CN" altLang="en-US" sz="2000" dirty="0" smtClean="0">
                <a:latin typeface="微软雅黑" panose="020B0503020204020204" pitchFamily="34" charset="-122"/>
                <a:ea typeface="微软雅黑" panose="020B0503020204020204" pitchFamily="34" charset="-122"/>
              </a:rPr>
              <a:t>整个数据库中是唯一的。</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004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575425" cy="685800"/>
          </a:xfrm>
        </p:spPr>
        <p:txBody>
          <a:bodyPr/>
          <a:lstStyle/>
          <a:p>
            <a:r>
              <a:rPr lang="zh-CN" altLang="en-US" dirty="0" smtClean="0"/>
              <a:t>开发者服务器如何回复</a:t>
            </a:r>
            <a:endParaRPr lang="zh-CN" altLang="en-US" dirty="0"/>
          </a:p>
        </p:txBody>
      </p:sp>
      <p:sp>
        <p:nvSpPr>
          <p:cNvPr id="4" name="文本框 3"/>
          <p:cNvSpPr txBox="1"/>
          <p:nvPr/>
        </p:nvSpPr>
        <p:spPr>
          <a:xfrm>
            <a:off x="1171575" y="1771650"/>
            <a:ext cx="9886950" cy="4662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回复文本消息的格式</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dirty="0" smtClean="0">
                <a:latin typeface="微软雅黑" panose="020B0503020204020204" pitchFamily="34" charset="-122"/>
                <a:ea typeface="微软雅黑" panose="020B0503020204020204" pitchFamily="34" charset="-122"/>
              </a:rPr>
              <a:t>&lt;</a:t>
            </a:r>
            <a:r>
              <a:rPr lang="en-US" altLang="zh-CN" dirty="0">
                <a:latin typeface="微软雅黑" panose="020B0503020204020204" pitchFamily="34" charset="-122"/>
                <a:ea typeface="微软雅黑" panose="020B0503020204020204" pitchFamily="34" charset="-122"/>
              </a:rPr>
              <a:t>xml&gt;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toUser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fromUser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&gt;12345678&lt;/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&gt;&lt;![CDATA[text]]&gt;&lt;/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&lt;Content&gt;&lt;![CDATA[</a:t>
            </a:r>
            <a:r>
              <a:rPr lang="zh-CN" altLang="en-US" dirty="0">
                <a:solidFill>
                  <a:schemeClr val="accent6"/>
                </a:solidFill>
                <a:latin typeface="微软雅黑" panose="020B0503020204020204" pitchFamily="34" charset="-122"/>
                <a:ea typeface="微软雅黑" panose="020B0503020204020204" pitchFamily="34" charset="-122"/>
              </a:rPr>
              <a:t>你好</a:t>
            </a:r>
            <a:r>
              <a:rPr lang="en-US" altLang="zh-CN" dirty="0">
                <a:latin typeface="微软雅黑" panose="020B0503020204020204" pitchFamily="34" charset="-122"/>
                <a:ea typeface="微软雅黑" panose="020B0503020204020204" pitchFamily="34" charset="-122"/>
              </a:rPr>
              <a:t>]]&gt;&lt;/Content&gt;</a:t>
            </a:r>
          </a:p>
          <a:p>
            <a:pPr lvl="1">
              <a:lnSpc>
                <a:spcPct val="150000"/>
              </a:lnSpc>
            </a:pPr>
            <a:r>
              <a:rPr lang="en-US" altLang="zh-CN" dirty="0">
                <a:latin typeface="微软雅黑" panose="020B0503020204020204" pitchFamily="34" charset="-122"/>
                <a:ea typeface="微软雅黑" panose="020B0503020204020204" pitchFamily="34" charset="-122"/>
              </a:rPr>
              <a:t>&lt;/xml</a:t>
            </a:r>
            <a:r>
              <a:rPr lang="en-US" altLang="zh-CN" dirty="0" smtClean="0">
                <a:latin typeface="微软雅黑" panose="020B0503020204020204" pitchFamily="34" charset="-122"/>
                <a:ea typeface="微软雅黑" panose="020B0503020204020204" pitchFamily="34" charset="-122"/>
              </a:rPr>
              <a:t>&gt;</a:t>
            </a: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开发者服务器在收到消息后，回复时，把收到消息的</a:t>
            </a:r>
            <a:r>
              <a:rPr lang="en-US" altLang="zh-CN" sz="2000" dirty="0" err="1" smtClean="0">
                <a:latin typeface="微软雅黑" panose="020B0503020204020204" pitchFamily="34" charset="-122"/>
                <a:ea typeface="微软雅黑" panose="020B0503020204020204" pitchFamily="34" charset="-122"/>
              </a:rPr>
              <a:t>ToUserName</a:t>
            </a:r>
            <a:r>
              <a:rPr lang="zh-CN" altLang="en-US" sz="2000" dirty="0" smtClean="0">
                <a:latin typeface="微软雅黑" panose="020B0503020204020204" pitchFamily="34" charset="-122"/>
                <a:ea typeface="微软雅黑" panose="020B0503020204020204" pitchFamily="34" charset="-122"/>
              </a:rPr>
              <a:t>与</a:t>
            </a:r>
            <a:r>
              <a:rPr lang="en-US" altLang="zh-CN" sz="2000" dirty="0" err="1" smtClean="0">
                <a:latin typeface="微软雅黑" panose="020B0503020204020204" pitchFamily="34" charset="-122"/>
                <a:ea typeface="微软雅黑" panose="020B0503020204020204" pitchFamily="34" charset="-122"/>
              </a:rPr>
              <a:t>FromUserName</a:t>
            </a:r>
            <a:r>
              <a:rPr lang="zh-CN" altLang="en-US" sz="2000" dirty="0" smtClean="0">
                <a:latin typeface="微软雅黑" panose="020B0503020204020204" pitchFamily="34" charset="-122"/>
                <a:ea typeface="微软雅黑" panose="020B0503020204020204" pitchFamily="34" charset="-122"/>
              </a:rPr>
              <a:t>互换，返回数据到微信服务器即可。</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04083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6083253" cy="685800"/>
          </a:xfrm>
        </p:spPr>
        <p:txBody>
          <a:bodyPr/>
          <a:lstStyle/>
          <a:p>
            <a:r>
              <a:rPr lang="zh-CN" altLang="en-US" dirty="0" smtClean="0"/>
              <a:t>开启微信开发者模式</a:t>
            </a:r>
            <a:endParaRPr lang="zh-CN" altLang="en-US" dirty="0"/>
          </a:p>
        </p:txBody>
      </p:sp>
      <p:sp>
        <p:nvSpPr>
          <p:cNvPr id="4" name="文本框 3"/>
          <p:cNvSpPr txBox="1"/>
          <p:nvPr/>
        </p:nvSpPr>
        <p:spPr>
          <a:xfrm>
            <a:off x="1074784" y="1843088"/>
            <a:ext cx="986944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开发之前先配置，配置就要进行验证。</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打开微信公众平台的基本配置，页面上有‘服务器配置’。</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要配置</a:t>
            </a:r>
            <a:r>
              <a:rPr lang="zh-CN" altLang="en-US" sz="2000" dirty="0" smtClean="0">
                <a:latin typeface="微软雅黑" panose="020B0503020204020204" pitchFamily="34" charset="-122"/>
                <a:ea typeface="微软雅黑" panose="020B0503020204020204" pitchFamily="34" charset="-122"/>
              </a:rPr>
              <a:t>好微信服务器与开发者服务器通信有四个选项：</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：开发者服务器上处理微信消息的链接</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smtClean="0">
                <a:latin typeface="微软雅黑" panose="020B0503020204020204" pitchFamily="34" charset="-122"/>
                <a:ea typeface="微软雅黑" panose="020B0503020204020204" pitchFamily="34" charset="-122"/>
              </a:rPr>
              <a:t>Token</a:t>
            </a:r>
            <a:r>
              <a:rPr lang="zh-CN" altLang="en-US" sz="2000" dirty="0" smtClean="0">
                <a:latin typeface="微软雅黑" panose="020B0503020204020204" pitchFamily="34" charset="-122"/>
                <a:ea typeface="微软雅黑" panose="020B0503020204020204" pitchFamily="34" charset="-122"/>
              </a:rPr>
              <a:t>：自己设置</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消息加解密密钥（</a:t>
            </a:r>
            <a:r>
              <a:rPr lang="en-US" altLang="zh-CN" sz="2000" dirty="0" err="1" smtClean="0">
                <a:latin typeface="微软雅黑" panose="020B0503020204020204" pitchFamily="34" charset="-122"/>
                <a:ea typeface="微软雅黑" panose="020B0503020204020204" pitchFamily="34" charset="-122"/>
              </a:rPr>
              <a:t>EncodingAESKey</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消息加解密方式：选择明文模式</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要配置</a:t>
            </a:r>
            <a:r>
              <a:rPr lang="zh-CN" altLang="en-US" sz="2000" dirty="0" smtClean="0">
                <a:latin typeface="微软雅黑" panose="020B0503020204020204" pitchFamily="34" charset="-122"/>
                <a:ea typeface="微软雅黑" panose="020B0503020204020204" pitchFamily="34" charset="-122"/>
              </a:rPr>
              <a:t>好</a:t>
            </a: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就需要微信服务器与开发者服务器进行相互验证，确定双方可信。</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273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什么是</a:t>
            </a:r>
            <a:r>
              <a:rPr lang="en-US" altLang="zh-CN" dirty="0" smtClean="0"/>
              <a:t>Token</a:t>
            </a:r>
            <a:endParaRPr lang="zh-CN" altLang="en-US" dirty="0"/>
          </a:p>
        </p:txBody>
      </p:sp>
      <p:sp>
        <p:nvSpPr>
          <p:cNvPr id="4" name="文本框 3"/>
          <p:cNvSpPr txBox="1"/>
          <p:nvPr/>
        </p:nvSpPr>
        <p:spPr>
          <a:xfrm>
            <a:off x="1054100" y="1885950"/>
            <a:ext cx="1037590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信息安全中的一个术语。</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a:t>
            </a:r>
            <a:r>
              <a:rPr lang="zh-CN" altLang="en-US" sz="2000" dirty="0" smtClean="0">
                <a:latin typeface="微软雅黑" panose="020B0503020204020204" pitchFamily="34" charset="-122"/>
                <a:ea typeface="微软雅黑" panose="020B0503020204020204" pitchFamily="34" charset="-122"/>
              </a:rPr>
              <a:t>计算机通信过程的身份认证中，是‘令牌’的意思。</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更通俗的解释：暗号。</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使用的方式与模式有很多种。</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这里所使用的就像是双方约定好的一个暗号，微信服务器使用暗号</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时间值</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随机数进行加密后传输，开发者服务器也使用暗号加上传递过来的时间值与随机数参数进行加密，对比加密后的结果即可进行验证。加密方式相同，只有暗号相同才会保证加密结果相同。</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37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8604250" cy="685800"/>
          </a:xfrm>
        </p:spPr>
        <p:txBody>
          <a:bodyPr/>
          <a:lstStyle/>
          <a:p>
            <a:r>
              <a:rPr lang="zh-CN" altLang="en-US" dirty="0"/>
              <a:t>开发</a:t>
            </a:r>
            <a:r>
              <a:rPr lang="zh-CN" altLang="en-US" dirty="0" smtClean="0"/>
              <a:t>者</a:t>
            </a:r>
            <a:r>
              <a:rPr lang="en-US" altLang="zh-CN" dirty="0" smtClean="0"/>
              <a:t>URL</a:t>
            </a:r>
            <a:r>
              <a:rPr lang="zh-CN" altLang="en-US" dirty="0"/>
              <a:t>验证</a:t>
            </a:r>
          </a:p>
        </p:txBody>
      </p:sp>
      <p:sp>
        <p:nvSpPr>
          <p:cNvPr id="3" name="文本框 2"/>
          <p:cNvSpPr txBox="1"/>
          <p:nvPr/>
        </p:nvSpPr>
        <p:spPr>
          <a:xfrm>
            <a:off x="1228725" y="1857375"/>
            <a:ext cx="9572625"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详细过程可以参考微信开发接入指南：</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hlinkClick r:id="rId2"/>
              </a:rPr>
              <a:t>https://</a:t>
            </a:r>
            <a:r>
              <a:rPr lang="en-US" altLang="zh-CN" sz="2000" dirty="0" smtClean="0">
                <a:latin typeface="微软雅黑" panose="020B0503020204020204" pitchFamily="34" charset="-122"/>
                <a:ea typeface="微软雅黑" panose="020B0503020204020204" pitchFamily="34" charset="-122"/>
                <a:hlinkClick r:id="rId2"/>
              </a:rPr>
              <a:t>mp.weixin.qq.com/wiki?t=resource/res_main&amp;id=mp1421135319</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a:t>
            </a:r>
            <a:r>
              <a:rPr lang="zh-CN" altLang="en-US" sz="2000" dirty="0" smtClean="0">
                <a:latin typeface="微软雅黑" panose="020B0503020204020204" pitchFamily="34" charset="-122"/>
                <a:ea typeface="微软雅黑" panose="020B0503020204020204" pitchFamily="34" charset="-122"/>
              </a:rPr>
              <a:t>信服务器会</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请求</a:t>
            </a:r>
            <a:r>
              <a:rPr lang="zh-CN" altLang="en-US" sz="2000" dirty="0" smtClean="0">
                <a:latin typeface="微软雅黑" panose="020B0503020204020204" pitchFamily="34" charset="-122"/>
                <a:ea typeface="微软雅黑" panose="020B0503020204020204" pitchFamily="34" charset="-122"/>
              </a:rPr>
              <a:t>把</a:t>
            </a:r>
            <a:r>
              <a:rPr lang="en-US" altLang="zh-CN" sz="2000" dirty="0" smtClean="0">
                <a:latin typeface="微软雅黑" panose="020B0503020204020204" pitchFamily="34" charset="-122"/>
                <a:ea typeface="微软雅黑" panose="020B0503020204020204" pitchFamily="34" charset="-122"/>
              </a:rPr>
              <a:t>signature</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timestramp</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nonce</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echostr</a:t>
            </a:r>
            <a:r>
              <a:rPr lang="zh-CN" altLang="en-US" sz="2000" dirty="0" smtClean="0">
                <a:latin typeface="微软雅黑" panose="020B0503020204020204" pitchFamily="34" charset="-122"/>
                <a:ea typeface="微软雅黑" panose="020B0503020204020204" pitchFamily="34" charset="-122"/>
              </a:rPr>
              <a:t>几个参数发送到开发者提交的</a:t>
            </a: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a:t>
            </a:r>
            <a:r>
              <a:rPr lang="zh-CN" altLang="en-US" sz="2000" dirty="0" smtClean="0">
                <a:latin typeface="微软雅黑" panose="020B0503020204020204" pitchFamily="34" charset="-122"/>
                <a:ea typeface="微软雅黑" panose="020B0503020204020204" pitchFamily="34" charset="-122"/>
              </a:rPr>
              <a:t>者服务器校验过程：</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accent6">
                    <a:lumMod val="75000"/>
                  </a:schemeClr>
                </a:solidFill>
              </a:rPr>
              <a:t>1</a:t>
            </a:r>
            <a:r>
              <a:rPr lang="zh-CN" altLang="en-US" sz="2000" dirty="0">
                <a:solidFill>
                  <a:schemeClr val="accent6">
                    <a:lumMod val="75000"/>
                  </a:schemeClr>
                </a:solidFill>
              </a:rPr>
              <a:t>）将</a:t>
            </a:r>
            <a:r>
              <a:rPr lang="en-US" altLang="zh-CN" sz="2000" dirty="0">
                <a:solidFill>
                  <a:schemeClr val="accent6">
                    <a:lumMod val="75000"/>
                  </a:schemeClr>
                </a:solidFill>
              </a:rPr>
              <a:t>token</a:t>
            </a:r>
            <a:r>
              <a:rPr lang="zh-CN" altLang="en-US" sz="2000" dirty="0">
                <a:solidFill>
                  <a:schemeClr val="accent6">
                    <a:lumMod val="75000"/>
                  </a:schemeClr>
                </a:solidFill>
              </a:rPr>
              <a:t>、</a:t>
            </a:r>
            <a:r>
              <a:rPr lang="en-US" altLang="zh-CN" sz="2000" dirty="0">
                <a:solidFill>
                  <a:schemeClr val="accent6">
                    <a:lumMod val="75000"/>
                  </a:schemeClr>
                </a:solidFill>
              </a:rPr>
              <a:t>timestamp</a:t>
            </a:r>
            <a:r>
              <a:rPr lang="zh-CN" altLang="en-US" sz="2000" dirty="0">
                <a:solidFill>
                  <a:schemeClr val="accent6">
                    <a:lumMod val="75000"/>
                  </a:schemeClr>
                </a:solidFill>
              </a:rPr>
              <a:t>、</a:t>
            </a:r>
            <a:r>
              <a:rPr lang="en-US" altLang="zh-CN" sz="2000" dirty="0">
                <a:solidFill>
                  <a:schemeClr val="accent6">
                    <a:lumMod val="75000"/>
                  </a:schemeClr>
                </a:solidFill>
              </a:rPr>
              <a:t>nonce</a:t>
            </a:r>
            <a:r>
              <a:rPr lang="zh-CN" altLang="en-US" sz="2000" dirty="0">
                <a:solidFill>
                  <a:schemeClr val="accent6">
                    <a:lumMod val="75000"/>
                  </a:schemeClr>
                </a:solidFill>
              </a:rPr>
              <a:t>三个参数进行字典序排序</a:t>
            </a:r>
          </a:p>
          <a:p>
            <a:pPr lvl="1">
              <a:lnSpc>
                <a:spcPct val="150000"/>
              </a:lnSpc>
            </a:pPr>
            <a:r>
              <a:rPr lang="en-US" altLang="zh-CN" sz="2000" dirty="0">
                <a:solidFill>
                  <a:schemeClr val="accent6">
                    <a:lumMod val="75000"/>
                  </a:schemeClr>
                </a:solidFill>
              </a:rPr>
              <a:t>2</a:t>
            </a:r>
            <a:r>
              <a:rPr lang="zh-CN" altLang="en-US" sz="2000" dirty="0">
                <a:solidFill>
                  <a:schemeClr val="accent6">
                    <a:lumMod val="75000"/>
                  </a:schemeClr>
                </a:solidFill>
              </a:rPr>
              <a:t>）将三个参数字符串拼接成一个字符串进行</a:t>
            </a:r>
            <a:r>
              <a:rPr lang="en-US" altLang="zh-CN" sz="2000" dirty="0">
                <a:solidFill>
                  <a:schemeClr val="accent6">
                    <a:lumMod val="75000"/>
                  </a:schemeClr>
                </a:solidFill>
              </a:rPr>
              <a:t>sha1</a:t>
            </a:r>
            <a:r>
              <a:rPr lang="zh-CN" altLang="en-US" sz="2000" dirty="0">
                <a:solidFill>
                  <a:schemeClr val="accent6">
                    <a:lumMod val="75000"/>
                  </a:schemeClr>
                </a:solidFill>
              </a:rPr>
              <a:t>加密</a:t>
            </a:r>
          </a:p>
          <a:p>
            <a:pPr lvl="1">
              <a:lnSpc>
                <a:spcPct val="150000"/>
              </a:lnSpc>
            </a:pPr>
            <a:r>
              <a:rPr lang="en-US" altLang="zh-CN" sz="2000" dirty="0">
                <a:solidFill>
                  <a:schemeClr val="accent6">
                    <a:lumMod val="75000"/>
                  </a:schemeClr>
                </a:solidFill>
              </a:rPr>
              <a:t>3</a:t>
            </a:r>
            <a:r>
              <a:rPr lang="zh-CN" altLang="en-US" sz="2000" dirty="0">
                <a:solidFill>
                  <a:schemeClr val="accent6">
                    <a:lumMod val="75000"/>
                  </a:schemeClr>
                </a:solidFill>
              </a:rPr>
              <a:t>）开发者获得加密后的字符串可与</a:t>
            </a:r>
            <a:r>
              <a:rPr lang="en-US" altLang="zh-CN" sz="2000" dirty="0">
                <a:solidFill>
                  <a:schemeClr val="accent6">
                    <a:lumMod val="75000"/>
                  </a:schemeClr>
                </a:solidFill>
              </a:rPr>
              <a:t>signature</a:t>
            </a:r>
            <a:r>
              <a:rPr lang="zh-CN" altLang="en-US" sz="2000" dirty="0">
                <a:solidFill>
                  <a:schemeClr val="accent6">
                    <a:lumMod val="75000"/>
                  </a:schemeClr>
                </a:solidFill>
              </a:rPr>
              <a:t>对比，标识该请求来源于微</a:t>
            </a:r>
            <a:r>
              <a:rPr lang="zh-CN" altLang="en-US" sz="2000" dirty="0" smtClean="0">
                <a:solidFill>
                  <a:schemeClr val="accent6">
                    <a:lumMod val="75000"/>
                  </a:schemeClr>
                </a:solidFill>
              </a:rPr>
              <a:t>信</a:t>
            </a:r>
            <a:endParaRPr lang="en-US" altLang="zh-CN" sz="2000" dirty="0" smtClean="0">
              <a:solidFill>
                <a:schemeClr val="accent6">
                  <a:lumMod val="75000"/>
                </a:schemeClr>
              </a:solidFill>
            </a:endParaRPr>
          </a:p>
          <a:p>
            <a:pPr lvl="1">
              <a:lnSpc>
                <a:spcPct val="150000"/>
              </a:lnSpc>
            </a:pPr>
            <a:r>
              <a:rPr lang="en-US" altLang="zh-CN" sz="2000" dirty="0" smtClean="0">
                <a:solidFill>
                  <a:schemeClr val="accent6">
                    <a:lumMod val="75000"/>
                  </a:schemeClr>
                </a:solidFill>
              </a:rPr>
              <a:t>4</a:t>
            </a:r>
            <a:r>
              <a:rPr lang="zh-CN" altLang="en-US" sz="2000" dirty="0" smtClean="0">
                <a:solidFill>
                  <a:schemeClr val="accent6">
                    <a:lumMod val="75000"/>
                  </a:schemeClr>
                </a:solidFill>
              </a:rPr>
              <a:t>）正确则</a:t>
            </a:r>
            <a:r>
              <a:rPr lang="zh-CN" altLang="en-US" sz="2000" dirty="0">
                <a:solidFill>
                  <a:schemeClr val="accent6">
                    <a:lumMod val="75000"/>
                  </a:schemeClr>
                </a:solidFill>
              </a:rPr>
              <a:t>原样返回</a:t>
            </a:r>
            <a:r>
              <a:rPr lang="en-US" altLang="zh-CN" sz="2000" dirty="0" err="1">
                <a:solidFill>
                  <a:schemeClr val="accent6">
                    <a:lumMod val="75000"/>
                  </a:schemeClr>
                </a:solidFill>
              </a:rPr>
              <a:t>echostr</a:t>
            </a:r>
            <a:r>
              <a:rPr lang="zh-CN" altLang="en-US" sz="2000" dirty="0">
                <a:solidFill>
                  <a:schemeClr val="accent6">
                    <a:lumMod val="75000"/>
                  </a:schemeClr>
                </a:solidFill>
              </a:rPr>
              <a:t>参数内容</a:t>
            </a: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注意：验证过程和通信过程互斥。验证只需要一次，通过以后，就不再需要验证。</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902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举例</a:t>
            </a:r>
          </a:p>
        </p:txBody>
      </p:sp>
      <p:sp>
        <p:nvSpPr>
          <p:cNvPr id="4" name="文本框 3"/>
          <p:cNvSpPr txBox="1"/>
          <p:nvPr/>
        </p:nvSpPr>
        <p:spPr>
          <a:xfrm>
            <a:off x="1054099" y="1771650"/>
            <a:ext cx="10818813" cy="3785652"/>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token=‘hello’;  nonce=1023;  timestamp</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‘1498629517’;  </a:t>
            </a:r>
            <a:r>
              <a:rPr lang="en-US" altLang="zh-CN" sz="2000" dirty="0" err="1" smtClean="0">
                <a:latin typeface="微软雅黑" panose="020B0503020204020204" pitchFamily="34" charset="-122"/>
                <a:ea typeface="微软雅黑" panose="020B0503020204020204" pitchFamily="34" charset="-122"/>
              </a:rPr>
              <a:t>echoStr</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asdfg</a:t>
            </a:r>
            <a:r>
              <a:rPr lang="en-US" altLang="zh-CN" sz="2000" dirty="0" smtClean="0">
                <a:latin typeface="微软雅黑" panose="020B0503020204020204" pitchFamily="34" charset="-122"/>
                <a:ea typeface="微软雅黑" panose="020B0503020204020204" pitchFamily="34" charset="-122"/>
              </a:rPr>
              <a:t>’;</a:t>
            </a:r>
            <a:endParaRPr lang="en-US" altLang="zh-CN" dirty="0" smtClean="0"/>
          </a:p>
          <a:p>
            <a:pPr>
              <a:lnSpc>
                <a:spcPct val="150000"/>
              </a:lnSpc>
            </a:pPr>
            <a:r>
              <a:rPr lang="zh-CN" altLang="en-US" sz="2000" dirty="0" smtClean="0">
                <a:latin typeface="微软雅黑" panose="020B0503020204020204" pitchFamily="34" charset="-122"/>
                <a:ea typeface="微软雅黑" panose="020B0503020204020204" pitchFamily="34" charset="-122"/>
              </a:rPr>
              <a:t>经过以上步骤操作后得到</a:t>
            </a:r>
            <a:r>
              <a:rPr lang="en-US" altLang="zh-CN" sz="2000" dirty="0" smtClean="0">
                <a:latin typeface="微软雅黑" panose="020B0503020204020204" pitchFamily="34" charset="-122"/>
                <a:ea typeface="微软雅黑" panose="020B0503020204020204" pitchFamily="34" charset="-122"/>
              </a:rPr>
              <a:t>signature=‘</a:t>
            </a:r>
            <a:r>
              <a:rPr lang="en-US" altLang="zh-CN" sz="2000" dirty="0"/>
              <a:t>a9b915c2be2f9ecda24053f590b93f0dd85eb91b</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a:t>
            </a:r>
            <a:r>
              <a:rPr lang="zh-CN" altLang="en-US" sz="2000" dirty="0" smtClean="0">
                <a:latin typeface="微软雅黑" panose="020B0503020204020204" pitchFamily="34" charset="-122"/>
                <a:ea typeface="微软雅黑" panose="020B0503020204020204" pitchFamily="34" charset="-122"/>
              </a:rPr>
              <a:t>信服务器发送的请求就是：</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[URL]?signature=</a:t>
            </a:r>
            <a:r>
              <a:rPr lang="en-US" altLang="zh-CN" sz="2000" dirty="0"/>
              <a:t> </a:t>
            </a:r>
            <a:r>
              <a:rPr lang="en-US" altLang="zh-CN" sz="2000" dirty="0" smtClean="0">
                <a:latin typeface="微软雅黑" panose="020B0503020204020204" pitchFamily="34" charset="-122"/>
                <a:ea typeface="微软雅黑" panose="020B0503020204020204" pitchFamily="34" charset="-122"/>
              </a:rPr>
              <a:t>a9b915c2be2f9ecda24053f590b93f0dd85eb91b</a:t>
            </a:r>
            <a:r>
              <a:rPr lang="en-US" altLang="zh-CN" sz="2000" dirty="0" smtClean="0"/>
              <a:t>&amp;</a:t>
            </a:r>
            <a:r>
              <a:rPr lang="en-US" altLang="zh-CN" sz="2000" dirty="0" smtClean="0">
                <a:latin typeface="微软雅黑" panose="020B0503020204020204" pitchFamily="34" charset="-122"/>
                <a:ea typeface="微软雅黑" panose="020B0503020204020204" pitchFamily="34" charset="-122"/>
              </a:rPr>
              <a:t>timestamp</a:t>
            </a:r>
            <a:r>
              <a:rPr lang="en-US" altLang="zh-CN" sz="2000" dirty="0" smtClean="0"/>
              <a:t>=</a:t>
            </a:r>
            <a:r>
              <a:rPr lang="en-US" altLang="zh-CN" sz="2000" dirty="0" smtClean="0">
                <a:latin typeface="微软雅黑" panose="020B0503020204020204" pitchFamily="34" charset="-122"/>
                <a:ea typeface="微软雅黑" panose="020B0503020204020204" pitchFamily="34" charset="-122"/>
              </a:rPr>
              <a:t>1498629517&amp;nonce=1023&amp;echoStr=</a:t>
            </a:r>
            <a:r>
              <a:rPr lang="en-US" altLang="zh-CN" sz="2000" dirty="0" err="1" smtClean="0">
                <a:latin typeface="微软雅黑" panose="020B0503020204020204" pitchFamily="34" charset="-122"/>
                <a:ea typeface="微软雅黑" panose="020B0503020204020204" pitchFamily="34" charset="-122"/>
              </a:rPr>
              <a:t>asdfg</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a:t>
            </a:r>
            <a:r>
              <a:rPr lang="zh-CN" altLang="en-US" sz="2000" dirty="0" smtClean="0">
                <a:latin typeface="微软雅黑" panose="020B0503020204020204" pitchFamily="34" charset="-122"/>
                <a:ea typeface="微软雅黑" panose="020B0503020204020204" pitchFamily="34" charset="-122"/>
              </a:rPr>
              <a:t>者服务器根据配置好的</a:t>
            </a:r>
            <a:r>
              <a:rPr lang="en-US" altLang="zh-CN" sz="2000" dirty="0" smtClean="0">
                <a:latin typeface="微软雅黑" panose="020B0503020204020204" pitchFamily="34" charset="-122"/>
                <a:ea typeface="微软雅黑" panose="020B0503020204020204" pitchFamily="34" charset="-122"/>
              </a:rPr>
              <a:t>token</a:t>
            </a:r>
            <a:r>
              <a:rPr lang="zh-CN" altLang="en-US" sz="2000" dirty="0" smtClean="0">
                <a:latin typeface="微软雅黑" panose="020B0503020204020204" pitchFamily="34" charset="-122"/>
                <a:ea typeface="微软雅黑" panose="020B0503020204020204" pitchFamily="34" charset="-122"/>
              </a:rPr>
              <a:t>使用相同的处理过程计算后与</a:t>
            </a:r>
            <a:r>
              <a:rPr lang="en-US" altLang="zh-CN" sz="2000" dirty="0" smtClean="0">
                <a:latin typeface="微软雅黑" panose="020B0503020204020204" pitchFamily="34" charset="-122"/>
                <a:ea typeface="微软雅黑" panose="020B0503020204020204" pitchFamily="34" charset="-122"/>
              </a:rPr>
              <a:t>GET</a:t>
            </a:r>
            <a:r>
              <a:rPr lang="zh-CN" altLang="en-US" sz="2000" dirty="0" smtClean="0">
                <a:latin typeface="微软雅黑" panose="020B0503020204020204" pitchFamily="34" charset="-122"/>
                <a:ea typeface="微软雅黑" panose="020B0503020204020204" pitchFamily="34" charset="-122"/>
              </a:rPr>
              <a:t>参数</a:t>
            </a:r>
            <a:r>
              <a:rPr lang="en-US" altLang="zh-CN" sz="2000" dirty="0" smtClean="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判断</a:t>
            </a:r>
            <a:r>
              <a:rPr lang="zh-CN" altLang="en-US" sz="2000" dirty="0" smtClean="0">
                <a:latin typeface="微软雅黑" panose="020B0503020204020204" pitchFamily="34" charset="-122"/>
                <a:ea typeface="微软雅黑" panose="020B0503020204020204" pitchFamily="34" charset="-122"/>
              </a:rPr>
              <a:t>是不是相同，相同返回</a:t>
            </a:r>
            <a:r>
              <a:rPr lang="en-US" altLang="zh-CN" sz="2000" dirty="0" err="1" smtClean="0">
                <a:latin typeface="微软雅黑" panose="020B0503020204020204" pitchFamily="34" charset="-122"/>
                <a:ea typeface="微软雅黑" panose="020B0503020204020204" pitchFamily="34" charset="-122"/>
              </a:rPr>
              <a:t>asdfg</a:t>
            </a:r>
            <a:r>
              <a:rPr lang="zh-CN" altLang="en-US" sz="2000" dirty="0" smtClean="0">
                <a:latin typeface="微软雅黑" panose="020B0503020204020204" pitchFamily="34" charset="-122"/>
                <a:ea typeface="微软雅黑" panose="020B0503020204020204" pitchFamily="34" charset="-122"/>
              </a:rPr>
              <a:t>否则返回空值。</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559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89775" cy="685800"/>
          </a:xfrm>
        </p:spPr>
        <p:txBody>
          <a:bodyPr/>
          <a:lstStyle/>
          <a:p>
            <a:r>
              <a:rPr lang="zh-CN" altLang="en-US" dirty="0" smtClean="0"/>
              <a:t>开发者服务器</a:t>
            </a:r>
            <a:r>
              <a:rPr lang="en-US" altLang="zh-CN" dirty="0" smtClean="0"/>
              <a:t>URL</a:t>
            </a:r>
            <a:r>
              <a:rPr lang="zh-CN" altLang="en-US" dirty="0" smtClean="0"/>
              <a:t>验证代码</a:t>
            </a:r>
            <a:endParaRPr lang="zh-CN" altLang="en-US" dirty="0"/>
          </a:p>
        </p:txBody>
      </p:sp>
      <p:sp>
        <p:nvSpPr>
          <p:cNvPr id="4" name="文本框 3"/>
          <p:cNvSpPr txBox="1"/>
          <p:nvPr/>
        </p:nvSpPr>
        <p:spPr>
          <a:xfrm>
            <a:off x="1054099" y="1600200"/>
            <a:ext cx="5643562" cy="5065297"/>
          </a:xfrm>
          <a:prstGeom prst="rect">
            <a:avLst/>
          </a:prstGeom>
          <a:noFill/>
        </p:spPr>
        <p:txBody>
          <a:bodyPr wrap="square" rtlCol="0">
            <a:spAutoFit/>
          </a:bodyPr>
          <a:lstStyle/>
          <a:p>
            <a:pPr>
              <a:lnSpc>
                <a:spcPts val="2600"/>
              </a:lnSpc>
            </a:pPr>
            <a:r>
              <a:rPr lang="en-US" altLang="zh-CN" dirty="0">
                <a:latin typeface="微软雅黑" panose="020B0503020204020204" pitchFamily="34" charset="-122"/>
                <a:ea typeface="微软雅黑" panose="020B0503020204020204" pitchFamily="34" charset="-122"/>
              </a:rPr>
              <a:t>private function </a:t>
            </a:r>
            <a:r>
              <a:rPr lang="en-US" altLang="zh-CN" dirty="0" err="1">
                <a:latin typeface="微软雅黑" panose="020B0503020204020204" pitchFamily="34" charset="-122"/>
                <a:ea typeface="微软雅黑" panose="020B0503020204020204" pitchFamily="34" charset="-122"/>
              </a:rPr>
              <a:t>checkSignature</a:t>
            </a:r>
            <a:r>
              <a:rPr lang="en-US" altLang="zh-CN" dirty="0" smtClean="0">
                <a:latin typeface="微软雅黑" panose="020B0503020204020204" pitchFamily="34" charset="-122"/>
                <a:ea typeface="微软雅黑" panose="020B0503020204020204" pitchFamily="34" charset="-122"/>
              </a:rPr>
              <a:t>() { </a:t>
            </a: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signature = $_GET["signature"]; </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timestamp = $_GET["timestamp"];        </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nonce = $_GET["nonce"];	</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token = $this-&gt;_token</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你设置的</a:t>
            </a:r>
            <a:r>
              <a:rPr lang="en-US" altLang="zh-CN" dirty="0" smtClean="0">
                <a:latin typeface="微软雅黑" panose="020B0503020204020204" pitchFamily="34" charset="-122"/>
                <a:ea typeface="微软雅黑" panose="020B0503020204020204" pitchFamily="34" charset="-122"/>
              </a:rPr>
              <a:t>Token</a:t>
            </a: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tmpArr</a:t>
            </a:r>
            <a:r>
              <a:rPr lang="en-US" altLang="zh-CN" dirty="0">
                <a:latin typeface="微软雅黑" panose="020B0503020204020204" pitchFamily="34" charset="-122"/>
                <a:ea typeface="微软雅黑" panose="020B0503020204020204" pitchFamily="34" charset="-122"/>
              </a:rPr>
              <a:t> = array($token, $timestamp, $nonce</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sort($</a:t>
            </a:r>
            <a:r>
              <a:rPr lang="en-US" altLang="zh-CN" dirty="0" err="1" smtClean="0">
                <a:latin typeface="微软雅黑" panose="020B0503020204020204" pitchFamily="34" charset="-122"/>
                <a:ea typeface="微软雅黑" panose="020B0503020204020204" pitchFamily="34" charset="-122"/>
              </a:rPr>
              <a:t>tmpArr</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字典排序</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tmpStr</a:t>
            </a:r>
            <a:r>
              <a:rPr lang="en-US" altLang="zh-CN" dirty="0">
                <a:latin typeface="微软雅黑" panose="020B0503020204020204" pitchFamily="34" charset="-122"/>
                <a:ea typeface="微软雅黑" panose="020B0503020204020204" pitchFamily="34" charset="-122"/>
              </a:rPr>
              <a:t> = implode( $</a:t>
            </a:r>
            <a:r>
              <a:rPr lang="en-US" altLang="zh-CN" dirty="0" err="1">
                <a:latin typeface="微软雅黑" panose="020B0503020204020204" pitchFamily="34" charset="-122"/>
                <a:ea typeface="微软雅黑" panose="020B0503020204020204" pitchFamily="34" charset="-122"/>
              </a:rPr>
              <a:t>tmpArr</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tmpStr</a:t>
            </a:r>
            <a:r>
              <a:rPr lang="en-US" altLang="zh-CN" dirty="0">
                <a:latin typeface="微软雅黑" panose="020B0503020204020204" pitchFamily="34" charset="-122"/>
                <a:ea typeface="微软雅黑" panose="020B0503020204020204" pitchFamily="34" charset="-122"/>
              </a:rPr>
              <a:t> = sha1( $</a:t>
            </a:r>
            <a:r>
              <a:rPr lang="en-US" altLang="zh-CN" dirty="0" err="1">
                <a:latin typeface="微软雅黑" panose="020B0503020204020204" pitchFamily="34" charset="-122"/>
                <a:ea typeface="微软雅黑" panose="020B0503020204020204" pitchFamily="34" charset="-122"/>
              </a:rPr>
              <a:t>tmpStr</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加密</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if</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tmpStr</a:t>
            </a:r>
            <a:r>
              <a:rPr lang="en-US" altLang="zh-CN" dirty="0">
                <a:latin typeface="微软雅黑" panose="020B0503020204020204" pitchFamily="34" charset="-122"/>
                <a:ea typeface="微软雅黑" panose="020B0503020204020204" pitchFamily="34" charset="-122"/>
              </a:rPr>
              <a:t> == $signature </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return </a:t>
            </a:r>
            <a:r>
              <a:rPr lang="en-US" altLang="zh-CN" dirty="0">
                <a:latin typeface="微软雅黑" panose="020B0503020204020204" pitchFamily="34" charset="-122"/>
                <a:ea typeface="微软雅黑" panose="020B0503020204020204" pitchFamily="34" charset="-122"/>
              </a:rPr>
              <a:t>true</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}else{</a:t>
            </a:r>
          </a:p>
          <a:p>
            <a:pPr>
              <a:lnSpc>
                <a:spcPts val="2600"/>
              </a:lnSpc>
            </a:pPr>
            <a:r>
              <a:rPr lang="en-US" altLang="zh-CN" dirty="0" smtClean="0">
                <a:latin typeface="微软雅黑" panose="020B0503020204020204" pitchFamily="34" charset="-122"/>
                <a:ea typeface="微软雅黑" panose="020B0503020204020204" pitchFamily="34" charset="-122"/>
              </a:rPr>
              <a:t>        return </a:t>
            </a:r>
            <a:r>
              <a:rPr lang="en-US" altLang="zh-CN" dirty="0">
                <a:latin typeface="微软雅黑" panose="020B0503020204020204" pitchFamily="34" charset="-122"/>
                <a:ea typeface="微软雅黑" panose="020B0503020204020204" pitchFamily="34" charset="-122"/>
              </a:rPr>
              <a:t>false</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a:t>
            </a:r>
          </a:p>
          <a:p>
            <a:pPr>
              <a:lnSpc>
                <a:spcPts val="2600"/>
              </a:lnSpc>
            </a:pP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215188" y="1800225"/>
            <a:ext cx="4286250" cy="1938992"/>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public function valid()  </a:t>
            </a:r>
            <a:r>
              <a:rPr lang="en-US" altLang="zh-CN" sz="2000" dirty="0" smtClean="0">
                <a:latin typeface="微软雅黑" panose="020B0503020204020204" pitchFamily="34" charset="-122"/>
                <a:ea typeface="微软雅黑" panose="020B0503020204020204" pitchFamily="34" charset="-122"/>
              </a:rPr>
              <a:t>{</a:t>
            </a:r>
          </a:p>
          <a:p>
            <a:r>
              <a:rPr lang="en-US" altLang="zh-CN" sz="2000" dirty="0" smtClean="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 = $_GET["</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if</a:t>
            </a:r>
            <a:r>
              <a:rPr lang="en-US" altLang="zh-CN" sz="2000" dirty="0">
                <a:latin typeface="微软雅黑" panose="020B0503020204020204" pitchFamily="34" charset="-122"/>
                <a:ea typeface="微软雅黑" panose="020B0503020204020204" pitchFamily="34" charset="-122"/>
              </a:rPr>
              <a:t>($this-&gt;</a:t>
            </a:r>
            <a:r>
              <a:rPr lang="en-US" altLang="zh-CN" sz="2000" dirty="0" err="1">
                <a:latin typeface="微软雅黑" panose="020B0503020204020204" pitchFamily="34" charset="-122"/>
                <a:ea typeface="微软雅黑" panose="020B0503020204020204" pitchFamily="34" charset="-122"/>
              </a:rPr>
              <a:t>checkSignature</a:t>
            </a:r>
            <a:r>
              <a:rPr lang="en-US" altLang="zh-CN" sz="2000" dirty="0" smtClean="0">
                <a:latin typeface="微软雅黑" panose="020B0503020204020204" pitchFamily="34" charset="-122"/>
                <a:ea typeface="微软雅黑" panose="020B0503020204020204" pitchFamily="34" charset="-122"/>
              </a:rPr>
              <a:t>()) {</a:t>
            </a:r>
          </a:p>
          <a:p>
            <a:r>
              <a:rPr lang="en-US" altLang="zh-CN" sz="2000" dirty="0" smtClean="0">
                <a:latin typeface="微软雅黑" panose="020B0503020204020204" pitchFamily="34" charset="-122"/>
                <a:ea typeface="微软雅黑" panose="020B0503020204020204" pitchFamily="34" charset="-122"/>
              </a:rPr>
              <a:t>        exit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echoStr</a:t>
            </a:r>
            <a:r>
              <a:rPr lang="en-US" altLang="zh-CN" sz="2000" dirty="0" smtClean="0">
                <a:latin typeface="微软雅黑" panose="020B0503020204020204" pitchFamily="34" charset="-122"/>
                <a:ea typeface="微软雅黑" panose="020B0503020204020204" pitchFamily="34" charset="-122"/>
              </a:rPr>
              <a:t>);</a:t>
            </a:r>
          </a:p>
          <a:p>
            <a:r>
              <a:rPr lang="en-US" altLang="zh-CN" sz="2000" dirty="0" smtClean="0">
                <a:latin typeface="微软雅黑" panose="020B0503020204020204" pitchFamily="34" charset="-122"/>
                <a:ea typeface="微软雅黑" panose="020B0503020204020204" pitchFamily="34" charset="-122"/>
              </a:rPr>
              <a:t>    }</a:t>
            </a:r>
          </a:p>
          <a:p>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559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完整的验证文件</a:t>
            </a:r>
            <a:endParaRPr lang="zh-CN" altLang="en-US" dirty="0"/>
          </a:p>
        </p:txBody>
      </p:sp>
      <p:sp>
        <p:nvSpPr>
          <p:cNvPr id="4" name="文本框 3"/>
          <p:cNvSpPr txBox="1"/>
          <p:nvPr/>
        </p:nvSpPr>
        <p:spPr>
          <a:xfrm>
            <a:off x="1271588" y="1743075"/>
            <a:ext cx="990123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下载链接：</a:t>
            </a:r>
            <a:r>
              <a:rPr lang="en-US" altLang="zh-CN" sz="2400" dirty="0">
                <a:latin typeface="微软雅黑" panose="020B0503020204020204" pitchFamily="34" charset="-122"/>
                <a:ea typeface="微软雅黑" panose="020B0503020204020204" pitchFamily="34" charset="-122"/>
                <a:hlinkClick r:id="rId2"/>
              </a:rPr>
              <a:t>https://</a:t>
            </a:r>
            <a:r>
              <a:rPr lang="en-US" altLang="zh-CN" sz="2400" dirty="0" smtClean="0">
                <a:latin typeface="微软雅黑" panose="020B0503020204020204" pitchFamily="34" charset="-122"/>
                <a:ea typeface="微软雅黑" panose="020B0503020204020204" pitchFamily="34" charset="-122"/>
                <a:hlinkClick r:id="rId2"/>
              </a:rPr>
              <a:t>pan.baidu.com/s/1kVQJZoF</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提取码：</a:t>
            </a:r>
            <a:r>
              <a:rPr lang="en-US" altLang="zh-CN" sz="2400" dirty="0">
                <a:latin typeface="微软雅黑" panose="020B0503020204020204" pitchFamily="34" charset="-122"/>
                <a:ea typeface="微软雅黑" panose="020B0503020204020204" pitchFamily="34" charset="-122"/>
              </a:rPr>
              <a:t>tay7</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下载文件后填写自己定义的</a:t>
            </a:r>
            <a:r>
              <a:rPr lang="en-US" altLang="zh-CN" sz="2400" dirty="0" smtClean="0">
                <a:latin typeface="微软雅黑" panose="020B0503020204020204" pitchFamily="34" charset="-122"/>
                <a:ea typeface="微软雅黑" panose="020B0503020204020204" pitchFamily="34" charset="-122"/>
              </a:rPr>
              <a:t>Token</a:t>
            </a:r>
            <a:r>
              <a:rPr lang="zh-CN" altLang="en-US" sz="2400" dirty="0" smtClean="0">
                <a:latin typeface="微软雅黑" panose="020B0503020204020204" pitchFamily="34" charset="-122"/>
                <a:ea typeface="微软雅黑" panose="020B0503020204020204" pitchFamily="34" charset="-122"/>
              </a:rPr>
              <a:t>，上传至申请的虚拟主机。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3257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验证失败的问题</a:t>
            </a:r>
            <a:endParaRPr lang="zh-CN" altLang="en-US" dirty="0"/>
          </a:p>
        </p:txBody>
      </p:sp>
      <p:sp>
        <p:nvSpPr>
          <p:cNvPr id="4" name="文本框 3"/>
          <p:cNvSpPr txBox="1"/>
          <p:nvPr/>
        </p:nvSpPr>
        <p:spPr>
          <a:xfrm>
            <a:off x="1054100" y="1900238"/>
            <a:ext cx="1019016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路径填写有误</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Token</a:t>
            </a:r>
            <a:r>
              <a:rPr lang="zh-CN" altLang="en-US" sz="2000" dirty="0" smtClean="0">
                <a:latin typeface="微软雅黑" panose="020B0503020204020204" pitchFamily="34" charset="-122"/>
                <a:ea typeface="微软雅黑" panose="020B0503020204020204" pitchFamily="34" charset="-122"/>
              </a:rPr>
              <a:t>不一致</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代码存在错误</a:t>
            </a:r>
            <a:endParaRPr lang="en-US" altLang="zh-CN" sz="2000" dirty="0" smtClean="0">
              <a:latin typeface="微软雅黑" panose="020B0503020204020204" pitchFamily="34" charset="-122"/>
              <a:ea typeface="微软雅黑" panose="020B0503020204020204" pitchFamily="34" charset="-122"/>
            </a:endParaRPr>
          </a:p>
          <a:p>
            <a:endParaRPr lang="en-US" altLang="zh-CN" dirty="0" smtClean="0"/>
          </a:p>
        </p:txBody>
      </p:sp>
    </p:spTree>
    <p:extLst>
      <p:ext uri="{BB962C8B-B14F-4D97-AF65-F5344CB8AC3E}">
        <p14:creationId xmlns:p14="http://schemas.microsoft.com/office/powerpoint/2010/main" val="2803042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060950" cy="685800"/>
          </a:xfrm>
        </p:spPr>
        <p:txBody>
          <a:bodyPr/>
          <a:lstStyle/>
          <a:p>
            <a:r>
              <a:rPr lang="zh-CN" altLang="en-US" dirty="0" smtClean="0"/>
              <a:t>验证完成后的操作</a:t>
            </a:r>
            <a:endParaRPr lang="zh-CN" altLang="en-US" dirty="0"/>
          </a:p>
        </p:txBody>
      </p:sp>
      <p:sp>
        <p:nvSpPr>
          <p:cNvPr id="4" name="文本框 3"/>
          <p:cNvSpPr txBox="1"/>
          <p:nvPr/>
        </p:nvSpPr>
        <p:spPr>
          <a:xfrm>
            <a:off x="1257300" y="1814513"/>
            <a:ext cx="9858375"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验证成功以后，就要把执行验证过程的代码注释掉：</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smtClean="0">
                <a:latin typeface="微软雅黑" panose="020B0503020204020204" pitchFamily="34" charset="-122"/>
                <a:ea typeface="微软雅黑" panose="020B0503020204020204" pitchFamily="34" charset="-122"/>
              </a:rPr>
              <a:t>处理消息的流程与验证的流程是互斥的，如果不注释掉。那么当微信服务器转发消息时，开发者服务器还在进行验证流程的处理，就会出现错误。</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506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本次课程目录</a:t>
            </a:r>
            <a:endParaRPr lang="zh-CN" altLang="en-US" dirty="0"/>
          </a:p>
        </p:txBody>
      </p:sp>
      <p:sp>
        <p:nvSpPr>
          <p:cNvPr id="8" name="文本框 7"/>
          <p:cNvSpPr txBox="1"/>
          <p:nvPr/>
        </p:nvSpPr>
        <p:spPr>
          <a:xfrm>
            <a:off x="4058444" y="2085977"/>
            <a:ext cx="4699794" cy="2677656"/>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第一</a:t>
            </a: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rPr>
              <a:t>个微信应用程序</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微信</a:t>
            </a: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rPr>
              <a:t>调试工具</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第二节</a:t>
            </a:r>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第一</a:t>
            </a:r>
            <a:r>
              <a:rPr lang="zh-CN" altLang="en-US" sz="2800" dirty="0" smtClean="0">
                <a:solidFill>
                  <a:schemeClr val="accent6">
                    <a:lumMod val="75000"/>
                  </a:schemeClr>
                </a:solidFill>
                <a:latin typeface="微软雅黑" panose="020B0503020204020204" pitchFamily="34" charset="-122"/>
                <a:ea typeface="微软雅黑" panose="020B0503020204020204" pitchFamily="34" charset="-122"/>
              </a:rPr>
              <a:t>个微信应用程序</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a:t>
            </a: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808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846888" cy="685800"/>
          </a:xfrm>
        </p:spPr>
        <p:txBody>
          <a:bodyPr/>
          <a:lstStyle/>
          <a:p>
            <a:r>
              <a:rPr lang="zh-CN" altLang="en-US" dirty="0" smtClean="0"/>
              <a:t>实现返回原始数据的功能</a:t>
            </a:r>
            <a:endParaRPr lang="zh-CN" altLang="en-US" dirty="0"/>
          </a:p>
        </p:txBody>
      </p:sp>
      <p:sp>
        <p:nvSpPr>
          <p:cNvPr id="4" name="文本框 3"/>
          <p:cNvSpPr txBox="1"/>
          <p:nvPr/>
        </p:nvSpPr>
        <p:spPr>
          <a:xfrm>
            <a:off x="1054100" y="1714499"/>
            <a:ext cx="10175875"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第一个程序达到的效果：用户发送什么内容，程序就返回什么内容。</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程序处理过程：</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获取</a:t>
            </a:r>
            <a:r>
              <a:rPr lang="en-US" altLang="zh-CN" sz="2000" dirty="0" smtClean="0">
                <a:latin typeface="微软雅黑" panose="020B0503020204020204" pitchFamily="34" charset="-122"/>
                <a:ea typeface="微软雅黑" panose="020B0503020204020204" pitchFamily="34" charset="-122"/>
              </a:rPr>
              <a:t>POST</a:t>
            </a:r>
            <a:r>
              <a:rPr lang="zh-CN" altLang="en-US" sz="2000" dirty="0" smtClean="0">
                <a:latin typeface="微软雅黑" panose="020B0503020204020204" pitchFamily="34" charset="-122"/>
                <a:ea typeface="微软雅黑" panose="020B0503020204020204" pitchFamily="34" charset="-122"/>
              </a:rPr>
              <a:t>数据，使用</a:t>
            </a:r>
            <a:r>
              <a:rPr lang="en-US" altLang="zh-CN" sz="2000" dirty="0" err="1" smtClean="0">
                <a:latin typeface="微软雅黑" panose="020B0503020204020204" pitchFamily="34" charset="-122"/>
                <a:ea typeface="微软雅黑" panose="020B0503020204020204" pitchFamily="34" charset="-122"/>
              </a:rPr>
              <a:t>simplexml_load_string</a:t>
            </a:r>
            <a:r>
              <a:rPr lang="zh-CN" altLang="en-US" sz="2000" dirty="0" smtClean="0">
                <a:latin typeface="微软雅黑" panose="020B0503020204020204" pitchFamily="34" charset="-122"/>
                <a:ea typeface="微软雅黑" panose="020B0503020204020204" pitchFamily="34" charset="-122"/>
              </a:rPr>
              <a:t>函数把</a:t>
            </a:r>
            <a:r>
              <a:rPr lang="en-US" altLang="zh-CN" sz="2000" dirty="0" smtClean="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a:t>
            </a:r>
            <a:r>
              <a:rPr lang="zh-CN" altLang="en-US" sz="2000" dirty="0" smtClean="0">
                <a:latin typeface="微软雅黑" panose="020B0503020204020204" pitchFamily="34" charset="-122"/>
                <a:ea typeface="微软雅黑" panose="020B0503020204020204" pitchFamily="34" charset="-122"/>
              </a:rPr>
              <a:t>的字符串转换成</a:t>
            </a:r>
            <a:r>
              <a:rPr lang="en-US" altLang="zh-CN" sz="2000" dirty="0" err="1"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对象。</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获取每个字段的值，判断</a:t>
            </a:r>
            <a:r>
              <a:rPr lang="en-US" altLang="zh-CN" sz="2000" dirty="0" err="1" smtClean="0">
                <a:latin typeface="微软雅黑" panose="020B0503020204020204" pitchFamily="34" charset="-122"/>
                <a:ea typeface="微软雅黑" panose="020B0503020204020204" pitchFamily="34" charset="-122"/>
              </a:rPr>
              <a:t>MsgType</a:t>
            </a:r>
            <a:r>
              <a:rPr lang="zh-CN" altLang="en-US" sz="2000" dirty="0" smtClean="0">
                <a:latin typeface="微软雅黑" panose="020B0503020204020204" pitchFamily="34" charset="-122"/>
                <a:ea typeface="微软雅黑" panose="020B0503020204020204" pitchFamily="34" charset="-122"/>
              </a:rPr>
              <a:t>字段是不是</a:t>
            </a:r>
            <a:r>
              <a:rPr lang="en-US" altLang="zh-CN" sz="2000" dirty="0" smtClean="0">
                <a:latin typeface="微软雅黑" panose="020B0503020204020204" pitchFamily="34" charset="-122"/>
                <a:ea typeface="微软雅黑" panose="020B0503020204020204" pitchFamily="34" charset="-122"/>
              </a:rPr>
              <a:t>text</a:t>
            </a:r>
            <a:r>
              <a:rPr lang="zh-CN" altLang="en-US" sz="2000" dirty="0" smtClean="0">
                <a:latin typeface="微软雅黑" panose="020B0503020204020204" pitchFamily="34" charset="-122"/>
                <a:ea typeface="微软雅黑" panose="020B0503020204020204" pitchFamily="34" charset="-122"/>
              </a:rPr>
              <a:t>，是的话获取</a:t>
            </a:r>
            <a:r>
              <a:rPr lang="en-US" altLang="zh-CN" sz="2000" dirty="0" smtClean="0">
                <a:latin typeface="微软雅黑" panose="020B0503020204020204" pitchFamily="34" charset="-122"/>
                <a:ea typeface="微软雅黑" panose="020B0503020204020204" pitchFamily="34" charset="-122"/>
              </a:rPr>
              <a:t>Content</a:t>
            </a:r>
            <a:r>
              <a:rPr lang="zh-CN" altLang="en-US" sz="2000" dirty="0" smtClean="0">
                <a:latin typeface="微软雅黑" panose="020B0503020204020204" pitchFamily="34" charset="-122"/>
                <a:ea typeface="微软雅黑" panose="020B0503020204020204" pitchFamily="34" charset="-122"/>
              </a:rPr>
              <a:t>内容。</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使用构造的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格式的消息回复字符串，把收到的</a:t>
            </a:r>
            <a:r>
              <a:rPr lang="en-US" altLang="zh-CN" sz="2000" dirty="0" err="1" smtClean="0">
                <a:latin typeface="微软雅黑" panose="020B0503020204020204" pitchFamily="34" charset="-122"/>
                <a:ea typeface="微软雅黑" panose="020B0503020204020204" pitchFamily="34" charset="-122"/>
              </a:rPr>
              <a:t>FromUserName</a:t>
            </a:r>
            <a:r>
              <a:rPr lang="zh-CN" altLang="en-US" sz="2000" dirty="0" smtClean="0">
                <a:latin typeface="微软雅黑" panose="020B0503020204020204" pitchFamily="34" charset="-122"/>
                <a:ea typeface="微软雅黑" panose="020B0503020204020204" pitchFamily="34" charset="-122"/>
              </a:rPr>
              <a:t>作为</a:t>
            </a:r>
            <a:r>
              <a:rPr lang="en-US" altLang="zh-CN" sz="2000" dirty="0" err="1" smtClean="0">
                <a:latin typeface="微软雅黑" panose="020B0503020204020204" pitchFamily="34" charset="-122"/>
                <a:ea typeface="微软雅黑" panose="020B0503020204020204" pitchFamily="34" charset="-122"/>
              </a:rPr>
              <a:t>ToUserName</a:t>
            </a:r>
            <a:r>
              <a:rPr lang="zh-CN" altLang="en-US" sz="2000" dirty="0" smtClean="0">
                <a:latin typeface="微软雅黑" panose="020B0503020204020204" pitchFamily="34" charset="-122"/>
                <a:ea typeface="微软雅黑" panose="020B0503020204020204" pitchFamily="34" charset="-122"/>
              </a:rPr>
              <a:t>，收到消息的</a:t>
            </a:r>
            <a:r>
              <a:rPr lang="en-US" altLang="zh-CN" sz="2000" dirty="0" err="1" smtClean="0">
                <a:latin typeface="微软雅黑" panose="020B0503020204020204" pitchFamily="34" charset="-122"/>
                <a:ea typeface="微软雅黑" panose="020B0503020204020204" pitchFamily="34" charset="-122"/>
              </a:rPr>
              <a:t>ToUserName</a:t>
            </a:r>
            <a:r>
              <a:rPr lang="zh-CN" altLang="en-US" sz="2000" dirty="0" smtClean="0">
                <a:latin typeface="微软雅黑" panose="020B0503020204020204" pitchFamily="34" charset="-122"/>
                <a:ea typeface="微软雅黑" panose="020B0503020204020204" pitchFamily="34" charset="-122"/>
              </a:rPr>
              <a:t>作为</a:t>
            </a:r>
            <a:r>
              <a:rPr lang="en-US" altLang="zh-CN" sz="2000" dirty="0" err="1" smtClean="0">
                <a:latin typeface="微软雅黑" panose="020B0503020204020204" pitchFamily="34" charset="-122"/>
                <a:ea typeface="微软雅黑" panose="020B0503020204020204" pitchFamily="34" charset="-122"/>
              </a:rPr>
              <a:t>FromUserName</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Content</a:t>
            </a:r>
            <a:r>
              <a:rPr lang="zh-CN" altLang="en-US" sz="2000" dirty="0" smtClean="0">
                <a:latin typeface="微软雅黑" panose="020B0503020204020204" pitchFamily="34" charset="-122"/>
                <a:ea typeface="微软雅黑" panose="020B0503020204020204" pitchFamily="34" charset="-122"/>
              </a:rPr>
              <a:t>内容为收到的消息内容，使用</a:t>
            </a:r>
            <a:r>
              <a:rPr lang="en-US" altLang="zh-CN" sz="2000" dirty="0" err="1" smtClean="0">
                <a:latin typeface="微软雅黑" panose="020B0503020204020204" pitchFamily="34" charset="-122"/>
                <a:ea typeface="微软雅黑" panose="020B0503020204020204" pitchFamily="34" charset="-122"/>
              </a:rPr>
              <a:t>sprintf</a:t>
            </a:r>
            <a:r>
              <a:rPr lang="zh-CN" altLang="en-US" sz="2000" dirty="0" smtClean="0">
                <a:latin typeface="微软雅黑" panose="020B0503020204020204" pitchFamily="34" charset="-122"/>
                <a:ea typeface="微软雅黑" panose="020B0503020204020204" pitchFamily="34" charset="-122"/>
              </a:rPr>
              <a:t>把字符串格式化以后返回数据。</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然后输出数据，微信服务器会收到</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格式的消息数据。就会转发给微信客户端用户。</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913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错误提示</a:t>
            </a:r>
            <a:endParaRPr lang="zh-CN" altLang="en-US" dirty="0"/>
          </a:p>
        </p:txBody>
      </p:sp>
      <p:sp>
        <p:nvSpPr>
          <p:cNvPr id="4" name="文本框 3"/>
          <p:cNvSpPr txBox="1"/>
          <p:nvPr/>
        </p:nvSpPr>
        <p:spPr>
          <a:xfrm>
            <a:off x="1400176" y="1771650"/>
            <a:ext cx="10101262"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微信服务器在以下两种情况下直接提示错误信息：“</a:t>
            </a:r>
            <a:r>
              <a:rPr lang="zh-CN" altLang="en-US" sz="2000" dirty="0">
                <a:latin typeface="微软雅黑" panose="020B0503020204020204" pitchFamily="34" charset="-122"/>
                <a:ea typeface="微软雅黑" panose="020B0503020204020204" pitchFamily="34" charset="-122"/>
              </a:rPr>
              <a:t>该公众号暂时无法提供服务，请稍后再试</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a:t>
            </a:r>
            <a:r>
              <a:rPr lang="zh-CN" altLang="en-US" sz="2000" dirty="0" smtClean="0">
                <a:latin typeface="微软雅黑" panose="020B0503020204020204" pitchFamily="34" charset="-122"/>
                <a:ea typeface="微软雅黑" panose="020B0503020204020204" pitchFamily="34" charset="-122"/>
              </a:rPr>
              <a:t>者服务器在</a:t>
            </a:r>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秒内没有回复内容</a:t>
            </a:r>
            <a:endParaRPr lang="en-US" altLang="zh-CN" sz="2000" dirty="0" smtClean="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a:t>
            </a:r>
            <a:r>
              <a:rPr lang="zh-CN" altLang="en-US" sz="2000" dirty="0" smtClean="0">
                <a:latin typeface="微软雅黑" panose="020B0503020204020204" pitchFamily="34" charset="-122"/>
                <a:ea typeface="微软雅黑" panose="020B0503020204020204" pitchFamily="34" charset="-122"/>
              </a:rPr>
              <a:t>服务器回复了异常数据</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如果不想回复内容并且不希望有错误提示，则只需要回复空字符串或者是字符串‘</a:t>
            </a:r>
            <a:r>
              <a:rPr lang="en-US" altLang="zh-CN" sz="2000" dirty="0" smtClean="0">
                <a:latin typeface="微软雅黑" panose="020B0503020204020204" pitchFamily="34" charset="-122"/>
                <a:ea typeface="微软雅黑" panose="020B0503020204020204" pitchFamily="34" charset="-122"/>
              </a:rPr>
              <a:t>success</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p>
          <a:p>
            <a:pPr lvl="2">
              <a:lnSpc>
                <a:spcPct val="150000"/>
              </a:lnSpc>
            </a:pPr>
            <a:r>
              <a:rPr lang="zh-CN" altLang="en-US" sz="2000" dirty="0" smtClean="0">
                <a:latin typeface="微软雅黑" panose="020B0503020204020204" pitchFamily="34" charset="-122"/>
                <a:ea typeface="微软雅黑" panose="020B0503020204020204" pitchFamily="34" charset="-122"/>
              </a:rPr>
              <a:t>注意：这种情况不是</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格式的数据。</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197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zh-CN" altLang="en-US" dirty="0"/>
              <a:t>需要注意</a:t>
            </a:r>
            <a:r>
              <a:rPr lang="zh-CN" altLang="en-US" dirty="0" smtClean="0"/>
              <a:t>的问题</a:t>
            </a:r>
            <a:endParaRPr lang="zh-CN" altLang="en-US" dirty="0"/>
          </a:p>
        </p:txBody>
      </p:sp>
      <p:sp>
        <p:nvSpPr>
          <p:cNvPr id="4" name="文本框 3"/>
          <p:cNvSpPr txBox="1"/>
          <p:nvPr/>
        </p:nvSpPr>
        <p:spPr>
          <a:xfrm>
            <a:off x="1214438" y="1800225"/>
            <a:ext cx="99583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首先</a:t>
            </a:r>
            <a:r>
              <a:rPr lang="zh-CN" altLang="en-US" sz="2000" dirty="0">
                <a:latin typeface="微软雅黑" panose="020B0503020204020204" pitchFamily="34" charset="-122"/>
                <a:ea typeface="微软雅黑" panose="020B0503020204020204" pitchFamily="34" charset="-122"/>
              </a:rPr>
              <a:t>就是</a:t>
            </a:r>
            <a:r>
              <a:rPr lang="zh-CN" altLang="en-US" sz="2000" dirty="0" smtClean="0">
                <a:latin typeface="微软雅黑" panose="020B0503020204020204" pitchFamily="34" charset="-122"/>
                <a:ea typeface="微软雅黑" panose="020B0503020204020204" pitchFamily="34" charset="-122"/>
              </a:rPr>
              <a:t>要获取微信服务器的</a:t>
            </a:r>
            <a:r>
              <a:rPr lang="en-US" altLang="zh-CN" sz="2000" dirty="0" smtClean="0">
                <a:latin typeface="微软雅黑" panose="020B0503020204020204" pitchFamily="34" charset="-122"/>
                <a:ea typeface="微软雅黑" panose="020B0503020204020204" pitchFamily="34" charset="-122"/>
              </a:rPr>
              <a:t>POST</a:t>
            </a:r>
            <a:r>
              <a:rPr lang="zh-CN" altLang="en-US" sz="2000" dirty="0" smtClean="0">
                <a:latin typeface="微软雅黑" panose="020B0503020204020204" pitchFamily="34" charset="-122"/>
                <a:ea typeface="微软雅黑" panose="020B0503020204020204" pitchFamily="34" charset="-122"/>
              </a:rPr>
              <a:t>数据流。</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获取</a:t>
            </a:r>
            <a:r>
              <a:rPr lang="zh-CN" altLang="en-US" sz="2000" dirty="0" smtClean="0">
                <a:latin typeface="微软雅黑" panose="020B0503020204020204" pitchFamily="34" charset="-122"/>
                <a:ea typeface="微软雅黑" panose="020B0503020204020204" pitchFamily="34" charset="-122"/>
              </a:rPr>
              <a:t>的方式因为</a:t>
            </a: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版本不同而有所区别。</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注意</a:t>
            </a: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版本区别：</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$GLOBALS</a:t>
            </a:r>
            <a:r>
              <a:rPr lang="en-US" altLang="zh-CN" sz="2000" dirty="0" smtClean="0">
                <a:latin typeface="微软雅黑" panose="020B0503020204020204" pitchFamily="34" charset="-122"/>
                <a:ea typeface="微软雅黑" panose="020B0503020204020204" pitchFamily="34" charset="-122"/>
              </a:rPr>
              <a:t>[“HTTP_RAW_POST_DATA”];  //php5.6</a:t>
            </a:r>
            <a:r>
              <a:rPr lang="zh-CN" altLang="en-US" sz="2000" dirty="0" smtClean="0">
                <a:latin typeface="微软雅黑" panose="020B0503020204020204" pitchFamily="34" charset="-122"/>
                <a:ea typeface="微软雅黑" panose="020B0503020204020204" pitchFamily="34" charset="-122"/>
              </a:rPr>
              <a:t>以前的版本</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file_get_contents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php</a:t>
            </a:r>
            <a:r>
              <a:rPr lang="en-US" altLang="zh-CN" sz="2000" dirty="0">
                <a:latin typeface="微软雅黑" panose="020B0503020204020204" pitchFamily="34" charset="-122"/>
                <a:ea typeface="微软雅黑" panose="020B0503020204020204" pitchFamily="34" charset="-122"/>
              </a:rPr>
              <a:t>://input', 'r</a:t>
            </a:r>
            <a:r>
              <a:rPr lang="en-US" altLang="zh-CN" sz="2000" dirty="0" smtClean="0">
                <a:latin typeface="微软雅黑" panose="020B0503020204020204" pitchFamily="34" charset="-122"/>
                <a:ea typeface="微软雅黑" panose="020B0503020204020204" pitchFamily="34" charset="-122"/>
              </a:rPr>
              <a:t>'); //php7</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8958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8375651" cy="685800"/>
          </a:xfrm>
        </p:spPr>
        <p:txBody>
          <a:bodyPr/>
          <a:lstStyle/>
          <a:p>
            <a:r>
              <a:rPr lang="zh-CN" altLang="en-US" dirty="0" smtClean="0"/>
              <a:t>第三节 微信调试工具</a:t>
            </a:r>
            <a:endParaRPr lang="zh-CN" altLang="en-US" dirty="0"/>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微信调试工具</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999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p:txBody>
          <a:bodyPr/>
          <a:lstStyle/>
          <a:p>
            <a:r>
              <a:rPr lang="zh-CN" altLang="en-US" dirty="0"/>
              <a:t>开发</a:t>
            </a:r>
            <a:r>
              <a:rPr lang="zh-CN" altLang="en-US" dirty="0" smtClean="0"/>
              <a:t>者服务器端调试</a:t>
            </a:r>
            <a:endParaRPr lang="zh-CN" altLang="en-US" dirty="0"/>
          </a:p>
        </p:txBody>
      </p:sp>
      <p:sp>
        <p:nvSpPr>
          <p:cNvPr id="5" name="文本框 4"/>
          <p:cNvSpPr txBox="1"/>
          <p:nvPr/>
        </p:nvSpPr>
        <p:spPr>
          <a:xfrm>
            <a:off x="1107463" y="1743075"/>
            <a:ext cx="10315575"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微信在线调试</a:t>
            </a:r>
            <a:r>
              <a:rPr lang="zh-CN" altLang="en-US" sz="2000" dirty="0" smtClean="0">
                <a:latin typeface="微软雅黑" panose="020B0503020204020204" pitchFamily="34" charset="-122"/>
                <a:ea typeface="微软雅黑" panose="020B0503020204020204" pitchFamily="34" charset="-122"/>
              </a:rPr>
              <a:t>工具。</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使用</a:t>
            </a:r>
            <a:r>
              <a:rPr lang="zh-CN" altLang="en-US" sz="2000" dirty="0">
                <a:latin typeface="微软雅黑" panose="020B0503020204020204" pitchFamily="34" charset="-122"/>
                <a:ea typeface="微软雅黑" panose="020B0503020204020204" pitchFamily="34" charset="-122"/>
              </a:rPr>
              <a:t>文件记录</a:t>
            </a:r>
            <a:r>
              <a:rPr lang="zh-CN" altLang="en-US" sz="2000" dirty="0" smtClean="0">
                <a:latin typeface="微软雅黑" panose="020B0503020204020204" pitchFamily="34" charset="-122"/>
                <a:ea typeface="微软雅黑" panose="020B0503020204020204" pitchFamily="34" charset="-122"/>
              </a:rPr>
              <a:t>错误信息。</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使用错误日志函数</a:t>
            </a:r>
            <a:r>
              <a:rPr lang="en-US" altLang="zh-CN" sz="2000" dirty="0" err="1" smtClean="0">
                <a:latin typeface="微软雅黑" panose="020B0503020204020204" pitchFamily="34" charset="-122"/>
                <a:ea typeface="微软雅黑" panose="020B0503020204020204" pitchFamily="34" charset="-122"/>
              </a:rPr>
              <a:t>error_log</a:t>
            </a:r>
            <a:r>
              <a:rPr lang="zh-CN" altLang="en-US" sz="2000" dirty="0" smtClean="0">
                <a:latin typeface="微软雅黑" panose="020B0503020204020204" pitchFamily="34" charset="-122"/>
                <a:ea typeface="微软雅黑" panose="020B0503020204020204" pitchFamily="34" charset="-122"/>
              </a:rPr>
              <a:t>记录信息。</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数据库记录。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Monolog</a:t>
            </a:r>
            <a:r>
              <a:rPr lang="zh-CN" altLang="en-US" sz="2000" dirty="0" smtClean="0">
                <a:latin typeface="微软雅黑" panose="020B0503020204020204" pitchFamily="34" charset="-122"/>
                <a:ea typeface="微软雅黑" panose="020B0503020204020204" pitchFamily="34" charset="-122"/>
              </a:rPr>
              <a:t>开源日志库</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224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075363" cy="685800"/>
          </a:xfrm>
        </p:spPr>
        <p:txBody>
          <a:bodyPr/>
          <a:lstStyle/>
          <a:p>
            <a:r>
              <a:rPr lang="zh-CN" altLang="en-US" dirty="0" smtClean="0"/>
              <a:t>与普通开发调试的区别</a:t>
            </a:r>
            <a:endParaRPr lang="zh-CN" altLang="en-US" dirty="0"/>
          </a:p>
        </p:txBody>
      </p:sp>
      <p:sp>
        <p:nvSpPr>
          <p:cNvPr id="4" name="文本框 3"/>
          <p:cNvSpPr txBox="1"/>
          <p:nvPr/>
        </p:nvSpPr>
        <p:spPr>
          <a:xfrm>
            <a:off x="1171575" y="1843088"/>
            <a:ext cx="1010126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为什么不能用</a:t>
            </a:r>
            <a:r>
              <a:rPr lang="en-US" altLang="zh-CN" sz="2000" dirty="0" smtClean="0">
                <a:latin typeface="微软雅黑" panose="020B0503020204020204" pitchFamily="34" charset="-122"/>
                <a:ea typeface="微软雅黑" panose="020B0503020204020204" pitchFamily="34" charset="-122"/>
              </a:rPr>
              <a:t>echo</a:t>
            </a:r>
            <a:r>
              <a:rPr lang="zh-CN" altLang="en-US" sz="2000" dirty="0" smtClean="0">
                <a:latin typeface="微软雅黑" panose="020B0503020204020204" pitchFamily="34" charset="-122"/>
                <a:ea typeface="微软雅黑" panose="020B0503020204020204" pitchFamily="34" charset="-122"/>
              </a:rPr>
              <a:t>输出错误信息的方式进行调试？</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与微</a:t>
            </a:r>
            <a:r>
              <a:rPr lang="zh-CN" altLang="en-US" sz="2000" dirty="0" smtClean="0">
                <a:latin typeface="微软雅黑" panose="020B0503020204020204" pitchFamily="34" charset="-122"/>
                <a:ea typeface="微软雅黑" panose="020B0503020204020204" pitchFamily="34" charset="-122"/>
              </a:rPr>
              <a:t>信服务器通信，格式错误微信会收到错误提示</a:t>
            </a:r>
            <a:r>
              <a:rPr lang="zh-CN" altLang="en-US"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改公众号暂时无法提供服务，请稍后再试</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，无法查看调试信息。这时候需要把错误信息记录到本地文件上。或者是使用微信提供的调试工具。</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另一个需要注意的问题是：</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smtClean="0">
                <a:latin typeface="微软雅黑" panose="020B0503020204020204" pitchFamily="34" charset="-122"/>
                <a:ea typeface="微软雅黑" panose="020B0503020204020204" pitchFamily="34" charset="-122"/>
              </a:rPr>
              <a:t>微信接口调试工具只能调试接口问题，</a:t>
            </a:r>
            <a:r>
              <a:rPr lang="zh-CN" altLang="en-US" sz="2000" dirty="0">
                <a:latin typeface="微软雅黑" panose="020B0503020204020204" pitchFamily="34" charset="-122"/>
                <a:ea typeface="微软雅黑" panose="020B0503020204020204" pitchFamily="34" charset="-122"/>
              </a:rPr>
              <a:t>如果是程序</a:t>
            </a:r>
            <a:r>
              <a:rPr lang="zh-CN" altLang="en-US" sz="2000" dirty="0" smtClean="0">
                <a:latin typeface="微软雅黑" panose="020B0503020204020204" pitchFamily="34" charset="-122"/>
                <a:ea typeface="微软雅黑" panose="020B0503020204020204" pitchFamily="34" charset="-122"/>
              </a:rPr>
              <a:t>的其他问题，则需要其他的调试方法。</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793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微信在线调试工具</a:t>
            </a:r>
            <a:endParaRPr lang="zh-CN" altLang="en-US" dirty="0"/>
          </a:p>
        </p:txBody>
      </p:sp>
      <p:sp>
        <p:nvSpPr>
          <p:cNvPr id="4" name="文本框 3"/>
          <p:cNvSpPr txBox="1"/>
          <p:nvPr/>
        </p:nvSpPr>
        <p:spPr>
          <a:xfrm>
            <a:off x="1054100" y="1785937"/>
            <a:ext cx="281781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登录微信公众平台后</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打开‘开发者工具’</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a:t>
            </a:r>
            <a:r>
              <a:rPr lang="zh-CN" altLang="en-US" sz="2000" dirty="0" smtClean="0">
                <a:latin typeface="微软雅黑" panose="020B0503020204020204" pitchFamily="34" charset="-122"/>
                <a:ea typeface="微软雅黑" panose="020B0503020204020204" pitchFamily="34" charset="-122"/>
              </a:rPr>
              <a:t>页面上的‘在线接口调试工具。</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根据提示填写相关字段查看运行结果。</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63" y="1608426"/>
            <a:ext cx="7705724" cy="4950247"/>
          </a:xfrm>
          <a:prstGeom prst="rect">
            <a:avLst/>
          </a:prstGeom>
        </p:spPr>
      </p:pic>
    </p:spTree>
    <p:extLst>
      <p:ext uri="{BB962C8B-B14F-4D97-AF65-F5344CB8AC3E}">
        <p14:creationId xmlns:p14="http://schemas.microsoft.com/office/powerpoint/2010/main" val="18017911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389689" cy="685800"/>
          </a:xfrm>
        </p:spPr>
        <p:txBody>
          <a:bodyPr/>
          <a:lstStyle/>
          <a:p>
            <a:r>
              <a:rPr lang="zh-CN" altLang="en-US" dirty="0" smtClean="0"/>
              <a:t>创建文件记录错误信息</a:t>
            </a:r>
            <a:endParaRPr lang="zh-CN" altLang="en-US" dirty="0"/>
          </a:p>
        </p:txBody>
      </p:sp>
      <p:sp>
        <p:nvSpPr>
          <p:cNvPr id="4" name="文本框 3"/>
          <p:cNvSpPr txBox="1"/>
          <p:nvPr/>
        </p:nvSpPr>
        <p:spPr>
          <a:xfrm>
            <a:off x="1228725" y="1843088"/>
            <a:ext cx="1004411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在指定路径创建文件。</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每次把需要的信息写入文件。</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如果未发现文件或信息没有写入说明在这之前程序处理有问题。</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使用</a:t>
            </a:r>
            <a:r>
              <a:rPr lang="en-US" altLang="zh-CN" sz="2000" dirty="0" err="1" smtClean="0">
                <a:latin typeface="微软雅黑" panose="020B0503020204020204" pitchFamily="34" charset="-122"/>
                <a:ea typeface="微软雅黑" panose="020B0503020204020204" pitchFamily="34" charset="-122"/>
              </a:rPr>
              <a:t>file_put_contents</a:t>
            </a:r>
            <a:r>
              <a:rPr lang="zh-CN" altLang="en-US" sz="2000" dirty="0" smtClean="0">
                <a:latin typeface="微软雅黑" panose="020B0503020204020204" pitchFamily="34" charset="-122"/>
                <a:ea typeface="微软雅黑" panose="020B0503020204020204" pitchFamily="34" charset="-122"/>
              </a:rPr>
              <a:t>函数</a:t>
            </a:r>
            <a:r>
              <a:rPr lang="zh-CN" altLang="en-US" sz="2000" dirty="0">
                <a:latin typeface="微软雅黑" panose="020B0503020204020204" pitchFamily="34" charset="-122"/>
                <a:ea typeface="微软雅黑" panose="020B0503020204020204" pitchFamily="34" charset="-122"/>
              </a:rPr>
              <a:t>写入信息</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197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en-US" altLang="zh-CN" dirty="0" err="1"/>
              <a:t>e</a:t>
            </a:r>
            <a:r>
              <a:rPr lang="en-US" altLang="zh-CN" dirty="0" err="1" smtClean="0"/>
              <a:t>rror_log</a:t>
            </a:r>
            <a:r>
              <a:rPr lang="zh-CN" altLang="en-US" dirty="0" smtClean="0"/>
              <a:t>错误日志函数</a:t>
            </a:r>
            <a:endParaRPr lang="zh-CN" altLang="en-US" dirty="0"/>
          </a:p>
        </p:txBody>
      </p:sp>
      <p:sp>
        <p:nvSpPr>
          <p:cNvPr id="4" name="文本框 3"/>
          <p:cNvSpPr txBox="1"/>
          <p:nvPr/>
        </p:nvSpPr>
        <p:spPr>
          <a:xfrm>
            <a:off x="1054100" y="1857375"/>
            <a:ext cx="1077595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的</a:t>
            </a:r>
            <a:r>
              <a:rPr lang="en-US" altLang="zh-CN" sz="2000" dirty="0" err="1" smtClean="0">
                <a:latin typeface="微软雅黑" panose="020B0503020204020204" pitchFamily="34" charset="-122"/>
                <a:ea typeface="微软雅黑" panose="020B0503020204020204" pitchFamily="34" charset="-122"/>
              </a:rPr>
              <a:t>error_log</a:t>
            </a:r>
            <a:r>
              <a:rPr lang="zh-CN" altLang="en-US" sz="2000" dirty="0" smtClean="0">
                <a:latin typeface="微软雅黑" panose="020B0503020204020204" pitchFamily="34" charset="-122"/>
                <a:ea typeface="微软雅黑" panose="020B0503020204020204" pitchFamily="34" charset="-122"/>
              </a:rPr>
              <a:t>函数用于发送错误消息。</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Malgun Gothic" panose="020B0503020000020004" pitchFamily="34" charset="-127"/>
                <a:ea typeface="Malgun Gothic" panose="020B0503020000020004" pitchFamily="34" charset="-127"/>
              </a:rPr>
              <a:t>b</a:t>
            </a:r>
            <a:r>
              <a:rPr lang="en-US" altLang="zh-CN" dirty="0" smtClean="0">
                <a:latin typeface="Malgun Gothic" panose="020B0503020000020004" pitchFamily="34" charset="-127"/>
                <a:ea typeface="Malgun Gothic" panose="020B0503020000020004" pitchFamily="34" charset="-127"/>
              </a:rPr>
              <a:t>ool </a:t>
            </a:r>
            <a:r>
              <a:rPr lang="en-US" altLang="zh-CN" dirty="0" err="1" smtClean="0">
                <a:latin typeface="Malgun Gothic" panose="020B0503020000020004" pitchFamily="34" charset="-127"/>
                <a:ea typeface="Malgun Gothic" panose="020B0503020000020004" pitchFamily="34" charset="-127"/>
              </a:rPr>
              <a:t>error_log</a:t>
            </a:r>
            <a:r>
              <a:rPr lang="en-US" altLang="zh-CN" dirty="0" smtClean="0">
                <a:latin typeface="Malgun Gothic" panose="020B0503020000020004" pitchFamily="34" charset="-127"/>
                <a:ea typeface="Malgun Gothic" panose="020B0503020000020004" pitchFamily="34" charset="-127"/>
              </a:rPr>
              <a:t>(string $message, </a:t>
            </a:r>
            <a:r>
              <a:rPr lang="en-US" altLang="zh-CN" dirty="0" err="1" smtClean="0">
                <a:latin typeface="Malgun Gothic" panose="020B0503020000020004" pitchFamily="34" charset="-127"/>
                <a:ea typeface="Malgun Gothic" panose="020B0503020000020004" pitchFamily="34" charset="-127"/>
              </a:rPr>
              <a:t>int</a:t>
            </a:r>
            <a:r>
              <a:rPr lang="en-US" altLang="zh-CN" dirty="0" smtClean="0">
                <a:latin typeface="Malgun Gothic" panose="020B0503020000020004" pitchFamily="34" charset="-127"/>
                <a:ea typeface="Malgun Gothic" panose="020B0503020000020004" pitchFamily="34" charset="-127"/>
              </a:rPr>
              <a:t> $</a:t>
            </a:r>
            <a:r>
              <a:rPr lang="en-US" altLang="zh-CN" dirty="0" err="1" smtClean="0">
                <a:latin typeface="Malgun Gothic" panose="020B0503020000020004" pitchFamily="34" charset="-127"/>
                <a:ea typeface="Malgun Gothic" panose="020B0503020000020004" pitchFamily="34" charset="-127"/>
              </a:rPr>
              <a:t>message_type</a:t>
            </a:r>
            <a:r>
              <a:rPr lang="en-US" altLang="zh-CN" dirty="0" smtClean="0">
                <a:latin typeface="Malgun Gothic" panose="020B0503020000020004" pitchFamily="34" charset="-127"/>
                <a:ea typeface="Malgun Gothic" panose="020B0503020000020004" pitchFamily="34" charset="-127"/>
              </a:rPr>
              <a:t>, string $</a:t>
            </a:r>
            <a:r>
              <a:rPr lang="en-US" altLang="zh-CN" dirty="0" err="1" smtClean="0">
                <a:latin typeface="Malgun Gothic" panose="020B0503020000020004" pitchFamily="34" charset="-127"/>
                <a:ea typeface="Malgun Gothic" panose="020B0503020000020004" pitchFamily="34" charset="-127"/>
              </a:rPr>
              <a:t>destination,string</a:t>
            </a:r>
            <a:r>
              <a:rPr lang="en-US" altLang="zh-CN" dirty="0" smtClean="0">
                <a:latin typeface="Malgun Gothic" panose="020B0503020000020004" pitchFamily="34" charset="-127"/>
                <a:ea typeface="Malgun Gothic" panose="020B0503020000020004" pitchFamily="34" charset="-127"/>
              </a:rPr>
              <a:t> $</a:t>
            </a:r>
            <a:r>
              <a:rPr lang="en-US" altLang="zh-CN" dirty="0" err="1" smtClean="0">
                <a:latin typeface="Malgun Gothic" panose="020B0503020000020004" pitchFamily="34" charset="-127"/>
                <a:ea typeface="Malgun Gothic" panose="020B0503020000020004" pitchFamily="34" charset="-127"/>
              </a:rPr>
              <a:t>extra_headers</a:t>
            </a:r>
            <a:r>
              <a:rPr lang="en-US" altLang="zh-CN" dirty="0" smtClean="0">
                <a:latin typeface="Malgun Gothic" panose="020B0503020000020004" pitchFamily="34" charset="-127"/>
                <a:ea typeface="Malgun Gothic" panose="020B0503020000020004" pitchFamily="34" charset="-127"/>
              </a:rPr>
              <a:t>);</a:t>
            </a: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不同参数，处理类型不同，第二个参数</a:t>
            </a:r>
            <a:r>
              <a:rPr lang="en-US" altLang="zh-CN" sz="2000" dirty="0" err="1" smtClean="0">
                <a:latin typeface="微软雅黑" panose="020B0503020204020204" pitchFamily="34" charset="-122"/>
                <a:ea typeface="微软雅黑" panose="020B0503020204020204" pitchFamily="34" charset="-122"/>
              </a:rPr>
              <a:t>messagge_type</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：发送到 </a:t>
            </a:r>
            <a:r>
              <a:rPr lang="en-US" altLang="zh-CN" sz="2000" dirty="0">
                <a:latin typeface="微软雅黑" panose="020B0503020204020204" pitchFamily="34" charset="-122"/>
                <a:ea typeface="微软雅黑" panose="020B0503020204020204" pitchFamily="34" charset="-122"/>
              </a:rPr>
              <a:t>PHP </a:t>
            </a:r>
            <a:r>
              <a:rPr lang="zh-CN" altLang="en-US" sz="2000" dirty="0">
                <a:latin typeface="微软雅黑" panose="020B0503020204020204" pitchFamily="34" charset="-122"/>
                <a:ea typeface="微软雅黑" panose="020B0503020204020204" pitchFamily="34" charset="-122"/>
              </a:rPr>
              <a:t>的系统日志，使用 操作系统的日志机制或者一个</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：发送到</a:t>
            </a:r>
            <a:r>
              <a:rPr lang="en-US" altLang="zh-CN" sz="2000" dirty="0" smtClean="0">
                <a:latin typeface="微软雅黑" panose="020B0503020204020204" pitchFamily="34" charset="-122"/>
                <a:ea typeface="微软雅黑" panose="020B0503020204020204" pitchFamily="34" charset="-122"/>
              </a:rPr>
              <a:t>destination</a:t>
            </a:r>
            <a:r>
              <a:rPr lang="zh-CN" altLang="en-US" sz="2000" dirty="0" smtClean="0">
                <a:latin typeface="微软雅黑" panose="020B0503020204020204" pitchFamily="34" charset="-122"/>
                <a:ea typeface="微软雅黑" panose="020B0503020204020204" pitchFamily="34" charset="-122"/>
              </a:rPr>
              <a:t>参数设置的邮箱；</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：消息作为新的一行被发送到一个文件里；</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：直接发送到</a:t>
            </a:r>
            <a:r>
              <a:rPr lang="en-US" altLang="zh-CN" sz="2000" dirty="0" smtClean="0">
                <a:latin typeface="微软雅黑" panose="020B0503020204020204" pitchFamily="34" charset="-122"/>
                <a:ea typeface="微软雅黑" panose="020B0503020204020204" pitchFamily="34" charset="-122"/>
              </a:rPr>
              <a:t>SAPI</a:t>
            </a:r>
            <a:r>
              <a:rPr lang="zh-CN" altLang="en-US" sz="2000" dirty="0" smtClean="0">
                <a:latin typeface="微软雅黑" panose="020B0503020204020204" pitchFamily="34" charset="-122"/>
                <a:ea typeface="微软雅黑" panose="020B0503020204020204" pitchFamily="34" charset="-122"/>
              </a:rPr>
              <a:t>日志处理程序；</a:t>
            </a:r>
            <a:endParaRPr lang="en-US" altLang="zh-CN" sz="2000" dirty="0" smtClean="0">
              <a:latin typeface="微软雅黑" panose="020B0503020204020204" pitchFamily="34" charset="-122"/>
              <a:ea typeface="微软雅黑" panose="020B0503020204020204" pitchFamily="34" charset="-122"/>
            </a:endParaRPr>
          </a:p>
          <a:p>
            <a:pPr lvl="1"/>
            <a:endParaRPr lang="zh-CN" altLang="en-US" dirty="0"/>
          </a:p>
        </p:txBody>
      </p:sp>
    </p:spTree>
    <p:extLst>
      <p:ext uri="{BB962C8B-B14F-4D97-AF65-F5344CB8AC3E}">
        <p14:creationId xmlns:p14="http://schemas.microsoft.com/office/powerpoint/2010/main" val="46193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704139" cy="685800"/>
          </a:xfrm>
        </p:spPr>
        <p:txBody>
          <a:bodyPr/>
          <a:lstStyle/>
          <a:p>
            <a:r>
              <a:rPr lang="zh-CN" altLang="en-US" dirty="0" smtClean="0"/>
              <a:t>第一节</a:t>
            </a:r>
            <a:endParaRPr lang="zh-CN" altLang="en-US" dirty="0"/>
          </a:p>
        </p:txBody>
      </p:sp>
      <p:sp>
        <p:nvSpPr>
          <p:cNvPr id="5" name="文本框 4"/>
          <p:cNvSpPr txBox="1"/>
          <p:nvPr/>
        </p:nvSpPr>
        <p:spPr>
          <a:xfrm>
            <a:off x="4058444" y="2343152"/>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smtClean="0">
                <a:solidFill>
                  <a:schemeClr val="accent6">
                    <a:lumMod val="7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a:t>
            </a: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a:t>
            </a: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181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如何使用</a:t>
            </a:r>
            <a:r>
              <a:rPr lang="en-US" altLang="zh-CN" dirty="0" err="1" smtClean="0"/>
              <a:t>error_log</a:t>
            </a:r>
            <a:endParaRPr lang="zh-CN" altLang="en-US" dirty="0"/>
          </a:p>
        </p:txBody>
      </p:sp>
      <p:sp>
        <p:nvSpPr>
          <p:cNvPr id="4" name="文本框 3"/>
          <p:cNvSpPr txBox="1"/>
          <p:nvPr/>
        </p:nvSpPr>
        <p:spPr>
          <a:xfrm>
            <a:off x="1054099" y="1900238"/>
            <a:ext cx="10633075"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对于调试来讲，使用</a:t>
            </a:r>
            <a:r>
              <a:rPr lang="en-US" altLang="zh-CN" sz="2400" dirty="0" err="1" smtClean="0">
                <a:latin typeface="微软雅黑" panose="020B0503020204020204" pitchFamily="34" charset="-122"/>
                <a:ea typeface="微软雅黑" panose="020B0503020204020204" pitchFamily="34" charset="-122"/>
              </a:rPr>
              <a:t>message_type</a:t>
            </a: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发送到一个文件里是最方便的选择。</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如果</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不存在则会创建此</a:t>
            </a:r>
            <a:r>
              <a:rPr lang="zh-CN" altLang="en-US" sz="2400" dirty="0" smtClean="0">
                <a:solidFill>
                  <a:schemeClr val="bg1">
                    <a:lumMod val="50000"/>
                  </a:schemeClr>
                </a:solidFill>
                <a:latin typeface="Malgun Gothic" panose="020B0503020000020004" pitchFamily="34" charset="-127"/>
                <a:ea typeface="Malgun Gothic" panose="020B0503020000020004" pitchFamily="34" charset="-127"/>
              </a:rPr>
              <a:t>文件</a:t>
            </a:r>
            <a:endParaRPr lang="en-US" altLang="zh-CN" sz="2400" dirty="0" smtClean="0">
              <a:solidFill>
                <a:schemeClr val="bg1">
                  <a:lumMod val="50000"/>
                </a:schemeClr>
              </a:solidFill>
              <a:latin typeface="Malgun Gothic" panose="020B0503020000020004" pitchFamily="34" charset="-127"/>
              <a:ea typeface="Malgun Gothic" panose="020B0503020000020004" pitchFamily="34" charset="-127"/>
            </a:endParaRPr>
          </a:p>
          <a:p>
            <a:pPr lvl="1"/>
            <a:r>
              <a:rPr lang="en-US" altLang="zh-CN" sz="2400" dirty="0" err="1" smtClean="0">
                <a:latin typeface="Malgun Gothic" panose="020B0503020000020004" pitchFamily="34" charset="-127"/>
                <a:ea typeface="Malgun Gothic" panose="020B0503020000020004" pitchFamily="34" charset="-127"/>
              </a:rPr>
              <a:t>error_log</a:t>
            </a:r>
            <a:r>
              <a:rPr lang="en-US" altLang="zh-CN" sz="2400" dirty="0" smtClean="0">
                <a:latin typeface="Malgun Gothic" panose="020B0503020000020004" pitchFamily="34" charset="-127"/>
                <a:ea typeface="Malgun Gothic" panose="020B0503020000020004" pitchFamily="34" charset="-127"/>
              </a:rPr>
              <a:t>($error,3,’log/error.log’);</a:t>
            </a:r>
          </a:p>
          <a:p>
            <a:pPr lvl="1"/>
            <a:endParaRPr lang="en-US" altLang="zh-CN" sz="2400" dirty="0">
              <a:latin typeface="Malgun Gothic" panose="020B0503020000020004" pitchFamily="34" charset="-127"/>
              <a:ea typeface="Malgun Gothic" panose="020B0503020000020004" pitchFamily="34" charset="-127"/>
            </a:endParaRPr>
          </a:p>
          <a:p>
            <a:pPr lvl="1"/>
            <a:r>
              <a:rPr lang="en-US" altLang="zh-CN" sz="2400" dirty="0" smtClean="0">
                <a:solidFill>
                  <a:schemeClr val="bg1">
                    <a:lumMod val="50000"/>
                  </a:schemeClr>
                </a:solidFill>
                <a:latin typeface="Malgun Gothic" panose="020B0503020000020004" pitchFamily="34" charset="-127"/>
                <a:ea typeface="Malgun Gothic" panose="020B0503020000020004" pitchFamily="34" charset="-127"/>
              </a:rPr>
              <a:t>//$error</a:t>
            </a:r>
            <a:r>
              <a:rPr lang="zh-CN" altLang="en-US" sz="2400" dirty="0" smtClean="0">
                <a:solidFill>
                  <a:schemeClr val="bg1">
                    <a:lumMod val="50000"/>
                  </a:schemeClr>
                </a:solidFill>
                <a:latin typeface="Malgun Gothic" panose="020B0503020000020004" pitchFamily="34" charset="-127"/>
                <a:ea typeface="Malgun Gothic" panose="020B0503020000020004" pitchFamily="34" charset="-127"/>
              </a:rPr>
              <a:t>的信息会被写入到</a:t>
            </a:r>
            <a:r>
              <a:rPr lang="en-US" altLang="zh-CN" sz="2400" dirty="0" smtClean="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smtClean="0">
                <a:solidFill>
                  <a:schemeClr val="bg1">
                    <a:lumMod val="50000"/>
                  </a:schemeClr>
                </a:solidFill>
                <a:latin typeface="Malgun Gothic" panose="020B0503020000020004" pitchFamily="34" charset="-127"/>
                <a:ea typeface="Malgun Gothic" panose="020B0503020000020004" pitchFamily="34" charset="-127"/>
              </a:rPr>
              <a:t>文件中</a:t>
            </a:r>
            <a:endParaRPr lang="en-US" altLang="zh-CN" sz="2400" dirty="0" smtClean="0">
              <a:solidFill>
                <a:schemeClr val="bg1">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29035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61050" cy="685800"/>
          </a:xfrm>
        </p:spPr>
        <p:txBody>
          <a:bodyPr/>
          <a:lstStyle/>
          <a:p>
            <a:r>
              <a:rPr lang="zh-CN" altLang="en-US" dirty="0" smtClean="0"/>
              <a:t>数据库记录调试信息</a:t>
            </a:r>
            <a:endParaRPr lang="zh-CN" altLang="en-US" dirty="0"/>
          </a:p>
        </p:txBody>
      </p:sp>
      <p:sp>
        <p:nvSpPr>
          <p:cNvPr id="4" name="文本框 3"/>
          <p:cNvSpPr txBox="1"/>
          <p:nvPr/>
        </p:nvSpPr>
        <p:spPr>
          <a:xfrm>
            <a:off x="1214438" y="1800225"/>
            <a:ext cx="101869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开发者服务器端使用数据库进行调试：</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创建一个用于记录错误信息的表</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每次请求都记录运行过程中的关键信息</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需要连接数据库写入错误信息</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查看数据库就可以找到错误信息</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2609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246813" cy="685800"/>
          </a:xfrm>
        </p:spPr>
        <p:txBody>
          <a:bodyPr/>
          <a:lstStyle/>
          <a:p>
            <a:r>
              <a:rPr lang="en-US" altLang="zh-CN" dirty="0"/>
              <a:t>m</a:t>
            </a:r>
            <a:r>
              <a:rPr lang="en-US" altLang="zh-CN" dirty="0" smtClean="0"/>
              <a:t>onolog</a:t>
            </a:r>
            <a:r>
              <a:rPr lang="zh-CN" altLang="en-US" dirty="0" smtClean="0"/>
              <a:t>日志进行调试</a:t>
            </a:r>
            <a:endParaRPr lang="zh-CN" altLang="en-US" dirty="0"/>
          </a:p>
        </p:txBody>
      </p:sp>
      <p:sp>
        <p:nvSpPr>
          <p:cNvPr id="4" name="文本框 3"/>
          <p:cNvSpPr txBox="1"/>
          <p:nvPr/>
        </p:nvSpPr>
        <p:spPr>
          <a:xfrm>
            <a:off x="1054099" y="1857375"/>
            <a:ext cx="104870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什么是</a:t>
            </a:r>
            <a:r>
              <a:rPr lang="en-US" altLang="zh-CN" sz="2000" dirty="0" smtClean="0">
                <a:latin typeface="微软雅黑" panose="020B0503020204020204" pitchFamily="34" charset="-122"/>
                <a:ea typeface="微软雅黑" panose="020B0503020204020204" pitchFamily="34" charset="-122"/>
              </a:rPr>
              <a:t>monolog</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的一个日志类库，用于记录程序运行过程中的关键信息</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a:t>
            </a:r>
            <a:r>
              <a:rPr lang="zh-CN" altLang="en-US" sz="2000" dirty="0" smtClean="0">
                <a:latin typeface="微软雅黑" panose="020B0503020204020204" pitchFamily="34" charset="-122"/>
                <a:ea typeface="微软雅黑" panose="020B0503020204020204" pitchFamily="34" charset="-122"/>
              </a:rPr>
              <a:t>把日志发送到文件，邮箱，数据库等</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能够很好的进行扩展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环境</a:t>
            </a:r>
            <a:r>
              <a:rPr lang="zh-CN" altLang="en-US" sz="2000" dirty="0" smtClean="0">
                <a:latin typeface="微软雅黑" panose="020B0503020204020204" pitchFamily="34" charset="-122"/>
                <a:ea typeface="微软雅黑" panose="020B0503020204020204" pitchFamily="34" charset="-122"/>
              </a:rPr>
              <a:t>要求</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版本</a:t>
            </a:r>
            <a:r>
              <a:rPr lang="en-US" altLang="zh-CN" sz="2000" dirty="0" smtClean="0">
                <a:latin typeface="微软雅黑" panose="020B0503020204020204" pitchFamily="34" charset="-122"/>
                <a:ea typeface="微软雅黑" panose="020B0503020204020204" pitchFamily="34" charset="-122"/>
              </a:rPr>
              <a:t>5.3</a:t>
            </a:r>
            <a:r>
              <a:rPr lang="zh-CN" altLang="en-US" sz="2000" dirty="0" smtClean="0">
                <a:latin typeface="微软雅黑" panose="020B0503020204020204" pitchFamily="34" charset="-122"/>
                <a:ea typeface="微软雅黑" panose="020B0503020204020204" pitchFamily="34" charset="-122"/>
              </a:rPr>
              <a:t>以上</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1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532688" cy="685800"/>
          </a:xfrm>
        </p:spPr>
        <p:txBody>
          <a:bodyPr/>
          <a:lstStyle/>
          <a:p>
            <a:r>
              <a:rPr lang="en-US" altLang="zh-CN" dirty="0" smtClean="0"/>
              <a:t>monolog</a:t>
            </a:r>
            <a:r>
              <a:rPr lang="zh-CN" altLang="en-US" dirty="0" smtClean="0"/>
              <a:t>几个重要概念</a:t>
            </a:r>
            <a:endParaRPr lang="zh-CN" altLang="en-US" dirty="0"/>
          </a:p>
        </p:txBody>
      </p:sp>
      <p:sp>
        <p:nvSpPr>
          <p:cNvPr id="4" name="文本框 3"/>
          <p:cNvSpPr txBox="1"/>
          <p:nvPr/>
        </p:nvSpPr>
        <p:spPr>
          <a:xfrm>
            <a:off x="1054100" y="1628775"/>
            <a:ext cx="10629900"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rPr>
              <a:t>Handler</a:t>
            </a:r>
            <a:r>
              <a:rPr lang="zh-CN" altLang="en-US" sz="2000" b="1" dirty="0" smtClean="0">
                <a:latin typeface="微软雅黑" panose="020B0503020204020204" pitchFamily="34" charset="-122"/>
                <a:ea typeface="微软雅黑" panose="020B0503020204020204" pitchFamily="34" charset="-122"/>
              </a:rPr>
              <a:t>日志管理器</a:t>
            </a:r>
            <a:r>
              <a:rPr lang="zh-CN" altLang="en-US" sz="2000" b="1"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当实例化一个</a:t>
            </a:r>
            <a:r>
              <a:rPr lang="en-US" altLang="zh-CN" sz="2000" dirty="0" smtClean="0">
                <a:latin typeface="微软雅黑" panose="020B0503020204020204" pitchFamily="34" charset="-122"/>
                <a:ea typeface="微软雅黑" panose="020B0503020204020204" pitchFamily="34" charset="-122"/>
              </a:rPr>
              <a:t>Logger</a:t>
            </a:r>
            <a:r>
              <a:rPr lang="zh-CN" altLang="en-US" sz="2000" dirty="0" smtClean="0">
                <a:latin typeface="微软雅黑" panose="020B0503020204020204" pitchFamily="34" charset="-122"/>
                <a:ea typeface="微软雅黑" panose="020B0503020204020204" pitchFamily="34" charset="-122"/>
              </a:rPr>
              <a:t>的时候，需要有一个名称表示日志所处的空间或者说是</a:t>
            </a:r>
            <a:r>
              <a:rPr lang="zh-CN" altLang="en-US" sz="2000" dirty="0">
                <a:latin typeface="微软雅黑" panose="020B0503020204020204" pitchFamily="34" charset="-122"/>
                <a:ea typeface="微软雅黑" panose="020B0503020204020204" pitchFamily="34" charset="-122"/>
              </a:rPr>
              <a:t>域</a:t>
            </a:r>
            <a:r>
              <a:rPr lang="zh-CN" altLang="en-US" sz="2000" dirty="0" smtClean="0">
                <a:latin typeface="微软雅黑" panose="020B0503020204020204" pitchFamily="34" charset="-122"/>
                <a:ea typeface="微软雅黑" panose="020B0503020204020204" pitchFamily="34" charset="-122"/>
              </a:rPr>
              <a:t>，而实例化以后，就需要去处理日志，那么进行日志处理的类就是日志管理器（</a:t>
            </a:r>
            <a:r>
              <a:rPr lang="en-US" altLang="zh-CN" sz="2000" dirty="0" smtClean="0">
                <a:latin typeface="微软雅黑" panose="020B0503020204020204" pitchFamily="34" charset="-122"/>
                <a:ea typeface="微软雅黑" panose="020B0503020204020204" pitchFamily="34" charset="-122"/>
              </a:rPr>
              <a:t>handler</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monolog</a:t>
            </a:r>
            <a:r>
              <a:rPr lang="zh-CN" altLang="en-US" sz="2000" dirty="0" smtClean="0">
                <a:latin typeface="微软雅黑" panose="020B0503020204020204" pitchFamily="34" charset="-122"/>
                <a:ea typeface="微软雅黑" panose="020B0503020204020204" pitchFamily="34" charset="-122"/>
              </a:rPr>
              <a:t>已经内置了很多</a:t>
            </a:r>
            <a:r>
              <a:rPr lang="en-US" altLang="zh-CN" sz="2000" dirty="0" smtClean="0">
                <a:latin typeface="微软雅黑" panose="020B0503020204020204" pitchFamily="34" charset="-122"/>
                <a:ea typeface="微软雅黑" panose="020B0503020204020204" pitchFamily="34" charset="-122"/>
              </a:rPr>
              <a:t>handler</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StreamHandler</a:t>
            </a:r>
            <a:r>
              <a:rPr lang="zh-CN" altLang="en-US" sz="2000" dirty="0" smtClean="0">
                <a:latin typeface="微软雅黑" panose="020B0503020204020204" pitchFamily="34" charset="-122"/>
                <a:ea typeface="微软雅黑" panose="020B0503020204020204" pitchFamily="34" charset="-122"/>
              </a:rPr>
              <a:t>：记录写入</a:t>
            </a: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流，用于写入文件</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SyslogHandler</a:t>
            </a:r>
            <a:r>
              <a:rPr lang="zh-CN" altLang="en-US" sz="2000" dirty="0" smtClean="0">
                <a:latin typeface="微软雅黑" panose="020B0503020204020204" pitchFamily="34" charset="-122"/>
                <a:ea typeface="微软雅黑" panose="020B0503020204020204" pitchFamily="34" charset="-122"/>
              </a:rPr>
              <a:t>：使用系统日志</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ErrorlogHandler</a:t>
            </a:r>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错误日志</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NativeMailHandler</a:t>
            </a:r>
            <a:r>
              <a:rPr lang="zh-CN" altLang="en-US" sz="2000" dirty="0" smtClean="0">
                <a:latin typeface="微软雅黑" panose="020B0503020204020204" pitchFamily="34" charset="-122"/>
                <a:ea typeface="微软雅黑" panose="020B0503020204020204" pitchFamily="34" charset="-122"/>
              </a:rPr>
              <a:t>：发送邮件</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SocketHandler</a:t>
            </a:r>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socket</a:t>
            </a:r>
            <a:r>
              <a:rPr lang="zh-CN" altLang="en-US" sz="2000" dirty="0" smtClean="0">
                <a:latin typeface="微软雅黑" panose="020B0503020204020204" pitchFamily="34" charset="-122"/>
                <a:ea typeface="微软雅黑" panose="020B0503020204020204" pitchFamily="34" charset="-122"/>
              </a:rPr>
              <a:t>传递日志记录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这些日志管理器实际就是本地一个</a:t>
            </a:r>
            <a:r>
              <a:rPr lang="en-US" altLang="zh-CN" sz="2000" dirty="0" err="1"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文件实现了对应功能的一个类，比如</a:t>
            </a:r>
            <a:r>
              <a:rPr lang="en-US" altLang="zh-CN" sz="2000" dirty="0" err="1" smtClean="0">
                <a:latin typeface="微软雅黑" panose="020B0503020204020204" pitchFamily="34" charset="-122"/>
                <a:ea typeface="微软雅黑" panose="020B0503020204020204" pitchFamily="34" charset="-122"/>
              </a:rPr>
              <a:t>StreamHandler</a:t>
            </a:r>
            <a:r>
              <a:rPr lang="zh-CN" altLang="en-US" sz="2000" dirty="0" smtClean="0">
                <a:latin typeface="微软雅黑" panose="020B0503020204020204" pitchFamily="34" charset="-122"/>
                <a:ea typeface="微软雅黑" panose="020B0503020204020204" pitchFamily="34" charset="-122"/>
              </a:rPr>
              <a:t>就是类的名称。</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4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en-US" altLang="zh-CN" dirty="0"/>
              <a:t>monolog</a:t>
            </a:r>
            <a:r>
              <a:rPr lang="zh-CN" altLang="en-US" dirty="0"/>
              <a:t>几个重要概念</a:t>
            </a:r>
          </a:p>
        </p:txBody>
      </p:sp>
      <p:sp>
        <p:nvSpPr>
          <p:cNvPr id="4" name="文本框 3"/>
          <p:cNvSpPr txBox="1"/>
          <p:nvPr/>
        </p:nvSpPr>
        <p:spPr>
          <a:xfrm>
            <a:off x="1185863" y="1857375"/>
            <a:ext cx="10244137"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formatter</a:t>
            </a:r>
            <a:r>
              <a:rPr lang="zh-CN" altLang="en-US" sz="2000" dirty="0">
                <a:latin typeface="微软雅黑" panose="020B0503020204020204" pitchFamily="34" charset="-122"/>
                <a:ea typeface="微软雅黑" panose="020B0503020204020204" pitchFamily="34" charset="-122"/>
              </a:rPr>
              <a:t>日志</a:t>
            </a:r>
            <a:r>
              <a:rPr lang="zh-CN" altLang="en-US" sz="2000" dirty="0" smtClean="0">
                <a:latin typeface="微软雅黑" panose="020B0503020204020204" pitchFamily="34" charset="-122"/>
                <a:ea typeface="微软雅黑" panose="020B0503020204020204" pitchFamily="34" charset="-122"/>
              </a:rPr>
              <a:t>格式 ：</a:t>
            </a:r>
            <a:r>
              <a:rPr lang="en-US" altLang="zh-CN" sz="2000" dirty="0" smtClean="0">
                <a:latin typeface="微软雅黑" panose="020B0503020204020204" pitchFamily="34" charset="-122"/>
                <a:ea typeface="微软雅黑" panose="020B0503020204020204" pitchFamily="34" charset="-122"/>
              </a:rPr>
              <a:t>monolog</a:t>
            </a:r>
            <a:r>
              <a:rPr lang="zh-CN" altLang="en-US" sz="2000" dirty="0" smtClean="0">
                <a:latin typeface="微软雅黑" panose="020B0503020204020204" pitchFamily="34" charset="-122"/>
                <a:ea typeface="微软雅黑" panose="020B0503020204020204" pitchFamily="34" charset="-122"/>
              </a:rPr>
              <a:t>已经内置了很多格式化处理的</a:t>
            </a:r>
            <a:r>
              <a:rPr lang="en-US" altLang="zh-CN" sz="2000" dirty="0" smtClean="0">
                <a:latin typeface="微软雅黑" panose="020B0503020204020204" pitchFamily="34" charset="-122"/>
                <a:ea typeface="微软雅黑" panose="020B0503020204020204" pitchFamily="34" charset="-122"/>
              </a:rPr>
              <a:t>formatter</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LineFormatter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：把日志记录格式化成一行字符串。</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HtmlFormatter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a:latin typeface="微软雅黑" panose="020B0503020204020204" pitchFamily="34" charset="-122"/>
                <a:ea typeface="微软雅黑" panose="020B0503020204020204" pitchFamily="34" charset="-122"/>
              </a:rPr>
              <a:t>HTML</a:t>
            </a:r>
            <a:r>
              <a:rPr lang="zh-CN" altLang="en-US" sz="2000" dirty="0">
                <a:latin typeface="微软雅黑" panose="020B0503020204020204" pitchFamily="34" charset="-122"/>
                <a:ea typeface="微软雅黑" panose="020B0503020204020204" pitchFamily="34" charset="-122"/>
              </a:rPr>
              <a:t>表格，主要用于邮件。</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JsonFormatter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：把日志记录编码成</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LogstashFormatter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logstash</a:t>
            </a:r>
            <a:r>
              <a:rPr lang="zh-CN" altLang="en-US" sz="2000" dirty="0">
                <a:latin typeface="微软雅黑" panose="020B0503020204020204" pitchFamily="34" charset="-122"/>
                <a:ea typeface="微软雅黑" panose="020B0503020204020204" pitchFamily="34" charset="-122"/>
              </a:rPr>
              <a:t>的事件</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ElasticaFormatter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ElasticSearch</a:t>
            </a:r>
            <a:r>
              <a:rPr lang="zh-CN" altLang="en-US" sz="2000" dirty="0">
                <a:latin typeface="微软雅黑" panose="020B0503020204020204" pitchFamily="34" charset="-122"/>
                <a:ea typeface="微软雅黑" panose="020B0503020204020204" pitchFamily="34" charset="-122"/>
              </a:rPr>
              <a:t>使用的数据格式。</a:t>
            </a:r>
          </a:p>
          <a:p>
            <a:pPr lvl="1">
              <a:lnSpc>
                <a:spcPct val="150000"/>
              </a:lnSpc>
            </a:pP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19205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761163" cy="685800"/>
          </a:xfrm>
        </p:spPr>
        <p:txBody>
          <a:bodyPr/>
          <a:lstStyle/>
          <a:p>
            <a:r>
              <a:rPr lang="en-US" altLang="zh-CN" dirty="0"/>
              <a:t>monolog</a:t>
            </a:r>
            <a:r>
              <a:rPr lang="zh-CN" altLang="en-US" dirty="0"/>
              <a:t>几个重要概念</a:t>
            </a:r>
          </a:p>
          <a:p>
            <a:endParaRPr lang="zh-CN" altLang="en-US" dirty="0"/>
          </a:p>
        </p:txBody>
      </p:sp>
      <p:sp>
        <p:nvSpPr>
          <p:cNvPr id="4" name="文本框 3"/>
          <p:cNvSpPr txBox="1"/>
          <p:nvPr/>
        </p:nvSpPr>
        <p:spPr>
          <a:xfrm>
            <a:off x="1054099" y="1785938"/>
            <a:ext cx="10047289"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Processor</a:t>
            </a:r>
            <a:r>
              <a:rPr lang="zh-CN" altLang="en-US" sz="2000" dirty="0">
                <a:latin typeface="微软雅黑" panose="020B0503020204020204" pitchFamily="34" charset="-122"/>
                <a:ea typeface="微软雅黑" panose="020B0503020204020204" pitchFamily="34" charset="-122"/>
              </a:rPr>
              <a:t>为</a:t>
            </a:r>
            <a:r>
              <a:rPr lang="zh-CN" altLang="en-US" sz="2000" dirty="0" smtClean="0">
                <a:latin typeface="微软雅黑" panose="020B0503020204020204" pitchFamily="34" charset="-122"/>
                <a:ea typeface="微软雅黑" panose="020B0503020204020204" pitchFamily="34" charset="-122"/>
              </a:rPr>
              <a:t>日志添加额外信息</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IntrospectionProcessor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：增加当前脚本的文件名和类名等信息。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WebProcessor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：增加当前请求的</a:t>
            </a:r>
            <a:r>
              <a:rPr lang="en-US" altLang="zh-CN" sz="2000" dirty="0">
                <a:latin typeface="微软雅黑" panose="020B0503020204020204" pitchFamily="34" charset="-122"/>
                <a:ea typeface="微软雅黑" panose="020B0503020204020204" pitchFamily="34" charset="-122"/>
              </a:rPr>
              <a:t>URI</a:t>
            </a:r>
            <a:r>
              <a:rPr lang="zh-CN" altLang="en-US" sz="2000" dirty="0">
                <a:latin typeface="微软雅黑" panose="020B0503020204020204" pitchFamily="34" charset="-122"/>
                <a:ea typeface="微软雅黑" panose="020B0503020204020204" pitchFamily="34" charset="-122"/>
              </a:rPr>
              <a:t>、请求方法和访问</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：增加当前内存使用情况信息。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MemoryPeakUsageProcessor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：增加内存使用高峰时的信息</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590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日志等级</a:t>
            </a:r>
            <a:endParaRPr lang="zh-CN" altLang="en-US" dirty="0"/>
          </a:p>
        </p:txBody>
      </p:sp>
      <p:sp>
        <p:nvSpPr>
          <p:cNvPr id="4" name="文本框 3"/>
          <p:cNvSpPr txBox="1"/>
          <p:nvPr/>
        </p:nvSpPr>
        <p:spPr>
          <a:xfrm>
            <a:off x="1157288" y="1714501"/>
            <a:ext cx="1010126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以下几个等级越往下错误等级越高</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DEBUG </a:t>
            </a:r>
            <a:r>
              <a:rPr lang="en-US" altLang="zh-CN" sz="2000" dirty="0">
                <a:latin typeface="微软雅黑" panose="020B0503020204020204" pitchFamily="34" charset="-122"/>
                <a:ea typeface="微软雅黑" panose="020B0503020204020204" pitchFamily="34" charset="-122"/>
              </a:rPr>
              <a:t>(100): </a:t>
            </a:r>
            <a:r>
              <a:rPr lang="zh-CN" altLang="en-US" sz="2000" dirty="0">
                <a:latin typeface="微软雅黑" panose="020B0503020204020204" pitchFamily="34" charset="-122"/>
                <a:ea typeface="微软雅黑" panose="020B0503020204020204" pitchFamily="34" charset="-122"/>
              </a:rPr>
              <a:t>详细的</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信息。 </a:t>
            </a:r>
          </a:p>
          <a:p>
            <a:pPr lvl="1">
              <a:lnSpc>
                <a:spcPct val="150000"/>
              </a:lnSpc>
            </a:pPr>
            <a:r>
              <a:rPr lang="en-US" altLang="zh-CN" sz="2000" dirty="0">
                <a:latin typeface="微软雅黑" panose="020B0503020204020204" pitchFamily="34" charset="-122"/>
                <a:ea typeface="微软雅黑" panose="020B0503020204020204" pitchFamily="34" charset="-122"/>
              </a:rPr>
              <a:t>INFO (200): </a:t>
            </a:r>
            <a:r>
              <a:rPr lang="zh-CN" altLang="en-US" sz="2000" dirty="0">
                <a:latin typeface="微软雅黑" panose="020B0503020204020204" pitchFamily="34" charset="-122"/>
                <a:ea typeface="微软雅黑" panose="020B0503020204020204" pitchFamily="34" charset="-122"/>
              </a:rPr>
              <a:t>关键事件。 </a:t>
            </a:r>
          </a:p>
          <a:p>
            <a:pPr lvl="1">
              <a:lnSpc>
                <a:spcPct val="150000"/>
              </a:lnSpc>
            </a:pPr>
            <a:r>
              <a:rPr lang="en-US" altLang="zh-CN" sz="2000" dirty="0">
                <a:latin typeface="微软雅黑" panose="020B0503020204020204" pitchFamily="34" charset="-122"/>
                <a:ea typeface="微软雅黑" panose="020B0503020204020204" pitchFamily="34" charset="-122"/>
              </a:rPr>
              <a:t>NOTICE (250): </a:t>
            </a:r>
            <a:r>
              <a:rPr lang="zh-CN" altLang="en-US" sz="2000" dirty="0">
                <a:latin typeface="微软雅黑" panose="020B0503020204020204" pitchFamily="34" charset="-122"/>
                <a:ea typeface="微软雅黑" panose="020B0503020204020204" pitchFamily="34" charset="-122"/>
              </a:rPr>
              <a:t>普通但是重要的事件。 </a:t>
            </a:r>
          </a:p>
          <a:p>
            <a:pPr lvl="1">
              <a:lnSpc>
                <a:spcPct val="150000"/>
              </a:lnSpc>
            </a:pPr>
            <a:r>
              <a:rPr lang="en-US" altLang="zh-CN" sz="2000" dirty="0">
                <a:latin typeface="微软雅黑" panose="020B0503020204020204" pitchFamily="34" charset="-122"/>
                <a:ea typeface="微软雅黑" panose="020B0503020204020204" pitchFamily="34" charset="-122"/>
              </a:rPr>
              <a:t>WARNING (300): </a:t>
            </a:r>
            <a:r>
              <a:rPr lang="zh-CN" altLang="en-US" sz="2000" dirty="0">
                <a:latin typeface="微软雅黑" panose="020B0503020204020204" pitchFamily="34" charset="-122"/>
                <a:ea typeface="微软雅黑" panose="020B0503020204020204" pitchFamily="34" charset="-122"/>
              </a:rPr>
              <a:t>出现非错误的异常。 </a:t>
            </a:r>
          </a:p>
          <a:p>
            <a:pPr lvl="1">
              <a:lnSpc>
                <a:spcPct val="150000"/>
              </a:lnSpc>
            </a:pPr>
            <a:r>
              <a:rPr lang="en-US" altLang="zh-CN" sz="2000" dirty="0">
                <a:latin typeface="微软雅黑" panose="020B0503020204020204" pitchFamily="34" charset="-122"/>
                <a:ea typeface="微软雅黑" panose="020B0503020204020204" pitchFamily="34" charset="-122"/>
              </a:rPr>
              <a:t>ERROR (400): </a:t>
            </a:r>
            <a:r>
              <a:rPr lang="zh-CN" altLang="en-US" sz="2000" dirty="0">
                <a:latin typeface="微软雅黑" panose="020B0503020204020204" pitchFamily="34" charset="-122"/>
                <a:ea typeface="微软雅黑" panose="020B0503020204020204" pitchFamily="34" charset="-122"/>
              </a:rPr>
              <a:t>运行时错误，但是不需要立刻处理。 </a:t>
            </a:r>
          </a:p>
          <a:p>
            <a:pPr lvl="1">
              <a:lnSpc>
                <a:spcPct val="150000"/>
              </a:lnSpc>
            </a:pPr>
            <a:r>
              <a:rPr lang="en-US" altLang="zh-CN" sz="2000" dirty="0" smtClean="0">
                <a:latin typeface="微软雅黑" panose="020B0503020204020204" pitchFamily="34" charset="-122"/>
                <a:ea typeface="微软雅黑" panose="020B0503020204020204" pitchFamily="34" charset="-122"/>
              </a:rPr>
              <a:t>CRITICAL </a:t>
            </a:r>
            <a:r>
              <a:rPr lang="en-US" altLang="zh-CN" sz="2000" dirty="0">
                <a:latin typeface="微软雅黑" panose="020B0503020204020204" pitchFamily="34" charset="-122"/>
                <a:ea typeface="微软雅黑" panose="020B0503020204020204" pitchFamily="34" charset="-122"/>
              </a:rPr>
              <a:t>(500): </a:t>
            </a:r>
            <a:r>
              <a:rPr lang="zh-CN" altLang="en-US" sz="2000" dirty="0">
                <a:latin typeface="微软雅黑" panose="020B0503020204020204" pitchFamily="34" charset="-122"/>
                <a:ea typeface="微软雅黑" panose="020B0503020204020204" pitchFamily="34" charset="-122"/>
              </a:rPr>
              <a:t>严重错误。 </a:t>
            </a:r>
          </a:p>
          <a:p>
            <a:pPr lvl="1">
              <a:lnSpc>
                <a:spcPct val="150000"/>
              </a:lnSpc>
            </a:pPr>
            <a:r>
              <a:rPr lang="en-US" altLang="zh-CN" sz="2000" dirty="0">
                <a:latin typeface="微软雅黑" panose="020B0503020204020204" pitchFamily="34" charset="-122"/>
                <a:ea typeface="微软雅黑" panose="020B0503020204020204" pitchFamily="34" charset="-122"/>
              </a:rPr>
              <a:t>EMERGENCY (600): </a:t>
            </a:r>
            <a:r>
              <a:rPr lang="zh-CN" altLang="en-US" sz="2000" dirty="0">
                <a:latin typeface="微软雅黑" panose="020B0503020204020204" pitchFamily="34" charset="-122"/>
                <a:ea typeface="微软雅黑" panose="020B0503020204020204" pitchFamily="34" charset="-122"/>
              </a:rPr>
              <a:t>系统不可用。 </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在进行日志写入的时候，写入日志的等级如果低于初始化</a:t>
            </a:r>
            <a:r>
              <a:rPr lang="en-US" altLang="zh-CN" sz="2000" dirty="0" smtClean="0">
                <a:latin typeface="微软雅黑" panose="020B0503020204020204" pitchFamily="34" charset="-122"/>
                <a:ea typeface="微软雅黑" panose="020B0503020204020204" pitchFamily="34" charset="-122"/>
              </a:rPr>
              <a:t>Handler</a:t>
            </a:r>
            <a:r>
              <a:rPr lang="zh-CN" altLang="en-US" sz="2000" dirty="0" smtClean="0">
                <a:latin typeface="微软雅黑" panose="020B0503020204020204" pitchFamily="34" charset="-122"/>
                <a:ea typeface="微软雅黑" panose="020B0503020204020204" pitchFamily="34" charset="-122"/>
              </a:rPr>
              <a:t>时所设置的等级则不会被记录。</a:t>
            </a:r>
            <a:endParaRPr lang="zh-CN" altLang="en-US"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494907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675438" cy="685800"/>
          </a:xfrm>
        </p:spPr>
        <p:txBody>
          <a:bodyPr/>
          <a:lstStyle/>
          <a:p>
            <a:r>
              <a:rPr lang="zh-CN" altLang="en-US" dirty="0" smtClean="0"/>
              <a:t>通过实例代码来理解</a:t>
            </a:r>
            <a:endParaRPr lang="zh-CN" altLang="en-US" dirty="0"/>
          </a:p>
        </p:txBody>
      </p:sp>
      <p:sp>
        <p:nvSpPr>
          <p:cNvPr id="4" name="文本框 3"/>
          <p:cNvSpPr txBox="1"/>
          <p:nvPr/>
        </p:nvSpPr>
        <p:spPr>
          <a:xfrm>
            <a:off x="5757862" y="5759827"/>
            <a:ext cx="6100763" cy="830997"/>
          </a:xfrm>
          <a:prstGeom prst="rect">
            <a:avLst/>
          </a:prstGeom>
          <a:solidFill>
            <a:schemeClr val="accent4">
              <a:lumMod val="20000"/>
              <a:lumOff val="80000"/>
            </a:schemeClr>
          </a:solidFill>
        </p:spPr>
        <p:txBody>
          <a:bodyPr wrap="square" rtlCol="0">
            <a:spAutoFit/>
          </a:bodyPr>
          <a:lstStyle/>
          <a:p>
            <a:r>
              <a:rPr lang="en-US" altLang="zh-CN" sz="2400" dirty="0"/>
              <a:t>[2017-06-29 06:31:59] </a:t>
            </a:r>
            <a:r>
              <a:rPr lang="en-US" altLang="zh-CN" sz="2400" dirty="0" err="1"/>
              <a:t>wxlog.ERROR</a:t>
            </a:r>
            <a:r>
              <a:rPr lang="en-US" altLang="zh-CN" sz="2400" dirty="0"/>
              <a:t>: world [] []</a:t>
            </a:r>
          </a:p>
          <a:p>
            <a:r>
              <a:rPr lang="en-US" altLang="zh-CN" sz="2400" dirty="0"/>
              <a:t>[2017-06-29 06:35:25] </a:t>
            </a:r>
            <a:r>
              <a:rPr lang="en-US" altLang="zh-CN" sz="2400" dirty="0" err="1"/>
              <a:t>wxlog.CRITICAL</a:t>
            </a:r>
            <a:r>
              <a:rPr lang="en-US" altLang="zh-CN" sz="2400" dirty="0"/>
              <a:t>: </a:t>
            </a:r>
            <a:r>
              <a:rPr lang="en-US" altLang="zh-CN" sz="2400" dirty="0" smtClean="0"/>
              <a:t>test </a:t>
            </a:r>
            <a:r>
              <a:rPr lang="en-US" altLang="zh-CN" sz="2400" dirty="0"/>
              <a:t>[] []</a:t>
            </a:r>
            <a:endParaRPr lang="zh-CN" altLang="en-US" sz="2400" dirty="0"/>
          </a:p>
        </p:txBody>
      </p:sp>
      <p:sp>
        <p:nvSpPr>
          <p:cNvPr id="5" name="文本框 4"/>
          <p:cNvSpPr txBox="1"/>
          <p:nvPr/>
        </p:nvSpPr>
        <p:spPr>
          <a:xfrm>
            <a:off x="1171575" y="1785938"/>
            <a:ext cx="9444038" cy="3046988"/>
          </a:xfrm>
          <a:prstGeom prst="rect">
            <a:avLst/>
          </a:prstGeom>
          <a:noFill/>
        </p:spPr>
        <p:txBody>
          <a:bodyPr wrap="square" rtlCol="0">
            <a:spAutoFit/>
          </a:bodyPr>
          <a:lstStyle/>
          <a:p>
            <a:r>
              <a:rPr lang="en-US" altLang="zh-CN" sz="2400" dirty="0"/>
              <a:t>// </a:t>
            </a:r>
            <a:r>
              <a:rPr lang="zh-CN" altLang="en-US" sz="2400" dirty="0"/>
              <a:t>创建日志频道</a:t>
            </a:r>
          </a:p>
          <a:p>
            <a:r>
              <a:rPr lang="en-US" altLang="zh-CN" sz="2400" dirty="0"/>
              <a:t>$log = new Logger('</a:t>
            </a:r>
            <a:r>
              <a:rPr lang="en-US" altLang="zh-CN" sz="2400" dirty="0" err="1"/>
              <a:t>wxlog</a:t>
            </a:r>
            <a:r>
              <a:rPr lang="en-US" altLang="zh-CN" sz="2400" dirty="0"/>
              <a:t>');</a:t>
            </a:r>
          </a:p>
          <a:p>
            <a:r>
              <a:rPr lang="en-US" altLang="zh-CN" sz="2400" dirty="0"/>
              <a:t>$log-&gt;</a:t>
            </a:r>
            <a:r>
              <a:rPr lang="en-US" altLang="zh-CN" sz="2400" dirty="0" err="1"/>
              <a:t>pushHandler</a:t>
            </a:r>
            <a:r>
              <a:rPr lang="en-US" altLang="zh-CN" sz="2400" dirty="0"/>
              <a:t>(new </a:t>
            </a:r>
            <a:r>
              <a:rPr lang="en-US" altLang="zh-CN" sz="2400" dirty="0" err="1"/>
              <a:t>StreamHandler</a:t>
            </a:r>
            <a:r>
              <a:rPr lang="en-US" altLang="zh-CN" sz="2400" dirty="0"/>
              <a:t>('log/error.log', Logger::ERROR));</a:t>
            </a:r>
          </a:p>
          <a:p>
            <a:endParaRPr lang="en-US" altLang="zh-CN" sz="2400" dirty="0"/>
          </a:p>
          <a:p>
            <a:r>
              <a:rPr lang="en-US" altLang="zh-CN" sz="2400" dirty="0"/>
              <a:t>// </a:t>
            </a:r>
            <a:r>
              <a:rPr lang="zh-CN" altLang="en-US" sz="2400" dirty="0"/>
              <a:t>添加日志记录</a:t>
            </a:r>
          </a:p>
          <a:p>
            <a:r>
              <a:rPr lang="en-US" altLang="zh-CN" sz="2400" dirty="0"/>
              <a:t>$log-&gt;</a:t>
            </a:r>
            <a:r>
              <a:rPr lang="en-US" altLang="zh-CN" sz="2400" dirty="0" err="1"/>
              <a:t>addWarning</a:t>
            </a:r>
            <a:r>
              <a:rPr lang="en-US" altLang="zh-CN" sz="2400" dirty="0"/>
              <a:t>('hello');</a:t>
            </a:r>
          </a:p>
          <a:p>
            <a:r>
              <a:rPr lang="en-US" altLang="zh-CN" sz="2400" dirty="0"/>
              <a:t>$log-&gt;</a:t>
            </a:r>
            <a:r>
              <a:rPr lang="en-US" altLang="zh-CN" sz="2400" dirty="0" err="1"/>
              <a:t>addError</a:t>
            </a:r>
            <a:r>
              <a:rPr lang="en-US" altLang="zh-CN" sz="2400" dirty="0"/>
              <a:t>('world');</a:t>
            </a:r>
          </a:p>
          <a:p>
            <a:r>
              <a:rPr lang="en-US" altLang="zh-CN" sz="2400" dirty="0"/>
              <a:t>$log-&gt;</a:t>
            </a:r>
            <a:r>
              <a:rPr lang="en-US" altLang="zh-CN" sz="2400" dirty="0" err="1"/>
              <a:t>addCritical</a:t>
            </a:r>
            <a:r>
              <a:rPr lang="en-US" altLang="zh-CN" sz="2400" dirty="0" smtClean="0"/>
              <a:t>(‘test');</a:t>
            </a:r>
            <a:endParaRPr lang="zh-CN" altLang="en-US" sz="2400" dirty="0"/>
          </a:p>
        </p:txBody>
      </p:sp>
    </p:spTree>
    <p:extLst>
      <p:ext uri="{BB962C8B-B14F-4D97-AF65-F5344CB8AC3E}">
        <p14:creationId xmlns:p14="http://schemas.microsoft.com/office/powerpoint/2010/main" val="3397123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要实现的结果</a:t>
            </a:r>
            <a:endParaRPr lang="zh-CN" altLang="en-US" dirty="0"/>
          </a:p>
        </p:txBody>
      </p:sp>
      <p:sp>
        <p:nvSpPr>
          <p:cNvPr id="4" name="文本框 3"/>
          <p:cNvSpPr txBox="1"/>
          <p:nvPr/>
        </p:nvSpPr>
        <p:spPr>
          <a:xfrm>
            <a:off x="1054100" y="1885951"/>
            <a:ext cx="4046538" cy="113505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发送一条文本消息，公众号返回同样的消息。</a:t>
            </a:r>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9387" y="1500763"/>
            <a:ext cx="3360849" cy="5357237"/>
          </a:xfrm>
          <a:prstGeom prst="rect">
            <a:avLst/>
          </a:prstGeom>
        </p:spPr>
      </p:pic>
    </p:spTree>
    <p:extLst>
      <p:ext uri="{BB962C8B-B14F-4D97-AF65-F5344CB8AC3E}">
        <p14:creationId xmlns:p14="http://schemas.microsoft.com/office/powerpoint/2010/main" val="67344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流程</a:t>
            </a:r>
            <a:endParaRPr lang="zh-CN" altLang="en-US" dirty="0"/>
          </a:p>
        </p:txBody>
      </p:sp>
      <p:sp>
        <p:nvSpPr>
          <p:cNvPr id="4" name="文本框 3"/>
          <p:cNvSpPr txBox="1"/>
          <p:nvPr/>
        </p:nvSpPr>
        <p:spPr>
          <a:xfrm>
            <a:off x="1054100" y="1743075"/>
            <a:ext cx="10690225" cy="33510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要达到以上演示效果，需要几个流程：</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了解</a:t>
            </a:r>
            <a:r>
              <a:rPr lang="en-US" altLang="zh-CN" sz="2400" dirty="0" smtClean="0">
                <a:latin typeface="微软雅黑" panose="020B0503020204020204" pitchFamily="34" charset="-122"/>
                <a:ea typeface="微软雅黑" panose="020B0503020204020204" pitchFamily="34" charset="-122"/>
              </a:rPr>
              <a:t>Web</a:t>
            </a:r>
            <a:r>
              <a:rPr lang="zh-CN" altLang="en-US" sz="2400" dirty="0" smtClean="0">
                <a:latin typeface="微软雅黑" panose="020B0503020204020204" pitchFamily="34" charset="-122"/>
                <a:ea typeface="微软雅黑" panose="020B0503020204020204" pitchFamily="34" charset="-122"/>
              </a:rPr>
              <a:t>程序的执行流程</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明确微信服务器是如何与开发者服务器通信的</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配置微信公众号开启微信开发者模式</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进行</a:t>
            </a:r>
            <a:r>
              <a:rPr lang="en-US" altLang="zh-CN" sz="2400" dirty="0" smtClean="0">
                <a:latin typeface="微软雅黑" panose="020B0503020204020204" pitchFamily="34" charset="-122"/>
                <a:ea typeface="微软雅黑" panose="020B0503020204020204" pitchFamily="34" charset="-122"/>
              </a:rPr>
              <a:t>URL</a:t>
            </a:r>
            <a:r>
              <a:rPr lang="zh-CN" altLang="en-US" sz="2400" dirty="0" smtClean="0">
                <a:latin typeface="微软雅黑" panose="020B0503020204020204" pitchFamily="34" charset="-122"/>
                <a:ea typeface="微软雅黑" panose="020B0503020204020204" pitchFamily="34" charset="-122"/>
              </a:rPr>
              <a:t>验证</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进行编码实现以上功能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9201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275388" cy="685800"/>
          </a:xfrm>
        </p:spPr>
        <p:txBody>
          <a:bodyPr/>
          <a:lstStyle/>
          <a:p>
            <a:r>
              <a:rPr lang="en-US" altLang="zh-CN" dirty="0" smtClean="0"/>
              <a:t>Web</a:t>
            </a:r>
            <a:r>
              <a:rPr lang="zh-CN" altLang="en-US" dirty="0" smtClean="0"/>
              <a:t>程序的执行流程</a:t>
            </a:r>
            <a:endParaRPr lang="zh-CN" altLang="en-US" dirty="0"/>
          </a:p>
        </p:txBody>
      </p:sp>
      <p:sp>
        <p:nvSpPr>
          <p:cNvPr id="5" name="圆角矩形 4"/>
          <p:cNvSpPr/>
          <p:nvPr/>
        </p:nvSpPr>
        <p:spPr>
          <a:xfrm>
            <a:off x="8496133" y="2198179"/>
            <a:ext cx="3632200" cy="36194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9262896" y="5349898"/>
            <a:ext cx="128190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服务器</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583938" y="3514126"/>
            <a:ext cx="1867500" cy="1200329"/>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Web</a:t>
            </a:r>
            <a:r>
              <a:rPr lang="zh-CN" altLang="en-US" sz="2400" dirty="0" smtClean="0">
                <a:latin typeface="微软雅黑" panose="020B0503020204020204" pitchFamily="34" charset="-122"/>
                <a:ea typeface="微软雅黑" panose="020B0503020204020204" pitchFamily="34" charset="-122"/>
              </a:rPr>
              <a:t>服务器软件监听</a:t>
            </a:r>
            <a:r>
              <a:rPr lang="en-US" altLang="zh-CN" sz="2400" dirty="0" smtClean="0">
                <a:latin typeface="微软雅黑" panose="020B0503020204020204" pitchFamily="34" charset="-122"/>
                <a:ea typeface="微软雅黑" panose="020B0503020204020204" pitchFamily="34" charset="-122"/>
              </a:rPr>
              <a:t>80</a:t>
            </a:r>
            <a:r>
              <a:rPr lang="zh-CN" altLang="en-US" sz="2400" dirty="0" smtClean="0">
                <a:latin typeface="微软雅黑" panose="020B0503020204020204" pitchFamily="34" charset="-122"/>
                <a:ea typeface="微软雅黑" panose="020B0503020204020204" pitchFamily="34" charset="-122"/>
              </a:rPr>
              <a:t>端口</a:t>
            </a:r>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1128006" y="2982305"/>
            <a:ext cx="837405" cy="461665"/>
          </a:xfrm>
          <a:prstGeom prst="rect">
            <a:avLst/>
          </a:prstGeom>
          <a:solidFill>
            <a:schemeClr val="accent1">
              <a:lumMod val="20000"/>
              <a:lumOff val="80000"/>
            </a:schemeClr>
          </a:solid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PHP</a:t>
            </a:r>
            <a:endParaRPr lang="en-US" altLang="zh-CN" sz="240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10385061" y="3413193"/>
            <a:ext cx="657220" cy="677049"/>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810083" y="3680495"/>
            <a:ext cx="2686050" cy="1"/>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810084" y="4499706"/>
            <a:ext cx="2686049" cy="0"/>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75493" y="3067371"/>
            <a:ext cx="144303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http</a:t>
            </a:r>
            <a:r>
              <a:rPr lang="zh-CN" altLang="en-US" sz="2000" dirty="0" smtClean="0">
                <a:latin typeface="微软雅黑" panose="020B0503020204020204" pitchFamily="34" charset="-122"/>
                <a:ea typeface="微软雅黑" panose="020B0503020204020204" pitchFamily="34" charset="-122"/>
              </a:rPr>
              <a:t>请求</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413869" y="4072414"/>
            <a:ext cx="1430337"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返回数据</a:t>
            </a: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1134265" y="1632043"/>
            <a:ext cx="4700588" cy="5057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1354137" y="1864322"/>
            <a:ext cx="3843338" cy="961289"/>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发起请求的可以是浏览器，也可以是支持</a:t>
            </a:r>
            <a:r>
              <a:rPr lang="en-US" altLang="zh-CN" sz="2000" dirty="0" smtClean="0">
                <a:solidFill>
                  <a:schemeClr val="bg1"/>
                </a:solidFill>
                <a:latin typeface="微软雅黑" panose="020B0503020204020204" pitchFamily="34" charset="-122"/>
                <a:ea typeface="微软雅黑" panose="020B0503020204020204" pitchFamily="34" charset="-122"/>
              </a:rPr>
              <a:t>http</a:t>
            </a:r>
            <a:r>
              <a:rPr lang="zh-CN" altLang="en-US" sz="2000" dirty="0" smtClean="0">
                <a:solidFill>
                  <a:schemeClr val="bg1"/>
                </a:solidFill>
                <a:latin typeface="微软雅黑" panose="020B0503020204020204" pitchFamily="34" charset="-122"/>
                <a:ea typeface="微软雅黑" panose="020B0503020204020204" pitchFamily="34" charset="-122"/>
              </a:rPr>
              <a:t>协议的其他程序。</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198559" y="3411800"/>
            <a:ext cx="4572000" cy="0"/>
          </a:xfrm>
          <a:prstGeom prst="line">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50564" y="3572875"/>
            <a:ext cx="4104085"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返回的是文本数据。</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HTML</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CSS</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JS</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对于后台来说也是文本，这些是在浏览器端识别并执行的。</a:t>
            </a:r>
            <a:endPar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也可以</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是其他格式的文本：</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XML</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JSON</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4141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你看到的不是一切</a:t>
            </a:r>
            <a:endParaRPr lang="zh-CN" altLang="en-US" dirty="0"/>
          </a:p>
        </p:txBody>
      </p:sp>
      <p:sp>
        <p:nvSpPr>
          <p:cNvPr id="4" name="文本框 3"/>
          <p:cNvSpPr txBox="1"/>
          <p:nvPr/>
        </p:nvSpPr>
        <p:spPr>
          <a:xfrm>
            <a:off x="2514602" y="3186113"/>
            <a:ext cx="6515100" cy="738664"/>
          </a:xfrm>
          <a:prstGeom prst="rect">
            <a:avLst/>
          </a:prstGeom>
          <a:noFill/>
        </p:spPr>
        <p:txBody>
          <a:bodyPr wrap="square" rtlCol="0">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人们往往只看到了舞台，却忽略了幕后。</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2822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85850" y="1559080"/>
            <a:ext cx="9851038" cy="51722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5"/>
          </p:nvPr>
        </p:nvSpPr>
        <p:spPr>
          <a:xfrm>
            <a:off x="917622" y="516340"/>
            <a:ext cx="6083253" cy="685800"/>
          </a:xfrm>
        </p:spPr>
        <p:txBody>
          <a:bodyPr/>
          <a:lstStyle/>
          <a:p>
            <a:r>
              <a:rPr lang="zh-CN" altLang="en-US" dirty="0" smtClean="0"/>
              <a:t>微信应用程序执行过程</a:t>
            </a:r>
            <a:endParaRPr lang="zh-CN" altLang="en-US" dirty="0"/>
          </a:p>
        </p:txBody>
      </p:sp>
      <p:sp>
        <p:nvSpPr>
          <p:cNvPr id="37" name="对角圆角矩形 36"/>
          <p:cNvSpPr/>
          <p:nvPr/>
        </p:nvSpPr>
        <p:spPr>
          <a:xfrm>
            <a:off x="4481077" y="3883988"/>
            <a:ext cx="1810620" cy="1275876"/>
          </a:xfrm>
          <a:prstGeom prst="round2Diag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文本框 4"/>
          <p:cNvSpPr txBox="1"/>
          <p:nvPr/>
        </p:nvSpPr>
        <p:spPr>
          <a:xfrm>
            <a:off x="4615555" y="4330572"/>
            <a:ext cx="152162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微信服务器</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1209935" y="1799803"/>
            <a:ext cx="1155346" cy="1071105"/>
          </a:xfrm>
          <a:prstGeom prst="round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332747" y="2135301"/>
            <a:ext cx="90547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a:t>
            </a:r>
            <a:r>
              <a:rPr lang="zh-CN" altLang="en-US" sz="2000" dirty="0" smtClean="0">
                <a:latin typeface="微软雅黑" panose="020B0503020204020204" pitchFamily="34" charset="-122"/>
                <a:ea typeface="微软雅黑" panose="020B0503020204020204" pitchFamily="34" charset="-122"/>
              </a:rPr>
              <a:t>信</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8860184" y="1926802"/>
            <a:ext cx="1614488" cy="13001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01150" y="2217294"/>
            <a:ext cx="115728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开发者</a:t>
            </a:r>
            <a:r>
              <a:rPr lang="zh-CN" altLang="en-US" sz="2000" dirty="0" smtClean="0">
                <a:latin typeface="微软雅黑" panose="020B0503020204020204" pitchFamily="34" charset="-122"/>
                <a:ea typeface="微软雅黑" panose="020B0503020204020204" pitchFamily="34" charset="-122"/>
              </a:rPr>
              <a:t>服务器</a:t>
            </a:r>
            <a:endParaRPr lang="zh-CN" altLang="en-US" sz="2000"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flipV="1">
            <a:off x="5737388" y="2705544"/>
            <a:ext cx="3467824" cy="143966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17818" y="2330875"/>
            <a:ext cx="2671762" cy="1792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411576" y="2699547"/>
            <a:ext cx="3186025" cy="2089365"/>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115414" y="3173684"/>
            <a:ext cx="3530252" cy="155699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1538796" y="5451094"/>
            <a:ext cx="8980672" cy="1015663"/>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微信消息与事件通知和开发者服务器通信的过程。</a:t>
            </a:r>
            <a:r>
              <a:rPr lang="zh-CN" altLang="en-US" sz="2000" dirty="0">
                <a:latin typeface="微软雅黑" panose="020B0503020204020204" pitchFamily="34" charset="-122"/>
                <a:ea typeface="微软雅黑" panose="020B0503020204020204" pitchFamily="34" charset="-122"/>
              </a:rPr>
              <a:t>当普通微信用户向公众账号发消息时，微信服务器将</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消息的</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数据包到开发者填写的</a:t>
            </a: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上。</a:t>
            </a:r>
          </a:p>
        </p:txBody>
      </p:sp>
      <p:sp>
        <p:nvSpPr>
          <p:cNvPr id="20" name="文本框 19"/>
          <p:cNvSpPr txBox="1"/>
          <p:nvPr/>
        </p:nvSpPr>
        <p:spPr>
          <a:xfrm rot="2003127">
            <a:off x="2497870" y="2698223"/>
            <a:ext cx="205740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XML</a:t>
            </a:r>
            <a:r>
              <a:rPr lang="zh-CN" altLang="en-US" dirty="0" smtClean="0">
                <a:latin typeface="微软雅黑" panose="020B0503020204020204" pitchFamily="34" charset="-122"/>
                <a:ea typeface="微软雅黑" panose="020B0503020204020204" pitchFamily="34" charset="-122"/>
              </a:rPr>
              <a:t>格式微信消息</a:t>
            </a:r>
            <a:endParaRPr lang="zh-CN" altLang="en-US" dirty="0">
              <a:latin typeface="微软雅黑" panose="020B0503020204020204" pitchFamily="34" charset="-122"/>
              <a:ea typeface="微软雅黑" panose="020B0503020204020204" pitchFamily="34" charset="-122"/>
            </a:endParaRPr>
          </a:p>
        </p:txBody>
      </p:sp>
      <p:sp>
        <p:nvSpPr>
          <p:cNvPr id="23" name="文本框 22"/>
          <p:cNvSpPr txBox="1"/>
          <p:nvPr/>
        </p:nvSpPr>
        <p:spPr>
          <a:xfrm rot="20208068">
            <a:off x="6818139" y="3501421"/>
            <a:ext cx="205740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XML</a:t>
            </a:r>
            <a:r>
              <a:rPr lang="zh-CN" altLang="en-US" dirty="0" smtClean="0">
                <a:latin typeface="微软雅黑" panose="020B0503020204020204" pitchFamily="34" charset="-122"/>
                <a:ea typeface="微软雅黑" panose="020B0503020204020204" pitchFamily="34" charset="-122"/>
              </a:rPr>
              <a:t>格式响应消息</a:t>
            </a:r>
            <a:endParaRPr lang="zh-CN" altLang="en-US" dirty="0">
              <a:latin typeface="微软雅黑" panose="020B0503020204020204" pitchFamily="34" charset="-122"/>
              <a:ea typeface="微软雅黑" panose="020B0503020204020204" pitchFamily="34" charset="-122"/>
            </a:endParaRPr>
          </a:p>
        </p:txBody>
      </p:sp>
      <p:sp>
        <p:nvSpPr>
          <p:cNvPr id="25" name="文本框 24"/>
          <p:cNvSpPr txBox="1"/>
          <p:nvPr/>
        </p:nvSpPr>
        <p:spPr>
          <a:xfrm rot="1960159">
            <a:off x="2258550" y="3374054"/>
            <a:ext cx="182916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发送响应消息</a:t>
            </a:r>
            <a:endParaRPr lang="zh-CN" altLang="en-US" dirty="0">
              <a:latin typeface="微软雅黑" panose="020B0503020204020204" pitchFamily="34" charset="-122"/>
              <a:ea typeface="微软雅黑" panose="020B0503020204020204" pitchFamily="34" charset="-122"/>
            </a:endParaRPr>
          </a:p>
        </p:txBody>
      </p:sp>
      <p:sp>
        <p:nvSpPr>
          <p:cNvPr id="26" name="文本框 25"/>
          <p:cNvSpPr txBox="1"/>
          <p:nvPr/>
        </p:nvSpPr>
        <p:spPr>
          <a:xfrm rot="20208068">
            <a:off x="6508004" y="2910480"/>
            <a:ext cx="20574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转发微信消息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1064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718425" cy="685800"/>
          </a:xfrm>
        </p:spPr>
        <p:txBody>
          <a:bodyPr/>
          <a:lstStyle/>
          <a:p>
            <a:r>
              <a:rPr lang="zh-CN" altLang="en-US" dirty="0" smtClean="0"/>
              <a:t>微信发送文本消息格式</a:t>
            </a:r>
            <a:endParaRPr lang="zh-CN" altLang="en-US" dirty="0"/>
          </a:p>
        </p:txBody>
      </p:sp>
      <p:sp>
        <p:nvSpPr>
          <p:cNvPr id="4" name="文本框 3"/>
          <p:cNvSpPr txBox="1"/>
          <p:nvPr/>
        </p:nvSpPr>
        <p:spPr>
          <a:xfrm>
            <a:off x="1054099" y="1628776"/>
            <a:ext cx="10272712" cy="3323987"/>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&lt;xml&gt;</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&lt;</a:t>
            </a:r>
            <a:r>
              <a:rPr lang="en-US" altLang="zh-CN" sz="2000" dirty="0" err="1" smtClean="0">
                <a:latin typeface="微软雅黑" panose="020B0503020204020204" pitchFamily="34" charset="-122"/>
                <a:ea typeface="微软雅黑" panose="020B0503020204020204" pitchFamily="34" charset="-122"/>
              </a:rPr>
              <a:t>ToUserName</a:t>
            </a:r>
            <a:r>
              <a:rPr lang="en-US" altLang="zh-CN" sz="2000" dirty="0" smtClean="0">
                <a:latin typeface="微软雅黑" panose="020B0503020204020204" pitchFamily="34" charset="-122"/>
                <a:ea typeface="微软雅黑" panose="020B0503020204020204" pitchFamily="34" charset="-122"/>
              </a:rPr>
              <a:t>&gt;&lt;![CDATA[</a:t>
            </a:r>
            <a:r>
              <a:rPr lang="en-US" altLang="zh-CN" sz="2000" dirty="0" err="1" smtClean="0">
                <a:latin typeface="微软雅黑" panose="020B0503020204020204" pitchFamily="34" charset="-122"/>
                <a:ea typeface="微软雅黑" panose="020B0503020204020204" pitchFamily="34" charset="-122"/>
              </a:rPr>
              <a:t>toUser</a:t>
            </a:r>
            <a:r>
              <a:rPr lang="en-US" altLang="zh-CN" sz="2000" dirty="0" smtClean="0">
                <a:latin typeface="微软雅黑" panose="020B0503020204020204" pitchFamily="34" charset="-122"/>
                <a:ea typeface="微软雅黑" panose="020B0503020204020204" pitchFamily="34" charset="-122"/>
              </a:rPr>
              <a:t>]]&gt;&lt;/</a:t>
            </a:r>
            <a:r>
              <a:rPr lang="en-US" altLang="zh-CN" sz="2000" dirty="0" err="1" smtClean="0">
                <a:latin typeface="微软雅黑" panose="020B0503020204020204" pitchFamily="34" charset="-122"/>
                <a:ea typeface="微软雅黑" panose="020B0503020204020204" pitchFamily="34" charset="-122"/>
              </a:rPr>
              <a:t>ToUserName</a:t>
            </a:r>
            <a:r>
              <a:rPr lang="en-US" altLang="zh-CN" sz="2000" dirty="0" smtClean="0">
                <a:latin typeface="微软雅黑" panose="020B0503020204020204" pitchFamily="34" charset="-122"/>
                <a:ea typeface="微软雅黑" panose="020B0503020204020204" pitchFamily="34" charset="-122"/>
              </a:rPr>
              <a:t>&gt;</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&lt;</a:t>
            </a:r>
            <a:r>
              <a:rPr lang="en-US" altLang="zh-CN" sz="2000" dirty="0" err="1" smtClean="0">
                <a:latin typeface="微软雅黑" panose="020B0503020204020204" pitchFamily="34" charset="-122"/>
                <a:ea typeface="微软雅黑" panose="020B0503020204020204" pitchFamily="34" charset="-122"/>
              </a:rPr>
              <a:t>FromUserName</a:t>
            </a:r>
            <a:r>
              <a:rPr lang="en-US" altLang="zh-CN" sz="2000" dirty="0" smtClean="0">
                <a:latin typeface="微软雅黑" panose="020B0503020204020204" pitchFamily="34" charset="-122"/>
                <a:ea typeface="微软雅黑" panose="020B0503020204020204" pitchFamily="34" charset="-122"/>
              </a:rPr>
              <a:t>&gt;&lt;![CDATA[</a:t>
            </a:r>
            <a:r>
              <a:rPr lang="en-US" altLang="zh-CN" sz="2000" dirty="0" err="1" smtClean="0">
                <a:latin typeface="微软雅黑" panose="020B0503020204020204" pitchFamily="34" charset="-122"/>
                <a:ea typeface="微软雅黑" panose="020B0503020204020204" pitchFamily="34" charset="-122"/>
              </a:rPr>
              <a:t>fromUser</a:t>
            </a:r>
            <a:r>
              <a:rPr lang="en-US" altLang="zh-CN" sz="2000" dirty="0" smtClean="0">
                <a:latin typeface="微软雅黑" panose="020B0503020204020204" pitchFamily="34" charset="-122"/>
                <a:ea typeface="微软雅黑" panose="020B0503020204020204" pitchFamily="34" charset="-122"/>
              </a:rPr>
              <a:t>]]&gt;&lt;/</a:t>
            </a:r>
            <a:r>
              <a:rPr lang="en-US" altLang="zh-CN" sz="2000" dirty="0" err="1" smtClean="0">
                <a:latin typeface="微软雅黑" panose="020B0503020204020204" pitchFamily="34" charset="-122"/>
                <a:ea typeface="微软雅黑" panose="020B0503020204020204" pitchFamily="34" charset="-122"/>
              </a:rPr>
              <a:t>FromUserName</a:t>
            </a:r>
            <a:r>
              <a:rPr lang="en-US" altLang="zh-CN" sz="2000" dirty="0" smtClean="0">
                <a:latin typeface="微软雅黑" panose="020B0503020204020204" pitchFamily="34" charset="-122"/>
                <a:ea typeface="微软雅黑" panose="020B0503020204020204" pitchFamily="34" charset="-122"/>
              </a:rPr>
              <a:t>&gt;</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&lt;</a:t>
            </a:r>
            <a:r>
              <a:rPr lang="en-US" altLang="zh-CN" sz="2000" dirty="0" err="1" smtClean="0">
                <a:latin typeface="微软雅黑" panose="020B0503020204020204" pitchFamily="34" charset="-122"/>
                <a:ea typeface="微软雅黑" panose="020B0503020204020204" pitchFamily="34" charset="-122"/>
              </a:rPr>
              <a:t>CreateTime</a:t>
            </a:r>
            <a:r>
              <a:rPr lang="en-US" altLang="zh-CN" sz="2000" dirty="0" smtClean="0">
                <a:latin typeface="微软雅黑" panose="020B0503020204020204" pitchFamily="34" charset="-122"/>
                <a:ea typeface="微软雅黑" panose="020B0503020204020204" pitchFamily="34" charset="-122"/>
              </a:rPr>
              <a:t>&gt;1348831860&lt;/</a:t>
            </a:r>
            <a:r>
              <a:rPr lang="en-US" altLang="zh-CN" sz="2000" dirty="0" err="1" smtClean="0">
                <a:latin typeface="微软雅黑" panose="020B0503020204020204" pitchFamily="34" charset="-122"/>
                <a:ea typeface="微软雅黑" panose="020B0503020204020204" pitchFamily="34" charset="-122"/>
              </a:rPr>
              <a:t>CreateTime</a:t>
            </a:r>
            <a:r>
              <a:rPr lang="en-US" altLang="zh-CN" sz="2000" dirty="0" smtClean="0">
                <a:latin typeface="微软雅黑" panose="020B0503020204020204" pitchFamily="34" charset="-122"/>
                <a:ea typeface="微软雅黑" panose="020B0503020204020204" pitchFamily="34" charset="-122"/>
              </a:rPr>
              <a:t>&gt;</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&lt;</a:t>
            </a:r>
            <a:r>
              <a:rPr lang="en-US" altLang="zh-CN" sz="2000" dirty="0" err="1" smtClean="0">
                <a:latin typeface="微软雅黑" panose="020B0503020204020204" pitchFamily="34" charset="-122"/>
                <a:ea typeface="微软雅黑" panose="020B0503020204020204" pitchFamily="34" charset="-122"/>
              </a:rPr>
              <a:t>MsgType</a:t>
            </a:r>
            <a:r>
              <a:rPr lang="en-US" altLang="zh-CN" sz="2000" dirty="0" smtClean="0">
                <a:latin typeface="微软雅黑" panose="020B0503020204020204" pitchFamily="34" charset="-122"/>
                <a:ea typeface="微软雅黑" panose="020B0503020204020204" pitchFamily="34" charset="-122"/>
              </a:rPr>
              <a:t>&gt;&lt;![CDATA[text]]&gt;&lt;/</a:t>
            </a:r>
            <a:r>
              <a:rPr lang="en-US" altLang="zh-CN" sz="2000" dirty="0" err="1" smtClean="0">
                <a:latin typeface="微软雅黑" panose="020B0503020204020204" pitchFamily="34" charset="-122"/>
                <a:ea typeface="微软雅黑" panose="020B0503020204020204" pitchFamily="34" charset="-122"/>
              </a:rPr>
              <a:t>MsgType</a:t>
            </a:r>
            <a:r>
              <a:rPr lang="en-US" altLang="zh-CN" sz="2000" dirty="0" smtClean="0">
                <a:latin typeface="微软雅黑" panose="020B0503020204020204" pitchFamily="34" charset="-122"/>
                <a:ea typeface="微软雅黑" panose="020B0503020204020204" pitchFamily="34" charset="-122"/>
              </a:rPr>
              <a:t>&gt;</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&lt;Content&gt;&lt;![CDATA[</a:t>
            </a:r>
            <a:r>
              <a:rPr lang="en-US" altLang="zh-CN" sz="2000" dirty="0" smtClean="0">
                <a:solidFill>
                  <a:schemeClr val="accent6"/>
                </a:solidFill>
                <a:latin typeface="微软雅黑" panose="020B0503020204020204" pitchFamily="34" charset="-122"/>
                <a:ea typeface="微软雅黑" panose="020B0503020204020204" pitchFamily="34" charset="-122"/>
              </a:rPr>
              <a:t>Hello</a:t>
            </a:r>
            <a:r>
              <a:rPr lang="en-US" altLang="zh-CN" sz="2000" dirty="0" smtClean="0">
                <a:latin typeface="微软雅黑" panose="020B0503020204020204" pitchFamily="34" charset="-122"/>
                <a:ea typeface="微软雅黑" panose="020B0503020204020204" pitchFamily="34" charset="-122"/>
              </a:rPr>
              <a:t>]]&gt;&lt;/Content&gt;</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&lt;/xml&gt;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71588" y="5200116"/>
            <a:ext cx="10055223" cy="101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注意其中标红的数据，当使用微信发送</a:t>
            </a:r>
            <a:r>
              <a:rPr lang="en-US" altLang="zh-CN" sz="2000" dirty="0" smtClean="0">
                <a:latin typeface="微软雅黑" panose="020B0503020204020204" pitchFamily="34" charset="-122"/>
                <a:ea typeface="微软雅黑" panose="020B0503020204020204" pitchFamily="34" charset="-122"/>
              </a:rPr>
              <a:t>Hello</a:t>
            </a:r>
            <a:r>
              <a:rPr lang="zh-CN" altLang="en-US" sz="2000" dirty="0" smtClean="0">
                <a:latin typeface="微软雅黑" panose="020B0503020204020204" pitchFamily="34" charset="-122"/>
                <a:ea typeface="微软雅黑" panose="020B0503020204020204" pitchFamily="34" charset="-122"/>
              </a:rPr>
              <a:t>的时候，实际上发送的是上面这一大段文本。而微信服务器就把这段数据加上一个消息</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后转发到开发者服务器。</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90167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8377</TotalTime>
  <Words>2198</Words>
  <Application>Microsoft Office PowerPoint</Application>
  <PresentationFormat>宽屏</PresentationFormat>
  <Paragraphs>242</Paragraphs>
  <Slides>38</Slides>
  <Notes>3</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38</vt:i4>
      </vt:variant>
    </vt:vector>
  </HeadingPairs>
  <TitlesOfParts>
    <vt:vector size="54" baseType="lpstr">
      <vt:lpstr>Malgun Gothic</vt: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Brave Wang</cp:lastModifiedBy>
  <cp:revision>1858</cp:revision>
  <dcterms:created xsi:type="dcterms:W3CDTF">2014-07-07T13:10:41Z</dcterms:created>
  <dcterms:modified xsi:type="dcterms:W3CDTF">2017-07-11T02:17:35Z</dcterms:modified>
</cp:coreProperties>
</file>