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slideLayouts/slideLayout23.xml" ContentType="application/vnd.openxmlformats-officedocument.presentationml.slideLayout+xml"/>
  <Override PartName="/ppt/theme/theme4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  <p:sldMasterId id="2147483663" r:id="rId3"/>
    <p:sldMasterId id="2147483688" r:id="rId4"/>
    <p:sldMasterId id="2147483691" r:id="rId5"/>
  </p:sldMasterIdLst>
  <p:notesMasterIdLst>
    <p:notesMasterId r:id="rId26"/>
  </p:notesMasterIdLst>
  <p:handoutMasterIdLst>
    <p:handoutMasterId r:id="rId27"/>
  </p:handoutMasterIdLst>
  <p:sldIdLst>
    <p:sldId id="257" r:id="rId6"/>
    <p:sldId id="446" r:id="rId7"/>
    <p:sldId id="454" r:id="rId8"/>
    <p:sldId id="451" r:id="rId9"/>
    <p:sldId id="459" r:id="rId10"/>
    <p:sldId id="462" r:id="rId11"/>
    <p:sldId id="463" r:id="rId12"/>
    <p:sldId id="461" r:id="rId13"/>
    <p:sldId id="464" r:id="rId14"/>
    <p:sldId id="460" r:id="rId15"/>
    <p:sldId id="439" r:id="rId16"/>
    <p:sldId id="465" r:id="rId17"/>
    <p:sldId id="456" r:id="rId18"/>
    <p:sldId id="440" r:id="rId19"/>
    <p:sldId id="452" r:id="rId20"/>
    <p:sldId id="457" r:id="rId21"/>
    <p:sldId id="435" r:id="rId22"/>
    <p:sldId id="453" r:id="rId23"/>
    <p:sldId id="423" r:id="rId24"/>
    <p:sldId id="311" r:id="rId25"/>
  </p:sldIdLst>
  <p:sldSz cx="12192000" cy="6858000"/>
  <p:notesSz cx="6858000" cy="9144000"/>
  <p:custDataLst>
    <p:tags r:id="rId2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5201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onySong" initials="Tony" lastIdx="1" clrIdx="0">
    <p:extLst/>
  </p:cmAuthor>
  <p:cmAuthor id="2" name="363787211@qq.com" initials="3" lastIdx="1" clrIdx="1">
    <p:extLst>
      <p:ext uri="{19B8F6BF-5375-455C-9EA6-DF929625EA0E}">
        <p15:presenceInfo xmlns:p15="http://schemas.microsoft.com/office/powerpoint/2012/main" userId="63cb0a67920ffcd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2C17"/>
    <a:srgbClr val="F97E71"/>
    <a:srgbClr val="FF0000"/>
    <a:srgbClr val="FF9933"/>
    <a:srgbClr val="7AAE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58" autoAdjust="0"/>
    <p:restoredTop sz="84911" autoAdjust="0"/>
  </p:normalViewPr>
  <p:slideViewPr>
    <p:cSldViewPr snapToGrid="0">
      <p:cViewPr varScale="1">
        <p:scale>
          <a:sx n="67" d="100"/>
          <a:sy n="67" d="100"/>
        </p:scale>
        <p:origin x="660" y="72"/>
      </p:cViewPr>
      <p:guideLst>
        <p:guide pos="5201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-333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tags" Target="tags/tag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handoutMaster" Target="handoutMasters/handoutMaster1.xml"/><Relationship Id="rId30" Type="http://schemas.openxmlformats.org/officeDocument/2006/relationships/presProps" Target="presProps.xml"/><Relationship Id="rId8" Type="http://schemas.openxmlformats.org/officeDocument/2006/relationships/slide" Target="slides/slide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71C804-97F5-4B36-A7AC-EEEC7F44F6C2}" type="datetimeFigureOut">
              <a:rPr lang="zh-CN" altLang="en-US" smtClean="0"/>
              <a:t>2017/7/10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51DDEB-361E-476E-B813-80C618F515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801954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8D9C6-D8DC-4CC3-8480-E0C4DBA1CC07}" type="datetimeFigureOut">
              <a:rPr lang="zh-CN" altLang="en-US" smtClean="0"/>
              <a:t>2017/7/10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E9C519-C3B1-4654-8EF9-A227F461FE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85352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0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>
              <a:ea typeface="宋体" charset="-122"/>
            </a:endParaRPr>
          </a:p>
        </p:txBody>
      </p:sp>
      <p:sp>
        <p:nvSpPr>
          <p:cNvPr id="4100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 marL="742950" indent="-285750"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 marL="1143000" indent="-228600"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 marL="1600200" indent="-228600"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 marL="2057400" indent="-228600"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algn="r" eaLnBrk="1" hangingPunct="1"/>
            <a:fld id="{63401629-F63E-45F0-933D-27F37F2416B1}" type="slidenum">
              <a:rPr lang="zh-CN" altLang="en-US" sz="1200">
                <a:latin typeface="Calibri" pitchFamily="34" charset="0"/>
                <a:ea typeface="宋体" charset="-122"/>
              </a:rPr>
              <a:pPr algn="r" eaLnBrk="1" hangingPunct="1"/>
              <a:t>20</a:t>
            </a:fld>
            <a:endParaRPr lang="zh-CN" altLang="en-US" sz="1200">
              <a:latin typeface="Calibri" pitchFamily="34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901311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2459301"/>
            <a:ext cx="12204192" cy="2090928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D664F-4C68-42D2-B189-678958EFAFDA}" type="datetime1">
              <a:rPr lang="zh-CN" altLang="en-US" smtClean="0"/>
              <a:t>2017/7/10</a:t>
            </a:fld>
            <a:endParaRPr lang="zh-CN" altLang="en-US"/>
          </a:p>
        </p:txBody>
      </p:sp>
      <p:sp>
        <p:nvSpPr>
          <p:cNvPr id="9" name="图片占位符 8"/>
          <p:cNvSpPr>
            <a:spLocks noGrp="1"/>
          </p:cNvSpPr>
          <p:nvPr>
            <p:ph type="pic" sz="quarter" idx="13"/>
          </p:nvPr>
        </p:nvSpPr>
        <p:spPr>
          <a:xfrm>
            <a:off x="-12192" y="1436914"/>
            <a:ext cx="12192000" cy="3317649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2" name="内容占位符 11"/>
          <p:cNvSpPr>
            <a:spLocks noGrp="1"/>
          </p:cNvSpPr>
          <p:nvPr>
            <p:ph sz="quarter" idx="14" hasCustomPrompt="1"/>
          </p:nvPr>
        </p:nvSpPr>
        <p:spPr>
          <a:xfrm>
            <a:off x="2634092" y="3504765"/>
            <a:ext cx="7175500" cy="98971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6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主标题</a:t>
            </a:r>
          </a:p>
        </p:txBody>
      </p:sp>
      <p:sp>
        <p:nvSpPr>
          <p:cNvPr id="14" name="内容占位符 13"/>
          <p:cNvSpPr>
            <a:spLocks noGrp="1"/>
          </p:cNvSpPr>
          <p:nvPr>
            <p:ph sz="quarter" idx="15" hasCustomPrompt="1"/>
          </p:nvPr>
        </p:nvSpPr>
        <p:spPr>
          <a:xfrm>
            <a:off x="2599871" y="2459301"/>
            <a:ext cx="7175500" cy="73132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/>
              <a:t>—— </a:t>
            </a:r>
            <a:r>
              <a:rPr lang="zh-CN" altLang="en-US" dirty="0"/>
              <a:t>副标题</a:t>
            </a:r>
          </a:p>
        </p:txBody>
      </p:sp>
    </p:spTree>
    <p:extLst>
      <p:ext uri="{BB962C8B-B14F-4D97-AF65-F5344CB8AC3E}">
        <p14:creationId xmlns:p14="http://schemas.microsoft.com/office/powerpoint/2010/main" val="2922313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1264456" y="675577"/>
            <a:ext cx="484632" cy="471563"/>
            <a:chOff x="3303354" y="2367094"/>
            <a:chExt cx="484632" cy="471563"/>
          </a:xfrm>
        </p:grpSpPr>
        <p:sp>
          <p:nvSpPr>
            <p:cNvPr id="13" name="Pentagon 12"/>
            <p:cNvSpPr/>
            <p:nvPr/>
          </p:nvSpPr>
          <p:spPr>
            <a:xfrm rot="5400000">
              <a:off x="3336545" y="2387216"/>
              <a:ext cx="418250" cy="484632"/>
            </a:xfrm>
            <a:prstGeom prst="homePlate">
              <a:avLst>
                <a:gd name="adj" fmla="val 2554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303354" y="2367094"/>
              <a:ext cx="484632" cy="10662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35882" y="675577"/>
            <a:ext cx="556069" cy="471563"/>
          </a:xfrm>
          <a:prstGeom prst="rect">
            <a:avLst/>
          </a:prstGeom>
        </p:spPr>
        <p:txBody>
          <a:bodyPr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fld id="{5DE872C3-2ED1-43FB-B3C4-BA6F078D7CD3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0" y="6725538"/>
            <a:ext cx="12192000" cy="132463"/>
            <a:chOff x="0" y="6725537"/>
            <a:chExt cx="12192000" cy="132463"/>
          </a:xfrm>
        </p:grpSpPr>
        <p:sp>
          <p:nvSpPr>
            <p:cNvPr id="7" name="Rectangle 6"/>
            <p:cNvSpPr/>
            <p:nvPr/>
          </p:nvSpPr>
          <p:spPr>
            <a:xfrm>
              <a:off x="0" y="6725538"/>
              <a:ext cx="2418460" cy="1324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836919" y="6725537"/>
              <a:ext cx="2596813" cy="1324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9" name="Rectangle 8"/>
            <p:cNvSpPr/>
            <p:nvPr/>
          </p:nvSpPr>
          <p:spPr>
            <a:xfrm>
              <a:off x="9773540" y="6725537"/>
              <a:ext cx="2418460" cy="1324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355080" y="6725537"/>
              <a:ext cx="2418460" cy="1324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418460" y="6725538"/>
              <a:ext cx="2418460" cy="1324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4" name="文本框 3"/>
          <p:cNvSpPr txBox="1"/>
          <p:nvPr userDrawn="1"/>
        </p:nvSpPr>
        <p:spPr>
          <a:xfrm>
            <a:off x="800100" y="620185"/>
            <a:ext cx="7363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冬青黑体简体中文 W6"/>
                <a:cs typeface="+mj-cs"/>
              </a:rPr>
              <a:t>商务扁平多彩信息图表设计</a:t>
            </a:r>
            <a:endParaRPr lang="zh-CN" altLang="en-US" sz="1400" dirty="0">
              <a:solidFill>
                <a:schemeClr val="accent5"/>
              </a:solidFill>
            </a:endParaRPr>
          </a:p>
        </p:txBody>
      </p:sp>
      <p:sp>
        <p:nvSpPr>
          <p:cNvPr id="2" name="矩形 1"/>
          <p:cNvSpPr/>
          <p:nvPr userDrawn="1"/>
        </p:nvSpPr>
        <p:spPr>
          <a:xfrm>
            <a:off x="-969707" y="-9281652"/>
            <a:ext cx="969707" cy="9697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6" name="矩形 15"/>
          <p:cNvSpPr/>
          <p:nvPr userDrawn="1"/>
        </p:nvSpPr>
        <p:spPr>
          <a:xfrm>
            <a:off x="12192000" y="-9281652"/>
            <a:ext cx="969707" cy="9697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7" name="矩形 16"/>
          <p:cNvSpPr/>
          <p:nvPr userDrawn="1"/>
        </p:nvSpPr>
        <p:spPr>
          <a:xfrm>
            <a:off x="-969707" y="14849977"/>
            <a:ext cx="969707" cy="9697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8" name="矩形 17"/>
          <p:cNvSpPr/>
          <p:nvPr userDrawn="1"/>
        </p:nvSpPr>
        <p:spPr>
          <a:xfrm>
            <a:off x="12192000" y="14849977"/>
            <a:ext cx="969707" cy="9697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169791126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orient="horz" pos="293">
          <p15:clr>
            <a:srgbClr val="FBAE40"/>
          </p15:clr>
        </p15:guide>
        <p15:guide id="3" pos="378">
          <p15:clr>
            <a:srgbClr val="FBAE40"/>
          </p15:clr>
        </p15:guide>
        <p15:guide id="4" pos="538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6951203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513C8-E3A4-4D78-B249-887659A958FF}" type="datetime1">
              <a:rPr lang="en-US" altLang="zh-CN" smtClean="0"/>
              <a:t>7/10/2017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2208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DA52C-3EEE-4289-818C-901C0A7814FE}" type="datetime1">
              <a:rPr lang="en-US" altLang="zh-CN" smtClean="0"/>
              <a:t>7/10/2017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4428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F5D7F-EA15-485C-85DD-8FDC010A62D4}" type="datetime1">
              <a:rPr lang="en-US" altLang="zh-CN" smtClean="0"/>
              <a:t>7/10/2017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4404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1C2B2-0BAB-4CD4-83EE-25F1A7138896}" type="datetime1">
              <a:rPr lang="en-US" altLang="zh-CN" smtClean="0"/>
              <a:t>7/10/2017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0842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23E7-D0FC-41DC-8745-BE6FC447B182}" type="datetime1">
              <a:rPr lang="en-US" altLang="zh-CN" smtClean="0"/>
              <a:t>7/10/2017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4673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1264456" y="675577"/>
            <a:ext cx="484632" cy="471563"/>
            <a:chOff x="3303354" y="2367094"/>
            <a:chExt cx="484632" cy="471563"/>
          </a:xfrm>
        </p:grpSpPr>
        <p:sp>
          <p:nvSpPr>
            <p:cNvPr id="13" name="Pentagon 12"/>
            <p:cNvSpPr/>
            <p:nvPr/>
          </p:nvSpPr>
          <p:spPr>
            <a:xfrm rot="5400000">
              <a:off x="3336545" y="2387216"/>
              <a:ext cx="418250" cy="484632"/>
            </a:xfrm>
            <a:prstGeom prst="homePlate">
              <a:avLst>
                <a:gd name="adj" fmla="val 2554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303354" y="2367094"/>
              <a:ext cx="484632" cy="10662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35882" y="675577"/>
            <a:ext cx="556069" cy="471563"/>
          </a:xfrm>
          <a:prstGeom prst="rect">
            <a:avLst/>
          </a:prstGeom>
        </p:spPr>
        <p:txBody>
          <a:bodyPr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fld id="{5DE872C3-2ED1-43FB-B3C4-BA6F078D7CD3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0" y="6725538"/>
            <a:ext cx="12192000" cy="132463"/>
            <a:chOff x="0" y="6725537"/>
            <a:chExt cx="12192000" cy="132463"/>
          </a:xfrm>
        </p:grpSpPr>
        <p:sp>
          <p:nvSpPr>
            <p:cNvPr id="7" name="Rectangle 6"/>
            <p:cNvSpPr/>
            <p:nvPr/>
          </p:nvSpPr>
          <p:spPr>
            <a:xfrm>
              <a:off x="0" y="6725538"/>
              <a:ext cx="2418460" cy="1324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836919" y="6725537"/>
              <a:ext cx="2596813" cy="1324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9" name="Rectangle 8"/>
            <p:cNvSpPr/>
            <p:nvPr/>
          </p:nvSpPr>
          <p:spPr>
            <a:xfrm>
              <a:off x="9773540" y="6725537"/>
              <a:ext cx="2418460" cy="1324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355080" y="6725537"/>
              <a:ext cx="2418460" cy="1324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418460" y="6725538"/>
              <a:ext cx="2418460" cy="1324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4" name="文本框 3"/>
          <p:cNvSpPr txBox="1"/>
          <p:nvPr userDrawn="1"/>
        </p:nvSpPr>
        <p:spPr>
          <a:xfrm>
            <a:off x="800100" y="620185"/>
            <a:ext cx="7363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冬青黑体简体中文 W6"/>
                <a:cs typeface="+mj-cs"/>
              </a:rPr>
              <a:t>商务扁平多彩信息图表设计</a:t>
            </a:r>
            <a:endParaRPr lang="zh-CN" altLang="en-US" sz="1400" dirty="0">
              <a:solidFill>
                <a:schemeClr val="accent5"/>
              </a:solidFill>
            </a:endParaRPr>
          </a:p>
        </p:txBody>
      </p:sp>
      <p:sp>
        <p:nvSpPr>
          <p:cNvPr id="2" name="矩形 1"/>
          <p:cNvSpPr/>
          <p:nvPr userDrawn="1"/>
        </p:nvSpPr>
        <p:spPr>
          <a:xfrm>
            <a:off x="-969707" y="-9281652"/>
            <a:ext cx="969707" cy="9697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6" name="矩形 15"/>
          <p:cNvSpPr/>
          <p:nvPr userDrawn="1"/>
        </p:nvSpPr>
        <p:spPr>
          <a:xfrm>
            <a:off x="12192000" y="-9281652"/>
            <a:ext cx="969707" cy="9697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7" name="矩形 16"/>
          <p:cNvSpPr/>
          <p:nvPr userDrawn="1"/>
        </p:nvSpPr>
        <p:spPr>
          <a:xfrm>
            <a:off x="-969707" y="14849977"/>
            <a:ext cx="969707" cy="9697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8" name="矩形 17"/>
          <p:cNvSpPr/>
          <p:nvPr userDrawn="1"/>
        </p:nvSpPr>
        <p:spPr>
          <a:xfrm>
            <a:off x="12192000" y="14849977"/>
            <a:ext cx="969707" cy="9697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226508421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orient="horz" pos="293">
          <p15:clr>
            <a:srgbClr val="FBAE40"/>
          </p15:clr>
        </p15:guide>
        <p15:guide id="3" pos="378">
          <p15:clr>
            <a:srgbClr val="FBAE40"/>
          </p15:clr>
        </p15:guide>
        <p15:guide id="4" pos="5382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A8378-5F33-490B-8120-8DE6B7EE2781}" type="datetime1">
              <a:rPr lang="en-US" altLang="zh-CN" smtClean="0"/>
              <a:t>7/10/2017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5528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D30CF-78A7-4C73-91B4-38D3E3317745}" type="datetime1">
              <a:rPr lang="en-US" altLang="zh-CN" smtClean="0"/>
              <a:t>7/10/2017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877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E0A72-8501-4974-A7B7-5BD248ABBAFC}" type="datetime1">
              <a:rPr lang="zh-CN" altLang="en-US" smtClean="0"/>
              <a:t>2017/7/10</a:t>
            </a:fld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0" y="1401929"/>
            <a:ext cx="12192000" cy="1524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1631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E01DD-16D0-4DBA-9C1A-51468BA0B73A}" type="datetime1">
              <a:rPr lang="en-US" altLang="zh-CN" smtClean="0"/>
              <a:t>7/10/2017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7785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7E63F-0E62-4A50-901F-E071D77F7634}" type="datetime1">
              <a:rPr lang="en-US" altLang="zh-CN" smtClean="0"/>
              <a:t>7/10/2017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286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521E8-9297-400B-AD8C-0A4D05699D33}" type="datetime1">
              <a:rPr lang="en-US" altLang="zh-CN" smtClean="0"/>
              <a:t>7/10/2017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94247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6166526"/>
      </p:ext>
    </p:extLst>
  </p:cSld>
  <p:clrMapOvr>
    <a:masterClrMapping/>
  </p:clrMapOvr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513C8-E3A4-4D78-B249-887659A958FF}" type="datetime1">
              <a:rPr lang="en-US" altLang="zh-CN" smtClean="0"/>
              <a:t>7/10/2017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50797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DA52C-3EEE-4289-818C-901C0A7814FE}" type="datetime1">
              <a:rPr lang="en-US" altLang="zh-CN" smtClean="0"/>
              <a:t>7/10/2017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29731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F5D7F-EA15-485C-85DD-8FDC010A62D4}" type="datetime1">
              <a:rPr lang="en-US" altLang="zh-CN" smtClean="0"/>
              <a:t>7/10/2017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88995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1C2B2-0BAB-4CD4-83EE-25F1A7138896}" type="datetime1">
              <a:rPr lang="en-US" altLang="zh-CN" smtClean="0"/>
              <a:t>7/10/2017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86776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23E7-D0FC-41DC-8745-BE6FC447B182}" type="datetime1">
              <a:rPr lang="en-US" altLang="zh-CN" smtClean="0"/>
              <a:t>7/10/2017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93729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1264456" y="675577"/>
            <a:ext cx="484632" cy="471563"/>
            <a:chOff x="3303354" y="2367094"/>
            <a:chExt cx="484632" cy="471563"/>
          </a:xfrm>
        </p:grpSpPr>
        <p:sp>
          <p:nvSpPr>
            <p:cNvPr id="13" name="Pentagon 12"/>
            <p:cNvSpPr/>
            <p:nvPr/>
          </p:nvSpPr>
          <p:spPr>
            <a:xfrm rot="5400000">
              <a:off x="3336545" y="2387216"/>
              <a:ext cx="418250" cy="484632"/>
            </a:xfrm>
            <a:prstGeom prst="homePlate">
              <a:avLst>
                <a:gd name="adj" fmla="val 2554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303354" y="2367094"/>
              <a:ext cx="484632" cy="10662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35882" y="675577"/>
            <a:ext cx="556069" cy="471563"/>
          </a:xfrm>
          <a:prstGeom prst="rect">
            <a:avLst/>
          </a:prstGeom>
        </p:spPr>
        <p:txBody>
          <a:bodyPr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fld id="{5DE872C3-2ED1-43FB-B3C4-BA6F078D7CD3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0" y="6725538"/>
            <a:ext cx="12192000" cy="132463"/>
            <a:chOff x="0" y="6725537"/>
            <a:chExt cx="12192000" cy="132463"/>
          </a:xfrm>
        </p:grpSpPr>
        <p:sp>
          <p:nvSpPr>
            <p:cNvPr id="7" name="Rectangle 6"/>
            <p:cNvSpPr/>
            <p:nvPr/>
          </p:nvSpPr>
          <p:spPr>
            <a:xfrm>
              <a:off x="0" y="6725538"/>
              <a:ext cx="2418460" cy="1324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836919" y="6725537"/>
              <a:ext cx="2596813" cy="1324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9" name="Rectangle 8"/>
            <p:cNvSpPr/>
            <p:nvPr/>
          </p:nvSpPr>
          <p:spPr>
            <a:xfrm>
              <a:off x="9773540" y="6725537"/>
              <a:ext cx="2418460" cy="1324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355080" y="6725537"/>
              <a:ext cx="2418460" cy="1324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418460" y="6725538"/>
              <a:ext cx="2418460" cy="1324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4" name="文本框 3"/>
          <p:cNvSpPr txBox="1"/>
          <p:nvPr userDrawn="1"/>
        </p:nvSpPr>
        <p:spPr>
          <a:xfrm>
            <a:off x="800100" y="620185"/>
            <a:ext cx="7363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冬青黑体简体中文 W6"/>
                <a:cs typeface="+mj-cs"/>
              </a:rPr>
              <a:t>商务扁平多彩信息图表设计</a:t>
            </a:r>
            <a:endParaRPr lang="zh-CN" altLang="en-US" sz="1400" dirty="0">
              <a:solidFill>
                <a:schemeClr val="accent5"/>
              </a:solidFill>
            </a:endParaRPr>
          </a:p>
        </p:txBody>
      </p:sp>
      <p:sp>
        <p:nvSpPr>
          <p:cNvPr id="2" name="矩形 1"/>
          <p:cNvSpPr/>
          <p:nvPr userDrawn="1"/>
        </p:nvSpPr>
        <p:spPr>
          <a:xfrm>
            <a:off x="-969707" y="-9281652"/>
            <a:ext cx="969707" cy="9697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6" name="矩形 15"/>
          <p:cNvSpPr/>
          <p:nvPr userDrawn="1"/>
        </p:nvSpPr>
        <p:spPr>
          <a:xfrm>
            <a:off x="12192000" y="-9281652"/>
            <a:ext cx="969707" cy="9697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7" name="矩形 16"/>
          <p:cNvSpPr/>
          <p:nvPr userDrawn="1"/>
        </p:nvSpPr>
        <p:spPr>
          <a:xfrm>
            <a:off x="-969707" y="14849977"/>
            <a:ext cx="969707" cy="9697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8" name="矩形 17"/>
          <p:cNvSpPr/>
          <p:nvPr userDrawn="1"/>
        </p:nvSpPr>
        <p:spPr>
          <a:xfrm>
            <a:off x="12192000" y="14849977"/>
            <a:ext cx="969707" cy="9697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228463596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orient="horz" pos="293">
          <p15:clr>
            <a:srgbClr val="FBAE40"/>
          </p15:clr>
        </p15:guide>
        <p15:guide id="3" pos="378">
          <p15:clr>
            <a:srgbClr val="FBAE40"/>
          </p15:clr>
        </p15:guide>
        <p15:guide id="4" pos="538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E0A72-8501-4974-A7B7-5BD248ABBAFC}" type="datetime1">
              <a:rPr lang="zh-CN" altLang="en-US" smtClean="0"/>
              <a:t>2017/7/10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415813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A8378-5F33-490B-8120-8DE6B7EE2781}" type="datetime1">
              <a:rPr lang="en-US" altLang="zh-CN" smtClean="0"/>
              <a:t>7/10/2017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28128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D30CF-78A7-4C73-91B4-38D3E3317745}" type="datetime1">
              <a:rPr lang="en-US" altLang="zh-CN" smtClean="0"/>
              <a:t>7/10/2017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91253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E01DD-16D0-4DBA-9C1A-51468BA0B73A}" type="datetime1">
              <a:rPr lang="en-US" altLang="zh-CN" smtClean="0"/>
              <a:t>7/10/2017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26374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7E63F-0E62-4A50-901F-E071D77F7634}" type="datetime1">
              <a:rPr lang="en-US" altLang="zh-CN" smtClean="0"/>
              <a:t>7/10/2017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94719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521E8-9297-400B-AD8C-0A4D05699D33}" type="datetime1">
              <a:rPr lang="en-US" altLang="zh-CN" smtClean="0"/>
              <a:t>7/10/2017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984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52D9C-F9EB-4417-9C3A-C876C2AF9415}" type="datetime1">
              <a:rPr lang="zh-CN" altLang="en-US" smtClean="0"/>
              <a:t>2017/7/10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3" hasCustomPrompt="1"/>
          </p:nvPr>
        </p:nvSpPr>
        <p:spPr>
          <a:xfrm>
            <a:off x="1054100" y="543636"/>
            <a:ext cx="5041900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目录</a:t>
            </a:r>
          </a:p>
        </p:txBody>
      </p:sp>
      <p:sp>
        <p:nvSpPr>
          <p:cNvPr id="8" name="矩形 7"/>
          <p:cNvSpPr/>
          <p:nvPr userDrawn="1"/>
        </p:nvSpPr>
        <p:spPr>
          <a:xfrm>
            <a:off x="0" y="1401929"/>
            <a:ext cx="12192000" cy="1524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SmartArt 占位符 10"/>
          <p:cNvSpPr>
            <a:spLocks noGrp="1"/>
          </p:cNvSpPr>
          <p:nvPr>
            <p:ph type="dgm" sz="quarter" idx="14"/>
          </p:nvPr>
        </p:nvSpPr>
        <p:spPr>
          <a:xfrm>
            <a:off x="832513" y="1801504"/>
            <a:ext cx="10305387" cy="45103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317359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目标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9289-9B4C-49AE-BDDA-70D6EDC89D17}" type="datetime1">
              <a:rPr lang="zh-CN" altLang="en-US" smtClean="0"/>
              <a:t>2017/7/10</a:t>
            </a:fld>
            <a:endParaRPr lang="zh-CN" altLang="en-US"/>
          </a:p>
        </p:txBody>
      </p:sp>
      <p:sp>
        <p:nvSpPr>
          <p:cNvPr id="7" name="SmartArt 占位符 10"/>
          <p:cNvSpPr>
            <a:spLocks noGrp="1"/>
          </p:cNvSpPr>
          <p:nvPr>
            <p:ph type="dgm" sz="quarter" idx="14"/>
          </p:nvPr>
        </p:nvSpPr>
        <p:spPr>
          <a:xfrm>
            <a:off x="1054100" y="2019300"/>
            <a:ext cx="10083800" cy="4292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5" hasCustomPrompt="1"/>
          </p:nvPr>
        </p:nvSpPr>
        <p:spPr>
          <a:xfrm>
            <a:off x="917622" y="516340"/>
            <a:ext cx="5041900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课程目标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0" y="1393020"/>
            <a:ext cx="12192000" cy="1524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9091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课程目标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9289-9B4C-49AE-BDDA-70D6EDC89D17}" type="datetime1">
              <a:rPr lang="zh-CN" altLang="en-US" smtClean="0"/>
              <a:t>2017/7/10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5" hasCustomPrompt="1"/>
          </p:nvPr>
        </p:nvSpPr>
        <p:spPr>
          <a:xfrm>
            <a:off x="917622" y="516340"/>
            <a:ext cx="10695258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课程内容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0" y="1393020"/>
            <a:ext cx="12192000" cy="1524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内容占位符 8"/>
          <p:cNvSpPr>
            <a:spLocks noGrp="1"/>
          </p:cNvSpPr>
          <p:nvPr>
            <p:ph sz="quarter" idx="13" hasCustomPrompt="1"/>
          </p:nvPr>
        </p:nvSpPr>
        <p:spPr>
          <a:xfrm>
            <a:off x="653143" y="1856096"/>
            <a:ext cx="11247120" cy="450025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lnSpc>
                <a:spcPct val="150000"/>
              </a:lnSpc>
              <a:buFont typeface="Wingdings" panose="05000000000000000000" pitchFamily="2" charset="2"/>
              <a:buChar char="n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lnSpc>
                <a:spcPct val="150000"/>
              </a:lnSpc>
              <a:buSzPct val="80000"/>
              <a:buFont typeface="Wingdings" panose="05000000000000000000" pitchFamily="2" charset="2"/>
              <a:buChar char="u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50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en-US" altLang="zh-CN" dirty="0"/>
              <a:t> </a:t>
            </a:r>
          </a:p>
          <a:p>
            <a:pPr lvl="1"/>
            <a:r>
              <a:rPr lang="en-US" altLang="zh-CN" dirty="0"/>
              <a:t> </a:t>
            </a:r>
          </a:p>
          <a:p>
            <a:pPr lvl="2"/>
            <a:r>
              <a:rPr lang="en-US" altLang="zh-CN" dirty="0"/>
              <a:t> 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7724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054100" y="6487880"/>
            <a:ext cx="2743200" cy="365125"/>
          </a:xfrm>
        </p:spPr>
        <p:txBody>
          <a:bodyPr/>
          <a:lstStyle/>
          <a:p>
            <a:fld id="{8C5BA751-A251-47D6-8494-C134D9EBED5F}" type="datetime1">
              <a:rPr lang="zh-CN" altLang="en-US" smtClean="0"/>
              <a:t>2017/7/10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1417472"/>
            <a:ext cx="12192000" cy="1524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3" hasCustomPrompt="1"/>
          </p:nvPr>
        </p:nvSpPr>
        <p:spPr>
          <a:xfrm>
            <a:off x="1054100" y="1856096"/>
            <a:ext cx="10071100" cy="450025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内容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1054100" y="-1"/>
            <a:ext cx="2882900" cy="1057275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内容占位符 11"/>
          <p:cNvSpPr>
            <a:spLocks noGrp="1"/>
          </p:cNvSpPr>
          <p:nvPr>
            <p:ph sz="quarter" idx="14" hasCustomPrompt="1"/>
          </p:nvPr>
        </p:nvSpPr>
        <p:spPr>
          <a:xfrm>
            <a:off x="1765300" y="203200"/>
            <a:ext cx="1485900" cy="3429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 dirty="0"/>
              <a:t>章</a:t>
            </a:r>
          </a:p>
        </p:txBody>
      </p:sp>
      <p:sp>
        <p:nvSpPr>
          <p:cNvPr id="13" name="内容占位符 11"/>
          <p:cNvSpPr>
            <a:spLocks noGrp="1"/>
          </p:cNvSpPr>
          <p:nvPr>
            <p:ph sz="quarter" idx="15" hasCustomPrompt="1"/>
          </p:nvPr>
        </p:nvSpPr>
        <p:spPr>
          <a:xfrm>
            <a:off x="1054100" y="556260"/>
            <a:ext cx="2882900" cy="50101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 dirty="0"/>
              <a:t>章名</a:t>
            </a:r>
          </a:p>
        </p:txBody>
      </p:sp>
      <p:sp>
        <p:nvSpPr>
          <p:cNvPr id="16" name="SmartArt 占位符 15"/>
          <p:cNvSpPr>
            <a:spLocks noGrp="1"/>
          </p:cNvSpPr>
          <p:nvPr>
            <p:ph type="dgm" sz="quarter" idx="16"/>
          </p:nvPr>
        </p:nvSpPr>
        <p:spPr>
          <a:xfrm>
            <a:off x="4241800" y="555625"/>
            <a:ext cx="3660254" cy="501649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1416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总结页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E2078-F302-4651-A2A2-2FC6C4E1A3F1}" type="datetime1">
              <a:rPr lang="zh-CN" altLang="en-US" smtClean="0"/>
              <a:t>2017/7/10</a:t>
            </a:fld>
            <a:endParaRPr lang="zh-CN" altLang="en-US"/>
          </a:p>
        </p:txBody>
      </p:sp>
      <p:pic>
        <p:nvPicPr>
          <p:cNvPr id="1025" name="Picture 1" descr="C:\Users\Christal-yhy\AppData\Roaming\Tencent\Users\601238172\QQ\WinTemp\RichOle\D2$RZ2O6HM6TXVWC2NT~9[Q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701" y="1"/>
            <a:ext cx="4087631" cy="2515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583962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581D97-AB7E-4FCB-A143-DD346535FC6B}" type="datetimeFigureOut">
              <a:rPr lang="zh-CN" altLang="en-US"/>
              <a:pPr>
                <a:defRPr/>
              </a:pPr>
              <a:t>2017/7/10</a:t>
            </a:fld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7806F860-75D1-45F9-8F65-FAACBBD0B38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9122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2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054100" y="6501490"/>
            <a:ext cx="2743200" cy="3565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E0A72-8501-4974-A7B7-5BD248ABBAFC}" type="datetime1">
              <a:rPr lang="zh-CN" altLang="en-US" smtClean="0"/>
              <a:t>2017/7/10</a:t>
            </a:fld>
            <a:endParaRPr lang="zh-CN" altLang="en-US"/>
          </a:p>
        </p:txBody>
      </p:sp>
      <p:pic>
        <p:nvPicPr>
          <p:cNvPr id="3" name="图片 2" descr="软院logo横版.png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729" y="191177"/>
            <a:ext cx="2928938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9211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7" r:id="rId3"/>
    <p:sldLayoutId id="2147483651" r:id="rId4"/>
    <p:sldLayoutId id="2147483654" r:id="rId5"/>
    <p:sldLayoutId id="2147483703" r:id="rId6"/>
    <p:sldLayoutId id="2147483650" r:id="rId7"/>
    <p:sldLayoutId id="2147483655" r:id="rId8"/>
    <p:sldLayoutId id="2147483658" r:id="rId9"/>
    <p:sldLayoutId id="2147483659" r:id="rId1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6185"/>
            <a:ext cx="10515600" cy="1325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6684"/>
            <a:ext cx="10515600" cy="4349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E0A72-8501-4974-A7B7-5BD248ABBAFC}" type="datetime1">
              <a:rPr lang="zh-CN" altLang="en-US" smtClean="0"/>
              <a:t>2017/7/10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12798D-3C63-415D-8EC1-6BE98374BAF6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 descr="软院logo横版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729" y="191177"/>
            <a:ext cx="2928938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9124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hf hdr="0" ftr="0" dt="0"/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81000">
              <a:schemeClr val="bg1">
                <a:lumMod val="95000"/>
              </a:schemeClr>
            </a:gs>
            <a:gs pos="0">
              <a:schemeClr val="bg1"/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8726F-0AD2-4A20-BC72-263D2D3F3A2F}" type="datetime1">
              <a:rPr lang="en-US" altLang="zh-CN" smtClean="0"/>
              <a:t>7/10/2017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1264456" y="675577"/>
            <a:ext cx="484632" cy="471563"/>
            <a:chOff x="3303354" y="2367094"/>
            <a:chExt cx="484632" cy="471563"/>
          </a:xfrm>
        </p:grpSpPr>
        <p:sp>
          <p:nvSpPr>
            <p:cNvPr id="8" name="Pentagon 7"/>
            <p:cNvSpPr/>
            <p:nvPr/>
          </p:nvSpPr>
          <p:spPr>
            <a:xfrm rot="5400000">
              <a:off x="3336545" y="2387216"/>
              <a:ext cx="418250" cy="484632"/>
            </a:xfrm>
            <a:prstGeom prst="homePlate">
              <a:avLst>
                <a:gd name="adj" fmla="val 2554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303354" y="2367094"/>
              <a:ext cx="484632" cy="10662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10" name="Slide Number Placeholder 4"/>
          <p:cNvSpPr txBox="1">
            <a:spLocks/>
          </p:cNvSpPr>
          <p:nvPr/>
        </p:nvSpPr>
        <p:spPr>
          <a:xfrm>
            <a:off x="11235882" y="675577"/>
            <a:ext cx="556069" cy="47156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DE872C3-2ED1-43FB-B3C4-BA6F078D7CD3}" type="slidenum">
              <a:rPr lang="en-US" sz="1800" smtClean="0"/>
              <a:pPr/>
              <a:t>‹#›</a:t>
            </a:fld>
            <a:endParaRPr lang="en-US" sz="1800"/>
          </a:p>
        </p:txBody>
      </p:sp>
      <p:grpSp>
        <p:nvGrpSpPr>
          <p:cNvPr id="11" name="Group 10"/>
          <p:cNvGrpSpPr/>
          <p:nvPr/>
        </p:nvGrpSpPr>
        <p:grpSpPr>
          <a:xfrm>
            <a:off x="0" y="6725538"/>
            <a:ext cx="12192000" cy="132463"/>
            <a:chOff x="0" y="6725537"/>
            <a:chExt cx="12192000" cy="132463"/>
          </a:xfrm>
        </p:grpSpPr>
        <p:sp>
          <p:nvSpPr>
            <p:cNvPr id="12" name="Rectangle 11"/>
            <p:cNvSpPr/>
            <p:nvPr/>
          </p:nvSpPr>
          <p:spPr>
            <a:xfrm>
              <a:off x="0" y="6725538"/>
              <a:ext cx="2418460" cy="1324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836919" y="6725537"/>
              <a:ext cx="2596813" cy="1324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9773540" y="6725537"/>
              <a:ext cx="2418460" cy="1324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355080" y="6725537"/>
              <a:ext cx="2418460" cy="1324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418460" y="6725538"/>
              <a:ext cx="2418460" cy="1324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</p:spTree>
    <p:extLst>
      <p:ext uri="{BB962C8B-B14F-4D97-AF65-F5344CB8AC3E}">
        <p14:creationId xmlns:p14="http://schemas.microsoft.com/office/powerpoint/2010/main" val="2554398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6185"/>
            <a:ext cx="10515600" cy="1325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6684"/>
            <a:ext cx="10515600" cy="4349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E0A72-8501-4974-A7B7-5BD248ABBAFC}" type="datetime1">
              <a:rPr lang="zh-CN" altLang="en-US" smtClean="0"/>
              <a:t>2017/7/10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6A3721-9BF6-4181-8215-E505A3BBED3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 descr="软院logo横版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729" y="191177"/>
            <a:ext cx="2928938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7984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</p:sldLayoutIdLst>
  <p:hf hdr="0" ftr="0" dt="0"/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81000">
              <a:schemeClr val="bg1">
                <a:lumMod val="95000"/>
              </a:schemeClr>
            </a:gs>
            <a:gs pos="0">
              <a:schemeClr val="bg1"/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8726F-0AD2-4A20-BC72-263D2D3F3A2F}" type="datetime1">
              <a:rPr lang="en-US" altLang="zh-CN" smtClean="0"/>
              <a:t>7/10/2017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1264456" y="675577"/>
            <a:ext cx="484632" cy="471563"/>
            <a:chOff x="3303354" y="2367094"/>
            <a:chExt cx="484632" cy="471563"/>
          </a:xfrm>
        </p:grpSpPr>
        <p:sp>
          <p:nvSpPr>
            <p:cNvPr id="8" name="Pentagon 7"/>
            <p:cNvSpPr/>
            <p:nvPr/>
          </p:nvSpPr>
          <p:spPr>
            <a:xfrm rot="5400000">
              <a:off x="3336545" y="2387216"/>
              <a:ext cx="418250" cy="484632"/>
            </a:xfrm>
            <a:prstGeom prst="homePlate">
              <a:avLst>
                <a:gd name="adj" fmla="val 2554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303354" y="2367094"/>
              <a:ext cx="484632" cy="10662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10" name="Slide Number Placeholder 4"/>
          <p:cNvSpPr txBox="1">
            <a:spLocks/>
          </p:cNvSpPr>
          <p:nvPr/>
        </p:nvSpPr>
        <p:spPr>
          <a:xfrm>
            <a:off x="11235882" y="675577"/>
            <a:ext cx="556069" cy="47156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DE872C3-2ED1-43FB-B3C4-BA6F078D7CD3}" type="slidenum">
              <a:rPr lang="en-US" sz="1800" smtClean="0"/>
              <a:pPr/>
              <a:t>‹#›</a:t>
            </a:fld>
            <a:endParaRPr lang="en-US" sz="1800"/>
          </a:p>
        </p:txBody>
      </p:sp>
      <p:grpSp>
        <p:nvGrpSpPr>
          <p:cNvPr id="11" name="Group 10"/>
          <p:cNvGrpSpPr/>
          <p:nvPr/>
        </p:nvGrpSpPr>
        <p:grpSpPr>
          <a:xfrm>
            <a:off x="0" y="6725538"/>
            <a:ext cx="12192000" cy="132463"/>
            <a:chOff x="0" y="6725537"/>
            <a:chExt cx="12192000" cy="132463"/>
          </a:xfrm>
        </p:grpSpPr>
        <p:sp>
          <p:nvSpPr>
            <p:cNvPr id="12" name="Rectangle 11"/>
            <p:cNvSpPr/>
            <p:nvPr/>
          </p:nvSpPr>
          <p:spPr>
            <a:xfrm>
              <a:off x="0" y="6725538"/>
              <a:ext cx="2418460" cy="1324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836919" y="6725537"/>
              <a:ext cx="2596813" cy="1324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9773540" y="6725537"/>
              <a:ext cx="2418460" cy="1324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355080" y="6725537"/>
              <a:ext cx="2418460" cy="1324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418460" y="6725538"/>
              <a:ext cx="2418460" cy="1324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</p:spTree>
    <p:extLst>
      <p:ext uri="{BB962C8B-B14F-4D97-AF65-F5344CB8AC3E}">
        <p14:creationId xmlns:p14="http://schemas.microsoft.com/office/powerpoint/2010/main" val="3450394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4"/>
          </p:nvPr>
        </p:nvSpPr>
        <p:spPr>
          <a:xfrm>
            <a:off x="0" y="3560960"/>
            <a:ext cx="12192000" cy="989711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第</a:t>
            </a:r>
            <a:r>
              <a:rPr lang="en-US" altLang="zh-CN" dirty="0"/>
              <a:t>4</a:t>
            </a:r>
            <a:r>
              <a:rPr lang="zh-CN" altLang="en-US" dirty="0" smtClean="0"/>
              <a:t>讲 </a:t>
            </a:r>
            <a:r>
              <a:rPr lang="zh-CN" altLang="en-US" dirty="0"/>
              <a:t>被动</a:t>
            </a:r>
            <a:r>
              <a:rPr lang="zh-CN" altLang="en-US" dirty="0" smtClean="0"/>
              <a:t>回复消息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2599871" y="2459301"/>
            <a:ext cx="7175500" cy="731329"/>
          </a:xfrm>
        </p:spPr>
        <p:txBody>
          <a:bodyPr/>
          <a:lstStyle/>
          <a:p>
            <a:r>
              <a:rPr lang="en-US" altLang="zh-CN" dirty="0"/>
              <a:t>——</a:t>
            </a:r>
            <a:r>
              <a:rPr lang="zh-CN" altLang="en-US" dirty="0"/>
              <a:t>微信与移动</a:t>
            </a:r>
            <a:r>
              <a:rPr lang="en-US" altLang="zh-CN" dirty="0"/>
              <a:t>Web</a:t>
            </a:r>
            <a:r>
              <a:rPr lang="zh-CN" altLang="en-US" dirty="0"/>
              <a:t>开发之</a:t>
            </a:r>
          </a:p>
        </p:txBody>
      </p:sp>
    </p:spTree>
    <p:extLst>
      <p:ext uri="{BB962C8B-B14F-4D97-AF65-F5344CB8AC3E}">
        <p14:creationId xmlns:p14="http://schemas.microsoft.com/office/powerpoint/2010/main" val="426748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 smtClean="0"/>
              <a:t>第二讲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058444" y="2343152"/>
            <a:ext cx="469979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解析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接收并回复消息</a:t>
            </a:r>
            <a:endParaRPr lang="en-US" altLang="zh-CN" sz="2400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消息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加密解密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994573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5"/>
          </p:nvPr>
        </p:nvSpPr>
        <p:spPr>
          <a:xfrm>
            <a:off x="917621" y="516340"/>
            <a:ext cx="7011941" cy="685800"/>
          </a:xfrm>
        </p:spPr>
        <p:txBody>
          <a:bodyPr/>
          <a:lstStyle/>
          <a:p>
            <a:r>
              <a:rPr lang="zh-CN" altLang="en-US" dirty="0"/>
              <a:t>微信</a:t>
            </a:r>
            <a:r>
              <a:rPr lang="zh-CN" altLang="en-US" dirty="0" smtClean="0"/>
              <a:t>服务器转发</a:t>
            </a:r>
            <a:r>
              <a:rPr lang="zh-CN" altLang="en-US" dirty="0"/>
              <a:t>文本</a:t>
            </a:r>
            <a:r>
              <a:rPr lang="zh-CN" altLang="en-US" dirty="0" smtClean="0"/>
              <a:t>消息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917621" y="1628774"/>
            <a:ext cx="7169104" cy="3372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&lt;xml&gt;</a:t>
            </a:r>
            <a:b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&lt;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ToUserName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&gt;&lt;![CDATA[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toUser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]]&gt;&lt;/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ToUserName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b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&lt;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FromUserName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&gt;&lt;![CDATA[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fromUser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]]&gt;&lt;/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FromUserName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b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&lt;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CreateTime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&gt;1348831860&lt;/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CreateTime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b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&lt;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MsgType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&gt;&lt;![CDATA[text]]&gt;&lt;/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MsgType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b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&lt;Content&gt;&lt;![CDATA[</a:t>
            </a:r>
            <a:r>
              <a:rPr lang="en-US" altLang="zh-CN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Hello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]]&gt;&lt;/Content&gt;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dirty="0" err="1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MsgId</a:t>
            </a:r>
            <a:r>
              <a:rPr lang="en-US" altLang="zh-CN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&gt;1234567890123456&lt;/</a:t>
            </a:r>
            <a:r>
              <a:rPr lang="en-US" altLang="zh-CN" dirty="0" err="1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MsgId</a:t>
            </a:r>
            <a:r>
              <a:rPr lang="en-US" altLang="zh-CN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&lt;/xml&gt;</a:t>
            </a:r>
            <a:endParaRPr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917621" y="5242819"/>
            <a:ext cx="100980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微信服务器转发文本消息的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描述。客户端发送消息后，微信服务器会加入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MsgId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字段，此字段表示消息在微信服务器的唯一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81064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 smtClean="0"/>
              <a:t>参数的解释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6015956"/>
              </p:ext>
            </p:extLst>
          </p:nvPr>
        </p:nvGraphicFramePr>
        <p:xfrm>
          <a:off x="1611313" y="1671636"/>
          <a:ext cx="9190038" cy="478631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595019"/>
                <a:gridCol w="4595019"/>
              </a:tblGrid>
              <a:tr h="79771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ToUserName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开发者微信号</a:t>
                      </a:r>
                    </a:p>
                    <a:p>
                      <a:pPr algn="ctr"/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79771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FromUserName</a:t>
                      </a:r>
                      <a:endParaRPr lang="zh-CN" altLang="en-US" sz="20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发送方帐号（一个</a:t>
                      </a:r>
                      <a:r>
                        <a:rPr lang="en-US" altLang="zh-CN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OpenID</a:t>
                      </a:r>
                      <a:r>
                        <a:rPr lang="zh-CN" altLang="en-US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7977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CreateTime</a:t>
                      </a:r>
                      <a:endParaRPr lang="zh-CN" altLang="en-US" sz="20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消息创建时间 （整型）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7977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MsgType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消息类型，文本消息为</a:t>
                      </a:r>
                      <a:r>
                        <a:rPr lang="en-US" altLang="zh-CN" sz="200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text</a:t>
                      </a:r>
                      <a:endParaRPr lang="en-US" altLang="zh-CN" sz="20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7977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Content</a:t>
                      </a:r>
                      <a:endParaRPr lang="zh-CN" altLang="en-US" sz="20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zh-CN" altLang="en-US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文本消息内容</a:t>
                      </a:r>
                    </a:p>
                  </a:txBody>
                  <a:tcPr anchor="ctr"/>
                </a:tc>
              </a:tr>
              <a:tr h="7977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MsgId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消息</a:t>
                      </a:r>
                      <a:r>
                        <a:rPr lang="en-US" altLang="zh-CN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id</a:t>
                      </a:r>
                      <a:r>
                        <a:rPr lang="zh-CN" altLang="en-US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</a:t>
                      </a:r>
                      <a:r>
                        <a:rPr lang="en-US" altLang="zh-CN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64</a:t>
                      </a:r>
                      <a:r>
                        <a:rPr lang="zh-CN" altLang="en-US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位整型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73134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100" y="543636"/>
            <a:ext cx="5818188" cy="685800"/>
          </a:xfrm>
        </p:spPr>
        <p:txBody>
          <a:bodyPr/>
          <a:lstStyle/>
          <a:p>
            <a:r>
              <a:rPr lang="zh-CN" altLang="en-US" dirty="0"/>
              <a:t>开发者</a:t>
            </a:r>
            <a:r>
              <a:rPr lang="zh-CN" altLang="en-US" dirty="0" smtClean="0"/>
              <a:t>服务器如何回复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054100" y="1500188"/>
            <a:ext cx="1044733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&lt;xml&gt;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ToUserName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&gt;&lt;![CDATA[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toUser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]]&gt;&lt;/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ToUserName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FromUserName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&gt;&lt;![CDATA[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fromUser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]]&gt;&lt;/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FromUserName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CreateTime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&gt;12345678&lt;/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CreateTime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MsgType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&gt;&lt;![CDATA[text]]&gt;&lt;/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MsgType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&lt;Content&gt;&lt;![CDATA[</a:t>
            </a:r>
            <a:r>
              <a:rPr lang="zh-CN" altLang="en-US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你好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]]&gt;&lt;/Content&gt;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&lt;/xml&gt;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FromUserName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ToUserName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互换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返回格式化后的结果即可实现原样返回消息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022738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099" y="543636"/>
            <a:ext cx="7032626" cy="685800"/>
          </a:xfrm>
        </p:spPr>
        <p:txBody>
          <a:bodyPr/>
          <a:lstStyle/>
          <a:p>
            <a:r>
              <a:rPr lang="zh-CN" altLang="en-US" dirty="0"/>
              <a:t>不</a:t>
            </a:r>
            <a:r>
              <a:rPr lang="zh-CN" altLang="en-US" dirty="0" smtClean="0"/>
              <a:t>支持的消息类型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6537" y="1614487"/>
            <a:ext cx="5200651" cy="3828108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257300" y="1614487"/>
            <a:ext cx="4714875" cy="23462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用户发送在微信下载的表情或者是自定义的表情会提示“不支持的消息类型，暂无法显示”。微信默认自带的表情可以显示，因为默认自在的表情实际上是文本表示的消息。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20456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100" y="543636"/>
            <a:ext cx="7304088" cy="685800"/>
          </a:xfrm>
        </p:spPr>
        <p:txBody>
          <a:bodyPr/>
          <a:lstStyle/>
          <a:p>
            <a:r>
              <a:rPr lang="zh-CN" altLang="en-US" dirty="0" smtClean="0"/>
              <a:t>第三讲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4058444" y="2343152"/>
            <a:ext cx="469979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解析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接收并回复消息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消息加密解密</a:t>
            </a:r>
            <a:endParaRPr lang="en-US" altLang="zh-CN" sz="2400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280102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100" y="543636"/>
            <a:ext cx="6546850" cy="685800"/>
          </a:xfrm>
        </p:spPr>
        <p:txBody>
          <a:bodyPr/>
          <a:lstStyle/>
          <a:p>
            <a:r>
              <a:rPr lang="zh-CN" altLang="en-US" dirty="0" smtClean="0"/>
              <a:t>微信公众号设置开启加密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157288" y="1757363"/>
            <a:ext cx="10515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微信公众平台打开基本配置，重新设置服务器设置选项的消息加密模式为安全模式。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由于配置这个选项会导致微信服务器重新认证，所以需要先在开发者服务器上注释消息处理函数，开启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验证。配置通过后，再改回消息处理模式。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885142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zh-CN" altLang="en-US" dirty="0" smtClean="0"/>
              <a:t>下载加解密示例代码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917622" y="1751732"/>
            <a:ext cx="10383791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打开微信公众平台技术文档。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左侧消息管理菜单中点击消息加解密说明。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内容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介绍的最下面有下载链接。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解压缩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后仅仅使用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PHP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的示例代码即可。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注意需要更改代码的几个地方才可以使用：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由于从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PHP5.3.3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版本以后，不能再使用与类名相同的方法名作为构造函数，所以对于高版本的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PHP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，需要把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wxBizMsgCrypt.php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pkcs7Encoder.php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中和类名相同的方法改成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__construct()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方法。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示例代码中的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demo.php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文件中格式化回复消息缺少了参数，不需要参看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demo.php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文件。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26224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100" y="543636"/>
            <a:ext cx="6432550" cy="685800"/>
          </a:xfrm>
        </p:spPr>
        <p:txBody>
          <a:bodyPr/>
          <a:lstStyle/>
          <a:p>
            <a:r>
              <a:rPr lang="zh-CN" altLang="en-US" dirty="0"/>
              <a:t>加</a:t>
            </a:r>
            <a:r>
              <a:rPr lang="zh-CN" altLang="en-US" dirty="0" smtClean="0"/>
              <a:t>解密基本过程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054100" y="1700213"/>
            <a:ext cx="1070451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在已经实现明文模式传输的基础之上，加入加密解密的功能。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启用加密以后，微信服务器会把消息加密后传输，同时会在请求里加上一些加解密需要的参数。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开发者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服务器接收到消息以后，验证消息的可靠性，之后先进行解密，处理后，需要回复的消息要先进行加密，然后返回结果。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在收到消息后，多了解密的过程，回复消息时，多了加密的过程。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这时候，微信开发者配置中设置的加解密密钥就要起作用了，同时要用到的还有公众号信息的开发者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AppId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692226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7269116" cy="685800"/>
          </a:xfrm>
        </p:spPr>
        <p:txBody>
          <a:bodyPr/>
          <a:lstStyle/>
          <a:p>
            <a:r>
              <a:rPr lang="zh-CN" altLang="en-US" dirty="0" smtClean="0"/>
              <a:t>实现消息加密功能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917622" y="1498312"/>
            <a:ext cx="10326642" cy="5216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参数说明：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$token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用户设置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的值；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$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encodingAesKey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：用户自己设置的字符串；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$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appid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：微信公众号的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解密消息：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$pc = new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WXBizMsgCrypt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($token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$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encodingAesKey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$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appid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pPr lvl="1">
              <a:lnSpc>
                <a:spcPct val="150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//$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msg_sign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：消息签名；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$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msg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：解密后的数据赋值给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$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msg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$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errCode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$pc-&gt;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decryptMsg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($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msg_sign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$timestamp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$nonce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$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postdata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$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msg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加密消息：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$pc = new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WXBizMsgCrypt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($token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$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encodingAesKey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$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appid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pPr lvl="1">
              <a:lnSpc>
                <a:spcPct val="150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加密后的数据会赋值给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$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encryptMsg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$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data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是要加密的数据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$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errCode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$pc-&gt;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encryptMsg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($data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$timestamp,$nonce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,$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encryptMsg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85274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 smtClean="0"/>
              <a:t>本次课程目录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058444" y="2343152"/>
            <a:ext cx="5385594" cy="2196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解析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接收并回复消息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消息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加密处理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14534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4016026" y="2049464"/>
            <a:ext cx="4813300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r>
              <a:rPr lang="zh-CN" altLang="en-US" sz="6600" dirty="0">
                <a:solidFill>
                  <a:srgbClr val="FF9933"/>
                </a:solidFill>
                <a:latin typeface="微软雅黑" pitchFamily="34" charset="-122"/>
              </a:rPr>
              <a:t>感谢聆听！</a:t>
            </a:r>
          </a:p>
        </p:txBody>
      </p:sp>
      <p:sp>
        <p:nvSpPr>
          <p:cNvPr id="3076" name="椭圆 4"/>
          <p:cNvSpPr>
            <a:spLocks noChangeArrowheads="1"/>
          </p:cNvSpPr>
          <p:nvPr/>
        </p:nvSpPr>
        <p:spPr bwMode="auto">
          <a:xfrm>
            <a:off x="6138334" y="3189289"/>
            <a:ext cx="71967" cy="53975"/>
          </a:xfrm>
          <a:prstGeom prst="ellipse">
            <a:avLst/>
          </a:prstGeom>
          <a:solidFill>
            <a:srgbClr val="95B3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cxnSp>
        <p:nvCxnSpPr>
          <p:cNvPr id="3077" name="直接连接符 6"/>
          <p:cNvCxnSpPr>
            <a:cxnSpLocks noChangeShapeType="1"/>
          </p:cNvCxnSpPr>
          <p:nvPr/>
        </p:nvCxnSpPr>
        <p:spPr bwMode="auto">
          <a:xfrm>
            <a:off x="3699934" y="3211513"/>
            <a:ext cx="2300817" cy="0"/>
          </a:xfrm>
          <a:prstGeom prst="line">
            <a:avLst/>
          </a:prstGeom>
          <a:noFill/>
          <a:ln w="12700">
            <a:solidFill>
              <a:srgbClr val="95B3D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8" name="直接连接符 7"/>
          <p:cNvCxnSpPr>
            <a:cxnSpLocks noChangeShapeType="1"/>
          </p:cNvCxnSpPr>
          <p:nvPr/>
        </p:nvCxnSpPr>
        <p:spPr bwMode="auto">
          <a:xfrm>
            <a:off x="6347884" y="3211513"/>
            <a:ext cx="2302933" cy="0"/>
          </a:xfrm>
          <a:prstGeom prst="line">
            <a:avLst/>
          </a:prstGeom>
          <a:noFill/>
          <a:ln w="12700">
            <a:solidFill>
              <a:srgbClr val="95B3D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85" name="文本框 13"/>
          <p:cNvSpPr txBox="1">
            <a:spLocks noChangeArrowheads="1"/>
          </p:cNvSpPr>
          <p:nvPr/>
        </p:nvSpPr>
        <p:spPr bwMode="auto">
          <a:xfrm>
            <a:off x="3962401" y="3305176"/>
            <a:ext cx="4307417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r>
              <a:rPr lang="en-US" altLang="zh-CN" sz="1400" dirty="0">
                <a:solidFill>
                  <a:srgbClr val="FF9933"/>
                </a:solidFill>
                <a:latin typeface="Tempus Sans ITC" pitchFamily="82" charset="0"/>
              </a:rPr>
              <a:t>THANK YOU FOR YOUR ATTENTION</a:t>
            </a:r>
            <a:endParaRPr lang="zh-CN" altLang="en-US" sz="1400" dirty="0">
              <a:solidFill>
                <a:srgbClr val="FF9933"/>
              </a:solidFill>
              <a:latin typeface="Tempus Sans ITC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1724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 smtClean="0"/>
              <a:t>课程概要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200150" y="1857375"/>
            <a:ext cx="1021556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首先讲解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的基础知识，微信消息就是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格式的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在有了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的基础之后，讲解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格式的微信消息，以文本消息格式为例讲解如何回复消息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在已经实现被动回复消息的基础上，实现消息加密解密的功能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47354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099" y="543636"/>
            <a:ext cx="6418263" cy="685800"/>
          </a:xfrm>
        </p:spPr>
        <p:txBody>
          <a:bodyPr/>
          <a:lstStyle/>
          <a:p>
            <a:r>
              <a:rPr lang="zh-CN" altLang="en-US" dirty="0" smtClean="0"/>
              <a:t>第一节 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4058444" y="2343152"/>
            <a:ext cx="469979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en-US" altLang="zh-CN" sz="2400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en-US" sz="2400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解析</a:t>
            </a:r>
            <a:endParaRPr lang="en-US" altLang="zh-CN" sz="2400" dirty="0" smtClean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接收并回复消息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消息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加密解密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68354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 smtClean="0"/>
              <a:t>XML</a:t>
            </a:r>
            <a:r>
              <a:rPr lang="zh-CN" altLang="en-US" dirty="0"/>
              <a:t>基础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054100" y="1814513"/>
            <a:ext cx="6804025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可扩展标记语言（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Extensible Markup Language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en-US" sz="2000" dirty="0" smtClean="0">
                <a:solidFill>
                  <a:srgbClr val="F52C1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很</a:t>
            </a:r>
            <a:r>
              <a:rPr lang="zh-CN" altLang="en-US" sz="2000" dirty="0">
                <a:solidFill>
                  <a:srgbClr val="F52C1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像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超文本标记语言的标记语言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标签没有被预定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义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需要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自行定义标签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的差异：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不是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的替代。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被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设计用来传输和存储数据，其焦点是数据的内容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被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设计用来显示数据，其焦点是数据的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外观。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858125" y="1814513"/>
            <a:ext cx="418623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 smtClean="0"/>
              <a:t>XML</a:t>
            </a:r>
            <a:r>
              <a:rPr lang="zh-CN" altLang="en-US" b="1" dirty="0" smtClean="0"/>
              <a:t>示例：</a:t>
            </a:r>
            <a:endParaRPr lang="en-US" altLang="zh-CN" b="1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&lt;?</a:t>
            </a:r>
            <a:r>
              <a:rPr lang="en-US" altLang="zh-CN" dirty="0"/>
              <a:t>xml version="1.0" encoding="UTF-8</a:t>
            </a:r>
            <a:r>
              <a:rPr lang="en-US" altLang="zh-CN" dirty="0" smtClean="0"/>
              <a:t>"?&gt;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 </a:t>
            </a:r>
            <a:r>
              <a:rPr lang="en-US" altLang="zh-CN" dirty="0"/>
              <a:t>&lt;note</a:t>
            </a:r>
            <a:r>
              <a:rPr lang="en-US" altLang="zh-CN" dirty="0" smtClean="0"/>
              <a:t>&gt;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 &lt;</a:t>
            </a:r>
            <a:r>
              <a:rPr lang="en-US" altLang="zh-CN" dirty="0"/>
              <a:t>to&gt;</a:t>
            </a:r>
            <a:r>
              <a:rPr lang="en-US" altLang="zh-CN" dirty="0" err="1"/>
              <a:t>Tove</a:t>
            </a:r>
            <a:r>
              <a:rPr lang="en-US" altLang="zh-CN" dirty="0"/>
              <a:t>&lt;/to</a:t>
            </a:r>
            <a:r>
              <a:rPr lang="en-US" altLang="zh-CN" dirty="0" smtClean="0"/>
              <a:t>&gt;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 </a:t>
            </a:r>
            <a:r>
              <a:rPr lang="en-US" altLang="zh-CN" dirty="0"/>
              <a:t>&lt;from&gt;Jani&lt;/from&gt; </a:t>
            </a:r>
            <a:r>
              <a:rPr lang="en-US" altLang="zh-CN" dirty="0" smtClean="0"/>
              <a:t>   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 &lt;heading&gt;Reminder</a:t>
            </a:r>
            <a:r>
              <a:rPr lang="en-US" altLang="zh-CN" dirty="0"/>
              <a:t>&lt;/heading&gt; </a:t>
            </a:r>
            <a:r>
              <a:rPr lang="en-US" altLang="zh-CN" dirty="0" smtClean="0"/>
              <a:t>          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 </a:t>
            </a:r>
            <a:r>
              <a:rPr lang="en-US" altLang="zh-CN" dirty="0"/>
              <a:t>&lt;body&gt;Don't forget me&lt;/body&gt; 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&lt;/</a:t>
            </a:r>
            <a:r>
              <a:rPr lang="en-US" altLang="zh-CN" dirty="0"/>
              <a:t>note</a:t>
            </a:r>
            <a:r>
              <a:rPr lang="en-US" altLang="zh-CN" dirty="0" smtClean="0"/>
              <a:t>&gt;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34704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 smtClean="0"/>
              <a:t>XML</a:t>
            </a:r>
            <a:r>
              <a:rPr lang="zh-CN" altLang="en-US" dirty="0"/>
              <a:t>语法规则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054100" y="1800225"/>
            <a:ext cx="6375400" cy="4201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必须有根元素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所有元素都必须有一个关闭标签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标签对大小写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敏感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属性必须加引号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标签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必须被正确嵌套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空格会被保留（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会把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多个连续的空格字符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裁减为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一个）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声明存在的话需要放在第一行，但它不是必须的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&lt;?xml version="1.0" encoding="utf-8"?&gt;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658099" y="1624355"/>
            <a:ext cx="432911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错误</a:t>
            </a:r>
            <a:r>
              <a:rPr lang="zh-CN" altLang="en-US" dirty="0" smtClean="0"/>
              <a:t>的格式：</a:t>
            </a:r>
            <a:endParaRPr lang="en-US" altLang="zh-CN" dirty="0" smtClean="0"/>
          </a:p>
          <a:p>
            <a:pPr lvl="1"/>
            <a:r>
              <a:rPr lang="en-US" altLang="zh-CN" i="1" dirty="0"/>
              <a:t>//</a:t>
            </a:r>
            <a:r>
              <a:rPr lang="zh-CN" altLang="en-US" i="1" dirty="0"/>
              <a:t>没有根</a:t>
            </a:r>
            <a:r>
              <a:rPr lang="zh-CN" altLang="en-US" i="1" dirty="0" smtClean="0"/>
              <a:t>元素</a:t>
            </a:r>
            <a:endParaRPr lang="en-US" altLang="zh-CN" i="1" dirty="0" smtClean="0"/>
          </a:p>
          <a:p>
            <a:pPr lvl="1"/>
            <a:r>
              <a:rPr lang="en-US" altLang="zh-CN" dirty="0" smtClean="0"/>
              <a:t>&lt;name&gt;Albert&lt;/name&gt;</a:t>
            </a:r>
          </a:p>
          <a:p>
            <a:pPr lvl="1"/>
            <a:endParaRPr lang="en-US" altLang="zh-CN" dirty="0" smtClean="0"/>
          </a:p>
          <a:p>
            <a:pPr lvl="1"/>
            <a:r>
              <a:rPr lang="en-US" altLang="zh-CN" i="1" dirty="0" smtClean="0"/>
              <a:t>//</a:t>
            </a:r>
            <a:r>
              <a:rPr lang="zh-CN" altLang="en-US" i="1" dirty="0" smtClean="0"/>
              <a:t>大小写不统一</a:t>
            </a:r>
            <a:endParaRPr lang="en-US" altLang="zh-CN" i="1" dirty="0" smtClean="0"/>
          </a:p>
          <a:p>
            <a:pPr lvl="1"/>
            <a:r>
              <a:rPr lang="en-US" altLang="zh-CN" dirty="0" smtClean="0"/>
              <a:t>&lt;name&gt;Albert&lt;/Name&gt;</a:t>
            </a:r>
          </a:p>
          <a:p>
            <a:pPr lvl="1"/>
            <a:endParaRPr lang="en-US" altLang="zh-CN" dirty="0" smtClean="0"/>
          </a:p>
          <a:p>
            <a:pPr lvl="1"/>
            <a:r>
              <a:rPr lang="en-US" altLang="zh-CN" i="1" dirty="0" smtClean="0"/>
              <a:t>//</a:t>
            </a:r>
            <a:r>
              <a:rPr lang="zh-CN" altLang="en-US" i="1" dirty="0" smtClean="0"/>
              <a:t>没有关闭标签</a:t>
            </a:r>
            <a:endParaRPr lang="en-US" altLang="zh-CN" i="1" dirty="0" smtClean="0"/>
          </a:p>
          <a:p>
            <a:pPr lvl="1"/>
            <a:r>
              <a:rPr lang="en-US" altLang="zh-CN" dirty="0" smtClean="0"/>
              <a:t>&lt;name&gt;Albert</a:t>
            </a:r>
          </a:p>
          <a:p>
            <a:pPr lvl="1"/>
            <a:endParaRPr lang="en-US" altLang="zh-CN" dirty="0" smtClean="0"/>
          </a:p>
          <a:p>
            <a:pPr lvl="1"/>
            <a:r>
              <a:rPr lang="en-US" altLang="zh-CN" i="1" dirty="0" smtClean="0"/>
              <a:t>//</a:t>
            </a:r>
            <a:r>
              <a:rPr lang="zh-CN" altLang="en-US" i="1" dirty="0" smtClean="0"/>
              <a:t>属性没有加引号</a:t>
            </a:r>
            <a:endParaRPr lang="en-US" altLang="zh-CN" i="1" dirty="0" smtClean="0"/>
          </a:p>
          <a:p>
            <a:pPr lvl="1"/>
            <a:r>
              <a:rPr lang="en-US" altLang="zh-CN" dirty="0" smtClean="0"/>
              <a:t>&lt;name sex=male&gt;Albert&lt;/name&gt;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正确的格式：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&lt;person&gt;</a:t>
            </a:r>
          </a:p>
          <a:p>
            <a:pPr lvl="1"/>
            <a:r>
              <a:rPr lang="en-US" altLang="zh-CN" dirty="0"/>
              <a:t> </a:t>
            </a:r>
            <a:r>
              <a:rPr lang="en-US" altLang="zh-CN" dirty="0" smtClean="0"/>
              <a:t>   &lt;name sex=“male”&gt;</a:t>
            </a:r>
            <a:r>
              <a:rPr lang="en-US" altLang="zh-CN" dirty="0" err="1" smtClean="0"/>
              <a:t>ALbert</a:t>
            </a:r>
            <a:r>
              <a:rPr lang="en-US" altLang="zh-CN" dirty="0" smtClean="0"/>
              <a:t>&lt;/name&gt;</a:t>
            </a:r>
          </a:p>
          <a:p>
            <a:pPr lvl="1"/>
            <a:r>
              <a:rPr lang="en-US" altLang="zh-CN" dirty="0" smtClean="0"/>
              <a:t>    &lt;age&gt;27&lt;/age&gt;</a:t>
            </a:r>
          </a:p>
          <a:p>
            <a:pPr lvl="1"/>
            <a:r>
              <a:rPr lang="en-US" altLang="zh-CN" dirty="0" smtClean="0"/>
              <a:t>&lt;/person&gt;</a:t>
            </a:r>
          </a:p>
        </p:txBody>
      </p:sp>
    </p:spTree>
    <p:extLst>
      <p:ext uri="{BB962C8B-B14F-4D97-AF65-F5344CB8AC3E}">
        <p14:creationId xmlns:p14="http://schemas.microsoft.com/office/powerpoint/2010/main" val="3135136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 smtClean="0"/>
              <a:t>XML</a:t>
            </a:r>
            <a:r>
              <a:rPr lang="zh-CN" altLang="en-US" dirty="0"/>
              <a:t>什么也不做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185864" y="1714500"/>
            <a:ext cx="92583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仅仅是规定了如何去编写，统一了格式方便程序去解析。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至于解析后的数据，则需要程序员自己开发软件去支持。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提供的是统一的格式化规则，统一的解析规则。基于此，互联网的数据传输兼容性大大提升，不需要针对每种格式去编写对应的解析程序。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249270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 smtClean="0"/>
              <a:t>PHP</a:t>
            </a:r>
            <a:r>
              <a:rPr lang="zh-CN" altLang="en-US" dirty="0" smtClean="0"/>
              <a:t>解析</a:t>
            </a:r>
            <a:r>
              <a:rPr lang="en-US" altLang="zh-CN" dirty="0" smtClean="0"/>
              <a:t>XML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054100" y="1785937"/>
            <a:ext cx="1004728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PHP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内置了处理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的扩展，比较简单的扩展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SimpleXML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可以把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格式的字符串解析成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SimpleXMLElement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对象。使用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SimpleXMLElement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对象提供的方法可以获取需要的数据。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simplexml_load_string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($xml)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函数对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$xml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进行解析。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标签的名称就会被解析为对象的属性。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08608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099" y="543636"/>
            <a:ext cx="6646863" cy="685800"/>
          </a:xfrm>
        </p:spPr>
        <p:txBody>
          <a:bodyPr/>
          <a:lstStyle/>
          <a:p>
            <a:r>
              <a:rPr lang="zh-CN" altLang="en-US" dirty="0" smtClean="0"/>
              <a:t>使用其他扩展库解析</a:t>
            </a:r>
            <a:r>
              <a:rPr lang="en-US" altLang="zh-CN" dirty="0" smtClean="0"/>
              <a:t>XML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054099" y="1828800"/>
            <a:ext cx="996156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composer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下载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houdunwang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/xml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composer require 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houdunwang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/xml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方式：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$result = 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houdunwang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\xml\Xml::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toArray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($xml);</a:t>
            </a:r>
          </a:p>
          <a:p>
            <a:pPr lvl="1"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此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方法会把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格式的文本数据转换成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PHP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的数组。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8363682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CONTENTSID" val="326"/>
  <p:tag name="MH_SECTIONID" val="327,328,"/>
</p:tagLst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306786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rgbClr val="C00000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01.Business Plan Full Coulour">
  <a:themeElements>
    <a:clrScheme name="light business">
      <a:dk1>
        <a:srgbClr val="5A6E82"/>
      </a:dk1>
      <a:lt1>
        <a:srgbClr val="FFFFFF"/>
      </a:lt1>
      <a:dk2>
        <a:srgbClr val="343434"/>
      </a:dk2>
      <a:lt2>
        <a:srgbClr val="F2F2F2"/>
      </a:lt2>
      <a:accent1>
        <a:srgbClr val="DF8079"/>
      </a:accent1>
      <a:accent2>
        <a:srgbClr val="14AA96"/>
      </a:accent2>
      <a:accent3>
        <a:srgbClr val="9BB955"/>
      </a:accent3>
      <a:accent4>
        <a:srgbClr val="F09B14"/>
      </a:accent4>
      <a:accent5>
        <a:srgbClr val="5A6E82"/>
      </a:accent5>
      <a:accent6>
        <a:srgbClr val="C44F3D"/>
      </a:accent6>
      <a:hlink>
        <a:srgbClr val="777777"/>
      </a:hlink>
      <a:folHlink>
        <a:srgbClr val="C0C0C0"/>
      </a:folHlink>
    </a:clrScheme>
    <a:fontScheme name="冬青黑简体">
      <a:majorFont>
        <a:latin typeface="冬青黑体简体中文 W6"/>
        <a:ea typeface="冬青黑体简体中文 W6"/>
        <a:cs typeface=""/>
      </a:majorFont>
      <a:minorFont>
        <a:latin typeface="冬青黑体简体中文 W3"/>
        <a:ea typeface="冬青黑体简体中文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2">
              <a:lumMod val="50000"/>
            </a:schemeClr>
          </a:solidFill>
          <a:headEnd type="oval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01.Business Plan Full Coulour" id="{23AD584A-CB43-47DB-92D0-7CB09D3BCF47}" vid="{08E8BF58-DA15-47B5-AA58-EBE52FE1C755}"/>
    </a:ext>
  </a:extLst>
</a:theme>
</file>

<file path=ppt/theme/theme4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2_01.Business Plan Full Coulour">
  <a:themeElements>
    <a:clrScheme name="light business">
      <a:dk1>
        <a:srgbClr val="5A6E82"/>
      </a:dk1>
      <a:lt1>
        <a:srgbClr val="FFFFFF"/>
      </a:lt1>
      <a:dk2>
        <a:srgbClr val="343434"/>
      </a:dk2>
      <a:lt2>
        <a:srgbClr val="F2F2F2"/>
      </a:lt2>
      <a:accent1>
        <a:srgbClr val="DF8079"/>
      </a:accent1>
      <a:accent2>
        <a:srgbClr val="14AA96"/>
      </a:accent2>
      <a:accent3>
        <a:srgbClr val="9BB955"/>
      </a:accent3>
      <a:accent4>
        <a:srgbClr val="F09B14"/>
      </a:accent4>
      <a:accent5>
        <a:srgbClr val="5A6E82"/>
      </a:accent5>
      <a:accent6>
        <a:srgbClr val="C44F3D"/>
      </a:accent6>
      <a:hlink>
        <a:srgbClr val="777777"/>
      </a:hlink>
      <a:folHlink>
        <a:srgbClr val="C0C0C0"/>
      </a:folHlink>
    </a:clrScheme>
    <a:fontScheme name="冬青黑简体">
      <a:majorFont>
        <a:latin typeface="冬青黑体简体中文 W6"/>
        <a:ea typeface="冬青黑体简体中文 W6"/>
        <a:cs typeface=""/>
      </a:majorFont>
      <a:minorFont>
        <a:latin typeface="冬青黑体简体中文 W3"/>
        <a:ea typeface="冬青黑体简体中文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2">
              <a:lumMod val="50000"/>
            </a:schemeClr>
          </a:solidFill>
          <a:headEnd type="oval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01.Business Plan Full Coulour" id="{23AD584A-CB43-47DB-92D0-7CB09D3BCF47}" vid="{08E8BF58-DA15-47B5-AA58-EBE52FE1C755}"/>
    </a:ext>
  </a:extLst>
</a:theme>
</file>

<file path=ppt/theme/theme6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A000120140530A47KPBG</Template>
  <TotalTime>7106</TotalTime>
  <Words>1241</Words>
  <Application>Microsoft Office PowerPoint</Application>
  <PresentationFormat>宽屏</PresentationFormat>
  <Paragraphs>140</Paragraphs>
  <Slides>20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20</vt:i4>
      </vt:variant>
    </vt:vector>
  </HeadingPairs>
  <TitlesOfParts>
    <vt:vector size="35" baseType="lpstr">
      <vt:lpstr>冬青黑体简体中文 W3</vt:lpstr>
      <vt:lpstr>冬青黑体简体中文 W6</vt:lpstr>
      <vt:lpstr>宋体</vt:lpstr>
      <vt:lpstr>微软雅黑</vt:lpstr>
      <vt:lpstr>Arial</vt:lpstr>
      <vt:lpstr>Arial Narrow</vt:lpstr>
      <vt:lpstr>Calibri</vt:lpstr>
      <vt:lpstr>Calibri Light</vt:lpstr>
      <vt:lpstr>Tempus Sans ITC</vt:lpstr>
      <vt:lpstr>Wingdings</vt:lpstr>
      <vt:lpstr>Office 主题</vt:lpstr>
      <vt:lpstr>自定义设计方案</vt:lpstr>
      <vt:lpstr>01.Business Plan Full Coulour</vt:lpstr>
      <vt:lpstr>1_自定义设计方案</vt:lpstr>
      <vt:lpstr>2_01.Business Plan Full Coulour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TonySong</dc:creator>
  <cp:lastModifiedBy>Brave Wang</cp:lastModifiedBy>
  <cp:revision>1621</cp:revision>
  <dcterms:created xsi:type="dcterms:W3CDTF">2014-07-07T13:10:41Z</dcterms:created>
  <dcterms:modified xsi:type="dcterms:W3CDTF">2017-07-10T01:56:35Z</dcterms:modified>
</cp:coreProperties>
</file>