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44"/>
  </p:notesMasterIdLst>
  <p:handoutMasterIdLst>
    <p:handoutMasterId r:id="rId45"/>
  </p:handoutMasterIdLst>
  <p:sldIdLst>
    <p:sldId id="257" r:id="rId6"/>
    <p:sldId id="446" r:id="rId7"/>
    <p:sldId id="498" r:id="rId8"/>
    <p:sldId id="452" r:id="rId9"/>
    <p:sldId id="468" r:id="rId10"/>
    <p:sldId id="470" r:id="rId11"/>
    <p:sldId id="469" r:id="rId12"/>
    <p:sldId id="496" r:id="rId13"/>
    <p:sldId id="457" r:id="rId14"/>
    <p:sldId id="484" r:id="rId15"/>
    <p:sldId id="499" r:id="rId16"/>
    <p:sldId id="442" r:id="rId17"/>
    <p:sldId id="471" r:id="rId18"/>
    <p:sldId id="461" r:id="rId19"/>
    <p:sldId id="463" r:id="rId20"/>
    <p:sldId id="467" r:id="rId21"/>
    <p:sldId id="486" r:id="rId22"/>
    <p:sldId id="453" r:id="rId23"/>
    <p:sldId id="494" r:id="rId24"/>
    <p:sldId id="495" r:id="rId25"/>
    <p:sldId id="488" r:id="rId26"/>
    <p:sldId id="497" r:id="rId27"/>
    <p:sldId id="464" r:id="rId28"/>
    <p:sldId id="451" r:id="rId29"/>
    <p:sldId id="435" r:id="rId30"/>
    <p:sldId id="474" r:id="rId31"/>
    <p:sldId id="477" r:id="rId32"/>
    <p:sldId id="465" r:id="rId33"/>
    <p:sldId id="466" r:id="rId34"/>
    <p:sldId id="479" r:id="rId35"/>
    <p:sldId id="476" r:id="rId36"/>
    <p:sldId id="475" r:id="rId37"/>
    <p:sldId id="478" r:id="rId38"/>
    <p:sldId id="481" r:id="rId39"/>
    <p:sldId id="482" r:id="rId40"/>
    <p:sldId id="480" r:id="rId41"/>
    <p:sldId id="483" r:id="rId42"/>
    <p:sldId id="311" r:id="rId43"/>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178779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302732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38</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2017/9/7</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2017/9/7</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2017/9/7</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2017/9/7</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2017/9/7</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2017/9/7</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2017/9/7</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2017/9/7</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mp.weixin.qq.com/wiki?t=resource/res_main&amp;id=mp1421135319"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pan.baidu.com/s/1kVQJZoF"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3</a:t>
            </a:r>
            <a:r>
              <a:rPr lang="zh-CN" altLang="en-US" dirty="0"/>
              <a:t>讲 微信开发环境与调试工具</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什么是</a:t>
            </a:r>
            <a:r>
              <a:rPr lang="en-US" altLang="zh-CN" b="0" dirty="0"/>
              <a:t>Token</a:t>
            </a:r>
            <a:endParaRPr lang="zh-CN" altLang="en-US" b="0" dirty="0"/>
          </a:p>
        </p:txBody>
      </p:sp>
      <p:sp>
        <p:nvSpPr>
          <p:cNvPr id="4" name="文本框 3"/>
          <p:cNvSpPr txBox="1"/>
          <p:nvPr/>
        </p:nvSpPr>
        <p:spPr>
          <a:xfrm>
            <a:off x="1054100" y="1748299"/>
            <a:ext cx="10375900"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信息安全中的一个术语。</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在计算机通信过程的身份认证中，是‘令牌’的意思。</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更通俗的解释：暗号。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使用的方式与模式有很多种。</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这里所使用的就像是双方约定好的一个暗号，微信服务器使用</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时间值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随机数进行加密后传输，开发者服务器也使用暗号加上传递过来的时间值与随机数参数进行加密，对比加密后的结果即可进行验证。加密方式相同，只有</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相同才会保证加密结果相同。</a:t>
            </a:r>
          </a:p>
        </p:txBody>
      </p:sp>
    </p:spTree>
    <p:extLst>
      <p:ext uri="{BB962C8B-B14F-4D97-AF65-F5344CB8AC3E}">
        <p14:creationId xmlns:p14="http://schemas.microsoft.com/office/powerpoint/2010/main" val="379237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参数解释</a:t>
            </a:r>
          </a:p>
        </p:txBody>
      </p:sp>
      <p:graphicFrame>
        <p:nvGraphicFramePr>
          <p:cNvPr id="3" name="表格 2">
            <a:extLst>
              <a:ext uri="{FF2B5EF4-FFF2-40B4-BE49-F238E27FC236}">
                <a16:creationId xmlns:a16="http://schemas.microsoft.com/office/drawing/2014/main" id="{AEF29BB5-00AD-43ED-890B-0D8192E5213F}"/>
              </a:ext>
            </a:extLst>
          </p:cNvPr>
          <p:cNvGraphicFramePr>
            <a:graphicFrameLocks noGrp="1"/>
          </p:cNvGraphicFramePr>
          <p:nvPr>
            <p:extLst>
              <p:ext uri="{D42A27DB-BD31-4B8C-83A1-F6EECF244321}">
                <p14:modId xmlns:p14="http://schemas.microsoft.com/office/powerpoint/2010/main" val="2805677918"/>
              </p:ext>
            </p:extLst>
          </p:nvPr>
        </p:nvGraphicFramePr>
        <p:xfrm>
          <a:off x="1219200" y="2203464"/>
          <a:ext cx="9144000" cy="3066624"/>
        </p:xfrm>
        <a:graphic>
          <a:graphicData uri="http://schemas.openxmlformats.org/drawingml/2006/table">
            <a:tbl>
              <a:tblPr/>
              <a:tblGrid>
                <a:gridCol w="2580886">
                  <a:extLst>
                    <a:ext uri="{9D8B030D-6E8A-4147-A177-3AD203B41FA5}">
                      <a16:colId xmlns:a16="http://schemas.microsoft.com/office/drawing/2014/main" val="1577393140"/>
                    </a:ext>
                  </a:extLst>
                </a:gridCol>
                <a:gridCol w="6563114">
                  <a:extLst>
                    <a:ext uri="{9D8B030D-6E8A-4147-A177-3AD203B41FA5}">
                      <a16:colId xmlns:a16="http://schemas.microsoft.com/office/drawing/2014/main" val="992367268"/>
                    </a:ext>
                  </a:extLst>
                </a:gridCol>
              </a:tblGrid>
              <a:tr h="825630">
                <a:tc>
                  <a:txBody>
                    <a:bodyPr/>
                    <a:lstStyle/>
                    <a:p>
                      <a:pPr latinLnBrk="1"/>
                      <a:r>
                        <a:rPr lang="zh-CN" altLang="en-US" b="1">
                          <a:effectLst/>
                        </a:rPr>
                        <a:t>参数</a:t>
                      </a:r>
                      <a:br>
                        <a:rPr lang="zh-CN" altLang="en-US" b="1">
                          <a:effectLst/>
                        </a:rPr>
                      </a:br>
                      <a:endParaRPr lang="zh-CN" altLang="en-US">
                        <a:effectLst/>
                      </a:endParaRPr>
                    </a:p>
                  </a:txBody>
                  <a:tcPr>
                    <a:lnL>
                      <a:noFill/>
                    </a:lnL>
                    <a:lnR>
                      <a:noFill/>
                    </a:lnR>
                    <a:lnT>
                      <a:noFill/>
                    </a:lnT>
                    <a:lnB>
                      <a:noFill/>
                    </a:lnB>
                  </a:tcPr>
                </a:tc>
                <a:tc>
                  <a:txBody>
                    <a:bodyPr/>
                    <a:lstStyle/>
                    <a:p>
                      <a:pPr latinLnBrk="1"/>
                      <a:r>
                        <a:rPr lang="zh-CN" altLang="en-US" b="1" dirty="0">
                          <a:effectLst/>
                        </a:rPr>
                        <a:t>描述</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89815648"/>
                  </a:ext>
                </a:extLst>
              </a:tr>
              <a:tr h="825630">
                <a:tc>
                  <a:txBody>
                    <a:bodyPr/>
                    <a:lstStyle/>
                    <a:p>
                      <a:pPr latinLnBrk="1"/>
                      <a:r>
                        <a:rPr lang="en-US">
                          <a:effectLst/>
                        </a:rPr>
                        <a:t>signature</a:t>
                      </a:r>
                    </a:p>
                  </a:txBody>
                  <a:tcPr>
                    <a:lnL>
                      <a:noFill/>
                    </a:lnL>
                    <a:lnR>
                      <a:noFill/>
                    </a:lnR>
                    <a:lnT>
                      <a:noFill/>
                    </a:lnT>
                    <a:lnB>
                      <a:noFill/>
                    </a:lnB>
                  </a:tcPr>
                </a:tc>
                <a:tc>
                  <a:txBody>
                    <a:bodyPr/>
                    <a:lstStyle/>
                    <a:p>
                      <a:pPr latinLnBrk="1"/>
                      <a:r>
                        <a:rPr lang="zh-CN" altLang="en-US">
                          <a:effectLst/>
                        </a:rPr>
                        <a:t>微信加密签名，</a:t>
                      </a:r>
                      <a:r>
                        <a:rPr lang="en-US" altLang="zh-CN">
                          <a:effectLst/>
                        </a:rPr>
                        <a:t>signature</a:t>
                      </a:r>
                      <a:r>
                        <a:rPr lang="zh-CN" altLang="en-US">
                          <a:effectLst/>
                        </a:rPr>
                        <a:t>结合了开发者填写的</a:t>
                      </a:r>
                      <a:r>
                        <a:rPr lang="en-US" altLang="zh-CN">
                          <a:effectLst/>
                        </a:rPr>
                        <a:t>token</a:t>
                      </a:r>
                      <a:r>
                        <a:rPr lang="zh-CN" altLang="en-US">
                          <a:effectLst/>
                        </a:rPr>
                        <a:t>参数和请求中的</a:t>
                      </a:r>
                      <a:r>
                        <a:rPr lang="en-US" altLang="zh-CN">
                          <a:effectLst/>
                        </a:rPr>
                        <a:t>timestamp</a:t>
                      </a:r>
                      <a:r>
                        <a:rPr lang="zh-CN" altLang="en-US">
                          <a:effectLst/>
                        </a:rPr>
                        <a:t>参数、</a:t>
                      </a:r>
                      <a:r>
                        <a:rPr lang="en-US" altLang="zh-CN">
                          <a:effectLst/>
                        </a:rPr>
                        <a:t>nonce</a:t>
                      </a:r>
                      <a:r>
                        <a:rPr lang="zh-CN" altLang="en-US">
                          <a:effectLst/>
                        </a:rPr>
                        <a:t>参数。</a:t>
                      </a:r>
                    </a:p>
                  </a:txBody>
                  <a:tcPr>
                    <a:lnL>
                      <a:noFill/>
                    </a:lnL>
                    <a:lnR>
                      <a:noFill/>
                    </a:lnR>
                    <a:lnT>
                      <a:noFill/>
                    </a:lnT>
                    <a:lnB>
                      <a:noFill/>
                    </a:lnB>
                  </a:tcPr>
                </a:tc>
                <a:extLst>
                  <a:ext uri="{0D108BD9-81ED-4DB2-BD59-A6C34878D82A}">
                    <a16:rowId xmlns:a16="http://schemas.microsoft.com/office/drawing/2014/main" val="1759636406"/>
                  </a:ext>
                </a:extLst>
              </a:tr>
              <a:tr h="471788">
                <a:tc>
                  <a:txBody>
                    <a:bodyPr/>
                    <a:lstStyle/>
                    <a:p>
                      <a:pPr latinLnBrk="1"/>
                      <a:r>
                        <a:rPr lang="en-US">
                          <a:effectLst/>
                        </a:rPr>
                        <a:t>timestamp</a:t>
                      </a:r>
                    </a:p>
                  </a:txBody>
                  <a:tcPr>
                    <a:lnL>
                      <a:noFill/>
                    </a:lnL>
                    <a:lnR>
                      <a:noFill/>
                    </a:lnR>
                    <a:lnT>
                      <a:noFill/>
                    </a:lnT>
                    <a:lnB>
                      <a:noFill/>
                    </a:lnB>
                  </a:tcPr>
                </a:tc>
                <a:tc>
                  <a:txBody>
                    <a:bodyPr/>
                    <a:lstStyle/>
                    <a:p>
                      <a:pPr latinLnBrk="1"/>
                      <a:r>
                        <a:rPr lang="zh-CN" altLang="en-US">
                          <a:effectLst/>
                        </a:rPr>
                        <a:t>时间戳</a:t>
                      </a:r>
                    </a:p>
                  </a:txBody>
                  <a:tcPr>
                    <a:lnL>
                      <a:noFill/>
                    </a:lnL>
                    <a:lnR>
                      <a:noFill/>
                    </a:lnR>
                    <a:lnT>
                      <a:noFill/>
                    </a:lnT>
                    <a:lnB>
                      <a:noFill/>
                    </a:lnB>
                  </a:tcPr>
                </a:tc>
                <a:extLst>
                  <a:ext uri="{0D108BD9-81ED-4DB2-BD59-A6C34878D82A}">
                    <a16:rowId xmlns:a16="http://schemas.microsoft.com/office/drawing/2014/main" val="2741852180"/>
                  </a:ext>
                </a:extLst>
              </a:tr>
              <a:tr h="471788">
                <a:tc>
                  <a:txBody>
                    <a:bodyPr/>
                    <a:lstStyle/>
                    <a:p>
                      <a:pPr latinLnBrk="1"/>
                      <a:r>
                        <a:rPr lang="en-US">
                          <a:effectLst/>
                        </a:rPr>
                        <a:t>nonce</a:t>
                      </a:r>
                    </a:p>
                  </a:txBody>
                  <a:tcPr>
                    <a:lnL>
                      <a:noFill/>
                    </a:lnL>
                    <a:lnR>
                      <a:noFill/>
                    </a:lnR>
                    <a:lnT>
                      <a:noFill/>
                    </a:lnT>
                    <a:lnB>
                      <a:noFill/>
                    </a:lnB>
                  </a:tcPr>
                </a:tc>
                <a:tc>
                  <a:txBody>
                    <a:bodyPr/>
                    <a:lstStyle/>
                    <a:p>
                      <a:pPr latinLnBrk="1"/>
                      <a:r>
                        <a:rPr lang="zh-CN" altLang="en-US">
                          <a:effectLst/>
                        </a:rPr>
                        <a:t>随机数</a:t>
                      </a:r>
                    </a:p>
                  </a:txBody>
                  <a:tcPr>
                    <a:lnL>
                      <a:noFill/>
                    </a:lnL>
                    <a:lnR>
                      <a:noFill/>
                    </a:lnR>
                    <a:lnT>
                      <a:noFill/>
                    </a:lnT>
                    <a:lnB>
                      <a:noFill/>
                    </a:lnB>
                  </a:tcPr>
                </a:tc>
                <a:extLst>
                  <a:ext uri="{0D108BD9-81ED-4DB2-BD59-A6C34878D82A}">
                    <a16:rowId xmlns:a16="http://schemas.microsoft.com/office/drawing/2014/main" val="390924034"/>
                  </a:ext>
                </a:extLst>
              </a:tr>
              <a:tr h="471788">
                <a:tc>
                  <a:txBody>
                    <a:bodyPr/>
                    <a:lstStyle/>
                    <a:p>
                      <a:pPr latinLnBrk="1"/>
                      <a:r>
                        <a:rPr lang="en-US">
                          <a:effectLst/>
                        </a:rPr>
                        <a:t>echostr</a:t>
                      </a:r>
                    </a:p>
                  </a:txBody>
                  <a:tcPr>
                    <a:lnL>
                      <a:noFill/>
                    </a:lnL>
                    <a:lnR>
                      <a:noFill/>
                    </a:lnR>
                    <a:lnT>
                      <a:noFill/>
                    </a:lnT>
                    <a:lnB>
                      <a:noFill/>
                    </a:lnB>
                  </a:tcPr>
                </a:tc>
                <a:tc>
                  <a:txBody>
                    <a:bodyPr/>
                    <a:lstStyle/>
                    <a:p>
                      <a:pPr latinLnBrk="1"/>
                      <a:r>
                        <a:rPr lang="zh-CN" altLang="en-US" dirty="0">
                          <a:effectLst/>
                        </a:rPr>
                        <a:t>随机字符串</a:t>
                      </a:r>
                    </a:p>
                  </a:txBody>
                  <a:tcPr>
                    <a:lnL>
                      <a:noFill/>
                    </a:lnL>
                    <a:lnR>
                      <a:noFill/>
                    </a:lnR>
                    <a:lnT>
                      <a:noFill/>
                    </a:lnT>
                    <a:lnB>
                      <a:noFill/>
                    </a:lnB>
                  </a:tcPr>
                </a:tc>
                <a:extLst>
                  <a:ext uri="{0D108BD9-81ED-4DB2-BD59-A6C34878D82A}">
                    <a16:rowId xmlns:a16="http://schemas.microsoft.com/office/drawing/2014/main" val="3741451351"/>
                  </a:ext>
                </a:extLst>
              </a:tr>
            </a:tbl>
          </a:graphicData>
        </a:graphic>
      </p:graphicFrame>
    </p:spTree>
    <p:extLst>
      <p:ext uri="{BB962C8B-B14F-4D97-AF65-F5344CB8AC3E}">
        <p14:creationId xmlns:p14="http://schemas.microsoft.com/office/powerpoint/2010/main" val="39129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8604250" cy="685800"/>
          </a:xfrm>
        </p:spPr>
        <p:txBody>
          <a:bodyPr/>
          <a:lstStyle/>
          <a:p>
            <a:r>
              <a:rPr lang="zh-CN" altLang="en-US" b="0" dirty="0"/>
              <a:t>开发者</a:t>
            </a:r>
            <a:r>
              <a:rPr lang="en-US" altLang="zh-CN" b="0" dirty="0"/>
              <a:t>URL</a:t>
            </a:r>
            <a:r>
              <a:rPr lang="zh-CN" altLang="en-US" b="0" dirty="0"/>
              <a:t>验证</a:t>
            </a:r>
          </a:p>
        </p:txBody>
      </p:sp>
      <p:sp>
        <p:nvSpPr>
          <p:cNvPr id="3" name="文本框 2"/>
          <p:cNvSpPr txBox="1"/>
          <p:nvPr/>
        </p:nvSpPr>
        <p:spPr>
          <a:xfrm>
            <a:off x="1228725" y="1857375"/>
            <a:ext cx="9572625" cy="4555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详细过程可以参考微信开发接入指南：</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hlinkClick r:id="rId2"/>
              </a:rPr>
              <a:t>https://mp.weixin.qq.com/wiki?t=resource/res_main&amp;id=mp1421135319</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微信服务器会使用</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请求把</a:t>
            </a:r>
            <a:r>
              <a:rPr lang="en-US" altLang="zh-CN" sz="2000" dirty="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timestramp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nonce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echostr</a:t>
            </a:r>
            <a:r>
              <a:rPr lang="zh-CN" altLang="en-US" sz="2000" dirty="0">
                <a:latin typeface="微软雅黑" panose="020B0503020204020204" pitchFamily="34" charset="-122"/>
                <a:ea typeface="微软雅黑" panose="020B0503020204020204" pitchFamily="34" charset="-122"/>
              </a:rPr>
              <a:t>几个参数发送到开发者提交的</a:t>
            </a: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开发者服务器校验过程：</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solidFill>
                  <a:schemeClr val="accent6">
                    <a:lumMod val="75000"/>
                  </a:schemeClr>
                </a:solidFill>
              </a:rPr>
              <a:t>1</a:t>
            </a:r>
            <a:r>
              <a:rPr lang="zh-CN" altLang="en-US" sz="2000" dirty="0">
                <a:solidFill>
                  <a:schemeClr val="accent6">
                    <a:lumMod val="75000"/>
                  </a:schemeClr>
                </a:solidFill>
              </a:rPr>
              <a:t>）将</a:t>
            </a:r>
            <a:r>
              <a:rPr lang="en-US" altLang="zh-CN" sz="2000" dirty="0">
                <a:solidFill>
                  <a:schemeClr val="accent6">
                    <a:lumMod val="75000"/>
                  </a:schemeClr>
                </a:solidFill>
              </a:rPr>
              <a:t>token</a:t>
            </a:r>
            <a:r>
              <a:rPr lang="zh-CN" altLang="en-US" sz="2000" dirty="0">
                <a:solidFill>
                  <a:schemeClr val="accent6">
                    <a:lumMod val="75000"/>
                  </a:schemeClr>
                </a:solidFill>
              </a:rPr>
              <a:t>、</a:t>
            </a:r>
            <a:r>
              <a:rPr lang="en-US" altLang="zh-CN" sz="2000" dirty="0">
                <a:solidFill>
                  <a:schemeClr val="accent6">
                    <a:lumMod val="75000"/>
                  </a:schemeClr>
                </a:solidFill>
              </a:rPr>
              <a:t>timestamp</a:t>
            </a:r>
            <a:r>
              <a:rPr lang="zh-CN" altLang="en-US" sz="2000" dirty="0">
                <a:solidFill>
                  <a:schemeClr val="accent6">
                    <a:lumMod val="75000"/>
                  </a:schemeClr>
                </a:solidFill>
              </a:rPr>
              <a:t>、</a:t>
            </a:r>
            <a:r>
              <a:rPr lang="en-US" altLang="zh-CN" sz="2000" dirty="0">
                <a:solidFill>
                  <a:schemeClr val="accent6">
                    <a:lumMod val="75000"/>
                  </a:schemeClr>
                </a:solidFill>
              </a:rPr>
              <a:t>nonce</a:t>
            </a:r>
            <a:r>
              <a:rPr lang="zh-CN" altLang="en-US" sz="2000" dirty="0">
                <a:solidFill>
                  <a:schemeClr val="accent6">
                    <a:lumMod val="75000"/>
                  </a:schemeClr>
                </a:solidFill>
              </a:rPr>
              <a:t>三个参数进行字典序排序</a:t>
            </a:r>
          </a:p>
          <a:p>
            <a:pPr lvl="1">
              <a:lnSpc>
                <a:spcPct val="150000"/>
              </a:lnSpc>
            </a:pPr>
            <a:r>
              <a:rPr lang="en-US" altLang="zh-CN" sz="2000" dirty="0">
                <a:solidFill>
                  <a:schemeClr val="accent6">
                    <a:lumMod val="75000"/>
                  </a:schemeClr>
                </a:solidFill>
              </a:rPr>
              <a:t>2</a:t>
            </a:r>
            <a:r>
              <a:rPr lang="zh-CN" altLang="en-US" sz="2000" dirty="0">
                <a:solidFill>
                  <a:schemeClr val="accent6">
                    <a:lumMod val="75000"/>
                  </a:schemeClr>
                </a:solidFill>
              </a:rPr>
              <a:t>）将三个参数字符串拼接成一个字符串进行</a:t>
            </a:r>
            <a:r>
              <a:rPr lang="en-US" altLang="zh-CN" sz="2000" dirty="0">
                <a:solidFill>
                  <a:schemeClr val="accent6">
                    <a:lumMod val="75000"/>
                  </a:schemeClr>
                </a:solidFill>
              </a:rPr>
              <a:t>sha1</a:t>
            </a:r>
            <a:r>
              <a:rPr lang="zh-CN" altLang="en-US" sz="2000" dirty="0">
                <a:solidFill>
                  <a:schemeClr val="accent6">
                    <a:lumMod val="75000"/>
                  </a:schemeClr>
                </a:solidFill>
              </a:rPr>
              <a:t>加密</a:t>
            </a:r>
          </a:p>
          <a:p>
            <a:pPr lvl="1">
              <a:lnSpc>
                <a:spcPct val="150000"/>
              </a:lnSpc>
            </a:pPr>
            <a:r>
              <a:rPr lang="en-US" altLang="zh-CN" sz="2000" dirty="0">
                <a:solidFill>
                  <a:schemeClr val="accent6">
                    <a:lumMod val="75000"/>
                  </a:schemeClr>
                </a:solidFill>
              </a:rPr>
              <a:t>3</a:t>
            </a:r>
            <a:r>
              <a:rPr lang="zh-CN" altLang="en-US" sz="2000" dirty="0">
                <a:solidFill>
                  <a:schemeClr val="accent6">
                    <a:lumMod val="75000"/>
                  </a:schemeClr>
                </a:solidFill>
              </a:rPr>
              <a:t>）开发者获得加密后的字符串可与</a:t>
            </a:r>
            <a:r>
              <a:rPr lang="en-US" altLang="zh-CN" sz="2000" dirty="0">
                <a:solidFill>
                  <a:schemeClr val="accent6">
                    <a:lumMod val="75000"/>
                  </a:schemeClr>
                </a:solidFill>
              </a:rPr>
              <a:t>signature</a:t>
            </a:r>
            <a:r>
              <a:rPr lang="zh-CN" altLang="en-US" sz="2000" dirty="0">
                <a:solidFill>
                  <a:schemeClr val="accent6">
                    <a:lumMod val="75000"/>
                  </a:schemeClr>
                </a:solidFill>
              </a:rPr>
              <a:t>对比，标识该请求来源于微信</a:t>
            </a:r>
            <a:endParaRPr lang="en-US" altLang="zh-CN" sz="2000" dirty="0">
              <a:solidFill>
                <a:schemeClr val="accent6">
                  <a:lumMod val="75000"/>
                </a:schemeClr>
              </a:solidFill>
            </a:endParaRPr>
          </a:p>
          <a:p>
            <a:pPr lvl="1">
              <a:lnSpc>
                <a:spcPct val="150000"/>
              </a:lnSpc>
            </a:pPr>
            <a:r>
              <a:rPr lang="en-US" altLang="zh-CN" sz="2000" dirty="0">
                <a:solidFill>
                  <a:schemeClr val="accent6">
                    <a:lumMod val="75000"/>
                  </a:schemeClr>
                </a:solidFill>
              </a:rPr>
              <a:t>4</a:t>
            </a:r>
            <a:r>
              <a:rPr lang="zh-CN" altLang="en-US" sz="2000" dirty="0">
                <a:solidFill>
                  <a:schemeClr val="accent6">
                    <a:lumMod val="75000"/>
                  </a:schemeClr>
                </a:solidFill>
              </a:rPr>
              <a:t>）正确则原样返回</a:t>
            </a:r>
            <a:r>
              <a:rPr lang="en-US" altLang="zh-CN" sz="2000" dirty="0" err="1">
                <a:solidFill>
                  <a:schemeClr val="accent6">
                    <a:lumMod val="75000"/>
                  </a:schemeClr>
                </a:solidFill>
              </a:rPr>
              <a:t>echostr</a:t>
            </a:r>
            <a:r>
              <a:rPr lang="zh-CN" altLang="en-US" sz="2000" dirty="0">
                <a:solidFill>
                  <a:schemeClr val="accent6">
                    <a:lumMod val="75000"/>
                  </a:schemeClr>
                </a:solidFill>
              </a:rPr>
              <a:t>参数内容</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注意：验证过程和通信过程互斥。验证只需要一次，通过以后，就不再需要验证。</a:t>
            </a:r>
          </a:p>
        </p:txBody>
      </p:sp>
    </p:spTree>
    <p:extLst>
      <p:ext uri="{BB962C8B-B14F-4D97-AF65-F5344CB8AC3E}">
        <p14:creationId xmlns:p14="http://schemas.microsoft.com/office/powerpoint/2010/main" val="12490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举例</a:t>
            </a:r>
          </a:p>
        </p:txBody>
      </p:sp>
      <p:sp>
        <p:nvSpPr>
          <p:cNvPr id="4" name="文本框 3"/>
          <p:cNvSpPr txBox="1"/>
          <p:nvPr/>
        </p:nvSpPr>
        <p:spPr>
          <a:xfrm>
            <a:off x="1054099" y="1771650"/>
            <a:ext cx="10818813" cy="3785652"/>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token=‘hello’;  nonce=1023;  timestamp= ‘1498629517’;  </a:t>
            </a:r>
            <a:r>
              <a:rPr lang="en-US" altLang="zh-CN" sz="2000" dirty="0" err="1">
                <a:latin typeface="微软雅黑" panose="020B0503020204020204" pitchFamily="34" charset="-122"/>
                <a:ea typeface="微软雅黑" panose="020B0503020204020204" pitchFamily="34" charset="-122"/>
              </a:rPr>
              <a:t>echoStr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asdfg</a:t>
            </a:r>
            <a:r>
              <a:rPr lang="en-US" altLang="zh-CN" sz="2000" dirty="0">
                <a:latin typeface="微软雅黑" panose="020B0503020204020204" pitchFamily="34" charset="-122"/>
                <a:ea typeface="微软雅黑" panose="020B0503020204020204" pitchFamily="34" charset="-122"/>
              </a:rPr>
              <a:t>’;</a:t>
            </a:r>
            <a:endParaRPr lang="en-US" altLang="zh-CN" dirty="0"/>
          </a:p>
          <a:p>
            <a:pPr>
              <a:lnSpc>
                <a:spcPct val="150000"/>
              </a:lnSpc>
            </a:pPr>
            <a:r>
              <a:rPr lang="zh-CN" altLang="en-US" sz="2000" dirty="0">
                <a:latin typeface="微软雅黑" panose="020B0503020204020204" pitchFamily="34" charset="-122"/>
                <a:ea typeface="微软雅黑" panose="020B0503020204020204" pitchFamily="34" charset="-122"/>
              </a:rPr>
              <a:t>经过以上步骤操作后得到</a:t>
            </a:r>
            <a:r>
              <a:rPr lang="en-US" altLang="zh-CN" sz="2000" dirty="0">
                <a:latin typeface="微软雅黑" panose="020B0503020204020204" pitchFamily="34" charset="-122"/>
                <a:ea typeface="微软雅黑" panose="020B0503020204020204" pitchFamily="34" charset="-122"/>
              </a:rPr>
              <a:t>signature=‘</a:t>
            </a:r>
            <a:r>
              <a:rPr lang="en-US" altLang="zh-CN" sz="2000" dirty="0"/>
              <a:t>a9b915c2be2f9ecda24053f590b93f0dd85eb91b</a:t>
            </a:r>
            <a:r>
              <a:rPr lang="en-US" altLang="zh-CN" sz="2000" dirty="0">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微信服务器发送的请求就是：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[URL]?signature=</a:t>
            </a:r>
            <a:r>
              <a:rPr lang="en-US" altLang="zh-CN" sz="2000" dirty="0"/>
              <a:t> </a:t>
            </a:r>
            <a:r>
              <a:rPr lang="en-US" altLang="zh-CN" sz="2000" dirty="0">
                <a:latin typeface="微软雅黑" panose="020B0503020204020204" pitchFamily="34" charset="-122"/>
                <a:ea typeface="微软雅黑" panose="020B0503020204020204" pitchFamily="34" charset="-122"/>
              </a:rPr>
              <a:t>a9b915c2be2f9ecda24053f590b93f0dd85eb91b</a:t>
            </a:r>
            <a:r>
              <a:rPr lang="en-US" altLang="zh-CN" sz="2000" dirty="0"/>
              <a:t>&amp;</a:t>
            </a:r>
            <a:r>
              <a:rPr lang="en-US" altLang="zh-CN" sz="2000" dirty="0">
                <a:latin typeface="微软雅黑" panose="020B0503020204020204" pitchFamily="34" charset="-122"/>
                <a:ea typeface="微软雅黑" panose="020B0503020204020204" pitchFamily="34" charset="-122"/>
              </a:rPr>
              <a:t>timestamp</a:t>
            </a:r>
            <a:r>
              <a:rPr lang="en-US" altLang="zh-CN" sz="2000" dirty="0"/>
              <a:t>=</a:t>
            </a:r>
            <a:r>
              <a:rPr lang="en-US" altLang="zh-CN" sz="2000" dirty="0">
                <a:latin typeface="微软雅黑" panose="020B0503020204020204" pitchFamily="34" charset="-122"/>
                <a:ea typeface="微软雅黑" panose="020B0503020204020204" pitchFamily="34" charset="-122"/>
              </a:rPr>
              <a:t>1498629517&amp;nonce=1023&amp;echoStr=</a:t>
            </a:r>
            <a:r>
              <a:rPr lang="en-US" altLang="zh-CN" sz="2000" dirty="0" err="1">
                <a:latin typeface="微软雅黑" panose="020B0503020204020204" pitchFamily="34" charset="-122"/>
                <a:ea typeface="微软雅黑" panose="020B0503020204020204" pitchFamily="34" charset="-122"/>
              </a:rPr>
              <a:t>asdfg</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开发者服务器根据配置好的</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使用相同的处理过程计算后与</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参数</a:t>
            </a:r>
            <a:r>
              <a:rPr lang="en-US" altLang="zh-CN" sz="2000" dirty="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判断是不是相同，相同返回</a:t>
            </a:r>
            <a:r>
              <a:rPr lang="en-US" altLang="zh-CN" sz="2000" dirty="0" err="1">
                <a:latin typeface="微软雅黑" panose="020B0503020204020204" pitchFamily="34" charset="-122"/>
                <a:ea typeface="微软雅黑" panose="020B0503020204020204" pitchFamily="34" charset="-122"/>
              </a:rPr>
              <a:t>asdfg</a:t>
            </a:r>
            <a:r>
              <a:rPr lang="zh-CN" altLang="en-US" sz="2000" dirty="0">
                <a:latin typeface="微软雅黑" panose="020B0503020204020204" pitchFamily="34" charset="-122"/>
                <a:ea typeface="微软雅黑" panose="020B0503020204020204" pitchFamily="34" charset="-122"/>
              </a:rPr>
              <a:t>否则返回空值。</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55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89775" cy="685800"/>
          </a:xfrm>
        </p:spPr>
        <p:txBody>
          <a:bodyPr/>
          <a:lstStyle/>
          <a:p>
            <a:r>
              <a:rPr lang="zh-CN" altLang="en-US" b="0" dirty="0"/>
              <a:t>开发者服务器</a:t>
            </a:r>
            <a:r>
              <a:rPr lang="en-US" altLang="zh-CN" b="0" dirty="0"/>
              <a:t>URL</a:t>
            </a:r>
            <a:r>
              <a:rPr lang="zh-CN" altLang="en-US" b="0" dirty="0"/>
              <a:t>验证代码</a:t>
            </a:r>
          </a:p>
        </p:txBody>
      </p:sp>
      <p:sp>
        <p:nvSpPr>
          <p:cNvPr id="4" name="文本框 3"/>
          <p:cNvSpPr txBox="1"/>
          <p:nvPr/>
        </p:nvSpPr>
        <p:spPr>
          <a:xfrm>
            <a:off x="1054098" y="1600200"/>
            <a:ext cx="6310263" cy="4708981"/>
          </a:xfrm>
          <a:prstGeom prst="rect">
            <a:avLst/>
          </a:prstGeom>
          <a:noFill/>
        </p:spPr>
        <p:txBody>
          <a:bodyPr wrap="square" rtlCol="0">
            <a:spAutoFit/>
          </a:bodyPr>
          <a:lstStyle/>
          <a:p>
            <a:pPr>
              <a:lnSpc>
                <a:spcPts val="2400"/>
              </a:lnSpc>
            </a:pPr>
            <a:r>
              <a:rPr lang="en-US" altLang="zh-CN" dirty="0">
                <a:latin typeface="Consolas" panose="020B0609020204030204" pitchFamily="49" charset="0"/>
                <a:ea typeface="微软雅黑" panose="020B0503020204020204" pitchFamily="34" charset="-122"/>
              </a:rPr>
              <a:t>private function </a:t>
            </a:r>
            <a:r>
              <a:rPr lang="en-US" altLang="zh-CN" dirty="0" err="1">
                <a:latin typeface="Consolas" panose="020B0609020204030204" pitchFamily="49" charset="0"/>
                <a:ea typeface="微软雅黑" panose="020B0503020204020204" pitchFamily="34" charset="-122"/>
              </a:rPr>
              <a:t>checkSignature</a:t>
            </a:r>
            <a:r>
              <a:rPr lang="en-US" altLang="zh-CN" dirty="0">
                <a:latin typeface="Consolas" panose="020B0609020204030204" pitchFamily="49" charset="0"/>
                <a:ea typeface="微软雅黑" panose="020B0503020204020204" pitchFamily="34" charset="-122"/>
              </a:rPr>
              <a:t>() { </a:t>
            </a:r>
          </a:p>
          <a:p>
            <a:pPr>
              <a:lnSpc>
                <a:spcPts val="2400"/>
              </a:lnSpc>
            </a:pPr>
            <a:r>
              <a:rPr lang="en-US" altLang="zh-CN" dirty="0">
                <a:latin typeface="Consolas" panose="020B0609020204030204" pitchFamily="49" charset="0"/>
                <a:ea typeface="微软雅黑" panose="020B0503020204020204" pitchFamily="34" charset="-122"/>
              </a:rPr>
              <a:t>    $signature = $_GET["signature"]; </a:t>
            </a:r>
          </a:p>
          <a:p>
            <a:pPr>
              <a:lnSpc>
                <a:spcPts val="2400"/>
              </a:lnSpc>
            </a:pPr>
            <a:r>
              <a:rPr lang="en-US" altLang="zh-CN" dirty="0">
                <a:latin typeface="Consolas" panose="020B0609020204030204" pitchFamily="49" charset="0"/>
                <a:ea typeface="微软雅黑" panose="020B0503020204020204" pitchFamily="34" charset="-122"/>
              </a:rPr>
              <a:t>    $timestamp = $_GET["timestamp"];        </a:t>
            </a:r>
          </a:p>
          <a:p>
            <a:pPr>
              <a:lnSpc>
                <a:spcPts val="2400"/>
              </a:lnSpc>
            </a:pPr>
            <a:r>
              <a:rPr lang="en-US" altLang="zh-CN" dirty="0">
                <a:latin typeface="Consolas" panose="020B0609020204030204" pitchFamily="49" charset="0"/>
                <a:ea typeface="微软雅黑" panose="020B0503020204020204" pitchFamily="34" charset="-122"/>
              </a:rPr>
              <a:t>    $nonce = $_GET["nonce"];	</a:t>
            </a:r>
          </a:p>
          <a:p>
            <a:pPr>
              <a:lnSpc>
                <a:spcPts val="2400"/>
              </a:lnSpc>
            </a:pPr>
            <a:r>
              <a:rPr lang="en-US" altLang="zh-CN" dirty="0">
                <a:latin typeface="Consolas" panose="020B0609020204030204" pitchFamily="49" charset="0"/>
                <a:ea typeface="微软雅黑" panose="020B0503020204020204" pitchFamily="34" charset="-122"/>
              </a:rPr>
              <a:t>    $token = $this-&gt;_token; //</a:t>
            </a:r>
            <a:r>
              <a:rPr lang="zh-CN" altLang="en-US" dirty="0">
                <a:latin typeface="Consolas" panose="020B0609020204030204" pitchFamily="49" charset="0"/>
                <a:ea typeface="微软雅黑" panose="020B0503020204020204" pitchFamily="34" charset="-122"/>
              </a:rPr>
              <a:t>你设置的</a:t>
            </a:r>
            <a:r>
              <a:rPr lang="en-US" altLang="zh-CN" dirty="0">
                <a:latin typeface="Consolas" panose="020B0609020204030204" pitchFamily="49" charset="0"/>
                <a:ea typeface="微软雅黑" panose="020B0503020204020204" pitchFamily="34" charset="-122"/>
              </a:rPr>
              <a:t>Token</a:t>
            </a: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 array($token, $timestamp, $nonce);</a:t>
            </a:r>
          </a:p>
          <a:p>
            <a:pPr>
              <a:lnSpc>
                <a:spcPts val="2400"/>
              </a:lnSpc>
            </a:pPr>
            <a:r>
              <a:rPr lang="en-US" altLang="zh-CN" dirty="0">
                <a:latin typeface="Consolas" panose="020B0609020204030204" pitchFamily="49" charset="0"/>
                <a:ea typeface="微软雅黑" panose="020B0503020204020204" pitchFamily="34" charset="-122"/>
              </a:rPr>
              <a:t>    sort($</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字典排序</a:t>
            </a:r>
            <a:endParaRPr lang="en-US" altLang="zh-CN" dirty="0">
              <a:latin typeface="Consolas" panose="020B0609020204030204" pitchFamily="49" charset="0"/>
              <a:ea typeface="微软雅黑" panose="020B0503020204020204" pitchFamily="34" charset="-122"/>
            </a:endParaRP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implode( $</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a:t>
            </a: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sha1(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加密</a:t>
            </a:r>
            <a:endParaRPr lang="en-US" altLang="zh-CN" dirty="0">
              <a:latin typeface="Consolas" panose="020B0609020204030204" pitchFamily="49" charset="0"/>
              <a:ea typeface="微软雅黑" panose="020B0503020204020204" pitchFamily="34" charset="-122"/>
            </a:endParaRPr>
          </a:p>
          <a:p>
            <a:pPr>
              <a:lnSpc>
                <a:spcPts val="2400"/>
              </a:lnSpc>
            </a:pPr>
            <a:r>
              <a:rPr lang="en-US" altLang="zh-CN" dirty="0">
                <a:latin typeface="Consolas" panose="020B0609020204030204" pitchFamily="49" charset="0"/>
                <a:ea typeface="微软雅黑" panose="020B0503020204020204" pitchFamily="34" charset="-122"/>
              </a:rPr>
              <a:t>    if(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$signature ){</a:t>
            </a:r>
          </a:p>
          <a:p>
            <a:pPr>
              <a:lnSpc>
                <a:spcPts val="2400"/>
              </a:lnSpc>
            </a:pPr>
            <a:r>
              <a:rPr lang="en-US" altLang="zh-CN" dirty="0">
                <a:latin typeface="Consolas" panose="020B0609020204030204" pitchFamily="49" charset="0"/>
                <a:ea typeface="微软雅黑" panose="020B0503020204020204" pitchFamily="34" charset="-122"/>
              </a:rPr>
              <a:t>        return true;</a:t>
            </a:r>
          </a:p>
          <a:p>
            <a:pPr>
              <a:lnSpc>
                <a:spcPts val="2400"/>
              </a:lnSpc>
            </a:pPr>
            <a:r>
              <a:rPr lang="en-US" altLang="zh-CN" dirty="0">
                <a:latin typeface="Consolas" panose="020B0609020204030204" pitchFamily="49" charset="0"/>
                <a:ea typeface="微软雅黑" panose="020B0503020204020204" pitchFamily="34" charset="-122"/>
              </a:rPr>
              <a:t>    }else{</a:t>
            </a:r>
          </a:p>
          <a:p>
            <a:pPr>
              <a:lnSpc>
                <a:spcPts val="2400"/>
              </a:lnSpc>
            </a:pPr>
            <a:r>
              <a:rPr lang="en-US" altLang="zh-CN" dirty="0">
                <a:latin typeface="Consolas" panose="020B0609020204030204" pitchFamily="49" charset="0"/>
                <a:ea typeface="微软雅黑" panose="020B0503020204020204" pitchFamily="34" charset="-122"/>
              </a:rPr>
              <a:t>        return false;</a:t>
            </a:r>
          </a:p>
          <a:p>
            <a:pPr>
              <a:lnSpc>
                <a:spcPts val="2400"/>
              </a:lnSpc>
            </a:pPr>
            <a:r>
              <a:rPr lang="en-US" altLang="zh-CN" dirty="0">
                <a:latin typeface="Consolas" panose="020B0609020204030204" pitchFamily="49" charset="0"/>
                <a:ea typeface="微软雅黑" panose="020B0503020204020204" pitchFamily="34" charset="-122"/>
              </a:rPr>
              <a:t>    }</a:t>
            </a:r>
          </a:p>
          <a:p>
            <a:pPr>
              <a:lnSpc>
                <a:spcPts val="2400"/>
              </a:lnSpc>
            </a:pPr>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
        <p:nvSpPr>
          <p:cNvPr id="3" name="文本框 2"/>
          <p:cNvSpPr txBox="1"/>
          <p:nvPr/>
        </p:nvSpPr>
        <p:spPr>
          <a:xfrm>
            <a:off x="7561005" y="4254910"/>
            <a:ext cx="4406540" cy="1754326"/>
          </a:xfrm>
          <a:prstGeom prst="rect">
            <a:avLst/>
          </a:prstGeom>
          <a:noFill/>
        </p:spPr>
        <p:txBody>
          <a:bodyPr wrap="square" rtlCol="0">
            <a:spAutoFit/>
          </a:bodyPr>
          <a:lstStyle/>
          <a:p>
            <a:r>
              <a:rPr lang="en-US" altLang="zh-CN" dirty="0">
                <a:latin typeface="Consolas" panose="020B0609020204030204" pitchFamily="49" charset="0"/>
                <a:ea typeface="微软雅黑" panose="020B0503020204020204" pitchFamily="34" charset="-122"/>
              </a:rPr>
              <a:t>public function valid()  {</a:t>
            </a:r>
          </a:p>
          <a:p>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 = $_GET["</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    if($this-&gt;</a:t>
            </a:r>
            <a:r>
              <a:rPr lang="en-US" altLang="zh-CN" dirty="0" err="1">
                <a:latin typeface="Consolas" panose="020B0609020204030204" pitchFamily="49" charset="0"/>
                <a:ea typeface="微软雅黑" panose="020B0503020204020204" pitchFamily="34" charset="-122"/>
              </a:rPr>
              <a:t>checkSignature</a:t>
            </a:r>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        exit($</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a:t>
            </a:r>
          </a:p>
          <a:p>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7255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完整的验证文件</a:t>
            </a:r>
          </a:p>
        </p:txBody>
      </p:sp>
      <p:sp>
        <p:nvSpPr>
          <p:cNvPr id="4" name="文本框 3"/>
          <p:cNvSpPr txBox="1"/>
          <p:nvPr/>
        </p:nvSpPr>
        <p:spPr>
          <a:xfrm>
            <a:off x="1271588" y="1743075"/>
            <a:ext cx="9901237"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下载链接：</a:t>
            </a:r>
            <a:r>
              <a:rPr lang="en-US" altLang="zh-CN" sz="2400" dirty="0">
                <a:latin typeface="微软雅黑" panose="020B0503020204020204" pitchFamily="34" charset="-122"/>
                <a:ea typeface="微软雅黑" panose="020B0503020204020204" pitchFamily="34" charset="-122"/>
                <a:hlinkClick r:id="rId2"/>
              </a:rPr>
              <a:t>https://pan.baidu.com/s/1kVQJZoF</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提取码：</a:t>
            </a:r>
            <a:r>
              <a:rPr lang="en-US" altLang="zh-CN" sz="2400" dirty="0">
                <a:latin typeface="微软雅黑" panose="020B0503020204020204" pitchFamily="34" charset="-122"/>
                <a:ea typeface="微软雅黑" panose="020B0503020204020204" pitchFamily="34" charset="-122"/>
              </a:rPr>
              <a:t>tay7</a:t>
            </a: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下载文件后填写自己定义的</a:t>
            </a:r>
            <a:r>
              <a:rPr lang="en-US" altLang="zh-CN" sz="2400" dirty="0">
                <a:latin typeface="微软雅黑" panose="020B0503020204020204" pitchFamily="34" charset="-122"/>
                <a:ea typeface="微软雅黑" panose="020B0503020204020204" pitchFamily="34" charset="-122"/>
              </a:rPr>
              <a:t>Token</a:t>
            </a:r>
            <a:r>
              <a:rPr lang="zh-CN" altLang="en-US" sz="2400" dirty="0">
                <a:latin typeface="微软雅黑" panose="020B0503020204020204" pitchFamily="34" charset="-122"/>
                <a:ea typeface="微软雅黑" panose="020B0503020204020204" pitchFamily="34" charset="-122"/>
              </a:rPr>
              <a:t>，上传至申请的虚拟主机。</a:t>
            </a:r>
          </a:p>
        </p:txBody>
      </p:sp>
    </p:spTree>
    <p:extLst>
      <p:ext uri="{BB962C8B-B14F-4D97-AF65-F5344CB8AC3E}">
        <p14:creationId xmlns:p14="http://schemas.microsoft.com/office/powerpoint/2010/main" val="123325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验证失败的问题</a:t>
            </a:r>
          </a:p>
        </p:txBody>
      </p:sp>
      <p:sp>
        <p:nvSpPr>
          <p:cNvPr id="4" name="文本框 3"/>
          <p:cNvSpPr txBox="1"/>
          <p:nvPr/>
        </p:nvSpPr>
        <p:spPr>
          <a:xfrm>
            <a:off x="1054100" y="1900238"/>
            <a:ext cx="10190163"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路径填写有误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不一致</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代码存在错误</a:t>
            </a:r>
            <a:endParaRPr lang="en-US" altLang="zh-CN" sz="2000" dirty="0">
              <a:latin typeface="微软雅黑" panose="020B0503020204020204" pitchFamily="34" charset="-122"/>
              <a:ea typeface="微软雅黑" panose="020B0503020204020204" pitchFamily="34" charset="-122"/>
            </a:endParaRPr>
          </a:p>
          <a:p>
            <a:endParaRPr lang="en-US" altLang="zh-CN" dirty="0"/>
          </a:p>
        </p:txBody>
      </p:sp>
    </p:spTree>
    <p:extLst>
      <p:ext uri="{BB962C8B-B14F-4D97-AF65-F5344CB8AC3E}">
        <p14:creationId xmlns:p14="http://schemas.microsoft.com/office/powerpoint/2010/main" val="280304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060950" cy="685800"/>
          </a:xfrm>
        </p:spPr>
        <p:txBody>
          <a:bodyPr/>
          <a:lstStyle/>
          <a:p>
            <a:r>
              <a:rPr lang="zh-CN" altLang="en-US" b="0" dirty="0"/>
              <a:t>验证完成后的操作</a:t>
            </a:r>
          </a:p>
        </p:txBody>
      </p:sp>
      <p:sp>
        <p:nvSpPr>
          <p:cNvPr id="4" name="文本框 3"/>
          <p:cNvSpPr txBox="1"/>
          <p:nvPr/>
        </p:nvSpPr>
        <p:spPr>
          <a:xfrm>
            <a:off x="1257300" y="1814513"/>
            <a:ext cx="9858375"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验证成功以后，就要把执行验证过程的代码注释掉：</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处理消息的流程与验证的流程是互斥的，如果不注释掉。那么当微信服务器转发消息时，开发者服务器还在进行验证流程的处理，就会出现错误。</a:t>
            </a:r>
          </a:p>
        </p:txBody>
      </p:sp>
    </p:spTree>
    <p:extLst>
      <p:ext uri="{BB962C8B-B14F-4D97-AF65-F5344CB8AC3E}">
        <p14:creationId xmlns:p14="http://schemas.microsoft.com/office/powerpoint/2010/main" val="124506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第二节</a:t>
            </a:r>
          </a:p>
        </p:txBody>
      </p:sp>
      <p:sp>
        <p:nvSpPr>
          <p:cNvPr id="5" name="文本框 4"/>
          <p:cNvSpPr txBox="1"/>
          <p:nvPr/>
        </p:nvSpPr>
        <p:spPr>
          <a:xfrm>
            <a:off x="4058444" y="2085977"/>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第一个微信应用程序</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微信调试工具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780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061200" cy="685800"/>
          </a:xfrm>
        </p:spPr>
        <p:txBody>
          <a:bodyPr/>
          <a:lstStyle/>
          <a:p>
            <a:r>
              <a:rPr lang="zh-CN" altLang="en-US" b="0" dirty="0"/>
              <a:t>微信服务器转发消息的格式</a:t>
            </a:r>
          </a:p>
        </p:txBody>
      </p:sp>
      <p:sp>
        <p:nvSpPr>
          <p:cNvPr id="4" name="文本框 3"/>
          <p:cNvSpPr txBox="1"/>
          <p:nvPr/>
        </p:nvSpPr>
        <p:spPr>
          <a:xfrm>
            <a:off x="1200151" y="1528763"/>
            <a:ext cx="9886950" cy="517064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&lt;xml&gt;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toUser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fromUser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&gt;1348831860&lt;/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&gt;&lt;![CDATA[text]]&gt;&lt;/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&lt;Content&gt;&lt;![CDATA[</a:t>
            </a:r>
            <a:r>
              <a:rPr lang="en-US" altLang="zh-CN" sz="2000" dirty="0">
                <a:solidFill>
                  <a:schemeClr val="accent6"/>
                </a:solidFill>
                <a:latin typeface="微软雅黑" panose="020B0503020204020204" pitchFamily="34" charset="-122"/>
                <a:ea typeface="微软雅黑" panose="020B0503020204020204" pitchFamily="34" charset="-122"/>
              </a:rPr>
              <a:t>Hello</a:t>
            </a:r>
            <a:r>
              <a:rPr lang="en-US" altLang="zh-CN" sz="2000" dirty="0">
                <a:latin typeface="微软雅黑" panose="020B0503020204020204" pitchFamily="34" charset="-122"/>
                <a:ea typeface="微软雅黑" panose="020B0503020204020204" pitchFamily="34" charset="-122"/>
              </a:rPr>
              <a:t>]]&gt;&lt;/Content&gt;</a:t>
            </a: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accent6"/>
                </a:solidFill>
                <a:latin typeface="微软雅黑" panose="020B0503020204020204" pitchFamily="34" charset="-122"/>
                <a:ea typeface="微软雅黑" panose="020B0503020204020204" pitchFamily="34" charset="-122"/>
              </a:rPr>
              <a:t>&lt;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&gt;1234567890123456&lt;/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&lt;/xml&gt;</a:t>
            </a:r>
            <a:endParaRPr lang="en-US" altLang="zh-CN" dirty="0"/>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微信服务器转发的时候加上了</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字段，这个字段表示微信消息的唯一</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，通过这个</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就可以查到这条消息的具体信息。</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是微信服务器生成的，这些信息会存储在微信服务器的数据库中，而</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在整个数据库中是唯一的。</a:t>
            </a:r>
          </a:p>
        </p:txBody>
      </p:sp>
    </p:spTree>
    <p:extLst>
      <p:ext uri="{BB962C8B-B14F-4D97-AF65-F5344CB8AC3E}">
        <p14:creationId xmlns:p14="http://schemas.microsoft.com/office/powerpoint/2010/main" val="292189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8" name="文本框 7"/>
          <p:cNvSpPr txBox="1"/>
          <p:nvPr/>
        </p:nvSpPr>
        <p:spPr>
          <a:xfrm>
            <a:off x="4058444" y="2085977"/>
            <a:ext cx="4699794" cy="2677656"/>
          </a:xfrm>
          <a:prstGeom prst="rect">
            <a:avLst/>
          </a:prstGeom>
          <a:noFill/>
        </p:spPr>
        <p:txBody>
          <a:bodyPr wrap="square" rtlCol="0">
            <a:spAutoFit/>
          </a:bodyPr>
          <a:lstStyle/>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搭建微信开发环境</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第一个微信应用程序</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微信调试工具</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575425" cy="685800"/>
          </a:xfrm>
        </p:spPr>
        <p:txBody>
          <a:bodyPr/>
          <a:lstStyle/>
          <a:p>
            <a:r>
              <a:rPr lang="zh-CN" altLang="en-US" b="0" dirty="0"/>
              <a:t>开发者服务器如何回复</a:t>
            </a:r>
          </a:p>
        </p:txBody>
      </p:sp>
      <p:sp>
        <p:nvSpPr>
          <p:cNvPr id="4" name="文本框 3"/>
          <p:cNvSpPr txBox="1"/>
          <p:nvPr/>
        </p:nvSpPr>
        <p:spPr>
          <a:xfrm>
            <a:off x="1171575" y="1771650"/>
            <a:ext cx="9886950" cy="46628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回复文本消息的格式</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&lt;xml&gt;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toUser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fromUser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&gt;12345678&lt;/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&gt;&lt;![CDATA[text]]&gt;&lt;/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&lt;Content&gt;&lt;![CDATA[</a:t>
            </a:r>
            <a:r>
              <a:rPr lang="zh-CN" altLang="en-US" dirty="0">
                <a:solidFill>
                  <a:schemeClr val="accent6"/>
                </a:solidFill>
                <a:latin typeface="微软雅黑" panose="020B0503020204020204" pitchFamily="34" charset="-122"/>
                <a:ea typeface="微软雅黑" panose="020B0503020204020204" pitchFamily="34" charset="-122"/>
              </a:rPr>
              <a:t>你好</a:t>
            </a:r>
            <a:r>
              <a:rPr lang="en-US" altLang="zh-CN" dirty="0">
                <a:latin typeface="微软雅黑" panose="020B0503020204020204" pitchFamily="34" charset="-122"/>
                <a:ea typeface="微软雅黑" panose="020B0503020204020204" pitchFamily="34" charset="-122"/>
              </a:rPr>
              <a:t>]]&gt;&lt;/Content&gt;</a:t>
            </a:r>
          </a:p>
          <a:p>
            <a:pPr lvl="1">
              <a:lnSpc>
                <a:spcPct val="150000"/>
              </a:lnSpc>
            </a:pPr>
            <a:r>
              <a:rPr lang="en-US" altLang="zh-CN" dirty="0">
                <a:latin typeface="微软雅黑" panose="020B0503020204020204" pitchFamily="34" charset="-122"/>
                <a:ea typeface="微软雅黑" panose="020B0503020204020204" pitchFamily="34" charset="-122"/>
              </a:rPr>
              <a:t>&lt;/xml&gt;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开发者服务器在收到消息后，回复时，把收到消息的</a:t>
            </a:r>
            <a:r>
              <a:rPr lang="en-US" altLang="zh-CN" sz="2000" dirty="0" err="1">
                <a:latin typeface="微软雅黑" panose="020B0503020204020204" pitchFamily="34" charset="-122"/>
                <a:ea typeface="微软雅黑" panose="020B0503020204020204" pitchFamily="34" charset="-122"/>
              </a:rPr>
              <a:t>ToUserName</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FromUserName</a:t>
            </a:r>
            <a:r>
              <a:rPr lang="zh-CN" altLang="en-US" sz="2000" dirty="0">
                <a:latin typeface="微软雅黑" panose="020B0503020204020204" pitchFamily="34" charset="-122"/>
                <a:ea typeface="微软雅黑" panose="020B0503020204020204" pitchFamily="34" charset="-122"/>
              </a:rPr>
              <a:t>互换，返回数据到微信服务器即可。</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253972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846888" cy="685800"/>
          </a:xfrm>
        </p:spPr>
        <p:txBody>
          <a:bodyPr/>
          <a:lstStyle/>
          <a:p>
            <a:r>
              <a:rPr lang="zh-CN" altLang="en-US" b="0" dirty="0"/>
              <a:t>实现返回原始数据的功能</a:t>
            </a:r>
          </a:p>
        </p:txBody>
      </p:sp>
      <p:sp>
        <p:nvSpPr>
          <p:cNvPr id="4" name="文本框 3"/>
          <p:cNvSpPr txBox="1"/>
          <p:nvPr/>
        </p:nvSpPr>
        <p:spPr>
          <a:xfrm>
            <a:off x="1054100" y="1714499"/>
            <a:ext cx="10175875" cy="39241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第一个程序达到的效果：用户发送什么内容，程序就返回什么内容。</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程序处理过程：</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获取</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数据，使用</a:t>
            </a:r>
            <a:r>
              <a:rPr lang="en-US" altLang="zh-CN" dirty="0" err="1">
                <a:latin typeface="微软雅黑" panose="020B0503020204020204" pitchFamily="34" charset="-122"/>
                <a:ea typeface="微软雅黑" panose="020B0503020204020204" pitchFamily="34" charset="-122"/>
              </a:rPr>
              <a:t>simplexml_load_string</a:t>
            </a:r>
            <a:r>
              <a:rPr lang="zh-CN" altLang="en-US" dirty="0">
                <a:latin typeface="微软雅黑" panose="020B0503020204020204" pitchFamily="34" charset="-122"/>
                <a:ea typeface="微软雅黑" panose="020B0503020204020204" pitchFamily="34" charset="-122"/>
              </a:rPr>
              <a:t>函数把</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格式的字符串转换成</a:t>
            </a:r>
            <a:r>
              <a:rPr lang="en-US" altLang="zh-CN" dirty="0" err="1">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对象，</a:t>
            </a:r>
            <a:r>
              <a:rPr lang="en-US" altLang="zh-CN" dirty="0" err="1">
                <a:latin typeface="微软雅黑" panose="020B0503020204020204" pitchFamily="34" charset="-122"/>
                <a:ea typeface="微软雅黑" panose="020B0503020204020204" pitchFamily="34" charset="-122"/>
              </a:rPr>
              <a:t>get_object_vars</a:t>
            </a:r>
            <a:r>
              <a:rPr lang="zh-CN" altLang="en-US" dirty="0">
                <a:latin typeface="微软雅黑" panose="020B0503020204020204" pitchFamily="34" charset="-122"/>
                <a:ea typeface="微软雅黑" panose="020B0503020204020204" pitchFamily="34" charset="-122"/>
              </a:rPr>
              <a:t>可以把</a:t>
            </a:r>
            <a:r>
              <a:rPr lang="en-US" altLang="zh-CN" dirty="0">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对象的属性转换成数组。</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获取每个字段的值，判断</a:t>
            </a:r>
            <a:r>
              <a:rPr lang="en-US" altLang="zh-CN" dirty="0" err="1">
                <a:latin typeface="微软雅黑" panose="020B0503020204020204" pitchFamily="34" charset="-122"/>
                <a:ea typeface="微软雅黑" panose="020B0503020204020204" pitchFamily="34" charset="-122"/>
              </a:rPr>
              <a:t>MsgType</a:t>
            </a:r>
            <a:r>
              <a:rPr lang="zh-CN" altLang="en-US" dirty="0">
                <a:latin typeface="微软雅黑" panose="020B0503020204020204" pitchFamily="34" charset="-122"/>
                <a:ea typeface="微软雅黑" panose="020B0503020204020204" pitchFamily="34" charset="-122"/>
              </a:rPr>
              <a:t>字段是不是</a:t>
            </a:r>
            <a:r>
              <a:rPr lang="en-US" altLang="zh-CN" dirty="0">
                <a:latin typeface="微软雅黑" panose="020B0503020204020204" pitchFamily="34" charset="-122"/>
                <a:ea typeface="微软雅黑" panose="020B0503020204020204" pitchFamily="34" charset="-122"/>
              </a:rPr>
              <a:t>text</a:t>
            </a:r>
            <a:r>
              <a:rPr lang="zh-CN" altLang="en-US" dirty="0">
                <a:latin typeface="微软雅黑" panose="020B0503020204020204" pitchFamily="34" charset="-122"/>
                <a:ea typeface="微软雅黑" panose="020B0503020204020204" pitchFamily="34" charset="-122"/>
              </a:rPr>
              <a:t>，是的话获取</a:t>
            </a:r>
            <a:r>
              <a:rPr lang="en-US" altLang="zh-CN" dirty="0">
                <a:latin typeface="微软雅黑" panose="020B0503020204020204" pitchFamily="34" charset="-122"/>
                <a:ea typeface="微软雅黑" panose="020B0503020204020204" pitchFamily="34" charset="-122"/>
              </a:rPr>
              <a:t>Content</a:t>
            </a:r>
            <a:r>
              <a:rPr lang="zh-CN" altLang="en-US" dirty="0">
                <a:latin typeface="微软雅黑" panose="020B0503020204020204" pitchFamily="34" charset="-122"/>
                <a:ea typeface="微软雅黑" panose="020B0503020204020204" pitchFamily="34" charset="-122"/>
              </a:rPr>
              <a:t>内容。</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使用构造的</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格式的消息回复字符串，把收到的</a:t>
            </a:r>
            <a:r>
              <a:rPr lang="en-US" altLang="zh-CN" dirty="0" err="1">
                <a:latin typeface="微软雅黑" panose="020B0503020204020204" pitchFamily="34" charset="-122"/>
                <a:ea typeface="微软雅黑" panose="020B0503020204020204" pitchFamily="34" charset="-122"/>
              </a:rPr>
              <a:t>FromUserName</a:t>
            </a:r>
            <a:r>
              <a:rPr lang="zh-CN" altLang="en-US" dirty="0">
                <a:latin typeface="微软雅黑" panose="020B0503020204020204" pitchFamily="34" charset="-122"/>
                <a:ea typeface="微软雅黑" panose="020B0503020204020204" pitchFamily="34" charset="-122"/>
              </a:rPr>
              <a:t>作为</a:t>
            </a:r>
            <a:r>
              <a:rPr lang="en-US" altLang="zh-CN" dirty="0" err="1">
                <a:latin typeface="微软雅黑" panose="020B0503020204020204" pitchFamily="34" charset="-122"/>
                <a:ea typeface="微软雅黑" panose="020B0503020204020204" pitchFamily="34" charset="-122"/>
              </a:rPr>
              <a:t>ToUserName</a:t>
            </a:r>
            <a:r>
              <a:rPr lang="zh-CN" altLang="en-US" dirty="0">
                <a:latin typeface="微软雅黑" panose="020B0503020204020204" pitchFamily="34" charset="-122"/>
                <a:ea typeface="微软雅黑" panose="020B0503020204020204" pitchFamily="34" charset="-122"/>
              </a:rPr>
              <a:t>，收到消息的</a:t>
            </a:r>
            <a:r>
              <a:rPr lang="en-US" altLang="zh-CN" dirty="0" err="1">
                <a:latin typeface="微软雅黑" panose="020B0503020204020204" pitchFamily="34" charset="-122"/>
                <a:ea typeface="微软雅黑" panose="020B0503020204020204" pitchFamily="34" charset="-122"/>
              </a:rPr>
              <a:t>ToUserName</a:t>
            </a:r>
            <a:r>
              <a:rPr lang="zh-CN" altLang="en-US" dirty="0">
                <a:latin typeface="微软雅黑" panose="020B0503020204020204" pitchFamily="34" charset="-122"/>
                <a:ea typeface="微软雅黑" panose="020B0503020204020204" pitchFamily="34" charset="-122"/>
              </a:rPr>
              <a:t>作为</a:t>
            </a:r>
            <a:r>
              <a:rPr lang="en-US" altLang="zh-CN" dirty="0" err="1">
                <a:latin typeface="微软雅黑" panose="020B0503020204020204" pitchFamily="34" charset="-122"/>
                <a:ea typeface="微软雅黑" panose="020B0503020204020204" pitchFamily="34" charset="-122"/>
              </a:rPr>
              <a:t>FromUserName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Content</a:t>
            </a:r>
            <a:r>
              <a:rPr lang="zh-CN" altLang="en-US" dirty="0">
                <a:latin typeface="微软雅黑" panose="020B0503020204020204" pitchFamily="34" charset="-122"/>
                <a:ea typeface="微软雅黑" panose="020B0503020204020204" pitchFamily="34" charset="-122"/>
              </a:rPr>
              <a:t>内容为收到的消息内容，使用</a:t>
            </a:r>
            <a:r>
              <a:rPr lang="en-US" altLang="zh-CN" dirty="0" err="1">
                <a:latin typeface="微软雅黑" panose="020B0503020204020204" pitchFamily="34" charset="-122"/>
                <a:ea typeface="微软雅黑" panose="020B0503020204020204" pitchFamily="34" charset="-122"/>
              </a:rPr>
              <a:t>sprintf</a:t>
            </a:r>
            <a:r>
              <a:rPr lang="zh-CN" altLang="en-US" dirty="0">
                <a:latin typeface="微软雅黑" panose="020B0503020204020204" pitchFamily="34" charset="-122"/>
                <a:ea typeface="微软雅黑" panose="020B0503020204020204" pitchFamily="34" charset="-122"/>
              </a:rPr>
              <a:t>把字符串格式化以后返回数据。</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然后输出数据，微信服务器会收到</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格式的消息数据。就会转发给微信客户端用户。</a:t>
            </a:r>
          </a:p>
        </p:txBody>
      </p:sp>
    </p:spTree>
    <p:extLst>
      <p:ext uri="{BB962C8B-B14F-4D97-AF65-F5344CB8AC3E}">
        <p14:creationId xmlns:p14="http://schemas.microsoft.com/office/powerpoint/2010/main" val="859133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错误提示</a:t>
            </a:r>
          </a:p>
        </p:txBody>
      </p:sp>
      <p:sp>
        <p:nvSpPr>
          <p:cNvPr id="4" name="文本框 3"/>
          <p:cNvSpPr txBox="1"/>
          <p:nvPr/>
        </p:nvSpPr>
        <p:spPr>
          <a:xfrm>
            <a:off x="1400176" y="1771650"/>
            <a:ext cx="10101262"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微信服务器在以下两种情况下直接提示错误信息：“该公众号暂时无法提供服务，请稍后再试”</a:t>
            </a:r>
            <a:endParaRPr lang="en-US" altLang="zh-CN" sz="2000" dirty="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开发者服务器在</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秒内没有回复内容</a:t>
            </a:r>
            <a:endParaRPr lang="en-US" altLang="zh-CN" sz="2000" dirty="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开发者服务器回复了异常数据</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i="1" dirty="0">
                <a:solidFill>
                  <a:srgbClr val="FF0000"/>
                </a:solidFill>
                <a:latin typeface="微软雅黑" panose="020B0503020204020204" pitchFamily="34" charset="-122"/>
                <a:ea typeface="微软雅黑" panose="020B0503020204020204" pitchFamily="34" charset="-122"/>
              </a:rPr>
              <a:t>！开发文档被动回复消息是如此解释，在接收普通消息的解释是</a:t>
            </a:r>
            <a:r>
              <a:rPr lang="en-US" altLang="zh-CN" i="1" dirty="0">
                <a:solidFill>
                  <a:srgbClr val="FF0000"/>
                </a:solidFill>
                <a:latin typeface="微软雅黑" panose="020B0503020204020204" pitchFamily="34" charset="-122"/>
                <a:ea typeface="微软雅黑" panose="020B0503020204020204" pitchFamily="34" charset="-122"/>
              </a:rPr>
              <a:t>5</a:t>
            </a:r>
            <a:r>
              <a:rPr lang="zh-CN" altLang="en-US" i="1" dirty="0">
                <a:solidFill>
                  <a:srgbClr val="FF0000"/>
                </a:solidFill>
                <a:latin typeface="微软雅黑" panose="020B0503020204020204" pitchFamily="34" charset="-122"/>
                <a:ea typeface="微软雅黑" panose="020B0503020204020204" pitchFamily="34" charset="-122"/>
              </a:rPr>
              <a:t>秒内没有响应，微信会重试</a:t>
            </a:r>
            <a:r>
              <a:rPr lang="en-US" altLang="zh-CN" i="1" dirty="0">
                <a:solidFill>
                  <a:srgbClr val="FF0000"/>
                </a:solidFill>
                <a:latin typeface="微软雅黑" panose="020B0503020204020204" pitchFamily="34" charset="-122"/>
                <a:ea typeface="微软雅黑" panose="020B0503020204020204" pitchFamily="34" charset="-122"/>
              </a:rPr>
              <a:t>3</a:t>
            </a:r>
            <a:r>
              <a:rPr lang="zh-CN" altLang="en-US" i="1" dirty="0">
                <a:solidFill>
                  <a:srgbClr val="FF0000"/>
                </a:solidFill>
                <a:latin typeface="微软雅黑" panose="020B0503020204020204" pitchFamily="34" charset="-122"/>
                <a:ea typeface="微软雅黑" panose="020B0503020204020204" pitchFamily="34" charset="-122"/>
              </a:rPr>
              <a:t>次如果不能回复则提示错误。但是如果程序无法在</a:t>
            </a:r>
            <a:r>
              <a:rPr lang="en-US" altLang="zh-CN" i="1" dirty="0">
                <a:solidFill>
                  <a:srgbClr val="FF0000"/>
                </a:solidFill>
                <a:latin typeface="微软雅黑" panose="020B0503020204020204" pitchFamily="34" charset="-122"/>
                <a:ea typeface="微软雅黑" panose="020B0503020204020204" pitchFamily="34" charset="-122"/>
              </a:rPr>
              <a:t>5</a:t>
            </a:r>
            <a:r>
              <a:rPr lang="zh-CN" altLang="en-US" i="1" dirty="0">
                <a:solidFill>
                  <a:srgbClr val="FF0000"/>
                </a:solidFill>
                <a:latin typeface="微软雅黑" panose="020B0503020204020204" pitchFamily="34" charset="-122"/>
                <a:ea typeface="微软雅黑" panose="020B0503020204020204" pitchFamily="34" charset="-122"/>
              </a:rPr>
              <a:t>秒内响应则重试多少次都不会得到响应。</a:t>
            </a:r>
            <a:endParaRPr lang="en-US" altLang="zh-CN" i="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如果不想回复内容并且不希望有错误提示，则只需要回复空字符串或者是字符串‘</a:t>
            </a:r>
            <a:r>
              <a:rPr lang="en-US" altLang="zh-CN" sz="2000" dirty="0">
                <a:latin typeface="微软雅黑" panose="020B0503020204020204" pitchFamily="34" charset="-122"/>
                <a:ea typeface="微软雅黑" panose="020B0503020204020204" pitchFamily="34" charset="-122"/>
              </a:rPr>
              <a:t>success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lvl="2">
              <a:lnSpc>
                <a:spcPct val="150000"/>
              </a:lnSpc>
            </a:pPr>
            <a:r>
              <a:rPr lang="zh-CN" altLang="en-US" sz="2000" dirty="0">
                <a:latin typeface="微软雅黑" panose="020B0503020204020204" pitchFamily="34" charset="-122"/>
                <a:ea typeface="微软雅黑" panose="020B0503020204020204" pitchFamily="34" charset="-122"/>
              </a:rPr>
              <a:t>注意：这种情况不是</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格式的数据。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414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zh-CN" altLang="en-US" b="0" dirty="0"/>
              <a:t>需要注意的问题</a:t>
            </a:r>
          </a:p>
        </p:txBody>
      </p:sp>
      <p:sp>
        <p:nvSpPr>
          <p:cNvPr id="4" name="文本框 3"/>
          <p:cNvSpPr txBox="1"/>
          <p:nvPr/>
        </p:nvSpPr>
        <p:spPr>
          <a:xfrm>
            <a:off x="1214438" y="1800225"/>
            <a:ext cx="99583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首先就是要获取微信服务器的</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数据流。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获取的方式因为</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版本不同而有所区别。</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版本区别：</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$GLOBALS[“HTTP_RAW_POST_DATA”];  //php5.6</a:t>
            </a:r>
            <a:r>
              <a:rPr lang="zh-CN" altLang="en-US" sz="2000" dirty="0">
                <a:latin typeface="微软雅黑" panose="020B0503020204020204" pitchFamily="34" charset="-122"/>
                <a:ea typeface="微软雅黑" panose="020B0503020204020204" pitchFamily="34" charset="-122"/>
              </a:rPr>
              <a:t>以前的版本</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file_get_contents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php</a:t>
            </a:r>
            <a:r>
              <a:rPr lang="en-US" altLang="zh-CN" sz="2000" dirty="0">
                <a:latin typeface="微软雅黑" panose="020B0503020204020204" pitchFamily="34" charset="-122"/>
                <a:ea typeface="微软雅黑" panose="020B0503020204020204" pitchFamily="34" charset="-122"/>
              </a:rPr>
              <a:t>://input', 'r'); //php7</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895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8375651" cy="685800"/>
          </a:xfrm>
        </p:spPr>
        <p:txBody>
          <a:bodyPr/>
          <a:lstStyle/>
          <a:p>
            <a:r>
              <a:rPr lang="zh-CN" altLang="en-US" b="0" dirty="0"/>
              <a:t>第三节 微信调试工具</a:t>
            </a:r>
          </a:p>
        </p:txBody>
      </p:sp>
      <p:sp>
        <p:nvSpPr>
          <p:cNvPr id="5" name="文本框 4"/>
          <p:cNvSpPr txBox="1"/>
          <p:nvPr/>
        </p:nvSpPr>
        <p:spPr>
          <a:xfrm>
            <a:off x="4058444" y="2085977"/>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微信调试工具</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2999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p:txBody>
          <a:bodyPr/>
          <a:lstStyle/>
          <a:p>
            <a:r>
              <a:rPr lang="zh-CN" altLang="en-US" b="0" dirty="0"/>
              <a:t>开发者服务器端调试</a:t>
            </a:r>
          </a:p>
        </p:txBody>
      </p:sp>
      <p:sp>
        <p:nvSpPr>
          <p:cNvPr id="5" name="文本框 4"/>
          <p:cNvSpPr txBox="1"/>
          <p:nvPr/>
        </p:nvSpPr>
        <p:spPr>
          <a:xfrm>
            <a:off x="1107463" y="1743075"/>
            <a:ext cx="10315575"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微信在线调试工具。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使用文件记录错误信息。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使用错误日志函数</a:t>
            </a:r>
            <a:r>
              <a:rPr lang="en-US" altLang="zh-CN" sz="2000" dirty="0" err="1">
                <a:latin typeface="微软雅黑" panose="020B0503020204020204" pitchFamily="34" charset="-122"/>
                <a:ea typeface="微软雅黑" panose="020B0503020204020204" pitchFamily="34" charset="-122"/>
              </a:rPr>
              <a:t>error_log</a:t>
            </a:r>
            <a:r>
              <a:rPr lang="zh-CN" altLang="en-US" sz="2000" dirty="0">
                <a:latin typeface="微软雅黑" panose="020B0503020204020204" pitchFamily="34" charset="-122"/>
                <a:ea typeface="微软雅黑" panose="020B0503020204020204" pitchFamily="34" charset="-122"/>
              </a:rPr>
              <a:t>记录信息。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数据库记录。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开源日志库</a:t>
            </a:r>
          </a:p>
        </p:txBody>
      </p:sp>
    </p:spTree>
    <p:extLst>
      <p:ext uri="{BB962C8B-B14F-4D97-AF65-F5344CB8AC3E}">
        <p14:creationId xmlns:p14="http://schemas.microsoft.com/office/powerpoint/2010/main" val="2026224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075363" cy="685800"/>
          </a:xfrm>
        </p:spPr>
        <p:txBody>
          <a:bodyPr/>
          <a:lstStyle/>
          <a:p>
            <a:r>
              <a:rPr lang="zh-CN" altLang="en-US" b="0" dirty="0"/>
              <a:t>与普通开发调试的区别</a:t>
            </a:r>
          </a:p>
        </p:txBody>
      </p:sp>
      <p:sp>
        <p:nvSpPr>
          <p:cNvPr id="4" name="文本框 3"/>
          <p:cNvSpPr txBox="1"/>
          <p:nvPr/>
        </p:nvSpPr>
        <p:spPr>
          <a:xfrm>
            <a:off x="1171575" y="1843088"/>
            <a:ext cx="1010126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为什么不能用</a:t>
            </a:r>
            <a:r>
              <a:rPr lang="en-US" altLang="zh-CN" sz="2000" dirty="0">
                <a:latin typeface="微软雅黑" panose="020B0503020204020204" pitchFamily="34" charset="-122"/>
                <a:ea typeface="微软雅黑" panose="020B0503020204020204" pitchFamily="34" charset="-122"/>
              </a:rPr>
              <a:t>echo</a:t>
            </a:r>
            <a:r>
              <a:rPr lang="zh-CN" altLang="en-US" sz="2000" dirty="0">
                <a:latin typeface="微软雅黑" panose="020B0503020204020204" pitchFamily="34" charset="-122"/>
                <a:ea typeface="微软雅黑" panose="020B0503020204020204" pitchFamily="34" charset="-122"/>
              </a:rPr>
              <a:t>输出错误信息的方式进行调试？</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与微信服务器通信，格式错误微信会收到错误提示：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改公众号暂时无法提供服务，请稍后再试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，无法查看调试信息。这时候需要把错误信息记录到本地文件上。或者是使用微信提供的调试工具。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另一个需要注意的问题是：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微信接口调试工具只能调试接口问题，如果是程序的其他问题，则需要其他的调试方法。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379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微信在线调试工具</a:t>
            </a:r>
          </a:p>
        </p:txBody>
      </p:sp>
      <p:sp>
        <p:nvSpPr>
          <p:cNvPr id="4" name="文本框 3"/>
          <p:cNvSpPr txBox="1"/>
          <p:nvPr/>
        </p:nvSpPr>
        <p:spPr>
          <a:xfrm>
            <a:off x="1054100" y="1785937"/>
            <a:ext cx="2817813"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登录微信公众平台后</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打开‘开发者工具’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打开页面上的‘在线接口调试工具。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根据提示填写相关字段查看运行结果。</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263" y="1608426"/>
            <a:ext cx="7705724" cy="4950247"/>
          </a:xfrm>
          <a:prstGeom prst="rect">
            <a:avLst/>
          </a:prstGeom>
        </p:spPr>
      </p:pic>
    </p:spTree>
    <p:extLst>
      <p:ext uri="{BB962C8B-B14F-4D97-AF65-F5344CB8AC3E}">
        <p14:creationId xmlns:p14="http://schemas.microsoft.com/office/powerpoint/2010/main" val="1801791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389689" cy="685800"/>
          </a:xfrm>
        </p:spPr>
        <p:txBody>
          <a:bodyPr/>
          <a:lstStyle/>
          <a:p>
            <a:r>
              <a:rPr lang="zh-CN" altLang="en-US" b="0" dirty="0"/>
              <a:t>创建文件记录错误信息</a:t>
            </a:r>
          </a:p>
        </p:txBody>
      </p:sp>
      <p:sp>
        <p:nvSpPr>
          <p:cNvPr id="4" name="文本框 3"/>
          <p:cNvSpPr txBox="1"/>
          <p:nvPr/>
        </p:nvSpPr>
        <p:spPr>
          <a:xfrm>
            <a:off x="1228725" y="1843088"/>
            <a:ext cx="1004411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在指定路径创建文件。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每次把需要的信息写入文件。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如果未发现文件或信息没有写入说明在这之前程序处理有问题。</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file_put_contents</a:t>
            </a:r>
            <a:r>
              <a:rPr lang="zh-CN" altLang="en-US" sz="2000" dirty="0">
                <a:latin typeface="微软雅黑" panose="020B0503020204020204" pitchFamily="34" charset="-122"/>
                <a:ea typeface="微软雅黑" panose="020B0503020204020204" pitchFamily="34" charset="-122"/>
              </a:rPr>
              <a:t>函数写入信息。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197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432550" cy="685800"/>
          </a:xfrm>
        </p:spPr>
        <p:txBody>
          <a:bodyPr/>
          <a:lstStyle/>
          <a:p>
            <a:r>
              <a:rPr lang="en-US" altLang="zh-CN" b="0" dirty="0" err="1"/>
              <a:t>error_log</a:t>
            </a:r>
            <a:r>
              <a:rPr lang="zh-CN" altLang="en-US" b="0" dirty="0"/>
              <a:t>错误日志函数</a:t>
            </a:r>
          </a:p>
        </p:txBody>
      </p:sp>
      <p:sp>
        <p:nvSpPr>
          <p:cNvPr id="4" name="文本框 3"/>
          <p:cNvSpPr txBox="1"/>
          <p:nvPr/>
        </p:nvSpPr>
        <p:spPr>
          <a:xfrm>
            <a:off x="1054100" y="1857375"/>
            <a:ext cx="1077595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error_log</a:t>
            </a:r>
            <a:r>
              <a:rPr lang="zh-CN" altLang="en-US" sz="2000" dirty="0">
                <a:latin typeface="微软雅黑" panose="020B0503020204020204" pitchFamily="34" charset="-122"/>
                <a:ea typeface="微软雅黑" panose="020B0503020204020204" pitchFamily="34" charset="-122"/>
              </a:rPr>
              <a:t>函数用于发送错误消息。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Malgun Gothic" panose="020B0503020000020004" pitchFamily="34" charset="-127"/>
                <a:ea typeface="Malgun Gothic" panose="020B0503020000020004" pitchFamily="34" charset="-127"/>
              </a:rPr>
              <a:t>bool </a:t>
            </a:r>
            <a:r>
              <a:rPr lang="en-US" altLang="zh-CN" dirty="0" err="1">
                <a:latin typeface="Malgun Gothic" panose="020B0503020000020004" pitchFamily="34" charset="-127"/>
                <a:ea typeface="Malgun Gothic" panose="020B0503020000020004" pitchFamily="34" charset="-127"/>
              </a:rPr>
              <a:t>error_log</a:t>
            </a:r>
            <a:r>
              <a:rPr lang="en-US" altLang="zh-CN" dirty="0">
                <a:latin typeface="Malgun Gothic" panose="020B0503020000020004" pitchFamily="34" charset="-127"/>
                <a:ea typeface="Malgun Gothic" panose="020B0503020000020004" pitchFamily="34" charset="-127"/>
              </a:rPr>
              <a:t>(string $message, </a:t>
            </a:r>
            <a:r>
              <a:rPr lang="en-US" altLang="zh-CN" dirty="0" err="1">
                <a:latin typeface="Malgun Gothic" panose="020B0503020000020004" pitchFamily="34" charset="-127"/>
                <a:ea typeface="Malgun Gothic" panose="020B0503020000020004" pitchFamily="34" charset="-127"/>
              </a:rPr>
              <a:t>int</a:t>
            </a:r>
            <a:r>
              <a:rPr lang="en-US" altLang="zh-CN" dirty="0">
                <a:latin typeface="Malgun Gothic" panose="020B0503020000020004" pitchFamily="34" charset="-127"/>
                <a:ea typeface="Malgun Gothic" panose="020B0503020000020004" pitchFamily="34" charset="-127"/>
              </a:rPr>
              <a:t> $</a:t>
            </a:r>
            <a:r>
              <a:rPr lang="en-US" altLang="zh-CN" dirty="0" err="1">
                <a:latin typeface="Malgun Gothic" panose="020B0503020000020004" pitchFamily="34" charset="-127"/>
                <a:ea typeface="Malgun Gothic" panose="020B0503020000020004" pitchFamily="34" charset="-127"/>
              </a:rPr>
              <a:t>message_type</a:t>
            </a:r>
            <a:r>
              <a:rPr lang="en-US" altLang="zh-CN" dirty="0">
                <a:latin typeface="Malgun Gothic" panose="020B0503020000020004" pitchFamily="34" charset="-127"/>
                <a:ea typeface="Malgun Gothic" panose="020B0503020000020004" pitchFamily="34" charset="-127"/>
              </a:rPr>
              <a:t>, string $</a:t>
            </a:r>
            <a:r>
              <a:rPr lang="en-US" altLang="zh-CN" dirty="0" err="1">
                <a:latin typeface="Malgun Gothic" panose="020B0503020000020004" pitchFamily="34" charset="-127"/>
                <a:ea typeface="Malgun Gothic" panose="020B0503020000020004" pitchFamily="34" charset="-127"/>
              </a:rPr>
              <a:t>destination,string</a:t>
            </a:r>
            <a:r>
              <a:rPr lang="en-US" altLang="zh-CN" dirty="0">
                <a:latin typeface="Malgun Gothic" panose="020B0503020000020004" pitchFamily="34" charset="-127"/>
                <a:ea typeface="Malgun Gothic" panose="020B0503020000020004" pitchFamily="34" charset="-127"/>
              </a:rPr>
              <a:t> $</a:t>
            </a:r>
            <a:r>
              <a:rPr lang="en-US" altLang="zh-CN" dirty="0" err="1">
                <a:latin typeface="Malgun Gothic" panose="020B0503020000020004" pitchFamily="34" charset="-127"/>
                <a:ea typeface="Malgun Gothic" panose="020B0503020000020004" pitchFamily="34" charset="-127"/>
              </a:rPr>
              <a:t>extra_headers</a:t>
            </a:r>
            <a:r>
              <a:rPr lang="en-US" altLang="zh-CN" dirty="0">
                <a:latin typeface="Malgun Gothic" panose="020B0503020000020004" pitchFamily="34" charset="-127"/>
                <a:ea typeface="Malgun Gothic" panose="020B0503020000020004" pitchFamily="34" charset="-127"/>
              </a:rPr>
              <a:t>);</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不同参数，处理类型不同，第二个参数</a:t>
            </a:r>
            <a:r>
              <a:rPr lang="en-US" altLang="zh-CN" sz="2000" dirty="0" err="1">
                <a:latin typeface="微软雅黑" panose="020B0503020204020204" pitchFamily="34" charset="-122"/>
                <a:ea typeface="微软雅黑" panose="020B0503020204020204" pitchFamily="34" charset="-122"/>
              </a:rPr>
              <a:t>messagge_type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：发送到 </a:t>
            </a:r>
            <a:r>
              <a:rPr lang="en-US" altLang="zh-CN" sz="2000" dirty="0">
                <a:latin typeface="微软雅黑" panose="020B0503020204020204" pitchFamily="34" charset="-122"/>
                <a:ea typeface="微软雅黑" panose="020B0503020204020204" pitchFamily="34" charset="-122"/>
              </a:rPr>
              <a:t>PHP </a:t>
            </a:r>
            <a:r>
              <a:rPr lang="zh-CN" altLang="en-US" sz="2000" dirty="0">
                <a:latin typeface="微软雅黑" panose="020B0503020204020204" pitchFamily="34" charset="-122"/>
                <a:ea typeface="微软雅黑" panose="020B0503020204020204" pitchFamily="34" charset="-122"/>
              </a:rPr>
              <a:t>的系统日志，使用 操作系统的日志机制或者一个文件；</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：发送到</a:t>
            </a:r>
            <a:r>
              <a:rPr lang="en-US" altLang="zh-CN" sz="2000" dirty="0">
                <a:latin typeface="微软雅黑" panose="020B0503020204020204" pitchFamily="34" charset="-122"/>
                <a:ea typeface="微软雅黑" panose="020B0503020204020204" pitchFamily="34" charset="-122"/>
              </a:rPr>
              <a:t>destination</a:t>
            </a:r>
            <a:r>
              <a:rPr lang="zh-CN" altLang="en-US" sz="2000" dirty="0">
                <a:latin typeface="微软雅黑" panose="020B0503020204020204" pitchFamily="34" charset="-122"/>
                <a:ea typeface="微软雅黑" panose="020B0503020204020204" pitchFamily="34" charset="-122"/>
              </a:rPr>
              <a:t>参数设置的邮箱；</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：消息作为新的一行被发送到一个文件里；</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：直接发送到</a:t>
            </a:r>
            <a:r>
              <a:rPr lang="en-US" altLang="zh-CN" sz="2000" dirty="0">
                <a:latin typeface="微软雅黑" panose="020B0503020204020204" pitchFamily="34" charset="-122"/>
                <a:ea typeface="微软雅黑" panose="020B0503020204020204" pitchFamily="34" charset="-122"/>
              </a:rPr>
              <a:t>SAPI</a:t>
            </a:r>
            <a:r>
              <a:rPr lang="zh-CN" altLang="en-US" sz="2000" dirty="0">
                <a:latin typeface="微软雅黑" panose="020B0503020204020204" pitchFamily="34" charset="-122"/>
                <a:ea typeface="微软雅黑" panose="020B0503020204020204" pitchFamily="34" charset="-122"/>
              </a:rPr>
              <a:t>日志处理程序；</a:t>
            </a:r>
            <a:endParaRPr lang="en-US" altLang="zh-CN" sz="2000" dirty="0">
              <a:latin typeface="微软雅黑" panose="020B0503020204020204" pitchFamily="34" charset="-122"/>
              <a:ea typeface="微软雅黑" panose="020B0503020204020204" pitchFamily="34" charset="-122"/>
            </a:endParaRPr>
          </a:p>
          <a:p>
            <a:pPr lvl="1"/>
            <a:endParaRPr lang="zh-CN" altLang="en-US" dirty="0"/>
          </a:p>
        </p:txBody>
      </p:sp>
    </p:spTree>
    <p:extLst>
      <p:ext uri="{BB962C8B-B14F-4D97-AF65-F5344CB8AC3E}">
        <p14:creationId xmlns:p14="http://schemas.microsoft.com/office/powerpoint/2010/main" val="46193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9FBA5014-7534-44E7-91E7-1E1C25671245}"/>
              </a:ext>
            </a:extLst>
          </p:cNvPr>
          <p:cNvSpPr txBox="1"/>
          <p:nvPr/>
        </p:nvSpPr>
        <p:spPr>
          <a:xfrm>
            <a:off x="1317523" y="1789471"/>
            <a:ext cx="8554064" cy="1422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如何搭建微信开发环境</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完成第一个简单的应用程序：回复文本消息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如何调试，几种调试工具的使用</a:t>
            </a:r>
          </a:p>
        </p:txBody>
      </p:sp>
    </p:spTree>
    <p:extLst>
      <p:ext uri="{BB962C8B-B14F-4D97-AF65-F5344CB8AC3E}">
        <p14:creationId xmlns:p14="http://schemas.microsoft.com/office/powerpoint/2010/main" val="1814893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如何使用</a:t>
            </a:r>
            <a:r>
              <a:rPr lang="en-US" altLang="zh-CN" b="0" dirty="0" err="1"/>
              <a:t>error_log</a:t>
            </a:r>
            <a:endParaRPr lang="zh-CN" altLang="en-US" b="0" dirty="0"/>
          </a:p>
        </p:txBody>
      </p:sp>
      <p:sp>
        <p:nvSpPr>
          <p:cNvPr id="4" name="文本框 3"/>
          <p:cNvSpPr txBox="1"/>
          <p:nvPr/>
        </p:nvSpPr>
        <p:spPr>
          <a:xfrm>
            <a:off x="1054099" y="1900238"/>
            <a:ext cx="10633075"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对于调试来讲，使用</a:t>
            </a:r>
            <a:r>
              <a:rPr lang="en-US" altLang="zh-CN" sz="2400" dirty="0" err="1">
                <a:latin typeface="微软雅黑" panose="020B0503020204020204" pitchFamily="34" charset="-122"/>
                <a:ea typeface="微软雅黑" panose="020B0503020204020204" pitchFamily="34" charset="-122"/>
              </a:rPr>
              <a:t>message_type</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发送到一个文件里是最方便的选择。</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代码：</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如果</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不存在则会创建此文件</a:t>
            </a:r>
            <a:endParaRPr lang="en-US" altLang="zh-CN" sz="2400" dirty="0">
              <a:solidFill>
                <a:schemeClr val="bg1">
                  <a:lumMod val="50000"/>
                </a:schemeClr>
              </a:solidFill>
              <a:latin typeface="Malgun Gothic" panose="020B0503020000020004" pitchFamily="34" charset="-127"/>
              <a:ea typeface="Malgun Gothic" panose="020B0503020000020004" pitchFamily="34" charset="-127"/>
            </a:endParaRPr>
          </a:p>
          <a:p>
            <a:pPr lvl="1"/>
            <a:r>
              <a:rPr lang="en-US" altLang="zh-CN" sz="2400" dirty="0" err="1">
                <a:latin typeface="Malgun Gothic" panose="020B0503020000020004" pitchFamily="34" charset="-127"/>
                <a:ea typeface="Malgun Gothic" panose="020B0503020000020004" pitchFamily="34" charset="-127"/>
              </a:rPr>
              <a:t>error_log</a:t>
            </a:r>
            <a:r>
              <a:rPr lang="en-US" altLang="zh-CN" sz="2400" dirty="0">
                <a:latin typeface="Malgun Gothic" panose="020B0503020000020004" pitchFamily="34" charset="-127"/>
                <a:ea typeface="Malgun Gothic" panose="020B0503020000020004" pitchFamily="34" charset="-127"/>
              </a:rPr>
              <a:t>($error,3,’log/error.log’);</a:t>
            </a:r>
          </a:p>
          <a:p>
            <a:pPr lvl="1"/>
            <a:endParaRPr lang="en-US" altLang="zh-CN" sz="2400" dirty="0">
              <a:latin typeface="Malgun Gothic" panose="020B0503020000020004" pitchFamily="34" charset="-127"/>
              <a:ea typeface="Malgun Gothic" panose="020B0503020000020004" pitchFamily="34" charset="-127"/>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的信息会被写入到</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文件中</a:t>
            </a:r>
            <a:endParaRPr lang="en-US" altLang="zh-CN" sz="2400" dirty="0">
              <a:solidFill>
                <a:schemeClr val="bg1">
                  <a:lumMod val="50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29035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61050" cy="685800"/>
          </a:xfrm>
        </p:spPr>
        <p:txBody>
          <a:bodyPr/>
          <a:lstStyle/>
          <a:p>
            <a:r>
              <a:rPr lang="zh-CN" altLang="en-US" b="0" dirty="0"/>
              <a:t>数据库记录调试信息</a:t>
            </a:r>
          </a:p>
        </p:txBody>
      </p:sp>
      <p:sp>
        <p:nvSpPr>
          <p:cNvPr id="4" name="文本框 3"/>
          <p:cNvSpPr txBox="1"/>
          <p:nvPr/>
        </p:nvSpPr>
        <p:spPr>
          <a:xfrm>
            <a:off x="1214438" y="1800225"/>
            <a:ext cx="101869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开发者服务器端使用数据库进行调试：</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创建一个用于记录错误信息的表</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每次请求都记录运行过程中的关键信息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需要连接数据库写入错误信息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查看数据库就可以找到错误信息</a:t>
            </a:r>
          </a:p>
        </p:txBody>
      </p:sp>
    </p:spTree>
    <p:extLst>
      <p:ext uri="{BB962C8B-B14F-4D97-AF65-F5344CB8AC3E}">
        <p14:creationId xmlns:p14="http://schemas.microsoft.com/office/powerpoint/2010/main" val="2112609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246813" cy="685800"/>
          </a:xfrm>
        </p:spPr>
        <p:txBody>
          <a:bodyPr/>
          <a:lstStyle/>
          <a:p>
            <a:r>
              <a:rPr lang="en-US" altLang="zh-CN" b="0" dirty="0"/>
              <a:t>monolog</a:t>
            </a:r>
            <a:r>
              <a:rPr lang="zh-CN" altLang="en-US" b="0" dirty="0"/>
              <a:t>日志进行调试</a:t>
            </a:r>
          </a:p>
        </p:txBody>
      </p:sp>
      <p:sp>
        <p:nvSpPr>
          <p:cNvPr id="4" name="文本框 3"/>
          <p:cNvSpPr txBox="1"/>
          <p:nvPr/>
        </p:nvSpPr>
        <p:spPr>
          <a:xfrm>
            <a:off x="1054099" y="1857375"/>
            <a:ext cx="104870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什么是</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的一个日志类库，用于记录程序运行过程中的关键信息</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可以把日志发送到文件，邮箱，数据库等</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能够很好的进行扩展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环境要求</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a:t>
            </a:r>
            <a:r>
              <a:rPr lang="en-US" altLang="zh-CN" sz="2000" dirty="0">
                <a:latin typeface="微软雅黑" panose="020B0503020204020204" pitchFamily="34" charset="-122"/>
                <a:ea typeface="微软雅黑" panose="020B0503020204020204" pitchFamily="34" charset="-122"/>
              </a:rPr>
              <a:t>5.3</a:t>
            </a:r>
            <a:r>
              <a:rPr lang="zh-CN" altLang="en-US" sz="2000" dirty="0">
                <a:latin typeface="微软雅黑" panose="020B0503020204020204" pitchFamily="34" charset="-122"/>
                <a:ea typeface="微软雅黑" panose="020B0503020204020204" pitchFamily="34" charset="-122"/>
              </a:rPr>
              <a:t>以上</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701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532688" cy="685800"/>
          </a:xfrm>
        </p:spPr>
        <p:txBody>
          <a:bodyPr/>
          <a:lstStyle/>
          <a:p>
            <a:r>
              <a:rPr lang="en-US" altLang="zh-CN" b="0" dirty="0"/>
              <a:t>monolog</a:t>
            </a:r>
            <a:r>
              <a:rPr lang="zh-CN" altLang="en-US" b="0" dirty="0"/>
              <a:t>几个重要概念</a:t>
            </a:r>
          </a:p>
        </p:txBody>
      </p:sp>
      <p:sp>
        <p:nvSpPr>
          <p:cNvPr id="4" name="文本框 3"/>
          <p:cNvSpPr txBox="1"/>
          <p:nvPr/>
        </p:nvSpPr>
        <p:spPr>
          <a:xfrm>
            <a:off x="1054100" y="1628775"/>
            <a:ext cx="10629900"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Handler</a:t>
            </a:r>
            <a:r>
              <a:rPr lang="zh-CN" altLang="en-US" sz="2000" b="1" dirty="0">
                <a:latin typeface="微软雅黑" panose="020B0503020204020204" pitchFamily="34" charset="-122"/>
                <a:ea typeface="微软雅黑" panose="020B0503020204020204" pitchFamily="34" charset="-122"/>
              </a:rPr>
              <a:t>日志管理器：</a:t>
            </a:r>
            <a:r>
              <a:rPr lang="zh-CN" altLang="en-US" sz="2000" dirty="0">
                <a:latin typeface="微软雅黑" panose="020B0503020204020204" pitchFamily="34" charset="-122"/>
                <a:ea typeface="微软雅黑" panose="020B0503020204020204" pitchFamily="34" charset="-122"/>
              </a:rPr>
              <a:t>当实例化一个</a:t>
            </a:r>
            <a:r>
              <a:rPr lang="en-US" altLang="zh-CN" sz="2000" dirty="0">
                <a:latin typeface="微软雅黑" panose="020B0503020204020204" pitchFamily="34" charset="-122"/>
                <a:ea typeface="微软雅黑" panose="020B0503020204020204" pitchFamily="34" charset="-122"/>
              </a:rPr>
              <a:t>Logger</a:t>
            </a:r>
            <a:r>
              <a:rPr lang="zh-CN" altLang="en-US" sz="2000" dirty="0">
                <a:latin typeface="微软雅黑" panose="020B0503020204020204" pitchFamily="34" charset="-122"/>
                <a:ea typeface="微软雅黑" panose="020B0503020204020204" pitchFamily="34" charset="-122"/>
              </a:rPr>
              <a:t>的时候，需要有一个名称表示日志所处的空间或者说是域，而实例化以后，就需要去处理日志，那么进行日志处理的类就是日志管理器（</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已经内置了很多</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StreamHandler</a:t>
            </a:r>
            <a:r>
              <a:rPr lang="zh-CN" altLang="en-US" sz="2000" dirty="0">
                <a:latin typeface="微软雅黑" panose="020B0503020204020204" pitchFamily="34" charset="-122"/>
                <a:ea typeface="微软雅黑" panose="020B0503020204020204" pitchFamily="34" charset="-122"/>
              </a:rPr>
              <a:t>：记录写入</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流，用于写入文件</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SyslogHandler</a:t>
            </a:r>
            <a:r>
              <a:rPr lang="zh-CN" altLang="en-US" sz="2000" dirty="0">
                <a:latin typeface="微软雅黑" panose="020B0503020204020204" pitchFamily="34" charset="-122"/>
                <a:ea typeface="微软雅黑" panose="020B0503020204020204" pitchFamily="34" charset="-122"/>
              </a:rPr>
              <a:t>：使用系统日志</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ErrorlogHandler</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错误日志</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NativeMailHandler</a:t>
            </a:r>
            <a:r>
              <a:rPr lang="zh-CN" altLang="en-US" sz="2000" dirty="0">
                <a:latin typeface="微软雅黑" panose="020B0503020204020204" pitchFamily="34" charset="-122"/>
                <a:ea typeface="微软雅黑" panose="020B0503020204020204" pitchFamily="34" charset="-122"/>
              </a:rPr>
              <a:t>：发送邮件</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SocketHandler</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socket</a:t>
            </a:r>
            <a:r>
              <a:rPr lang="zh-CN" altLang="en-US" sz="2000" dirty="0">
                <a:latin typeface="微软雅黑" panose="020B0503020204020204" pitchFamily="34" charset="-122"/>
                <a:ea typeface="微软雅黑" panose="020B0503020204020204" pitchFamily="34" charset="-122"/>
              </a:rPr>
              <a:t>传递日志记录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这些日志管理器实际就是本地一个</a:t>
            </a:r>
            <a:r>
              <a:rPr lang="en-US" altLang="zh-CN" sz="2000" dirty="0" err="1">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文件实现了对应功能的一个类，比如</a:t>
            </a:r>
            <a:r>
              <a:rPr lang="en-US" altLang="zh-CN" sz="2000" dirty="0" err="1">
                <a:latin typeface="微软雅黑" panose="020B0503020204020204" pitchFamily="34" charset="-122"/>
                <a:ea typeface="微软雅黑" panose="020B0503020204020204" pitchFamily="34" charset="-122"/>
              </a:rPr>
              <a:t>StreamHandler</a:t>
            </a:r>
            <a:r>
              <a:rPr lang="zh-CN" altLang="en-US" sz="2000" dirty="0">
                <a:latin typeface="微软雅黑" panose="020B0503020204020204" pitchFamily="34" charset="-122"/>
                <a:ea typeface="微软雅黑" panose="020B0503020204020204" pitchFamily="34" charset="-122"/>
              </a:rPr>
              <a:t>就是类的名称。</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34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en-US" altLang="zh-CN" b="0" dirty="0"/>
              <a:t>monolog</a:t>
            </a:r>
            <a:r>
              <a:rPr lang="zh-CN" altLang="en-US" b="0" dirty="0"/>
              <a:t>几个重要概念</a:t>
            </a:r>
          </a:p>
        </p:txBody>
      </p:sp>
      <p:sp>
        <p:nvSpPr>
          <p:cNvPr id="4" name="文本框 3"/>
          <p:cNvSpPr txBox="1"/>
          <p:nvPr/>
        </p:nvSpPr>
        <p:spPr>
          <a:xfrm>
            <a:off x="1185863" y="1857375"/>
            <a:ext cx="10244137" cy="36009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formatter</a:t>
            </a:r>
            <a:r>
              <a:rPr lang="zh-CN" altLang="en-US" sz="2000" dirty="0">
                <a:latin typeface="微软雅黑" panose="020B0503020204020204" pitchFamily="34" charset="-122"/>
                <a:ea typeface="微软雅黑" panose="020B0503020204020204" pitchFamily="34" charset="-122"/>
              </a:rPr>
              <a:t>日志格式 ：</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已经内置了很多格式化处理的</a:t>
            </a:r>
            <a:r>
              <a:rPr lang="en-US" altLang="zh-CN" sz="2000" dirty="0">
                <a:latin typeface="微软雅黑" panose="020B0503020204020204" pitchFamily="34" charset="-122"/>
                <a:ea typeface="微软雅黑" panose="020B0503020204020204" pitchFamily="34" charset="-122"/>
              </a:rPr>
              <a:t>formatter</a:t>
            </a: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LineFormatter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：把日志记录格式化成一行字符串。</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HtmlFormatter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a:latin typeface="微软雅黑" panose="020B0503020204020204" pitchFamily="34" charset="-122"/>
                <a:ea typeface="微软雅黑" panose="020B0503020204020204" pitchFamily="34" charset="-122"/>
              </a:rPr>
              <a:t>HTML</a:t>
            </a:r>
            <a:r>
              <a:rPr lang="zh-CN" altLang="en-US" sz="2000" dirty="0">
                <a:latin typeface="微软雅黑" panose="020B0503020204020204" pitchFamily="34" charset="-122"/>
                <a:ea typeface="微软雅黑" panose="020B0503020204020204" pitchFamily="34" charset="-122"/>
              </a:rPr>
              <a:t>表格，主要用于邮件。</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JsonFormatter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：把日志记录编码成</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LogstashFormatter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logstash</a:t>
            </a:r>
            <a:r>
              <a:rPr lang="zh-CN" altLang="en-US" sz="2000" dirty="0">
                <a:latin typeface="微软雅黑" panose="020B0503020204020204" pitchFamily="34" charset="-122"/>
                <a:ea typeface="微软雅黑" panose="020B0503020204020204" pitchFamily="34" charset="-122"/>
              </a:rPr>
              <a:t>的事件</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ElasticaFormatter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ElasticSearch</a:t>
            </a:r>
            <a:r>
              <a:rPr lang="zh-CN" altLang="en-US" sz="2000" dirty="0">
                <a:latin typeface="微软雅黑" panose="020B0503020204020204" pitchFamily="34" charset="-122"/>
                <a:ea typeface="微软雅黑" panose="020B0503020204020204" pitchFamily="34" charset="-122"/>
              </a:rPr>
              <a:t>使用的数据格式。</a:t>
            </a:r>
          </a:p>
          <a:p>
            <a:pPr lvl="1">
              <a:lnSpc>
                <a:spcPct val="150000"/>
              </a:lnSpc>
            </a:pP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919205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761163" cy="685800"/>
          </a:xfrm>
        </p:spPr>
        <p:txBody>
          <a:bodyPr/>
          <a:lstStyle/>
          <a:p>
            <a:r>
              <a:rPr lang="en-US" altLang="zh-CN" b="0" dirty="0"/>
              <a:t>monolog</a:t>
            </a:r>
            <a:r>
              <a:rPr lang="zh-CN" altLang="en-US" b="0" dirty="0"/>
              <a:t>几个重要概念</a:t>
            </a:r>
          </a:p>
          <a:p>
            <a:endParaRPr lang="zh-CN" altLang="en-US" dirty="0"/>
          </a:p>
        </p:txBody>
      </p:sp>
      <p:sp>
        <p:nvSpPr>
          <p:cNvPr id="4" name="文本框 3"/>
          <p:cNvSpPr txBox="1"/>
          <p:nvPr/>
        </p:nvSpPr>
        <p:spPr>
          <a:xfrm>
            <a:off x="1054099" y="1785938"/>
            <a:ext cx="10047289"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Processor</a:t>
            </a:r>
            <a:r>
              <a:rPr lang="zh-CN" altLang="en-US" sz="2000" dirty="0">
                <a:latin typeface="微软雅黑" panose="020B0503020204020204" pitchFamily="34" charset="-122"/>
                <a:ea typeface="微软雅黑" panose="020B0503020204020204" pitchFamily="34" charset="-122"/>
              </a:rPr>
              <a:t>为日志添加额外信息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IntrospectionProcessor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：增加当前脚本的文件名和类名等信息。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WebProcessor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：增加当前请求的</a:t>
            </a:r>
            <a:r>
              <a:rPr lang="en-US" altLang="zh-CN" sz="2000" dirty="0">
                <a:latin typeface="微软雅黑" panose="020B0503020204020204" pitchFamily="34" charset="-122"/>
                <a:ea typeface="微软雅黑" panose="020B0503020204020204" pitchFamily="34" charset="-122"/>
              </a:rPr>
              <a:t>URI</a:t>
            </a:r>
            <a:r>
              <a:rPr lang="zh-CN" altLang="en-US" sz="2000" dirty="0">
                <a:latin typeface="微软雅黑" panose="020B0503020204020204" pitchFamily="34" charset="-122"/>
                <a:ea typeface="微软雅黑" panose="020B0503020204020204" pitchFamily="34" charset="-122"/>
              </a:rPr>
              <a:t>、请求方法和访问</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：增加当前内存使用情况信息。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MemoryPeakUsageProcessor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：增加内存使用高峰时的信息。</a:t>
            </a:r>
          </a:p>
        </p:txBody>
      </p:sp>
    </p:spTree>
    <p:extLst>
      <p:ext uri="{BB962C8B-B14F-4D97-AF65-F5344CB8AC3E}">
        <p14:creationId xmlns:p14="http://schemas.microsoft.com/office/powerpoint/2010/main" val="1455906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日志等级</a:t>
            </a:r>
          </a:p>
        </p:txBody>
      </p:sp>
      <p:sp>
        <p:nvSpPr>
          <p:cNvPr id="4" name="文本框 3"/>
          <p:cNvSpPr txBox="1"/>
          <p:nvPr/>
        </p:nvSpPr>
        <p:spPr>
          <a:xfrm>
            <a:off x="1157288" y="1714501"/>
            <a:ext cx="1010126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以下几个等级越往下错误等级越高</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DEBUG (100): </a:t>
            </a:r>
            <a:r>
              <a:rPr lang="zh-CN" altLang="en-US" sz="2000" dirty="0">
                <a:latin typeface="微软雅黑" panose="020B0503020204020204" pitchFamily="34" charset="-122"/>
                <a:ea typeface="微软雅黑" panose="020B0503020204020204" pitchFamily="34" charset="-122"/>
              </a:rPr>
              <a:t>详细的</a:t>
            </a:r>
            <a:r>
              <a:rPr lang="en-US" altLang="zh-CN" sz="2000" dirty="0">
                <a:latin typeface="微软雅黑" panose="020B0503020204020204" pitchFamily="34" charset="-122"/>
                <a:ea typeface="微软雅黑" panose="020B0503020204020204" pitchFamily="34" charset="-122"/>
              </a:rPr>
              <a:t>debug</a:t>
            </a:r>
            <a:r>
              <a:rPr lang="zh-CN" altLang="en-US" sz="2000" dirty="0">
                <a:latin typeface="微软雅黑" panose="020B0503020204020204" pitchFamily="34" charset="-122"/>
                <a:ea typeface="微软雅黑" panose="020B0503020204020204" pitchFamily="34" charset="-122"/>
              </a:rPr>
              <a:t>信息。 </a:t>
            </a:r>
          </a:p>
          <a:p>
            <a:pPr lvl="1">
              <a:lnSpc>
                <a:spcPct val="150000"/>
              </a:lnSpc>
            </a:pPr>
            <a:r>
              <a:rPr lang="en-US" altLang="zh-CN" sz="2000" dirty="0">
                <a:latin typeface="微软雅黑" panose="020B0503020204020204" pitchFamily="34" charset="-122"/>
                <a:ea typeface="微软雅黑" panose="020B0503020204020204" pitchFamily="34" charset="-122"/>
              </a:rPr>
              <a:t>INFO (200): </a:t>
            </a:r>
            <a:r>
              <a:rPr lang="zh-CN" altLang="en-US" sz="2000" dirty="0">
                <a:latin typeface="微软雅黑" panose="020B0503020204020204" pitchFamily="34" charset="-122"/>
                <a:ea typeface="微软雅黑" panose="020B0503020204020204" pitchFamily="34" charset="-122"/>
              </a:rPr>
              <a:t>关键事件。 </a:t>
            </a:r>
          </a:p>
          <a:p>
            <a:pPr lvl="1">
              <a:lnSpc>
                <a:spcPct val="150000"/>
              </a:lnSpc>
            </a:pPr>
            <a:r>
              <a:rPr lang="en-US" altLang="zh-CN" sz="2000" dirty="0">
                <a:latin typeface="微软雅黑" panose="020B0503020204020204" pitchFamily="34" charset="-122"/>
                <a:ea typeface="微软雅黑" panose="020B0503020204020204" pitchFamily="34" charset="-122"/>
              </a:rPr>
              <a:t>NOTICE (250): </a:t>
            </a:r>
            <a:r>
              <a:rPr lang="zh-CN" altLang="en-US" sz="2000" dirty="0">
                <a:latin typeface="微软雅黑" panose="020B0503020204020204" pitchFamily="34" charset="-122"/>
                <a:ea typeface="微软雅黑" panose="020B0503020204020204" pitchFamily="34" charset="-122"/>
              </a:rPr>
              <a:t>普通但是重要的事件。 </a:t>
            </a:r>
          </a:p>
          <a:p>
            <a:pPr lvl="1">
              <a:lnSpc>
                <a:spcPct val="150000"/>
              </a:lnSpc>
            </a:pPr>
            <a:r>
              <a:rPr lang="en-US" altLang="zh-CN" sz="2000" dirty="0">
                <a:latin typeface="微软雅黑" panose="020B0503020204020204" pitchFamily="34" charset="-122"/>
                <a:ea typeface="微软雅黑" panose="020B0503020204020204" pitchFamily="34" charset="-122"/>
              </a:rPr>
              <a:t>WARNING (300): </a:t>
            </a:r>
            <a:r>
              <a:rPr lang="zh-CN" altLang="en-US" sz="2000" dirty="0">
                <a:latin typeface="微软雅黑" panose="020B0503020204020204" pitchFamily="34" charset="-122"/>
                <a:ea typeface="微软雅黑" panose="020B0503020204020204" pitchFamily="34" charset="-122"/>
              </a:rPr>
              <a:t>出现非错误的异常。 </a:t>
            </a:r>
          </a:p>
          <a:p>
            <a:pPr lvl="1">
              <a:lnSpc>
                <a:spcPct val="150000"/>
              </a:lnSpc>
            </a:pPr>
            <a:r>
              <a:rPr lang="en-US" altLang="zh-CN" sz="2000" dirty="0">
                <a:latin typeface="微软雅黑" panose="020B0503020204020204" pitchFamily="34" charset="-122"/>
                <a:ea typeface="微软雅黑" panose="020B0503020204020204" pitchFamily="34" charset="-122"/>
              </a:rPr>
              <a:t>ERROR (400): </a:t>
            </a:r>
            <a:r>
              <a:rPr lang="zh-CN" altLang="en-US" sz="2000" dirty="0">
                <a:latin typeface="微软雅黑" panose="020B0503020204020204" pitchFamily="34" charset="-122"/>
                <a:ea typeface="微软雅黑" panose="020B0503020204020204" pitchFamily="34" charset="-122"/>
              </a:rPr>
              <a:t>运行时错误，但是不需要立刻处理。 </a:t>
            </a:r>
          </a:p>
          <a:p>
            <a:pPr lvl="1">
              <a:lnSpc>
                <a:spcPct val="150000"/>
              </a:lnSpc>
            </a:pPr>
            <a:r>
              <a:rPr lang="en-US" altLang="zh-CN" sz="2000" dirty="0">
                <a:latin typeface="微软雅黑" panose="020B0503020204020204" pitchFamily="34" charset="-122"/>
                <a:ea typeface="微软雅黑" panose="020B0503020204020204" pitchFamily="34" charset="-122"/>
              </a:rPr>
              <a:t>CRITICAL (500): </a:t>
            </a:r>
            <a:r>
              <a:rPr lang="zh-CN" altLang="en-US" sz="2000" dirty="0">
                <a:latin typeface="微软雅黑" panose="020B0503020204020204" pitchFamily="34" charset="-122"/>
                <a:ea typeface="微软雅黑" panose="020B0503020204020204" pitchFamily="34" charset="-122"/>
              </a:rPr>
              <a:t>严重错误。 </a:t>
            </a:r>
          </a:p>
          <a:p>
            <a:pPr lvl="1">
              <a:lnSpc>
                <a:spcPct val="150000"/>
              </a:lnSpc>
            </a:pPr>
            <a:r>
              <a:rPr lang="en-US" altLang="zh-CN" sz="2000" dirty="0">
                <a:latin typeface="微软雅黑" panose="020B0503020204020204" pitchFamily="34" charset="-122"/>
                <a:ea typeface="微软雅黑" panose="020B0503020204020204" pitchFamily="34" charset="-122"/>
              </a:rPr>
              <a:t>EMERGENCY (600): </a:t>
            </a:r>
            <a:r>
              <a:rPr lang="zh-CN" altLang="en-US" sz="2000" dirty="0">
                <a:latin typeface="微软雅黑" panose="020B0503020204020204" pitchFamily="34" charset="-122"/>
                <a:ea typeface="微软雅黑" panose="020B0503020204020204" pitchFamily="34" charset="-122"/>
              </a:rPr>
              <a:t>系统不可用。 </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在进行日志写入的时候，写入日志的等级如果低于初始化</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时所设置的等级则不会被记录。</a:t>
            </a:r>
          </a:p>
          <a:p>
            <a:endParaRPr lang="zh-CN" altLang="en-US" dirty="0"/>
          </a:p>
        </p:txBody>
      </p:sp>
    </p:spTree>
    <p:extLst>
      <p:ext uri="{BB962C8B-B14F-4D97-AF65-F5344CB8AC3E}">
        <p14:creationId xmlns:p14="http://schemas.microsoft.com/office/powerpoint/2010/main" val="2494907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675438" cy="685800"/>
          </a:xfrm>
        </p:spPr>
        <p:txBody>
          <a:bodyPr/>
          <a:lstStyle/>
          <a:p>
            <a:r>
              <a:rPr lang="zh-CN" altLang="en-US" b="0" dirty="0"/>
              <a:t>通过实例代码来理解</a:t>
            </a:r>
          </a:p>
        </p:txBody>
      </p:sp>
      <p:sp>
        <p:nvSpPr>
          <p:cNvPr id="4" name="文本框 3"/>
          <p:cNvSpPr txBox="1"/>
          <p:nvPr/>
        </p:nvSpPr>
        <p:spPr>
          <a:xfrm>
            <a:off x="5757862" y="5759827"/>
            <a:ext cx="6100763" cy="830997"/>
          </a:xfrm>
          <a:prstGeom prst="rect">
            <a:avLst/>
          </a:prstGeom>
          <a:solidFill>
            <a:schemeClr val="accent4">
              <a:lumMod val="20000"/>
              <a:lumOff val="80000"/>
            </a:schemeClr>
          </a:solidFill>
        </p:spPr>
        <p:txBody>
          <a:bodyPr wrap="square" rtlCol="0">
            <a:spAutoFit/>
          </a:bodyPr>
          <a:lstStyle/>
          <a:p>
            <a:r>
              <a:rPr lang="en-US" altLang="zh-CN" sz="2400" dirty="0"/>
              <a:t>[2017-06-29 06:31:59] </a:t>
            </a:r>
            <a:r>
              <a:rPr lang="en-US" altLang="zh-CN" sz="2400" dirty="0" err="1"/>
              <a:t>wxlog.ERROR</a:t>
            </a:r>
            <a:r>
              <a:rPr lang="en-US" altLang="zh-CN" sz="2400" dirty="0"/>
              <a:t>: world [] []</a:t>
            </a:r>
          </a:p>
          <a:p>
            <a:r>
              <a:rPr lang="en-US" altLang="zh-CN" sz="2400" dirty="0"/>
              <a:t>[2017-06-29 06:35:25] </a:t>
            </a:r>
            <a:r>
              <a:rPr lang="en-US" altLang="zh-CN" sz="2400" dirty="0" err="1"/>
              <a:t>wxlog.CRITICAL</a:t>
            </a:r>
            <a:r>
              <a:rPr lang="en-US" altLang="zh-CN" sz="2400" dirty="0"/>
              <a:t>: test [] []</a:t>
            </a:r>
            <a:endParaRPr lang="zh-CN" altLang="en-US" sz="2400" dirty="0"/>
          </a:p>
        </p:txBody>
      </p:sp>
      <p:sp>
        <p:nvSpPr>
          <p:cNvPr id="5" name="文本框 4"/>
          <p:cNvSpPr txBox="1"/>
          <p:nvPr/>
        </p:nvSpPr>
        <p:spPr>
          <a:xfrm>
            <a:off x="1171575" y="1785938"/>
            <a:ext cx="9444038" cy="3231654"/>
          </a:xfrm>
          <a:prstGeom prst="rect">
            <a:avLst/>
          </a:prstGeom>
          <a:noFill/>
        </p:spPr>
        <p:txBody>
          <a:bodyPr wrap="square" rtlCol="0">
            <a:spAutoFit/>
          </a:bodyPr>
          <a:lstStyle/>
          <a:p>
            <a:r>
              <a:rPr lang="en-US" altLang="zh-CN" i="1" dirty="0"/>
              <a:t>// </a:t>
            </a:r>
            <a:r>
              <a:rPr lang="zh-CN" altLang="en-US" i="1" dirty="0"/>
              <a:t>创建日志频道</a:t>
            </a:r>
          </a:p>
          <a:p>
            <a:r>
              <a:rPr lang="en-US" altLang="zh-CN" sz="2400" dirty="0"/>
              <a:t>$log = new Logger('</a:t>
            </a:r>
            <a:r>
              <a:rPr lang="en-US" altLang="zh-CN" sz="2400" dirty="0" err="1"/>
              <a:t>wxlog</a:t>
            </a:r>
            <a:r>
              <a:rPr lang="en-US" altLang="zh-CN" sz="2400" dirty="0"/>
              <a:t>');</a:t>
            </a:r>
          </a:p>
          <a:p>
            <a:r>
              <a:rPr lang="en-US" altLang="zh-CN" sz="2400" dirty="0"/>
              <a:t>$log-&gt;</a:t>
            </a:r>
            <a:r>
              <a:rPr lang="en-US" altLang="zh-CN" sz="2400" dirty="0" err="1"/>
              <a:t>pushHandler</a:t>
            </a:r>
            <a:r>
              <a:rPr lang="en-US" altLang="zh-CN" sz="2400" dirty="0"/>
              <a:t>(new </a:t>
            </a:r>
            <a:r>
              <a:rPr lang="en-US" altLang="zh-CN" sz="2400" dirty="0" err="1"/>
              <a:t>StreamHandler</a:t>
            </a:r>
            <a:r>
              <a:rPr lang="en-US" altLang="zh-CN" sz="2400" dirty="0"/>
              <a:t>('log/error.log', Logger::ERROR));</a:t>
            </a:r>
          </a:p>
          <a:p>
            <a:endParaRPr lang="en-US" altLang="zh-CN" sz="2400" dirty="0"/>
          </a:p>
          <a:p>
            <a:r>
              <a:rPr lang="en-US" altLang="zh-CN" i="1" dirty="0"/>
              <a:t>// </a:t>
            </a:r>
            <a:r>
              <a:rPr lang="zh-CN" altLang="en-US" i="1" dirty="0"/>
              <a:t>添加日志记录</a:t>
            </a:r>
          </a:p>
          <a:p>
            <a:r>
              <a:rPr lang="en-US" altLang="zh-CN" sz="2400" dirty="0"/>
              <a:t>$log-&gt;</a:t>
            </a:r>
            <a:r>
              <a:rPr lang="en-US" altLang="zh-CN" sz="2400" dirty="0" err="1"/>
              <a:t>addWarning</a:t>
            </a:r>
            <a:r>
              <a:rPr lang="en-US" altLang="zh-CN" sz="2400" dirty="0"/>
              <a:t>('hello');</a:t>
            </a:r>
          </a:p>
          <a:p>
            <a:r>
              <a:rPr lang="en-US" altLang="zh-CN" sz="2400" dirty="0"/>
              <a:t>$log-&gt;</a:t>
            </a:r>
            <a:r>
              <a:rPr lang="en-US" altLang="zh-CN" sz="2400" dirty="0" err="1"/>
              <a:t>addError</a:t>
            </a:r>
            <a:r>
              <a:rPr lang="en-US" altLang="zh-CN" sz="2400" dirty="0"/>
              <a:t>('world');</a:t>
            </a:r>
          </a:p>
          <a:p>
            <a:r>
              <a:rPr lang="en-US" altLang="zh-CN" sz="2400" dirty="0"/>
              <a:t>$log-&gt;</a:t>
            </a:r>
            <a:r>
              <a:rPr lang="en-US" altLang="zh-CN" sz="2400" dirty="0" err="1"/>
              <a:t>addCritical</a:t>
            </a:r>
            <a:r>
              <a:rPr lang="en-US" altLang="zh-CN" sz="2400" dirty="0"/>
              <a:t>(‘test');</a:t>
            </a:r>
          </a:p>
          <a:p>
            <a:r>
              <a:rPr lang="en-US" altLang="zh-CN" i="1" dirty="0"/>
              <a:t>//warning</a:t>
            </a:r>
            <a:r>
              <a:rPr lang="zh-CN" altLang="en-US" i="1" dirty="0"/>
              <a:t>级别的不会被记录</a:t>
            </a:r>
            <a:endParaRPr lang="en-US" altLang="zh-CN" i="1" dirty="0"/>
          </a:p>
        </p:txBody>
      </p:sp>
    </p:spTree>
    <p:extLst>
      <p:ext uri="{BB962C8B-B14F-4D97-AF65-F5344CB8AC3E}">
        <p14:creationId xmlns:p14="http://schemas.microsoft.com/office/powerpoint/2010/main" val="3397123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704139" cy="685800"/>
          </a:xfrm>
        </p:spPr>
        <p:txBody>
          <a:bodyPr/>
          <a:lstStyle/>
          <a:p>
            <a:r>
              <a:rPr lang="zh-CN" altLang="en-US" b="0" dirty="0"/>
              <a:t>第一节</a:t>
            </a:r>
          </a:p>
        </p:txBody>
      </p:sp>
      <p:sp>
        <p:nvSpPr>
          <p:cNvPr id="5" name="文本框 4"/>
          <p:cNvSpPr txBox="1"/>
          <p:nvPr/>
        </p:nvSpPr>
        <p:spPr>
          <a:xfrm>
            <a:off x="4058444" y="2343152"/>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搭建微信开发环境</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微信调试工具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18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要实现的结果</a:t>
            </a:r>
          </a:p>
        </p:txBody>
      </p:sp>
      <p:sp>
        <p:nvSpPr>
          <p:cNvPr id="4" name="文本框 3"/>
          <p:cNvSpPr txBox="1"/>
          <p:nvPr/>
        </p:nvSpPr>
        <p:spPr>
          <a:xfrm>
            <a:off x="1054100" y="1885951"/>
            <a:ext cx="4046538"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发送一条文本消息，公众号返回同样的消息。</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9387" y="1500763"/>
            <a:ext cx="3360849" cy="5357237"/>
          </a:xfrm>
          <a:prstGeom prst="rect">
            <a:avLst/>
          </a:prstGeom>
        </p:spPr>
      </p:pic>
    </p:spTree>
    <p:extLst>
      <p:ext uri="{BB962C8B-B14F-4D97-AF65-F5344CB8AC3E}">
        <p14:creationId xmlns:p14="http://schemas.microsoft.com/office/powerpoint/2010/main" val="67344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流程</a:t>
            </a:r>
          </a:p>
        </p:txBody>
      </p:sp>
      <p:sp>
        <p:nvSpPr>
          <p:cNvPr id="4" name="文本框 3"/>
          <p:cNvSpPr txBox="1"/>
          <p:nvPr/>
        </p:nvSpPr>
        <p:spPr>
          <a:xfrm>
            <a:off x="1054100" y="1743075"/>
            <a:ext cx="10690225" cy="33510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要达到以上演示效果，需要几个流程：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了解</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程序的执行流程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明确微信服务器是如何与开发者服务器通信的</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配置微信公众号开启微信开发者模式</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进行</a:t>
            </a:r>
            <a:r>
              <a:rPr lang="en-US" altLang="zh-CN" sz="2400" dirty="0">
                <a:latin typeface="微软雅黑" panose="020B0503020204020204" pitchFamily="34" charset="-122"/>
                <a:ea typeface="微软雅黑" panose="020B0503020204020204" pitchFamily="34" charset="-122"/>
              </a:rPr>
              <a:t>URL</a:t>
            </a:r>
            <a:r>
              <a:rPr lang="zh-CN" altLang="en-US" sz="2400" dirty="0">
                <a:latin typeface="微软雅黑" panose="020B0503020204020204" pitchFamily="34" charset="-122"/>
                <a:ea typeface="微软雅黑" panose="020B0503020204020204" pitchFamily="34" charset="-122"/>
              </a:rPr>
              <a:t>验证</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进行编码实现以上功能</a:t>
            </a:r>
          </a:p>
        </p:txBody>
      </p:sp>
    </p:spTree>
    <p:extLst>
      <p:ext uri="{BB962C8B-B14F-4D97-AF65-F5344CB8AC3E}">
        <p14:creationId xmlns:p14="http://schemas.microsoft.com/office/powerpoint/2010/main" val="175920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275388" cy="685800"/>
          </a:xfrm>
        </p:spPr>
        <p:txBody>
          <a:bodyPr/>
          <a:lstStyle/>
          <a:p>
            <a:r>
              <a:rPr lang="en-US" altLang="zh-CN" b="0" dirty="0"/>
              <a:t>Web</a:t>
            </a:r>
            <a:r>
              <a:rPr lang="zh-CN" altLang="en-US" b="0" dirty="0"/>
              <a:t>程序的执行流程</a:t>
            </a:r>
          </a:p>
        </p:txBody>
      </p:sp>
      <p:sp>
        <p:nvSpPr>
          <p:cNvPr id="5" name="圆角矩形 4"/>
          <p:cNvSpPr/>
          <p:nvPr/>
        </p:nvSpPr>
        <p:spPr>
          <a:xfrm>
            <a:off x="8496133" y="2198179"/>
            <a:ext cx="3632200" cy="36194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9262896" y="5349898"/>
            <a:ext cx="128190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服务器</a:t>
            </a:r>
          </a:p>
        </p:txBody>
      </p:sp>
      <p:sp>
        <p:nvSpPr>
          <p:cNvPr id="7" name="文本框 6"/>
          <p:cNvSpPr txBox="1"/>
          <p:nvPr/>
        </p:nvSpPr>
        <p:spPr>
          <a:xfrm>
            <a:off x="8583938" y="3514126"/>
            <a:ext cx="1867500" cy="120032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服务器软件监听</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端口</a:t>
            </a:r>
          </a:p>
        </p:txBody>
      </p:sp>
      <p:sp>
        <p:nvSpPr>
          <p:cNvPr id="8" name="文本框 7"/>
          <p:cNvSpPr txBox="1"/>
          <p:nvPr/>
        </p:nvSpPr>
        <p:spPr>
          <a:xfrm>
            <a:off x="11128006" y="2982305"/>
            <a:ext cx="837405" cy="461665"/>
          </a:xfrm>
          <a:prstGeom prst="rect">
            <a:avLst/>
          </a:prstGeom>
          <a:solidFill>
            <a:schemeClr val="accent1">
              <a:lumMod val="20000"/>
              <a:lumOff val="80000"/>
            </a:schemeClr>
          </a:solid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PHP</a:t>
            </a:r>
          </a:p>
        </p:txBody>
      </p:sp>
      <p:cxnSp>
        <p:nvCxnSpPr>
          <p:cNvPr id="10" name="直接连接符 9"/>
          <p:cNvCxnSpPr/>
          <p:nvPr/>
        </p:nvCxnSpPr>
        <p:spPr>
          <a:xfrm flipH="1">
            <a:off x="10385061" y="3413193"/>
            <a:ext cx="657220" cy="677049"/>
          </a:xfrm>
          <a:prstGeom prst="line">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810083" y="3680495"/>
            <a:ext cx="2686050" cy="1"/>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810084" y="4499706"/>
            <a:ext cx="2686049" cy="0"/>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475493" y="3067371"/>
            <a:ext cx="144303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rPr>
              <a:t>请求</a:t>
            </a:r>
          </a:p>
        </p:txBody>
      </p:sp>
      <p:sp>
        <p:nvSpPr>
          <p:cNvPr id="18" name="文本框 17"/>
          <p:cNvSpPr txBox="1"/>
          <p:nvPr/>
        </p:nvSpPr>
        <p:spPr>
          <a:xfrm>
            <a:off x="6413869" y="4072414"/>
            <a:ext cx="14303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返回数据</a:t>
            </a:r>
          </a:p>
        </p:txBody>
      </p:sp>
      <p:sp>
        <p:nvSpPr>
          <p:cNvPr id="19" name="圆角矩形 18"/>
          <p:cNvSpPr/>
          <p:nvPr/>
        </p:nvSpPr>
        <p:spPr>
          <a:xfrm>
            <a:off x="1134265" y="1632043"/>
            <a:ext cx="4700588" cy="50577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2196797" y="2314446"/>
            <a:ext cx="2411618" cy="553998"/>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浏览器发起请求。</a:t>
            </a:r>
          </a:p>
        </p:txBody>
      </p:sp>
      <p:cxnSp>
        <p:nvCxnSpPr>
          <p:cNvPr id="22" name="直接连接符 21"/>
          <p:cNvCxnSpPr/>
          <p:nvPr/>
        </p:nvCxnSpPr>
        <p:spPr>
          <a:xfrm>
            <a:off x="1198559" y="3411800"/>
            <a:ext cx="4572000" cy="0"/>
          </a:xfrm>
          <a:prstGeom prst="line">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50564" y="3572875"/>
            <a:ext cx="4104085"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返回的是文本数据。</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HTML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CSS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JS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对于后台来说也是文本，这些是在浏览器端识别并执行的。</a:t>
            </a:r>
            <a:endPar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也可以是其他格式的文本：</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XML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JSON</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2414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85850" y="1559080"/>
            <a:ext cx="9851038" cy="51722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5"/>
          </p:nvPr>
        </p:nvSpPr>
        <p:spPr>
          <a:xfrm>
            <a:off x="917622" y="516340"/>
            <a:ext cx="6083253" cy="685800"/>
          </a:xfrm>
        </p:spPr>
        <p:txBody>
          <a:bodyPr/>
          <a:lstStyle/>
          <a:p>
            <a:r>
              <a:rPr lang="zh-CN" altLang="en-US" b="0" dirty="0"/>
              <a:t>被动回复消息执行过程</a:t>
            </a:r>
          </a:p>
        </p:txBody>
      </p:sp>
      <p:sp>
        <p:nvSpPr>
          <p:cNvPr id="37" name="对角圆角矩形 36"/>
          <p:cNvSpPr/>
          <p:nvPr/>
        </p:nvSpPr>
        <p:spPr>
          <a:xfrm>
            <a:off x="4481077" y="3883988"/>
            <a:ext cx="1810620" cy="1275876"/>
          </a:xfrm>
          <a:prstGeom prst="round2Diag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文本框 4"/>
          <p:cNvSpPr txBox="1"/>
          <p:nvPr/>
        </p:nvSpPr>
        <p:spPr>
          <a:xfrm>
            <a:off x="4615555" y="4330572"/>
            <a:ext cx="152162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微信服务器</a:t>
            </a:r>
          </a:p>
        </p:txBody>
      </p:sp>
      <p:sp>
        <p:nvSpPr>
          <p:cNvPr id="6" name="圆角矩形 5"/>
          <p:cNvSpPr/>
          <p:nvPr/>
        </p:nvSpPr>
        <p:spPr>
          <a:xfrm>
            <a:off x="1209935" y="1799803"/>
            <a:ext cx="1155346" cy="1071105"/>
          </a:xfrm>
          <a:prstGeom prst="round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332747" y="2135301"/>
            <a:ext cx="90547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微信</a:t>
            </a:r>
          </a:p>
        </p:txBody>
      </p:sp>
      <p:sp>
        <p:nvSpPr>
          <p:cNvPr id="8" name="圆角矩形 7"/>
          <p:cNvSpPr/>
          <p:nvPr/>
        </p:nvSpPr>
        <p:spPr>
          <a:xfrm>
            <a:off x="8860184" y="1926802"/>
            <a:ext cx="1614488" cy="13001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01150" y="2217294"/>
            <a:ext cx="115728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开发者服务器</a:t>
            </a:r>
          </a:p>
        </p:txBody>
      </p:sp>
      <p:cxnSp>
        <p:nvCxnSpPr>
          <p:cNvPr id="10" name="直接箭头连接符 9"/>
          <p:cNvCxnSpPr/>
          <p:nvPr/>
        </p:nvCxnSpPr>
        <p:spPr>
          <a:xfrm flipV="1">
            <a:off x="5737388" y="2705544"/>
            <a:ext cx="3467824" cy="143966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17818" y="2330875"/>
            <a:ext cx="2671762" cy="1792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1411576" y="2699547"/>
            <a:ext cx="3186025" cy="2089365"/>
          </a:xfrm>
          <a:prstGeom prst="straightConnector1">
            <a:avLst/>
          </a:prstGeom>
          <a:ln w="28575">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6115414" y="3173684"/>
            <a:ext cx="3530252" cy="155699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1521033" y="5206938"/>
            <a:ext cx="8980672" cy="147732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当微信用户向公众账号发消息时，微信服务器将</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数据包以</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消息形式发送到开发者服务器；开发者服务器处理后把</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格式响应消息返回给微信服务器，微信服务器发送消息到微信用户。</a:t>
            </a:r>
          </a:p>
        </p:txBody>
      </p:sp>
      <p:sp>
        <p:nvSpPr>
          <p:cNvPr id="20" name="文本框 19"/>
          <p:cNvSpPr txBox="1"/>
          <p:nvPr/>
        </p:nvSpPr>
        <p:spPr>
          <a:xfrm rot="2003127">
            <a:off x="2794071" y="2839309"/>
            <a:ext cx="2057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微信消息</a:t>
            </a:r>
          </a:p>
        </p:txBody>
      </p:sp>
      <p:sp>
        <p:nvSpPr>
          <p:cNvPr id="23" name="文本框 22"/>
          <p:cNvSpPr txBox="1"/>
          <p:nvPr/>
        </p:nvSpPr>
        <p:spPr>
          <a:xfrm rot="20208068">
            <a:off x="6818139" y="3501421"/>
            <a:ext cx="20574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格式响应消息</a:t>
            </a:r>
          </a:p>
        </p:txBody>
      </p:sp>
      <p:sp>
        <p:nvSpPr>
          <p:cNvPr id="25" name="文本框 24"/>
          <p:cNvSpPr txBox="1"/>
          <p:nvPr/>
        </p:nvSpPr>
        <p:spPr>
          <a:xfrm rot="1960159">
            <a:off x="2258550" y="3374054"/>
            <a:ext cx="182916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发送响应消息</a:t>
            </a:r>
          </a:p>
        </p:txBody>
      </p:sp>
      <p:sp>
        <p:nvSpPr>
          <p:cNvPr id="26" name="文本框 25"/>
          <p:cNvSpPr txBox="1"/>
          <p:nvPr/>
        </p:nvSpPr>
        <p:spPr>
          <a:xfrm rot="20208068">
            <a:off x="6508004" y="2910480"/>
            <a:ext cx="2057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转发</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格式消息</a:t>
            </a:r>
          </a:p>
        </p:txBody>
      </p:sp>
    </p:spTree>
    <p:extLst>
      <p:ext uri="{BB962C8B-B14F-4D97-AF65-F5344CB8AC3E}">
        <p14:creationId xmlns:p14="http://schemas.microsoft.com/office/powerpoint/2010/main" val="147192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6083253" cy="685800"/>
          </a:xfrm>
        </p:spPr>
        <p:txBody>
          <a:bodyPr/>
          <a:lstStyle/>
          <a:p>
            <a:r>
              <a:rPr lang="zh-CN" altLang="en-US" b="0" dirty="0"/>
              <a:t>开启微信开发者模式</a:t>
            </a:r>
          </a:p>
        </p:txBody>
      </p:sp>
      <p:sp>
        <p:nvSpPr>
          <p:cNvPr id="4" name="文本框 3"/>
          <p:cNvSpPr txBox="1"/>
          <p:nvPr/>
        </p:nvSpPr>
        <p:spPr>
          <a:xfrm>
            <a:off x="1074784" y="1843088"/>
            <a:ext cx="986944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开发之前先配置，配置就要进行验证。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打开微信公众平台的基本配置，页面上有‘服务器配置’。</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要配置好微信服务器与开发者服务器通信有四个选项：</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：开发者服务器上处理微信消息的链接</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：自己设置</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消息加解密密钥（</a:t>
            </a:r>
            <a:r>
              <a:rPr lang="en-US" altLang="zh-CN" sz="2000" dirty="0" err="1">
                <a:latin typeface="微软雅黑" panose="020B0503020204020204" pitchFamily="34" charset="-122"/>
                <a:ea typeface="微软雅黑" panose="020B0503020204020204" pitchFamily="34" charset="-122"/>
              </a:rPr>
              <a:t>EncodingAESKey</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消息加解密方式：选择明文模式</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注意：开启开发者模式，之前使用微信公众后台设定的菜单会失效，要使用菜单必须要使用接口调用创建菜单。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2273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8508</TotalTime>
  <Words>2382</Words>
  <Application>Microsoft Office PowerPoint</Application>
  <PresentationFormat>宽屏</PresentationFormat>
  <Paragraphs>254</Paragraphs>
  <Slides>38</Slides>
  <Notes>3</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38</vt:i4>
      </vt:variant>
    </vt:vector>
  </HeadingPairs>
  <TitlesOfParts>
    <vt:vector size="55" baseType="lpstr">
      <vt:lpstr>Malgun Gothic</vt:lpstr>
      <vt:lpstr>冬青黑体简体中文 W3</vt:lpstr>
      <vt:lpstr>冬青黑体简体中文 W6</vt:lpstr>
      <vt:lpstr>宋体</vt:lpstr>
      <vt:lpstr>微软雅黑</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1883</cp:revision>
  <dcterms:created xsi:type="dcterms:W3CDTF">2014-07-07T13:10:41Z</dcterms:created>
  <dcterms:modified xsi:type="dcterms:W3CDTF">2017-09-07T00:26:39Z</dcterms:modified>
</cp:coreProperties>
</file>