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5"/>
  </p:notesMasterIdLst>
  <p:handoutMasterIdLst>
    <p:handoutMasterId r:id="rId36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4" r:id="rId15"/>
    <p:sldId id="489" r:id="rId16"/>
    <p:sldId id="490" r:id="rId17"/>
    <p:sldId id="460" r:id="rId18"/>
    <p:sldId id="480" r:id="rId19"/>
    <p:sldId id="494" r:id="rId20"/>
    <p:sldId id="440" r:id="rId21"/>
    <p:sldId id="495" r:id="rId22"/>
    <p:sldId id="439" r:id="rId23"/>
    <p:sldId id="452" r:id="rId24"/>
    <p:sldId id="473" r:id="rId25"/>
    <p:sldId id="477" r:id="rId26"/>
    <p:sldId id="472" r:id="rId27"/>
    <p:sldId id="469" r:id="rId28"/>
    <p:sldId id="491" r:id="rId29"/>
    <p:sldId id="487" r:id="rId30"/>
    <p:sldId id="492" r:id="rId31"/>
    <p:sldId id="488" r:id="rId32"/>
    <p:sldId id="493" r:id="rId33"/>
    <p:sldId id="311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y.weixin.qq.com/wiki/doc/api/native.php?chapter=4_3" TargetMode="External"/><Relationship Id="rId2" Type="http://schemas.openxmlformats.org/officeDocument/2006/relationships/hyperlink" Target="https://pay.weixin.qq.com/wiki/doc/api/native.php?chapter=4_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379088" cy="685800"/>
          </a:xfrm>
        </p:spPr>
        <p:txBody>
          <a:bodyPr/>
          <a:lstStyle/>
          <a:p>
            <a:r>
              <a:rPr lang="zh-CN" altLang="en-US" b="0" dirty="0"/>
              <a:t>生成二维码需要的参数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52D2FF-4B27-4C38-9D08-EA388C98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98305"/>
              </p:ext>
            </p:extLst>
          </p:nvPr>
        </p:nvGraphicFramePr>
        <p:xfrm>
          <a:off x="1054098" y="1632155"/>
          <a:ext cx="10646290" cy="4735021"/>
        </p:xfrm>
        <a:graphic>
          <a:graphicData uri="http://schemas.openxmlformats.org/drawingml/2006/table">
            <a:tbl>
              <a:tblPr/>
              <a:tblGrid>
                <a:gridCol w="1774382">
                  <a:extLst>
                    <a:ext uri="{9D8B030D-6E8A-4147-A177-3AD203B41FA5}">
                      <a16:colId xmlns:a16="http://schemas.microsoft.com/office/drawing/2014/main" val="588467081"/>
                    </a:ext>
                  </a:extLst>
                </a:gridCol>
                <a:gridCol w="1532424">
                  <a:extLst>
                    <a:ext uri="{9D8B030D-6E8A-4147-A177-3AD203B41FA5}">
                      <a16:colId xmlns:a16="http://schemas.microsoft.com/office/drawing/2014/main" val="2361119409"/>
                    </a:ext>
                  </a:extLst>
                </a:gridCol>
                <a:gridCol w="1422541">
                  <a:extLst>
                    <a:ext uri="{9D8B030D-6E8A-4147-A177-3AD203B41FA5}">
                      <a16:colId xmlns:a16="http://schemas.microsoft.com/office/drawing/2014/main" val="1054897551"/>
                    </a:ext>
                  </a:extLst>
                </a:gridCol>
                <a:gridCol w="907127">
                  <a:extLst>
                    <a:ext uri="{9D8B030D-6E8A-4147-A177-3AD203B41FA5}">
                      <a16:colId xmlns:a16="http://schemas.microsoft.com/office/drawing/2014/main" val="1116298717"/>
                    </a:ext>
                  </a:extLst>
                </a:gridCol>
                <a:gridCol w="2556449">
                  <a:extLst>
                    <a:ext uri="{9D8B030D-6E8A-4147-A177-3AD203B41FA5}">
                      <a16:colId xmlns:a16="http://schemas.microsoft.com/office/drawing/2014/main" val="176165448"/>
                    </a:ext>
                  </a:extLst>
                </a:gridCol>
                <a:gridCol w="2453367">
                  <a:extLst>
                    <a:ext uri="{9D8B030D-6E8A-4147-A177-3AD203B41FA5}">
                      <a16:colId xmlns:a16="http://schemas.microsoft.com/office/drawing/2014/main" val="1241545254"/>
                    </a:ext>
                  </a:extLst>
                </a:gridCol>
              </a:tblGrid>
              <a:tr h="309469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变量名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类型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必填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示例值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描述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7681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公众账号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wx8888888888888888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微信分配的公众账号</a:t>
                      </a:r>
                      <a:r>
                        <a:rPr lang="en-US" altLang="zh-CN" sz="1600" dirty="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79095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mch_id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1900000109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微信支付分配的商户号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8734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时间戳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time_stamp</a:t>
                      </a:r>
                      <a:endParaRPr 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String(10)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1414488825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系统当前时间，定义规则详见</a:t>
                      </a:r>
                      <a:r>
                        <a:rPr lang="zh-CN" altLang="en-US" sz="1600">
                          <a:hlinkClick r:id="rId2"/>
                        </a:rPr>
                        <a:t>时间戳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0735"/>
                  </a:ext>
                </a:extLst>
              </a:tr>
              <a:tr h="100803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随机字符串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nonce_str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5K8264ILTKCH16CQ2502SI8ZNMTM67VS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随机字符串，不长于</a:t>
                      </a:r>
                      <a:r>
                        <a:rPr lang="en-US" altLang="zh-CN" sz="1600"/>
                        <a:t>32</a:t>
                      </a:r>
                      <a:r>
                        <a:rPr lang="zh-CN" altLang="en-US" sz="1600"/>
                        <a:t>位。推荐</a:t>
                      </a:r>
                      <a:r>
                        <a:rPr lang="zh-CN" altLang="en-US" sz="1600">
                          <a:hlinkClick r:id="rId3"/>
                        </a:rPr>
                        <a:t>随机数生成算法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9112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商品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商户定义的商品</a:t>
                      </a:r>
                      <a:r>
                        <a:rPr lang="en-US" altLang="zh-CN" sz="1600"/>
                        <a:t>id </a:t>
                      </a:r>
                      <a:r>
                        <a:rPr lang="zh-CN" altLang="en-US" sz="1600"/>
                        <a:t>或者订单号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309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签名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C380BEC2BFD727A4B6845133519F3AD6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签名，详见</a:t>
                      </a:r>
                      <a:r>
                        <a:rPr lang="zh-CN" altLang="en-US" sz="1600" dirty="0">
                          <a:hlinkClick r:id="rId3"/>
                        </a:rPr>
                        <a:t>签名生成算法</a:t>
                      </a:r>
                      <a:endParaRPr lang="zh-CN" alt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第一步，设所有发送或者接收到的数据为集合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内非空参数值的参数按照参数名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码从小到大排序（字典序），使用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键值对的格式（即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key1=value1&amp;key2=value2…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）拼接成字符串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特别注意以下重要规则：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参数名</a:t>
            </a:r>
            <a:r>
              <a:rPr lang="en-US" altLang="zh-CN" dirty="0"/>
              <a:t>ASCII</a:t>
            </a:r>
            <a:r>
              <a:rPr lang="zh-CN" altLang="en-US" dirty="0"/>
              <a:t>码从小到大排序（字典序）；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如果参数的值为空不参与签名；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参数名区分大小写；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验证调用返回或微信主动通知签名时，传送的</a:t>
            </a:r>
            <a:r>
              <a:rPr lang="en-US" altLang="zh-CN" dirty="0"/>
              <a:t>sign</a:t>
            </a:r>
            <a:r>
              <a:rPr lang="zh-CN" altLang="en-US" dirty="0"/>
              <a:t>参数不参与签名，将生成的签名与该</a:t>
            </a:r>
            <a:r>
              <a:rPr lang="en-US" altLang="zh-CN" dirty="0"/>
              <a:t>sign</a:t>
            </a:r>
            <a:r>
              <a:rPr lang="zh-CN" altLang="en-US" dirty="0"/>
              <a:t>值作校验。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微信接口可能增加字段，验证签名时必须支持增加的扩展字段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最后拼接上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字符串，并对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运算，再将得到的字符串所有字符转换为大写，得到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key</a:t>
            </a:r>
            <a:r>
              <a:rPr lang="zh-CN" altLang="en-US" dirty="0"/>
              <a:t>设置路径：微信商户平台</a:t>
            </a:r>
            <a:r>
              <a:rPr lang="en-US" altLang="zh-CN" dirty="0"/>
              <a:t>(pay.weixin.qq.com)--&gt;</a:t>
            </a:r>
            <a:r>
              <a:rPr lang="zh-CN" altLang="en-US" dirty="0"/>
              <a:t>账户设置</a:t>
            </a:r>
            <a:r>
              <a:rPr lang="en-US" altLang="zh-CN" dirty="0"/>
              <a:t>--&gt;API</a:t>
            </a:r>
            <a:r>
              <a:rPr lang="zh-CN" altLang="en-US" dirty="0"/>
              <a:t>安全</a:t>
            </a:r>
            <a:r>
              <a:rPr lang="en-US" altLang="zh-CN" dirty="0"/>
              <a:t>--&gt;</a:t>
            </a:r>
            <a:r>
              <a:rPr lang="zh-CN" altLang="en-US" dirty="0"/>
              <a:t>密钥设置</a:t>
            </a:r>
          </a:p>
        </p:txBody>
      </p:sp>
    </p:spTree>
    <p:extLst>
      <p:ext uri="{BB962C8B-B14F-4D97-AF65-F5344CB8AC3E}">
        <p14:creationId xmlns:p14="http://schemas.microsoft.com/office/powerpoint/2010/main" val="2333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需要注意的问题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下载的微信支付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PHP5.6+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版本中，需要使用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file_get_contents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(‘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php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://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input’,‘r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’);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B6B99-7791-40B4-AB69-E4B352FC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94" y="2844308"/>
            <a:ext cx="7380810" cy="39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99088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B1BAA-77C0-498C-A5D5-B0BBEC194F7A}"/>
              </a:ext>
            </a:extLst>
          </p:cNvPr>
          <p:cNvSpPr/>
          <p:nvPr/>
        </p:nvSpPr>
        <p:spPr>
          <a:xfrm>
            <a:off x="1150373" y="1748299"/>
            <a:ext cx="9930582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的出现是为了解决这样一个问题：</a:t>
            </a: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场景：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，你有一个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帐号，在上面有很多照片；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，你需要使用某照片打印网站打印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上面的照片，你可以：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ea typeface="微软雅黑" panose="020B0503020204020204" pitchFamily="34" charset="-122"/>
              </a:rPr>
              <a:t>，从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下载照片到本地，然后从电脑里上传照片到打印网站；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ea typeface="微软雅黑" panose="020B0503020204020204" pitchFamily="34" charset="-122"/>
              </a:rPr>
              <a:t>，在照片打印网站输入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的帐号密码，直接让网站去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读照片；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问题：把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帐号密码透露给了第三方。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解决方案：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OAuth</a:t>
            </a:r>
            <a:r>
              <a:rPr lang="zh-CN" altLang="en-US" b="1" dirty="0">
                <a:ea typeface="微软雅黑" panose="020B0503020204020204" pitchFamily="34" charset="-122"/>
              </a:rPr>
              <a:t>是让第三方应用不需要用户名密码读取用户数据的一个认证过程。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上面的场景中，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，那么打印网站需要根据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注册应用，打印网站可以要求用户授权访问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照片，而不是提供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的帐号密码。这个授权过程就是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353662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的思路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6E1C9-41AB-4575-ADB5-B6DDD8583E97}"/>
              </a:ext>
            </a:extLst>
          </p:cNvPr>
          <p:cNvSpPr/>
          <p:nvPr/>
        </p:nvSpPr>
        <p:spPr>
          <a:xfrm>
            <a:off x="1054099" y="1783226"/>
            <a:ext cx="10233333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之间，设置了一个授权层（</a:t>
            </a:r>
            <a:r>
              <a:rPr lang="en-US" altLang="zh-CN" dirty="0">
                <a:ea typeface="微软雅黑" panose="020B0503020204020204" pitchFamily="34" charset="-122"/>
              </a:rPr>
              <a:t>authorization layer</a:t>
            </a:r>
            <a:r>
              <a:rPr lang="zh-CN" altLang="en-US" dirty="0"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不能直接登录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，只能登录授权层，以此将用户与客户端区分开来。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登录授权层所用的令牌（</a:t>
            </a:r>
            <a:r>
              <a:rPr lang="en-US" altLang="zh-CN" dirty="0"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ea typeface="微软雅黑" panose="020B0503020204020204" pitchFamily="34" charset="-122"/>
              </a:rPr>
              <a:t>），与用户的密码不同。用户可以在登录的时候，指定授权层令牌的权限范围和有效期。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登录授权层以后，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根据令牌的权限范围和有效期，向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开放用户储存的资料。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4598-E9CD-4614-BD5E-6F83ABCFC684}"/>
              </a:ext>
            </a:extLst>
          </p:cNvPr>
          <p:cNvSpPr txBox="1"/>
          <p:nvPr/>
        </p:nvSpPr>
        <p:spPr>
          <a:xfrm>
            <a:off x="1248697" y="1986116"/>
            <a:ext cx="9065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安全性更高，用户仅需对需要的操作授权，同时不用提供账号密码。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不需要针对不同的网站注册多个账号，使用授权就可以实现一个账号通过授权的方式登录不同的网站。</a:t>
            </a:r>
          </a:p>
        </p:txBody>
      </p:sp>
    </p:spTree>
    <p:extLst>
      <p:ext uri="{BB962C8B-B14F-4D97-AF65-F5344CB8AC3E}">
        <p14:creationId xmlns:p14="http://schemas.microsoft.com/office/powerpoint/2010/main" val="425412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EEE5B-9A09-47BD-81D7-1D3D91D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9" y="1585943"/>
            <a:ext cx="10199493" cy="5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返回类型，请填写</a:t>
                      </a:r>
                      <a:r>
                        <a:rPr lang="en-US" altLang="zh-CN" sz="160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/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6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E0C404-8513-450C-9319-95AB092B094F}"/>
              </a:ext>
            </a:extLst>
          </p:cNvPr>
          <p:cNvSpPr txBox="1"/>
          <p:nvPr/>
        </p:nvSpPr>
        <p:spPr>
          <a:xfrm>
            <a:off x="1238865" y="1858297"/>
            <a:ext cx="986175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本次课程先简单讲解一下微信支付，同时以扫码支付为例进行支付流程的解释说明，由于条件限制，无法进行示例演示。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入门，简单了解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协议的具体实现，实现微信网页授权获取用户基本信息。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主要涉及到主要支付方式的流程处理，回调处理，需要注意的问题，以及微信支付</a:t>
            </a:r>
            <a:r>
              <a:rPr lang="en-US" altLang="zh-CN" dirty="0"/>
              <a:t>SDK</a:t>
            </a:r>
            <a:r>
              <a:rPr lang="zh-CN" altLang="en-US" dirty="0"/>
              <a:t>中存在的问题。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9085C-BBB7-4798-8B4C-E1C024A0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34077"/>
            <a:ext cx="9323363" cy="5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2E09E-2FEE-4A6C-8428-B5D57068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1593915"/>
            <a:ext cx="7500861" cy="51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A0328-4324-4E1D-916B-7EB5978948BE}"/>
              </a:ext>
            </a:extLst>
          </p:cNvPr>
          <p:cNvSpPr/>
          <p:nvPr/>
        </p:nvSpPr>
        <p:spPr>
          <a:xfrm>
            <a:off x="1054099" y="1688294"/>
            <a:ext cx="100956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：商户根据微信支付的规则，为不同商品生成不同的二维码，展示在各种场景，用于用户扫描购买。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：用户使用微信“扫一扫”扫描二维码后，获取商品支付信息，引导用户完成支付。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：用户确认支付，输入支付密码。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：支付完成后会提示用户支付成功，商户后台得到支付成功的通知，然后进行发货处理。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75965" cy="685800"/>
          </a:xfrm>
        </p:spPr>
        <p:txBody>
          <a:bodyPr/>
          <a:lstStyle/>
          <a:p>
            <a:r>
              <a:rPr lang="zh-CN" altLang="en-US" b="0" dirty="0"/>
              <a:t>扫码支付流程</a:t>
            </a:r>
            <a:r>
              <a:rPr lang="en-US" altLang="zh-CN" b="0" dirty="0"/>
              <a:t>(</a:t>
            </a:r>
            <a:r>
              <a:rPr lang="zh-CN" altLang="en-US" b="0" dirty="0"/>
              <a:t>模式一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1B2A8-AD21-4D27-B344-136DED2849F7}"/>
              </a:ext>
            </a:extLst>
          </p:cNvPr>
          <p:cNvSpPr/>
          <p:nvPr/>
        </p:nvSpPr>
        <p:spPr>
          <a:xfrm>
            <a:off x="1054099" y="1578607"/>
            <a:ext cx="10449642" cy="498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）商户后台系统根据微信支付规定格式生成二维码（规则见下文），展示给用户扫码。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）用户打开微信“扫一扫”扫描二维码，微信客户端将扫码内容发送到微信支付系统。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）微信支付系统收到客户端请求，发起对商户后台系统支付回调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的调用。调用请求将带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等参数，并要求商户系统返回交数据包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详细请见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回调数据输入参数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）商户后台系统收到微信支付系统的回调请求，根据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生成商户系统的订单。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）商户系统调用微信支付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统一下单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请求下单，获取交易会话标识（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）微信支付系统根据商户系统的请求生成预支付交易，并返回交易会话标识（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）商户后台系统得到交易会话标识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小时内有效）。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返回给微信支付系统。返回数据见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回调数据输出参数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）微信支付系统根据交易会话标识，发起用户端授权支付流程。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）用户在微信客户端输入密码，确认支付后，微信客户端提交支付授权。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）微信支付系统验证后扣款，完成支付交易。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）微信支付系统完成支付交易后给微信客户端返回交易结果，并将交易结果通过短信、微信消息提示用户。微信客户端展示支付交易结果页面。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）微信支付系统通过发送异步消息通知商户后台系统支付结果。商户后台系统需回复接收情况，通知微信后台系统不再发送该单的支付通知。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9265</TotalTime>
  <Words>2235</Words>
  <Application>Microsoft Office PowerPoint</Application>
  <PresentationFormat>宽屏</PresentationFormat>
  <Paragraphs>258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1777</cp:revision>
  <dcterms:created xsi:type="dcterms:W3CDTF">2014-07-07T13:10:41Z</dcterms:created>
  <dcterms:modified xsi:type="dcterms:W3CDTF">2017-09-06T01:20:03Z</dcterms:modified>
</cp:coreProperties>
</file>