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31"/>
  </p:notesMasterIdLst>
  <p:handoutMasterIdLst>
    <p:handoutMasterId r:id="rId32"/>
  </p:handoutMasterIdLst>
  <p:sldIdLst>
    <p:sldId id="257" r:id="rId6"/>
    <p:sldId id="446" r:id="rId7"/>
    <p:sldId id="454" r:id="rId8"/>
    <p:sldId id="451" r:id="rId9"/>
    <p:sldId id="483" r:id="rId10"/>
    <p:sldId id="496" r:id="rId11"/>
    <p:sldId id="484" r:id="rId12"/>
    <p:sldId id="485" r:id="rId13"/>
    <p:sldId id="500" r:id="rId14"/>
    <p:sldId id="497" r:id="rId15"/>
    <p:sldId id="499" r:id="rId16"/>
    <p:sldId id="498" r:id="rId17"/>
    <p:sldId id="481" r:id="rId18"/>
    <p:sldId id="482" r:id="rId19"/>
    <p:sldId id="501" r:id="rId20"/>
    <p:sldId id="502" r:id="rId21"/>
    <p:sldId id="460" r:id="rId22"/>
    <p:sldId id="490" r:id="rId23"/>
    <p:sldId id="491" r:id="rId24"/>
    <p:sldId id="492" r:id="rId25"/>
    <p:sldId id="452" r:id="rId26"/>
    <p:sldId id="493" r:id="rId27"/>
    <p:sldId id="494" r:id="rId28"/>
    <p:sldId id="495" r:id="rId29"/>
    <p:sldId id="311" r:id="rId30"/>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C17"/>
    <a:srgbClr val="F97E71"/>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4911" autoAdjust="0"/>
  </p:normalViewPr>
  <p:slideViewPr>
    <p:cSldViewPr snapToGrid="0">
      <p:cViewPr varScale="1">
        <p:scale>
          <a:sx n="73" d="100"/>
          <a:sy n="73" d="100"/>
        </p:scale>
        <p:origin x="845" y="67"/>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2017/8/21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2017/8/21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E9C519-C3B1-4654-8EF9-A227F461FE5A}" type="slidenum">
              <a:rPr lang="zh-CN" altLang="en-US" smtClean="0"/>
              <a:t>16</a:t>
            </a:fld>
            <a:endParaRPr lang="zh-CN" altLang="en-US"/>
          </a:p>
        </p:txBody>
      </p:sp>
    </p:spTree>
    <p:extLst>
      <p:ext uri="{BB962C8B-B14F-4D97-AF65-F5344CB8AC3E}">
        <p14:creationId xmlns:p14="http://schemas.microsoft.com/office/powerpoint/2010/main" val="309070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25</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2017/8/21</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8/21/2017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8/21/2017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2017/8/21</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8/21/2017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2017/8/21</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8/21/2017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2017/8/21</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2017/8/21</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2017/8/21</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2017/8/21</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2017/8/21</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2017/8/21</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2017/8/21</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2017/8/21</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8/21/2017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2017/8/21</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8/21/2017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7</a:t>
            </a:r>
            <a:r>
              <a:rPr lang="zh-CN" altLang="en-US" dirty="0"/>
              <a:t>讲 素材与图文消息</a:t>
            </a:r>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新增永久素材</a:t>
            </a:r>
          </a:p>
        </p:txBody>
      </p:sp>
      <p:sp>
        <p:nvSpPr>
          <p:cNvPr id="3" name="文本框 2">
            <a:extLst>
              <a:ext uri="{FF2B5EF4-FFF2-40B4-BE49-F238E27FC236}">
                <a16:creationId xmlns:a16="http://schemas.microsoft.com/office/drawing/2014/main" id="{8A712BF0-CC34-4F68-8122-7C591B22A08A}"/>
              </a:ext>
            </a:extLst>
          </p:cNvPr>
          <p:cNvSpPr txBox="1"/>
          <p:nvPr/>
        </p:nvSpPr>
        <p:spPr>
          <a:xfrm>
            <a:off x="1054100" y="1671145"/>
            <a:ext cx="10594427"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调用接口：</a:t>
            </a:r>
            <a:endParaRPr lang="en-US" altLang="zh-CN" sz="2000" dirty="0">
              <a:latin typeface="微软雅黑" panose="020B0503020204020204" pitchFamily="34" charset="-122"/>
              <a:ea typeface="微软雅黑" panose="020B0503020204020204" pitchFamily="34" charset="-122"/>
            </a:endParaRPr>
          </a:p>
          <a:p>
            <a:r>
              <a:rPr lang="en-US" altLang="zh-CN" sz="2000" dirty="0">
                <a:ea typeface="微软雅黑" panose="020B0503020204020204" pitchFamily="34" charset="-122"/>
              </a:rPr>
              <a:t>https://api.weixin.qq.com/cgi-bin/</a:t>
            </a:r>
            <a:r>
              <a:rPr lang="en-US" altLang="zh-CN" sz="2000" dirty="0"/>
              <a:t>material/add_material</a:t>
            </a:r>
            <a:r>
              <a:rPr lang="en-US" altLang="zh-CN" sz="2000" dirty="0">
                <a:ea typeface="微软雅黑" panose="020B0503020204020204" pitchFamily="34" charset="-122"/>
              </a:rPr>
              <a:t>?access_token=ACCESS_TOKEN&amp;type=TYPE</a:t>
            </a:r>
            <a:endParaRPr lang="zh-CN" altLang="en-US" sz="2000" dirty="0">
              <a:ea typeface="微软雅黑" panose="020B0503020204020204" pitchFamily="34" charset="-122"/>
            </a:endParaRPr>
          </a:p>
        </p:txBody>
      </p:sp>
      <p:graphicFrame>
        <p:nvGraphicFramePr>
          <p:cNvPr id="4" name="表格 3">
            <a:extLst>
              <a:ext uri="{FF2B5EF4-FFF2-40B4-BE49-F238E27FC236}">
                <a16:creationId xmlns:a16="http://schemas.microsoft.com/office/drawing/2014/main" id="{1C3B2321-F62E-45F3-B336-AAEC443C76D0}"/>
              </a:ext>
            </a:extLst>
          </p:cNvPr>
          <p:cNvGraphicFramePr>
            <a:graphicFrameLocks noGrp="1"/>
          </p:cNvGraphicFramePr>
          <p:nvPr>
            <p:extLst>
              <p:ext uri="{D42A27DB-BD31-4B8C-83A1-F6EECF244321}">
                <p14:modId xmlns:p14="http://schemas.microsoft.com/office/powerpoint/2010/main" val="3187636619"/>
              </p:ext>
            </p:extLst>
          </p:nvPr>
        </p:nvGraphicFramePr>
        <p:xfrm>
          <a:off x="1082566" y="2846732"/>
          <a:ext cx="10565961" cy="2011680"/>
        </p:xfrm>
        <a:graphic>
          <a:graphicData uri="http://schemas.openxmlformats.org/drawingml/2006/table">
            <a:tbl>
              <a:tblPr/>
              <a:tblGrid>
                <a:gridCol w="2040953">
                  <a:extLst>
                    <a:ext uri="{9D8B030D-6E8A-4147-A177-3AD203B41FA5}">
                      <a16:colId xmlns:a16="http://schemas.microsoft.com/office/drawing/2014/main" val="2061921855"/>
                    </a:ext>
                  </a:extLst>
                </a:gridCol>
                <a:gridCol w="1299780">
                  <a:extLst>
                    <a:ext uri="{9D8B030D-6E8A-4147-A177-3AD203B41FA5}">
                      <a16:colId xmlns:a16="http://schemas.microsoft.com/office/drawing/2014/main" val="105971334"/>
                    </a:ext>
                  </a:extLst>
                </a:gridCol>
                <a:gridCol w="7225228">
                  <a:extLst>
                    <a:ext uri="{9D8B030D-6E8A-4147-A177-3AD203B41FA5}">
                      <a16:colId xmlns:a16="http://schemas.microsoft.com/office/drawing/2014/main" val="2129712821"/>
                    </a:ext>
                  </a:extLst>
                </a:gridCol>
              </a:tblGrid>
              <a:tr h="363372">
                <a:tc>
                  <a:txBody>
                    <a:bodyPr/>
                    <a:lstStyle/>
                    <a:p>
                      <a:pPr latinLnBrk="1"/>
                      <a:r>
                        <a:rPr lang="zh-CN" altLang="en-US" b="1">
                          <a:solidFill>
                            <a:srgbClr val="333333"/>
                          </a:solidFill>
                          <a:effectLst/>
                          <a:latin typeface="Microsoft Yahei" panose="020B0503020204020204" pitchFamily="34" charset="-122"/>
                          <a:ea typeface="Microsoft Yahei" panose="020B0503020204020204" pitchFamily="34" charset="-122"/>
                        </a:rPr>
                        <a:t>参数</a:t>
                      </a:r>
                      <a:endParaRPr lang="zh-CN" altLang="en-US">
                        <a:effectLst/>
                      </a:endParaRPr>
                    </a:p>
                  </a:txBody>
                  <a:tcPr>
                    <a:lnL>
                      <a:noFill/>
                    </a:lnL>
                    <a:lnR>
                      <a:noFill/>
                    </a:lnR>
                    <a:lnT>
                      <a:noFill/>
                    </a:lnT>
                    <a:lnB>
                      <a:noFill/>
                    </a:lnB>
                  </a:tcPr>
                </a:tc>
                <a:tc>
                  <a:txBody>
                    <a:bodyPr/>
                    <a:lstStyle/>
                    <a:p>
                      <a:pPr latinLnBrk="1"/>
                      <a:r>
                        <a:rPr lang="zh-CN" altLang="en-US" b="1" dirty="0">
                          <a:solidFill>
                            <a:srgbClr val="333333"/>
                          </a:solidFill>
                          <a:effectLst/>
                          <a:latin typeface="Microsoft Yahei" panose="020B0503020204020204" pitchFamily="34" charset="-122"/>
                          <a:ea typeface="Microsoft Yahei" panose="020B0503020204020204" pitchFamily="34" charset="-122"/>
                        </a:rPr>
                        <a:t>是否必须</a:t>
                      </a:r>
                      <a:endParaRPr lang="zh-CN" altLang="en-US" dirty="0">
                        <a:effectLst/>
                      </a:endParaRPr>
                    </a:p>
                  </a:txBody>
                  <a:tcPr>
                    <a:lnL>
                      <a:noFill/>
                    </a:lnL>
                    <a:lnR>
                      <a:noFill/>
                    </a:lnR>
                    <a:lnT>
                      <a:noFill/>
                    </a:lnT>
                    <a:lnB>
                      <a:noFill/>
                    </a:lnB>
                  </a:tcPr>
                </a:tc>
                <a:tc>
                  <a:txBody>
                    <a:bodyPr/>
                    <a:lstStyle/>
                    <a:p>
                      <a:pPr latinLnBrk="1"/>
                      <a:r>
                        <a:rPr lang="zh-CN" altLang="en-US" b="1">
                          <a:solidFill>
                            <a:srgbClr val="333333"/>
                          </a:solidFill>
                          <a:effectLst/>
                          <a:latin typeface="Microsoft Yahei" panose="020B0503020204020204" pitchFamily="34" charset="-122"/>
                          <a:ea typeface="Microsoft Yahei" panose="020B0503020204020204" pitchFamily="34" charset="-122"/>
                        </a:rPr>
                        <a:t>说明</a:t>
                      </a:r>
                      <a:endParaRPr lang="zh-CN" altLang="en-US">
                        <a:effectLst/>
                      </a:endParaRPr>
                    </a:p>
                  </a:txBody>
                  <a:tcPr>
                    <a:lnL>
                      <a:noFill/>
                    </a:lnL>
                    <a:lnR>
                      <a:noFill/>
                    </a:lnR>
                    <a:lnT>
                      <a:noFill/>
                    </a:lnT>
                    <a:lnB>
                      <a:noFill/>
                    </a:lnB>
                  </a:tcPr>
                </a:tc>
                <a:extLst>
                  <a:ext uri="{0D108BD9-81ED-4DB2-BD59-A6C34878D82A}">
                    <a16:rowId xmlns:a16="http://schemas.microsoft.com/office/drawing/2014/main" val="1210491937"/>
                  </a:ext>
                </a:extLst>
              </a:tr>
              <a:tr h="363372">
                <a:tc>
                  <a:txBody>
                    <a:bodyPr/>
                    <a:lstStyle/>
                    <a:p>
                      <a:pPr latinLnBrk="1"/>
                      <a:r>
                        <a:rPr lang="en-US">
                          <a:solidFill>
                            <a:srgbClr val="333333"/>
                          </a:solidFill>
                          <a:effectLst/>
                          <a:latin typeface="Microsoft Yahei" panose="020B0503020204020204" pitchFamily="34" charset="-122"/>
                          <a:ea typeface="Microsoft Yahei" panose="020B0503020204020204" pitchFamily="34" charset="-122"/>
                        </a:rPr>
                        <a:t>access_token</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调用接口凭证</a:t>
                      </a:r>
                      <a:endParaRPr lang="zh-CN" altLang="en-US">
                        <a:effectLst/>
                      </a:endParaRPr>
                    </a:p>
                  </a:txBody>
                  <a:tcPr>
                    <a:lnL>
                      <a:noFill/>
                    </a:lnL>
                    <a:lnR>
                      <a:noFill/>
                    </a:lnR>
                    <a:lnT>
                      <a:noFill/>
                    </a:lnT>
                    <a:lnB>
                      <a:noFill/>
                    </a:lnB>
                  </a:tcPr>
                </a:tc>
                <a:extLst>
                  <a:ext uri="{0D108BD9-81ED-4DB2-BD59-A6C34878D82A}">
                    <a16:rowId xmlns:a16="http://schemas.microsoft.com/office/drawing/2014/main" val="3887496767"/>
                  </a:ext>
                </a:extLst>
              </a:tr>
              <a:tr h="635902">
                <a:tc>
                  <a:txBody>
                    <a:bodyPr/>
                    <a:lstStyle/>
                    <a:p>
                      <a:pPr latinLnBrk="1"/>
                      <a:r>
                        <a:rPr lang="en-US">
                          <a:solidFill>
                            <a:srgbClr val="333333"/>
                          </a:solidFill>
                          <a:effectLst/>
                          <a:latin typeface="Microsoft Yahei" panose="020B0503020204020204" pitchFamily="34" charset="-122"/>
                          <a:ea typeface="Microsoft Yahei" panose="020B0503020204020204" pitchFamily="34" charset="-122"/>
                        </a:rPr>
                        <a:t>type</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zh-CN" altLang="en-US" dirty="0">
                          <a:solidFill>
                            <a:srgbClr val="333333"/>
                          </a:solidFill>
                          <a:effectLst/>
                          <a:latin typeface="Microsoft Yahei" panose="020B0503020204020204" pitchFamily="34" charset="-122"/>
                          <a:ea typeface="Microsoft Yahei" panose="020B0503020204020204" pitchFamily="34" charset="-122"/>
                        </a:rPr>
                        <a:t>媒体文件类型，分别有图片（</a:t>
                      </a:r>
                      <a:r>
                        <a:rPr lang="en-US" altLang="zh-CN" dirty="0">
                          <a:solidFill>
                            <a:srgbClr val="333333"/>
                          </a:solidFill>
                          <a:effectLst/>
                          <a:latin typeface="Microsoft Yahei" panose="020B0503020204020204" pitchFamily="34" charset="-122"/>
                          <a:ea typeface="Microsoft Yahei" panose="020B0503020204020204" pitchFamily="34" charset="-122"/>
                        </a:rPr>
                        <a:t>image</a:t>
                      </a:r>
                      <a:r>
                        <a:rPr lang="zh-CN" altLang="en-US" dirty="0">
                          <a:solidFill>
                            <a:srgbClr val="333333"/>
                          </a:solidFill>
                          <a:effectLst/>
                          <a:latin typeface="Microsoft Yahei" panose="020B0503020204020204" pitchFamily="34" charset="-122"/>
                          <a:ea typeface="Microsoft Yahei" panose="020B0503020204020204" pitchFamily="34" charset="-122"/>
                        </a:rPr>
                        <a:t>）、语音（</a:t>
                      </a:r>
                      <a:r>
                        <a:rPr lang="en-US" altLang="zh-CN" dirty="0">
                          <a:solidFill>
                            <a:srgbClr val="333333"/>
                          </a:solidFill>
                          <a:effectLst/>
                          <a:latin typeface="Microsoft Yahei" panose="020B0503020204020204" pitchFamily="34" charset="-122"/>
                          <a:ea typeface="Microsoft Yahei" panose="020B0503020204020204" pitchFamily="34" charset="-122"/>
                        </a:rPr>
                        <a:t>voice</a:t>
                      </a:r>
                      <a:r>
                        <a:rPr lang="zh-CN" altLang="en-US" dirty="0">
                          <a:solidFill>
                            <a:srgbClr val="333333"/>
                          </a:solidFill>
                          <a:effectLst/>
                          <a:latin typeface="Microsoft Yahei" panose="020B0503020204020204" pitchFamily="34" charset="-122"/>
                          <a:ea typeface="Microsoft Yahei" panose="020B0503020204020204" pitchFamily="34" charset="-122"/>
                        </a:rPr>
                        <a:t>）、视频（</a:t>
                      </a:r>
                      <a:r>
                        <a:rPr lang="en-US" altLang="zh-CN" dirty="0">
                          <a:solidFill>
                            <a:srgbClr val="333333"/>
                          </a:solidFill>
                          <a:effectLst/>
                          <a:latin typeface="Microsoft Yahei" panose="020B0503020204020204" pitchFamily="34" charset="-122"/>
                          <a:ea typeface="Microsoft Yahei" panose="020B0503020204020204" pitchFamily="34" charset="-122"/>
                        </a:rPr>
                        <a:t>video</a:t>
                      </a:r>
                      <a:r>
                        <a:rPr lang="zh-CN" altLang="en-US" dirty="0">
                          <a:solidFill>
                            <a:srgbClr val="333333"/>
                          </a:solidFill>
                          <a:effectLst/>
                          <a:latin typeface="Microsoft Yahei" panose="020B0503020204020204" pitchFamily="34" charset="-122"/>
                          <a:ea typeface="Microsoft Yahei" panose="020B0503020204020204" pitchFamily="34" charset="-122"/>
                        </a:rPr>
                        <a:t>）和缩略图（</a:t>
                      </a:r>
                      <a:r>
                        <a:rPr lang="en-US" altLang="zh-CN" dirty="0">
                          <a:solidFill>
                            <a:srgbClr val="333333"/>
                          </a:solidFill>
                          <a:effectLst/>
                          <a:latin typeface="Microsoft Yahei" panose="020B0503020204020204" pitchFamily="34" charset="-122"/>
                          <a:ea typeface="Microsoft Yahei" panose="020B0503020204020204" pitchFamily="34" charset="-122"/>
                        </a:rPr>
                        <a:t>thumb</a:t>
                      </a:r>
                      <a:r>
                        <a:rPr lang="zh-CN" altLang="en-US" dirty="0">
                          <a:solidFill>
                            <a:srgbClr val="333333"/>
                          </a:solidFill>
                          <a:effectLst/>
                          <a:latin typeface="Microsoft Yahei" panose="020B0503020204020204" pitchFamily="34" charset="-122"/>
                          <a:ea typeface="Microsoft Yahei" panose="020B0503020204020204" pitchFamily="34" charset="-122"/>
                        </a:rPr>
                        <a:t>）</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3953284011"/>
                  </a:ext>
                </a:extLst>
              </a:tr>
              <a:tr h="635902">
                <a:tc>
                  <a:txBody>
                    <a:bodyPr/>
                    <a:lstStyle/>
                    <a:p>
                      <a:pPr latinLnBrk="1"/>
                      <a:r>
                        <a:rPr lang="en-US">
                          <a:solidFill>
                            <a:srgbClr val="333333"/>
                          </a:solidFill>
                          <a:effectLst/>
                          <a:latin typeface="Microsoft Yahei" panose="020B0503020204020204" pitchFamily="34" charset="-122"/>
                          <a:ea typeface="Microsoft Yahei" panose="020B0503020204020204" pitchFamily="34" charset="-122"/>
                        </a:rPr>
                        <a:t>media</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en-US" dirty="0">
                          <a:solidFill>
                            <a:srgbClr val="333333"/>
                          </a:solidFill>
                          <a:effectLst/>
                          <a:latin typeface="Microsoft Yahei" panose="020B0503020204020204" pitchFamily="34" charset="-122"/>
                          <a:ea typeface="Microsoft Yahei" panose="020B0503020204020204" pitchFamily="34" charset="-122"/>
                        </a:rPr>
                        <a:t>form-data</a:t>
                      </a:r>
                      <a:r>
                        <a:rPr lang="zh-CN" altLang="en-US" dirty="0">
                          <a:solidFill>
                            <a:srgbClr val="333333"/>
                          </a:solidFill>
                          <a:effectLst/>
                          <a:latin typeface="Microsoft Yahei" panose="020B0503020204020204" pitchFamily="34" charset="-122"/>
                          <a:ea typeface="Microsoft Yahei" panose="020B0503020204020204" pitchFamily="34" charset="-122"/>
                        </a:rPr>
                        <a:t>中媒体文件标识，有</a:t>
                      </a:r>
                      <a:r>
                        <a:rPr lang="en-US" dirty="0" err="1">
                          <a:solidFill>
                            <a:srgbClr val="333333"/>
                          </a:solidFill>
                          <a:effectLst/>
                          <a:latin typeface="Microsoft Yahei" panose="020B0503020204020204" pitchFamily="34" charset="-122"/>
                          <a:ea typeface="Microsoft Yahei" panose="020B0503020204020204" pitchFamily="34" charset="-122"/>
                        </a:rPr>
                        <a:t>filename、filelength、content-type</a:t>
                      </a:r>
                      <a:r>
                        <a:rPr lang="zh-CN" altLang="en-US" dirty="0">
                          <a:solidFill>
                            <a:srgbClr val="333333"/>
                          </a:solidFill>
                          <a:effectLst/>
                          <a:latin typeface="Microsoft Yahei" panose="020B0503020204020204" pitchFamily="34" charset="-122"/>
                          <a:ea typeface="Microsoft Yahei" panose="020B0503020204020204" pitchFamily="34" charset="-122"/>
                        </a:rPr>
                        <a:t>等信息</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3197905957"/>
                  </a:ext>
                </a:extLst>
              </a:tr>
            </a:tbl>
          </a:graphicData>
        </a:graphic>
      </p:graphicFrame>
      <p:sp>
        <p:nvSpPr>
          <p:cNvPr id="5" name="文本框 4">
            <a:extLst>
              <a:ext uri="{FF2B5EF4-FFF2-40B4-BE49-F238E27FC236}">
                <a16:creationId xmlns:a16="http://schemas.microsoft.com/office/drawing/2014/main" id="{BE31C476-0741-43E0-83FD-0384CBDFF55E}"/>
              </a:ext>
            </a:extLst>
          </p:cNvPr>
          <p:cNvSpPr txBox="1"/>
          <p:nvPr/>
        </p:nvSpPr>
        <p:spPr>
          <a:xfrm>
            <a:off x="1054100" y="5326113"/>
            <a:ext cx="10184525"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Media</a:t>
            </a:r>
            <a:r>
              <a:rPr lang="zh-CN" altLang="en-US" dirty="0">
                <a:latin typeface="微软雅黑" panose="020B0503020204020204" pitchFamily="34" charset="-122"/>
                <a:ea typeface="微软雅黑" panose="020B0503020204020204" pitchFamily="34" charset="-122"/>
              </a:rPr>
              <a:t>参数：使用</a:t>
            </a:r>
            <a:r>
              <a:rPr lang="en-US" altLang="zh-CN" dirty="0">
                <a:latin typeface="微软雅黑" panose="020B0503020204020204" pitchFamily="34" charset="-122"/>
                <a:ea typeface="微软雅黑" panose="020B0503020204020204" pitchFamily="34" charset="-122"/>
              </a:rPr>
              <a:t>post</a:t>
            </a:r>
            <a:r>
              <a:rPr lang="zh-CN" altLang="en-US" dirty="0">
                <a:latin typeface="微软雅黑" panose="020B0503020204020204" pitchFamily="34" charset="-122"/>
                <a:ea typeface="微软雅黑" panose="020B0503020204020204" pitchFamily="34" charset="-122"/>
              </a:rPr>
              <a:t>提交的文件，并非在</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的参数里，而</a:t>
            </a:r>
            <a:r>
              <a:rPr lang="en-US" altLang="zh-CN" dirty="0" err="1">
                <a:latin typeface="微软雅黑" panose="020B0503020204020204" pitchFamily="34" charset="-122"/>
                <a:ea typeface="微软雅黑" panose="020B0503020204020204" pitchFamily="34" charset="-122"/>
              </a:rPr>
              <a:t>access_token</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type</a:t>
            </a:r>
            <a:r>
              <a:rPr lang="zh-CN" altLang="en-US" dirty="0">
                <a:latin typeface="微软雅黑" panose="020B0503020204020204" pitchFamily="34" charset="-122"/>
                <a:ea typeface="微软雅黑" panose="020B0503020204020204" pitchFamily="34" charset="-122"/>
              </a:rPr>
              <a:t>直接使用</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传递参数值</a:t>
            </a:r>
          </a:p>
        </p:txBody>
      </p:sp>
    </p:spTree>
    <p:extLst>
      <p:ext uri="{BB962C8B-B14F-4D97-AF65-F5344CB8AC3E}">
        <p14:creationId xmlns:p14="http://schemas.microsoft.com/office/powerpoint/2010/main" val="1661104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7316A6D-0C36-47E3-B5D5-E07726538A3D}"/>
              </a:ext>
            </a:extLst>
          </p:cNvPr>
          <p:cNvSpPr>
            <a:spLocks noGrp="1"/>
          </p:cNvSpPr>
          <p:nvPr>
            <p:ph sz="quarter" idx="13"/>
          </p:nvPr>
        </p:nvSpPr>
        <p:spPr>
          <a:xfrm>
            <a:off x="1054100" y="543636"/>
            <a:ext cx="7143970" cy="685800"/>
          </a:xfrm>
        </p:spPr>
        <p:txBody>
          <a:bodyPr/>
          <a:lstStyle/>
          <a:p>
            <a:r>
              <a:rPr lang="zh-CN" altLang="en-US" b="0" dirty="0"/>
              <a:t>永久视频素材特别注意</a:t>
            </a:r>
          </a:p>
        </p:txBody>
      </p:sp>
      <p:sp>
        <p:nvSpPr>
          <p:cNvPr id="4" name="文本框 3">
            <a:extLst>
              <a:ext uri="{FF2B5EF4-FFF2-40B4-BE49-F238E27FC236}">
                <a16:creationId xmlns:a16="http://schemas.microsoft.com/office/drawing/2014/main" id="{3585BEFC-1158-4929-8A3E-4F118F9C3586}"/>
              </a:ext>
            </a:extLst>
          </p:cNvPr>
          <p:cNvSpPr txBox="1"/>
          <p:nvPr/>
        </p:nvSpPr>
        <p:spPr>
          <a:xfrm>
            <a:off x="1135117" y="1849821"/>
            <a:ext cx="10499835" cy="20313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在上传视频素材时需要</a:t>
            </a:r>
            <a:r>
              <a:rPr lang="en-US" altLang="zh-CN" dirty="0">
                <a:latin typeface="微软雅黑" panose="020B0503020204020204" pitchFamily="34" charset="-122"/>
                <a:ea typeface="微软雅黑" panose="020B0503020204020204" pitchFamily="34" charset="-122"/>
              </a:rPr>
              <a:t>POST</a:t>
            </a:r>
            <a:r>
              <a:rPr lang="zh-CN" altLang="en-US" dirty="0">
                <a:latin typeface="微软雅黑" panose="020B0503020204020204" pitchFamily="34" charset="-122"/>
                <a:ea typeface="微软雅黑" panose="020B0503020204020204" pitchFamily="34" charset="-122"/>
              </a:rPr>
              <a:t>另一个表单，</a:t>
            </a:r>
            <a:r>
              <a:rPr lang="en-US" altLang="zh-CN" dirty="0">
                <a:latin typeface="微软雅黑" panose="020B0503020204020204" pitchFamily="34" charset="-122"/>
                <a:ea typeface="微软雅黑" panose="020B0503020204020204" pitchFamily="34" charset="-122"/>
              </a:rPr>
              <a:t>id</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description</a:t>
            </a:r>
            <a:r>
              <a:rPr lang="zh-CN" altLang="en-US" dirty="0">
                <a:latin typeface="微软雅黑" panose="020B0503020204020204" pitchFamily="34" charset="-122"/>
                <a:ea typeface="微软雅黑" panose="020B0503020204020204" pitchFamily="34" charset="-122"/>
              </a:rPr>
              <a:t>，包含素材的描述信息，内容格式为</a:t>
            </a:r>
            <a:r>
              <a:rPr lang="en-US" altLang="zh-CN" dirty="0">
                <a:latin typeface="微软雅黑" panose="020B0503020204020204" pitchFamily="34" charset="-122"/>
                <a:ea typeface="微软雅黑" panose="020B0503020204020204" pitchFamily="34" charset="-122"/>
              </a:rPr>
              <a:t>JSON</a:t>
            </a:r>
            <a:r>
              <a:rPr lang="zh-CN" altLang="en-US" dirty="0">
                <a:latin typeface="微软雅黑" panose="020B0503020204020204" pitchFamily="34" charset="-122"/>
                <a:ea typeface="微软雅黑" panose="020B0503020204020204" pitchFamily="34" charset="-122"/>
              </a:rPr>
              <a:t>，格式如下：</a:t>
            </a:r>
            <a:endParaRPr lang="en-US" altLang="zh-CN" dirty="0">
              <a:latin typeface="微软雅黑" panose="020B0503020204020204" pitchFamily="34" charset="-122"/>
              <a:ea typeface="微软雅黑" panose="020B0503020204020204" pitchFamily="34" charset="-122"/>
            </a:endParaRPr>
          </a:p>
          <a:p>
            <a:pPr lvl="1"/>
            <a:r>
              <a:rPr lang="en-US" altLang="zh-CN" dirty="0"/>
              <a:t>{</a:t>
            </a:r>
            <a:br>
              <a:rPr lang="en-US" altLang="zh-CN" dirty="0"/>
            </a:br>
            <a:r>
              <a:rPr lang="en-US" altLang="zh-CN" dirty="0"/>
              <a:t> "</a:t>
            </a:r>
            <a:r>
              <a:rPr lang="en-US" altLang="zh-CN" dirty="0" err="1"/>
              <a:t>title":VIDEO_TITLE</a:t>
            </a:r>
            <a:r>
              <a:rPr lang="en-US" altLang="zh-CN" dirty="0"/>
              <a:t>,</a:t>
            </a:r>
            <a:br>
              <a:rPr lang="en-US" altLang="zh-CN" dirty="0"/>
            </a:br>
            <a:r>
              <a:rPr lang="en-US" altLang="zh-CN" dirty="0"/>
              <a:t> "</a:t>
            </a:r>
            <a:r>
              <a:rPr lang="en-US" altLang="zh-CN" dirty="0" err="1"/>
              <a:t>introduction":INTRODUCTION</a:t>
            </a:r>
            <a:br>
              <a:rPr lang="en-US" altLang="zh-CN" dirty="0"/>
            </a:br>
            <a:r>
              <a:rPr lang="en-US" altLang="zh-CN" dirty="0"/>
              <a:t>}</a:t>
            </a:r>
          </a:p>
        </p:txBody>
      </p:sp>
      <p:graphicFrame>
        <p:nvGraphicFramePr>
          <p:cNvPr id="5" name="表格 4">
            <a:extLst>
              <a:ext uri="{FF2B5EF4-FFF2-40B4-BE49-F238E27FC236}">
                <a16:creationId xmlns:a16="http://schemas.microsoft.com/office/drawing/2014/main" id="{C4C40C5C-D7A1-4FE0-B30F-1882FD22AFCC}"/>
              </a:ext>
            </a:extLst>
          </p:cNvPr>
          <p:cNvGraphicFramePr>
            <a:graphicFrameLocks noGrp="1"/>
          </p:cNvGraphicFramePr>
          <p:nvPr>
            <p:extLst>
              <p:ext uri="{D42A27DB-BD31-4B8C-83A1-F6EECF244321}">
                <p14:modId xmlns:p14="http://schemas.microsoft.com/office/powerpoint/2010/main" val="3422079546"/>
              </p:ext>
            </p:extLst>
          </p:nvPr>
        </p:nvGraphicFramePr>
        <p:xfrm>
          <a:off x="1135116" y="4608792"/>
          <a:ext cx="8492358" cy="1097280"/>
        </p:xfrm>
        <a:graphic>
          <a:graphicData uri="http://schemas.openxmlformats.org/drawingml/2006/table">
            <a:tbl>
              <a:tblPr/>
              <a:tblGrid>
                <a:gridCol w="2830786">
                  <a:extLst>
                    <a:ext uri="{9D8B030D-6E8A-4147-A177-3AD203B41FA5}">
                      <a16:colId xmlns:a16="http://schemas.microsoft.com/office/drawing/2014/main" val="945280750"/>
                    </a:ext>
                  </a:extLst>
                </a:gridCol>
                <a:gridCol w="2830786">
                  <a:extLst>
                    <a:ext uri="{9D8B030D-6E8A-4147-A177-3AD203B41FA5}">
                      <a16:colId xmlns:a16="http://schemas.microsoft.com/office/drawing/2014/main" val="415342022"/>
                    </a:ext>
                  </a:extLst>
                </a:gridCol>
                <a:gridCol w="2830786">
                  <a:extLst>
                    <a:ext uri="{9D8B030D-6E8A-4147-A177-3AD203B41FA5}">
                      <a16:colId xmlns:a16="http://schemas.microsoft.com/office/drawing/2014/main" val="1634021886"/>
                    </a:ext>
                  </a:extLst>
                </a:gridCol>
              </a:tblGrid>
              <a:tr h="0">
                <a:tc>
                  <a:txBody>
                    <a:bodyPr/>
                    <a:lstStyle/>
                    <a:p>
                      <a:pPr latinLnBrk="1"/>
                      <a:r>
                        <a:rPr lang="zh-CN" altLang="en-US" b="1" dirty="0">
                          <a:effectLst/>
                        </a:rPr>
                        <a:t>参数</a:t>
                      </a:r>
                    </a:p>
                  </a:txBody>
                  <a:tcPr>
                    <a:lnL>
                      <a:noFill/>
                    </a:lnL>
                    <a:lnR>
                      <a:noFill/>
                    </a:lnR>
                    <a:lnT>
                      <a:noFill/>
                    </a:lnT>
                    <a:lnB>
                      <a:noFill/>
                    </a:lnB>
                  </a:tcPr>
                </a:tc>
                <a:tc>
                  <a:txBody>
                    <a:bodyPr/>
                    <a:lstStyle/>
                    <a:p>
                      <a:pPr latinLnBrk="1"/>
                      <a:r>
                        <a:rPr lang="zh-CN" altLang="en-US" b="1" dirty="0">
                          <a:effectLst/>
                        </a:rPr>
                        <a:t>是否必须</a:t>
                      </a:r>
                    </a:p>
                  </a:txBody>
                  <a:tcPr>
                    <a:lnL>
                      <a:noFill/>
                    </a:lnL>
                    <a:lnR>
                      <a:noFill/>
                    </a:lnR>
                    <a:lnT>
                      <a:noFill/>
                    </a:lnT>
                    <a:lnB>
                      <a:noFill/>
                    </a:lnB>
                  </a:tcPr>
                </a:tc>
                <a:tc>
                  <a:txBody>
                    <a:bodyPr/>
                    <a:lstStyle/>
                    <a:p>
                      <a:pPr latinLnBrk="1"/>
                      <a:r>
                        <a:rPr lang="zh-CN" altLang="en-US" b="1" dirty="0">
                          <a:effectLst/>
                        </a:rPr>
                        <a:t>说明</a:t>
                      </a:r>
                    </a:p>
                  </a:txBody>
                  <a:tcPr>
                    <a:lnL>
                      <a:noFill/>
                    </a:lnL>
                    <a:lnR>
                      <a:noFill/>
                    </a:lnR>
                    <a:lnT>
                      <a:noFill/>
                    </a:lnT>
                    <a:lnB>
                      <a:noFill/>
                    </a:lnB>
                  </a:tcPr>
                </a:tc>
                <a:extLst>
                  <a:ext uri="{0D108BD9-81ED-4DB2-BD59-A6C34878D82A}">
                    <a16:rowId xmlns:a16="http://schemas.microsoft.com/office/drawing/2014/main" val="3449674363"/>
                  </a:ext>
                </a:extLst>
              </a:tr>
              <a:tr h="0">
                <a:tc>
                  <a:txBody>
                    <a:bodyPr/>
                    <a:lstStyle/>
                    <a:p>
                      <a:pPr latinLnBrk="1"/>
                      <a:r>
                        <a:rPr lang="en-US" dirty="0">
                          <a:effectLst/>
                        </a:rPr>
                        <a:t>title</a:t>
                      </a:r>
                    </a:p>
                  </a:txBody>
                  <a:tcPr>
                    <a:lnL>
                      <a:noFill/>
                    </a:lnL>
                    <a:lnR>
                      <a:noFill/>
                    </a:lnR>
                    <a:lnT>
                      <a:noFill/>
                    </a:lnT>
                    <a:lnB>
                      <a:noFill/>
                    </a:lnB>
                  </a:tcPr>
                </a:tc>
                <a:tc>
                  <a:txBody>
                    <a:bodyPr/>
                    <a:lstStyle/>
                    <a:p>
                      <a:pPr latinLnBrk="1"/>
                      <a:r>
                        <a:rPr lang="zh-CN" altLang="en-US" dirty="0">
                          <a:effectLst/>
                        </a:rPr>
                        <a:t>是</a:t>
                      </a:r>
                    </a:p>
                  </a:txBody>
                  <a:tcPr>
                    <a:lnL>
                      <a:noFill/>
                    </a:lnL>
                    <a:lnR>
                      <a:noFill/>
                    </a:lnR>
                    <a:lnT>
                      <a:noFill/>
                    </a:lnT>
                    <a:lnB>
                      <a:noFill/>
                    </a:lnB>
                  </a:tcPr>
                </a:tc>
                <a:tc>
                  <a:txBody>
                    <a:bodyPr/>
                    <a:lstStyle/>
                    <a:p>
                      <a:pPr latinLnBrk="1"/>
                      <a:r>
                        <a:rPr lang="zh-CN" altLang="en-US">
                          <a:effectLst/>
                        </a:rPr>
                        <a:t>视频素材的标题</a:t>
                      </a:r>
                    </a:p>
                  </a:txBody>
                  <a:tcPr>
                    <a:lnL>
                      <a:noFill/>
                    </a:lnL>
                    <a:lnR>
                      <a:noFill/>
                    </a:lnR>
                    <a:lnT>
                      <a:noFill/>
                    </a:lnT>
                    <a:lnB>
                      <a:noFill/>
                    </a:lnB>
                  </a:tcPr>
                </a:tc>
                <a:extLst>
                  <a:ext uri="{0D108BD9-81ED-4DB2-BD59-A6C34878D82A}">
                    <a16:rowId xmlns:a16="http://schemas.microsoft.com/office/drawing/2014/main" val="1117101852"/>
                  </a:ext>
                </a:extLst>
              </a:tr>
              <a:tr h="0">
                <a:tc>
                  <a:txBody>
                    <a:bodyPr/>
                    <a:lstStyle/>
                    <a:p>
                      <a:pPr latinLnBrk="1"/>
                      <a:r>
                        <a:rPr lang="en-US">
                          <a:effectLst/>
                        </a:rPr>
                        <a:t>introduction</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dirty="0">
                          <a:effectLst/>
                        </a:rPr>
                        <a:t>视频素材的描述</a:t>
                      </a:r>
                    </a:p>
                  </a:txBody>
                  <a:tcPr>
                    <a:lnL>
                      <a:noFill/>
                    </a:lnL>
                    <a:lnR>
                      <a:noFill/>
                    </a:lnR>
                    <a:lnT>
                      <a:noFill/>
                    </a:lnT>
                    <a:lnB>
                      <a:noFill/>
                    </a:lnB>
                  </a:tcPr>
                </a:tc>
                <a:extLst>
                  <a:ext uri="{0D108BD9-81ED-4DB2-BD59-A6C34878D82A}">
                    <a16:rowId xmlns:a16="http://schemas.microsoft.com/office/drawing/2014/main" val="48875618"/>
                  </a:ext>
                </a:extLst>
              </a:tr>
            </a:tbl>
          </a:graphicData>
        </a:graphic>
      </p:graphicFrame>
    </p:spTree>
    <p:extLst>
      <p:ext uri="{BB962C8B-B14F-4D97-AF65-F5344CB8AC3E}">
        <p14:creationId xmlns:p14="http://schemas.microsoft.com/office/powerpoint/2010/main" val="836277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03445" cy="685800"/>
          </a:xfrm>
        </p:spPr>
        <p:txBody>
          <a:bodyPr/>
          <a:lstStyle/>
          <a:p>
            <a:r>
              <a:rPr lang="zh-CN" altLang="en-US" b="0" dirty="0"/>
              <a:t>新增永久素材返回值</a:t>
            </a:r>
          </a:p>
        </p:txBody>
      </p:sp>
      <p:sp>
        <p:nvSpPr>
          <p:cNvPr id="3" name="文本框 2">
            <a:extLst>
              <a:ext uri="{FF2B5EF4-FFF2-40B4-BE49-F238E27FC236}">
                <a16:creationId xmlns:a16="http://schemas.microsoft.com/office/drawing/2014/main" id="{D63C6118-FB8B-4457-A5F6-FF2B3FC277F2}"/>
              </a:ext>
            </a:extLst>
          </p:cNvPr>
          <p:cNvSpPr txBox="1"/>
          <p:nvPr/>
        </p:nvSpPr>
        <p:spPr>
          <a:xfrm>
            <a:off x="1054099" y="1618592"/>
            <a:ext cx="10321158"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正确返回：</a:t>
            </a:r>
            <a:endParaRPr lang="en-US" altLang="zh-CN" dirty="0">
              <a:latin typeface="Calibri" panose="020F0502020204030204" pitchFamily="34" charset="0"/>
              <a:ea typeface="微软雅黑" panose="020B0503020204020204" pitchFamily="34" charset="-122"/>
            </a:endParaRPr>
          </a:p>
          <a:p>
            <a:pPr lvl="1"/>
            <a:r>
              <a:rPr lang="en-US" altLang="zh-CN" dirty="0"/>
              <a:t>{</a:t>
            </a:r>
            <a:br>
              <a:rPr lang="en-US" altLang="zh-CN" dirty="0"/>
            </a:br>
            <a:r>
              <a:rPr lang="en-US" altLang="zh-CN" dirty="0"/>
              <a:t> "</a:t>
            </a:r>
            <a:r>
              <a:rPr lang="en-US" altLang="zh-CN" dirty="0" err="1"/>
              <a:t>media_id":MEDIA_ID</a:t>
            </a:r>
            <a:r>
              <a:rPr lang="en-US" altLang="zh-CN" dirty="0"/>
              <a:t>,</a:t>
            </a:r>
            <a:br>
              <a:rPr lang="en-US" altLang="zh-CN" dirty="0"/>
            </a:br>
            <a:r>
              <a:rPr lang="en-US" altLang="zh-CN" dirty="0"/>
              <a:t> "</a:t>
            </a:r>
            <a:r>
              <a:rPr lang="en-US" altLang="zh-CN" dirty="0" err="1"/>
              <a:t>url</a:t>
            </a:r>
            <a:r>
              <a:rPr lang="en-US" altLang="zh-CN" dirty="0"/>
              <a:t>":URL</a:t>
            </a:r>
            <a:br>
              <a:rPr lang="en-US" altLang="zh-CN" dirty="0"/>
            </a:br>
            <a:r>
              <a:rPr lang="en-US" altLang="zh-CN" dirty="0"/>
              <a:t>}</a:t>
            </a:r>
          </a:p>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错误返回：</a:t>
            </a:r>
            <a:endParaRPr lang="en-US" altLang="zh-CN" dirty="0">
              <a:latin typeface="Calibri" panose="020F0502020204030204" pitchFamily="34" charset="0"/>
              <a:ea typeface="微软雅黑" panose="020B0503020204020204" pitchFamily="34" charset="-122"/>
            </a:endParaRPr>
          </a:p>
          <a:p>
            <a:pPr lvl="1"/>
            <a:r>
              <a:rPr lang="en-US" altLang="zh-CN" dirty="0"/>
              <a:t>{"errcode":40007,"errmsg":"invalid </a:t>
            </a:r>
            <a:r>
              <a:rPr lang="en-US" altLang="zh-CN" dirty="0" err="1"/>
              <a:t>media_id</a:t>
            </a:r>
            <a:r>
              <a:rPr lang="en-US" altLang="zh-CN" dirty="0"/>
              <a:t>"}</a:t>
            </a:r>
            <a:endParaRPr lang="zh-CN" altLang="en-US" dirty="0">
              <a:latin typeface="Calibri" panose="020F0502020204030204" pitchFamily="34" charset="0"/>
              <a:ea typeface="微软雅黑" panose="020B0503020204020204" pitchFamily="34" charset="-122"/>
            </a:endParaRPr>
          </a:p>
        </p:txBody>
      </p:sp>
      <p:graphicFrame>
        <p:nvGraphicFramePr>
          <p:cNvPr id="7" name="表格 6">
            <a:extLst>
              <a:ext uri="{FF2B5EF4-FFF2-40B4-BE49-F238E27FC236}">
                <a16:creationId xmlns:a16="http://schemas.microsoft.com/office/drawing/2014/main" id="{0C532B35-1931-4186-8B35-4641951AAF33}"/>
              </a:ext>
            </a:extLst>
          </p:cNvPr>
          <p:cNvGraphicFramePr>
            <a:graphicFrameLocks noGrp="1"/>
          </p:cNvGraphicFramePr>
          <p:nvPr>
            <p:extLst>
              <p:ext uri="{D42A27DB-BD31-4B8C-83A1-F6EECF244321}">
                <p14:modId xmlns:p14="http://schemas.microsoft.com/office/powerpoint/2010/main" val="1192458842"/>
              </p:ext>
            </p:extLst>
          </p:nvPr>
        </p:nvGraphicFramePr>
        <p:xfrm>
          <a:off x="1054097" y="4219384"/>
          <a:ext cx="9813599" cy="1097280"/>
        </p:xfrm>
        <a:graphic>
          <a:graphicData uri="http://schemas.openxmlformats.org/drawingml/2006/table">
            <a:tbl>
              <a:tblPr/>
              <a:tblGrid>
                <a:gridCol w="2502025">
                  <a:extLst>
                    <a:ext uri="{9D8B030D-6E8A-4147-A177-3AD203B41FA5}">
                      <a16:colId xmlns:a16="http://schemas.microsoft.com/office/drawing/2014/main" val="1299718988"/>
                    </a:ext>
                  </a:extLst>
                </a:gridCol>
                <a:gridCol w="7311574">
                  <a:extLst>
                    <a:ext uri="{9D8B030D-6E8A-4147-A177-3AD203B41FA5}">
                      <a16:colId xmlns:a16="http://schemas.microsoft.com/office/drawing/2014/main" val="285872752"/>
                    </a:ext>
                  </a:extLst>
                </a:gridCol>
              </a:tblGrid>
              <a:tr h="0">
                <a:tc>
                  <a:txBody>
                    <a:bodyPr/>
                    <a:lstStyle/>
                    <a:p>
                      <a:pPr latinLnBrk="1"/>
                      <a:r>
                        <a:rPr lang="zh-CN" altLang="en-US" b="1" dirty="0">
                          <a:effectLst/>
                        </a:rPr>
                        <a:t>参数</a:t>
                      </a:r>
                    </a:p>
                  </a:txBody>
                  <a:tcPr>
                    <a:lnL>
                      <a:noFill/>
                    </a:lnL>
                    <a:lnR>
                      <a:noFill/>
                    </a:lnR>
                    <a:lnT>
                      <a:noFill/>
                    </a:lnT>
                    <a:lnB>
                      <a:noFill/>
                    </a:lnB>
                  </a:tcPr>
                </a:tc>
                <a:tc>
                  <a:txBody>
                    <a:bodyPr/>
                    <a:lstStyle/>
                    <a:p>
                      <a:pPr latinLnBrk="1"/>
                      <a:r>
                        <a:rPr lang="zh-CN" altLang="en-US" b="1" dirty="0">
                          <a:effectLst/>
                        </a:rPr>
                        <a:t>描述</a:t>
                      </a:r>
                    </a:p>
                  </a:txBody>
                  <a:tcPr>
                    <a:lnL>
                      <a:noFill/>
                    </a:lnL>
                    <a:lnR>
                      <a:noFill/>
                    </a:lnR>
                    <a:lnT>
                      <a:noFill/>
                    </a:lnT>
                    <a:lnB>
                      <a:noFill/>
                    </a:lnB>
                  </a:tcPr>
                </a:tc>
                <a:extLst>
                  <a:ext uri="{0D108BD9-81ED-4DB2-BD59-A6C34878D82A}">
                    <a16:rowId xmlns:a16="http://schemas.microsoft.com/office/drawing/2014/main" val="3522199687"/>
                  </a:ext>
                </a:extLst>
              </a:tr>
              <a:tr h="0">
                <a:tc>
                  <a:txBody>
                    <a:bodyPr/>
                    <a:lstStyle/>
                    <a:p>
                      <a:pPr latinLnBrk="1"/>
                      <a:r>
                        <a:rPr lang="en-US">
                          <a:effectLst/>
                        </a:rPr>
                        <a:t>media_id</a:t>
                      </a:r>
                    </a:p>
                  </a:txBody>
                  <a:tcPr>
                    <a:lnL>
                      <a:noFill/>
                    </a:lnL>
                    <a:lnR>
                      <a:noFill/>
                    </a:lnR>
                    <a:lnT>
                      <a:noFill/>
                    </a:lnT>
                    <a:lnB>
                      <a:noFill/>
                    </a:lnB>
                  </a:tcPr>
                </a:tc>
                <a:tc>
                  <a:txBody>
                    <a:bodyPr/>
                    <a:lstStyle/>
                    <a:p>
                      <a:pPr latinLnBrk="1"/>
                      <a:r>
                        <a:rPr lang="zh-CN" altLang="en-US">
                          <a:effectLst/>
                        </a:rPr>
                        <a:t>新增的永久素材的</a:t>
                      </a:r>
                      <a:r>
                        <a:rPr lang="en-US">
                          <a:effectLst/>
                        </a:rPr>
                        <a:t>media_id</a:t>
                      </a:r>
                    </a:p>
                  </a:txBody>
                  <a:tcPr>
                    <a:lnL>
                      <a:noFill/>
                    </a:lnL>
                    <a:lnR>
                      <a:noFill/>
                    </a:lnR>
                    <a:lnT>
                      <a:noFill/>
                    </a:lnT>
                    <a:lnB>
                      <a:noFill/>
                    </a:lnB>
                  </a:tcPr>
                </a:tc>
                <a:extLst>
                  <a:ext uri="{0D108BD9-81ED-4DB2-BD59-A6C34878D82A}">
                    <a16:rowId xmlns:a16="http://schemas.microsoft.com/office/drawing/2014/main" val="82802495"/>
                  </a:ext>
                </a:extLst>
              </a:tr>
              <a:tr h="0">
                <a:tc>
                  <a:txBody>
                    <a:bodyPr/>
                    <a:lstStyle/>
                    <a:p>
                      <a:pPr latinLnBrk="1"/>
                      <a:r>
                        <a:rPr lang="en-US">
                          <a:effectLst/>
                        </a:rPr>
                        <a:t>url</a:t>
                      </a:r>
                    </a:p>
                  </a:txBody>
                  <a:tcPr>
                    <a:lnL>
                      <a:noFill/>
                    </a:lnL>
                    <a:lnR>
                      <a:noFill/>
                    </a:lnR>
                    <a:lnT>
                      <a:noFill/>
                    </a:lnT>
                    <a:lnB>
                      <a:noFill/>
                    </a:lnB>
                  </a:tcPr>
                </a:tc>
                <a:tc>
                  <a:txBody>
                    <a:bodyPr/>
                    <a:lstStyle/>
                    <a:p>
                      <a:pPr latinLnBrk="1"/>
                      <a:r>
                        <a:rPr lang="zh-CN" altLang="en-US" dirty="0">
                          <a:effectLst/>
                        </a:rPr>
                        <a:t>新增的图片素材的图片</a:t>
                      </a:r>
                      <a:r>
                        <a:rPr lang="en-US" altLang="zh-CN" dirty="0">
                          <a:effectLst/>
                        </a:rPr>
                        <a:t>URL</a:t>
                      </a:r>
                      <a:r>
                        <a:rPr lang="zh-CN" altLang="en-US" dirty="0">
                          <a:effectLst/>
                        </a:rPr>
                        <a:t>（仅新增图片素材时会返回该字段）</a:t>
                      </a:r>
                    </a:p>
                  </a:txBody>
                  <a:tcPr>
                    <a:lnL>
                      <a:noFill/>
                    </a:lnL>
                    <a:lnR>
                      <a:noFill/>
                    </a:lnR>
                    <a:lnT>
                      <a:noFill/>
                    </a:lnT>
                    <a:lnB>
                      <a:noFill/>
                    </a:lnB>
                  </a:tcPr>
                </a:tc>
                <a:extLst>
                  <a:ext uri="{0D108BD9-81ED-4DB2-BD59-A6C34878D82A}">
                    <a16:rowId xmlns:a16="http://schemas.microsoft.com/office/drawing/2014/main" val="1459873877"/>
                  </a:ext>
                </a:extLst>
              </a:tr>
            </a:tbl>
          </a:graphicData>
        </a:graphic>
      </p:graphicFrame>
    </p:spTree>
    <p:extLst>
      <p:ext uri="{BB962C8B-B14F-4D97-AF65-F5344CB8AC3E}">
        <p14:creationId xmlns:p14="http://schemas.microsoft.com/office/powerpoint/2010/main" val="3678439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获取永久素材</a:t>
            </a:r>
          </a:p>
        </p:txBody>
      </p:sp>
      <p:sp>
        <p:nvSpPr>
          <p:cNvPr id="4" name="文本框 3">
            <a:extLst>
              <a:ext uri="{FF2B5EF4-FFF2-40B4-BE49-F238E27FC236}">
                <a16:creationId xmlns:a16="http://schemas.microsoft.com/office/drawing/2014/main" id="{0374DD1B-217B-4C1B-95A8-3BF601597954}"/>
              </a:ext>
            </a:extLst>
          </p:cNvPr>
          <p:cNvSpPr txBox="1"/>
          <p:nvPr/>
        </p:nvSpPr>
        <p:spPr>
          <a:xfrm>
            <a:off x="1250731" y="1650124"/>
            <a:ext cx="10005848"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调用接口</a:t>
            </a:r>
            <a:endParaRPr lang="en-US" altLang="zh-CN" dirty="0">
              <a:latin typeface="微软雅黑" panose="020B0503020204020204" pitchFamily="34" charset="-122"/>
              <a:ea typeface="微软雅黑" panose="020B0503020204020204" pitchFamily="34" charset="-122"/>
            </a:endParaRPr>
          </a:p>
          <a:p>
            <a:pPr lvl="1"/>
            <a:r>
              <a:rPr lang="en-US" altLang="zh-CN" dirty="0"/>
              <a:t>https://api.weixin.qq.com/cgi-bin/material/get_material?access_token=ACCESS_TOKEN</a:t>
            </a:r>
          </a:p>
          <a:p>
            <a:pPr lvl="1"/>
            <a:r>
              <a:rPr lang="en-US" altLang="zh-CN" dirty="0"/>
              <a:t>POST</a:t>
            </a:r>
            <a:r>
              <a:rPr lang="zh-CN" altLang="en-US" dirty="0"/>
              <a:t>提交数据：</a:t>
            </a:r>
            <a:endParaRPr lang="en-US" altLang="zh-CN" dirty="0"/>
          </a:p>
          <a:p>
            <a:pPr lvl="1"/>
            <a:r>
              <a:rPr lang="en-US" altLang="zh-CN" dirty="0"/>
              <a:t>{</a:t>
            </a:r>
            <a:br>
              <a:rPr lang="en-US" altLang="zh-CN" dirty="0"/>
            </a:br>
            <a:r>
              <a:rPr lang="en-US" altLang="zh-CN" dirty="0"/>
              <a:t>"</a:t>
            </a:r>
            <a:r>
              <a:rPr lang="en-US" altLang="zh-CN" dirty="0" err="1"/>
              <a:t>media_id":MEDIA_ID</a:t>
            </a:r>
            <a:br>
              <a:rPr lang="en-US" altLang="zh-CN" dirty="0"/>
            </a:br>
            <a:r>
              <a:rPr lang="en-US" altLang="zh-CN" dirty="0"/>
              <a:t>}</a:t>
            </a:r>
          </a:p>
        </p:txBody>
      </p:sp>
      <p:graphicFrame>
        <p:nvGraphicFramePr>
          <p:cNvPr id="5" name="表格 4">
            <a:extLst>
              <a:ext uri="{FF2B5EF4-FFF2-40B4-BE49-F238E27FC236}">
                <a16:creationId xmlns:a16="http://schemas.microsoft.com/office/drawing/2014/main" id="{2BF3DEAB-BB21-4B62-A666-EBADC8B0376C}"/>
              </a:ext>
            </a:extLst>
          </p:cNvPr>
          <p:cNvGraphicFramePr>
            <a:graphicFrameLocks noGrp="1"/>
          </p:cNvGraphicFramePr>
          <p:nvPr>
            <p:extLst>
              <p:ext uri="{D42A27DB-BD31-4B8C-83A1-F6EECF244321}">
                <p14:modId xmlns:p14="http://schemas.microsoft.com/office/powerpoint/2010/main" val="1951168730"/>
              </p:ext>
            </p:extLst>
          </p:nvPr>
        </p:nvGraphicFramePr>
        <p:xfrm>
          <a:off x="1250730" y="3704376"/>
          <a:ext cx="9543393" cy="1097280"/>
        </p:xfrm>
        <a:graphic>
          <a:graphicData uri="http://schemas.openxmlformats.org/drawingml/2006/table">
            <a:tbl>
              <a:tblPr/>
              <a:tblGrid>
                <a:gridCol w="3181131">
                  <a:extLst>
                    <a:ext uri="{9D8B030D-6E8A-4147-A177-3AD203B41FA5}">
                      <a16:colId xmlns:a16="http://schemas.microsoft.com/office/drawing/2014/main" val="1180363473"/>
                    </a:ext>
                  </a:extLst>
                </a:gridCol>
                <a:gridCol w="3181131">
                  <a:extLst>
                    <a:ext uri="{9D8B030D-6E8A-4147-A177-3AD203B41FA5}">
                      <a16:colId xmlns:a16="http://schemas.microsoft.com/office/drawing/2014/main" val="2290606644"/>
                    </a:ext>
                  </a:extLst>
                </a:gridCol>
                <a:gridCol w="3181131">
                  <a:extLst>
                    <a:ext uri="{9D8B030D-6E8A-4147-A177-3AD203B41FA5}">
                      <a16:colId xmlns:a16="http://schemas.microsoft.com/office/drawing/2014/main" val="3685767141"/>
                    </a:ext>
                  </a:extLst>
                </a:gridCol>
              </a:tblGrid>
              <a:tr h="0">
                <a:tc>
                  <a:txBody>
                    <a:bodyPr/>
                    <a:lstStyle/>
                    <a:p>
                      <a:pPr latinLnBrk="1"/>
                      <a:r>
                        <a:rPr lang="zh-CN" altLang="en-US">
                          <a:effectLst/>
                        </a:rPr>
                        <a:t>参数</a:t>
                      </a:r>
                    </a:p>
                  </a:txBody>
                  <a:tcPr>
                    <a:lnL>
                      <a:noFill/>
                    </a:lnL>
                    <a:lnR>
                      <a:noFill/>
                    </a:lnR>
                    <a:lnT>
                      <a:noFill/>
                    </a:lnT>
                    <a:lnB>
                      <a:noFill/>
                    </a:lnB>
                  </a:tcPr>
                </a:tc>
                <a:tc>
                  <a:txBody>
                    <a:bodyPr/>
                    <a:lstStyle/>
                    <a:p>
                      <a:pPr latinLnBrk="1"/>
                      <a:r>
                        <a:rPr lang="zh-CN" altLang="en-US">
                          <a:effectLst/>
                        </a:rPr>
                        <a:t>是否必须</a:t>
                      </a:r>
                    </a:p>
                  </a:txBody>
                  <a:tcPr>
                    <a:lnL>
                      <a:noFill/>
                    </a:lnL>
                    <a:lnR>
                      <a:noFill/>
                    </a:lnR>
                    <a:lnT>
                      <a:noFill/>
                    </a:lnT>
                    <a:lnB>
                      <a:noFill/>
                    </a:lnB>
                  </a:tcPr>
                </a:tc>
                <a:tc>
                  <a:txBody>
                    <a:bodyPr/>
                    <a:lstStyle/>
                    <a:p>
                      <a:pPr latinLnBrk="1"/>
                      <a:r>
                        <a:rPr lang="zh-CN" altLang="en-US">
                          <a:effectLst/>
                        </a:rPr>
                        <a:t>说明</a:t>
                      </a:r>
                    </a:p>
                  </a:txBody>
                  <a:tcPr>
                    <a:lnL>
                      <a:noFill/>
                    </a:lnL>
                    <a:lnR>
                      <a:noFill/>
                    </a:lnR>
                    <a:lnT>
                      <a:noFill/>
                    </a:lnT>
                    <a:lnB>
                      <a:noFill/>
                    </a:lnB>
                  </a:tcPr>
                </a:tc>
                <a:extLst>
                  <a:ext uri="{0D108BD9-81ED-4DB2-BD59-A6C34878D82A}">
                    <a16:rowId xmlns:a16="http://schemas.microsoft.com/office/drawing/2014/main" val="2394397194"/>
                  </a:ext>
                </a:extLst>
              </a:tr>
              <a:tr h="0">
                <a:tc>
                  <a:txBody>
                    <a:bodyPr/>
                    <a:lstStyle/>
                    <a:p>
                      <a:pPr latinLnBrk="1"/>
                      <a:r>
                        <a:rPr lang="en-US">
                          <a:effectLst/>
                        </a:rPr>
                        <a:t>access_token</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a:effectLst/>
                        </a:rPr>
                        <a:t>调用接口凭证</a:t>
                      </a:r>
                    </a:p>
                  </a:txBody>
                  <a:tcPr>
                    <a:lnL>
                      <a:noFill/>
                    </a:lnL>
                    <a:lnR>
                      <a:noFill/>
                    </a:lnR>
                    <a:lnT>
                      <a:noFill/>
                    </a:lnT>
                    <a:lnB>
                      <a:noFill/>
                    </a:lnB>
                  </a:tcPr>
                </a:tc>
                <a:extLst>
                  <a:ext uri="{0D108BD9-81ED-4DB2-BD59-A6C34878D82A}">
                    <a16:rowId xmlns:a16="http://schemas.microsoft.com/office/drawing/2014/main" val="1788938502"/>
                  </a:ext>
                </a:extLst>
              </a:tr>
              <a:tr h="0">
                <a:tc>
                  <a:txBody>
                    <a:bodyPr/>
                    <a:lstStyle/>
                    <a:p>
                      <a:pPr latinLnBrk="1"/>
                      <a:r>
                        <a:rPr lang="en-US">
                          <a:effectLst/>
                        </a:rPr>
                        <a:t>media_id</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dirty="0">
                          <a:effectLst/>
                        </a:rPr>
                        <a:t>要获取的素材的</a:t>
                      </a:r>
                      <a:r>
                        <a:rPr lang="en-US" dirty="0" err="1">
                          <a:effectLst/>
                        </a:rPr>
                        <a:t>media_id</a:t>
                      </a:r>
                      <a:endParaRPr lang="en-US" dirty="0">
                        <a:effectLst/>
                      </a:endParaRPr>
                    </a:p>
                  </a:txBody>
                  <a:tcPr>
                    <a:lnL>
                      <a:noFill/>
                    </a:lnL>
                    <a:lnR>
                      <a:noFill/>
                    </a:lnR>
                    <a:lnT>
                      <a:noFill/>
                    </a:lnT>
                    <a:lnB>
                      <a:noFill/>
                    </a:lnB>
                  </a:tcPr>
                </a:tc>
                <a:extLst>
                  <a:ext uri="{0D108BD9-81ED-4DB2-BD59-A6C34878D82A}">
                    <a16:rowId xmlns:a16="http://schemas.microsoft.com/office/drawing/2014/main" val="939553846"/>
                  </a:ext>
                </a:extLst>
              </a:tr>
            </a:tbl>
          </a:graphicData>
        </a:graphic>
      </p:graphicFrame>
      <p:sp>
        <p:nvSpPr>
          <p:cNvPr id="6" name="文本框 5">
            <a:extLst>
              <a:ext uri="{FF2B5EF4-FFF2-40B4-BE49-F238E27FC236}">
                <a16:creationId xmlns:a16="http://schemas.microsoft.com/office/drawing/2014/main" id="{A5C7E145-752F-4D67-8D20-9CD1BC15D446}"/>
              </a:ext>
            </a:extLst>
          </p:cNvPr>
          <p:cNvSpPr txBox="1"/>
          <p:nvPr/>
        </p:nvSpPr>
        <p:spPr>
          <a:xfrm>
            <a:off x="1345324" y="5192110"/>
            <a:ext cx="8702566"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a:latin typeface="Calibri" panose="020F0502020204030204" pitchFamily="34" charset="0"/>
                <a:ea typeface="微软雅黑" panose="020B0503020204020204" pitchFamily="34" charset="-122"/>
              </a:rPr>
              <a:t>Media_id</a:t>
            </a:r>
            <a:r>
              <a:rPr lang="zh-CN" altLang="en-US" dirty="0">
                <a:latin typeface="Calibri" panose="020F0502020204030204" pitchFamily="34" charset="0"/>
                <a:ea typeface="微软雅黑" panose="020B0503020204020204" pitchFamily="34" charset="-122"/>
              </a:rPr>
              <a:t>要使用</a:t>
            </a:r>
            <a:r>
              <a:rPr lang="en-US" altLang="zh-CN" dirty="0">
                <a:latin typeface="Calibri" panose="020F0502020204030204" pitchFamily="34" charset="0"/>
                <a:ea typeface="微软雅黑" panose="020B0503020204020204" pitchFamily="34" charset="-122"/>
              </a:rPr>
              <a:t>post</a:t>
            </a:r>
            <a:r>
              <a:rPr lang="zh-CN" altLang="en-US" dirty="0">
                <a:latin typeface="Calibri" panose="020F0502020204030204" pitchFamily="34" charset="0"/>
                <a:ea typeface="微软雅黑" panose="020B0503020204020204" pitchFamily="34" charset="-122"/>
              </a:rPr>
              <a:t>提交</a:t>
            </a:r>
          </a:p>
        </p:txBody>
      </p:sp>
    </p:spTree>
    <p:extLst>
      <p:ext uri="{BB962C8B-B14F-4D97-AF65-F5344CB8AC3E}">
        <p14:creationId xmlns:p14="http://schemas.microsoft.com/office/powerpoint/2010/main" val="3493166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55997" cy="685800"/>
          </a:xfrm>
        </p:spPr>
        <p:txBody>
          <a:bodyPr/>
          <a:lstStyle/>
          <a:p>
            <a:r>
              <a:rPr lang="zh-CN" altLang="en-US" b="0" dirty="0"/>
              <a:t>获取永久素材的返回值</a:t>
            </a:r>
          </a:p>
        </p:txBody>
      </p:sp>
      <p:sp>
        <p:nvSpPr>
          <p:cNvPr id="4" name="文本框 3"/>
          <p:cNvSpPr txBox="1"/>
          <p:nvPr/>
        </p:nvSpPr>
        <p:spPr>
          <a:xfrm>
            <a:off x="1239837" y="1671639"/>
            <a:ext cx="8418513" cy="49859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图文素材</a:t>
            </a:r>
            <a:endParaRPr lang="en-US" altLang="zh-CN" sz="2000" dirty="0">
              <a:latin typeface="微软雅黑" panose="020B0503020204020204" pitchFamily="34" charset="-122"/>
              <a:ea typeface="微软雅黑" panose="020B0503020204020204" pitchFamily="34" charset="-122"/>
            </a:endParaRPr>
          </a:p>
          <a:p>
            <a:pPr lvl="1"/>
            <a:r>
              <a:rPr lang="en-US" altLang="zh-CN" dirty="0"/>
              <a:t>{</a:t>
            </a:r>
            <a:br>
              <a:rPr lang="en-US" altLang="zh-CN" dirty="0"/>
            </a:br>
            <a:r>
              <a:rPr lang="en-US" altLang="zh-CN" dirty="0"/>
              <a:t>"</a:t>
            </a:r>
            <a:r>
              <a:rPr lang="en-US" altLang="zh-CN" dirty="0" err="1"/>
              <a:t>news_item</a:t>
            </a:r>
            <a:r>
              <a:rPr lang="en-US" altLang="zh-CN" dirty="0"/>
              <a:t>":</a:t>
            </a:r>
            <a:br>
              <a:rPr lang="en-US" altLang="zh-CN" dirty="0"/>
            </a:br>
            <a:r>
              <a:rPr lang="en-US" altLang="zh-CN" dirty="0"/>
              <a:t>[</a:t>
            </a:r>
            <a:br>
              <a:rPr lang="en-US" altLang="zh-CN" dirty="0"/>
            </a:br>
            <a:r>
              <a:rPr lang="en-US" altLang="zh-CN" dirty="0"/>
              <a:t>    {</a:t>
            </a:r>
            <a:br>
              <a:rPr lang="en-US" altLang="zh-CN" dirty="0"/>
            </a:br>
            <a:r>
              <a:rPr lang="en-US" altLang="zh-CN" dirty="0"/>
              <a:t>    "</a:t>
            </a:r>
            <a:r>
              <a:rPr lang="en-US" altLang="zh-CN" dirty="0" err="1"/>
              <a:t>title":TITLE</a:t>
            </a:r>
            <a:r>
              <a:rPr lang="en-US" altLang="zh-CN" dirty="0"/>
              <a:t>,</a:t>
            </a:r>
            <a:br>
              <a:rPr lang="en-US" altLang="zh-CN" dirty="0"/>
            </a:br>
            <a:r>
              <a:rPr lang="en-US" altLang="zh-CN" dirty="0"/>
              <a:t>    "</a:t>
            </a:r>
            <a:r>
              <a:rPr lang="en-US" altLang="zh-CN" dirty="0" err="1"/>
              <a:t>thumb_media_id</a:t>
            </a:r>
            <a:r>
              <a:rPr lang="en-US" altLang="zh-CN" dirty="0"/>
              <a:t>"::THUMB_MEDIA_ID,</a:t>
            </a:r>
            <a:br>
              <a:rPr lang="en-US" altLang="zh-CN" dirty="0"/>
            </a:br>
            <a:r>
              <a:rPr lang="en-US" altLang="zh-CN" dirty="0"/>
              <a:t>    "</a:t>
            </a:r>
            <a:r>
              <a:rPr lang="en-US" altLang="zh-CN" dirty="0" err="1"/>
              <a:t>show_cover_pic":SHOW_COVER_PIC</a:t>
            </a:r>
            <a:r>
              <a:rPr lang="en-US" altLang="zh-CN" dirty="0"/>
              <a:t>(0/1),</a:t>
            </a:r>
            <a:br>
              <a:rPr lang="en-US" altLang="zh-CN" dirty="0"/>
            </a:br>
            <a:r>
              <a:rPr lang="en-US" altLang="zh-CN" dirty="0"/>
              <a:t>    "</a:t>
            </a:r>
            <a:r>
              <a:rPr lang="en-US" altLang="zh-CN" dirty="0" err="1"/>
              <a:t>author":AUTHOR</a:t>
            </a:r>
            <a:r>
              <a:rPr lang="en-US" altLang="zh-CN" dirty="0"/>
              <a:t>,</a:t>
            </a:r>
            <a:br>
              <a:rPr lang="en-US" altLang="zh-CN" dirty="0"/>
            </a:br>
            <a:r>
              <a:rPr lang="en-US" altLang="zh-CN" dirty="0"/>
              <a:t>    "</a:t>
            </a:r>
            <a:r>
              <a:rPr lang="en-US" altLang="zh-CN" dirty="0" err="1"/>
              <a:t>digest":DIGEST</a:t>
            </a:r>
            <a:r>
              <a:rPr lang="en-US" altLang="zh-CN" dirty="0"/>
              <a:t>,</a:t>
            </a:r>
            <a:br>
              <a:rPr lang="en-US" altLang="zh-CN" dirty="0"/>
            </a:br>
            <a:r>
              <a:rPr lang="en-US" altLang="zh-CN" dirty="0"/>
              <a:t>    "</a:t>
            </a:r>
            <a:r>
              <a:rPr lang="en-US" altLang="zh-CN" dirty="0" err="1"/>
              <a:t>content":CONTENT</a:t>
            </a:r>
            <a:r>
              <a:rPr lang="en-US" altLang="zh-CN" dirty="0"/>
              <a:t>,</a:t>
            </a:r>
            <a:br>
              <a:rPr lang="en-US" altLang="zh-CN" dirty="0"/>
            </a:br>
            <a:r>
              <a:rPr lang="en-US" altLang="zh-CN" dirty="0"/>
              <a:t>    "</a:t>
            </a:r>
            <a:r>
              <a:rPr lang="en-US" altLang="zh-CN" dirty="0" err="1"/>
              <a:t>url</a:t>
            </a:r>
            <a:r>
              <a:rPr lang="en-US" altLang="zh-CN" dirty="0"/>
              <a:t>":URL,</a:t>
            </a:r>
            <a:br>
              <a:rPr lang="en-US" altLang="zh-CN" dirty="0"/>
            </a:br>
            <a:r>
              <a:rPr lang="en-US" altLang="zh-CN" dirty="0"/>
              <a:t>    "content_source_</a:t>
            </a:r>
            <a:r>
              <a:rPr lang="en-US" altLang="zh-CN" dirty="0" err="1"/>
              <a:t>url</a:t>
            </a:r>
            <a:r>
              <a:rPr lang="en-US" altLang="zh-CN" dirty="0"/>
              <a:t>":CONTENT_SOURCE_URL</a:t>
            </a:r>
            <a:br>
              <a:rPr lang="en-US" altLang="zh-CN" dirty="0"/>
            </a:br>
            <a:r>
              <a:rPr lang="en-US" altLang="zh-CN" dirty="0"/>
              <a:t>    },</a:t>
            </a:r>
            <a:br>
              <a:rPr lang="en-US" altLang="zh-CN" dirty="0"/>
            </a:br>
            <a:r>
              <a:rPr lang="en-US" altLang="zh-CN" dirty="0"/>
              <a:t>    //</a:t>
            </a:r>
            <a:r>
              <a:rPr lang="zh-CN" altLang="en-US" dirty="0"/>
              <a:t>多图文消息有多篇文章</a:t>
            </a:r>
            <a:br>
              <a:rPr lang="zh-CN" altLang="en-US" dirty="0"/>
            </a:br>
            <a:r>
              <a:rPr lang="zh-CN" altLang="en-US" dirty="0"/>
              <a:t> </a:t>
            </a:r>
            <a:r>
              <a:rPr lang="en-US" altLang="zh-CN" dirty="0"/>
              <a:t>]</a:t>
            </a:r>
            <a:br>
              <a:rPr lang="en-US" altLang="zh-CN" dirty="0"/>
            </a:br>
            <a:r>
              <a:rPr lang="en-US" altLang="zh-CN" dirty="0"/>
              <a:t>}</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5911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55997" cy="685800"/>
          </a:xfrm>
        </p:spPr>
        <p:txBody>
          <a:bodyPr/>
          <a:lstStyle/>
          <a:p>
            <a:r>
              <a:rPr lang="zh-CN" altLang="en-US" b="0" dirty="0"/>
              <a:t>获取永久素材的返回值</a:t>
            </a:r>
          </a:p>
        </p:txBody>
      </p:sp>
      <p:sp>
        <p:nvSpPr>
          <p:cNvPr id="4" name="文本框 3"/>
          <p:cNvSpPr txBox="1"/>
          <p:nvPr/>
        </p:nvSpPr>
        <p:spPr>
          <a:xfrm>
            <a:off x="1239837" y="1671639"/>
            <a:ext cx="8418513" cy="49859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图文素材</a:t>
            </a:r>
            <a:endParaRPr lang="en-US" altLang="zh-CN" sz="2000" dirty="0">
              <a:latin typeface="微软雅黑" panose="020B0503020204020204" pitchFamily="34" charset="-122"/>
              <a:ea typeface="微软雅黑" panose="020B0503020204020204" pitchFamily="34" charset="-122"/>
            </a:endParaRPr>
          </a:p>
          <a:p>
            <a:pPr lvl="1"/>
            <a:r>
              <a:rPr lang="en-US" altLang="zh-CN" dirty="0"/>
              <a:t>{</a:t>
            </a:r>
            <a:br>
              <a:rPr lang="en-US" altLang="zh-CN" dirty="0"/>
            </a:br>
            <a:r>
              <a:rPr lang="en-US" altLang="zh-CN" dirty="0"/>
              <a:t>"</a:t>
            </a:r>
            <a:r>
              <a:rPr lang="en-US" altLang="zh-CN" dirty="0" err="1"/>
              <a:t>news_item</a:t>
            </a:r>
            <a:r>
              <a:rPr lang="en-US" altLang="zh-CN" dirty="0"/>
              <a:t>":</a:t>
            </a:r>
            <a:br>
              <a:rPr lang="en-US" altLang="zh-CN" dirty="0"/>
            </a:br>
            <a:r>
              <a:rPr lang="en-US" altLang="zh-CN" dirty="0"/>
              <a:t>[</a:t>
            </a:r>
            <a:br>
              <a:rPr lang="en-US" altLang="zh-CN" dirty="0"/>
            </a:br>
            <a:r>
              <a:rPr lang="en-US" altLang="zh-CN" dirty="0"/>
              <a:t>    {</a:t>
            </a:r>
            <a:br>
              <a:rPr lang="en-US" altLang="zh-CN" dirty="0"/>
            </a:br>
            <a:r>
              <a:rPr lang="en-US" altLang="zh-CN" dirty="0"/>
              <a:t>    "</a:t>
            </a:r>
            <a:r>
              <a:rPr lang="en-US" altLang="zh-CN" dirty="0" err="1"/>
              <a:t>title":TITLE</a:t>
            </a:r>
            <a:r>
              <a:rPr lang="en-US" altLang="zh-CN" dirty="0"/>
              <a:t>,</a:t>
            </a:r>
            <a:br>
              <a:rPr lang="en-US" altLang="zh-CN" dirty="0"/>
            </a:br>
            <a:r>
              <a:rPr lang="en-US" altLang="zh-CN" dirty="0"/>
              <a:t>    "</a:t>
            </a:r>
            <a:r>
              <a:rPr lang="en-US" altLang="zh-CN" dirty="0" err="1"/>
              <a:t>thumb_media_id</a:t>
            </a:r>
            <a:r>
              <a:rPr lang="en-US" altLang="zh-CN" dirty="0"/>
              <a:t>"::THUMB_MEDIA_ID,</a:t>
            </a:r>
            <a:br>
              <a:rPr lang="en-US" altLang="zh-CN" dirty="0"/>
            </a:br>
            <a:r>
              <a:rPr lang="en-US" altLang="zh-CN" dirty="0"/>
              <a:t>    "</a:t>
            </a:r>
            <a:r>
              <a:rPr lang="en-US" altLang="zh-CN" dirty="0" err="1"/>
              <a:t>show_cover_pic":SHOW_COVER_PIC</a:t>
            </a:r>
            <a:r>
              <a:rPr lang="en-US" altLang="zh-CN" dirty="0"/>
              <a:t>(0/1),</a:t>
            </a:r>
            <a:br>
              <a:rPr lang="en-US" altLang="zh-CN" dirty="0"/>
            </a:br>
            <a:r>
              <a:rPr lang="en-US" altLang="zh-CN" dirty="0"/>
              <a:t>    "</a:t>
            </a:r>
            <a:r>
              <a:rPr lang="en-US" altLang="zh-CN" dirty="0" err="1"/>
              <a:t>author":AUTHOR</a:t>
            </a:r>
            <a:r>
              <a:rPr lang="en-US" altLang="zh-CN" dirty="0"/>
              <a:t>,</a:t>
            </a:r>
            <a:br>
              <a:rPr lang="en-US" altLang="zh-CN" dirty="0"/>
            </a:br>
            <a:r>
              <a:rPr lang="en-US" altLang="zh-CN" dirty="0"/>
              <a:t>    "</a:t>
            </a:r>
            <a:r>
              <a:rPr lang="en-US" altLang="zh-CN" dirty="0" err="1"/>
              <a:t>digest":DIGEST</a:t>
            </a:r>
            <a:r>
              <a:rPr lang="en-US" altLang="zh-CN" dirty="0"/>
              <a:t>,</a:t>
            </a:r>
            <a:br>
              <a:rPr lang="en-US" altLang="zh-CN" dirty="0"/>
            </a:br>
            <a:r>
              <a:rPr lang="en-US" altLang="zh-CN" dirty="0"/>
              <a:t>    "</a:t>
            </a:r>
            <a:r>
              <a:rPr lang="en-US" altLang="zh-CN" dirty="0" err="1"/>
              <a:t>content":CONTENT</a:t>
            </a:r>
            <a:r>
              <a:rPr lang="en-US" altLang="zh-CN" dirty="0"/>
              <a:t>,</a:t>
            </a:r>
            <a:br>
              <a:rPr lang="en-US" altLang="zh-CN" dirty="0"/>
            </a:br>
            <a:r>
              <a:rPr lang="en-US" altLang="zh-CN" dirty="0"/>
              <a:t>    "</a:t>
            </a:r>
            <a:r>
              <a:rPr lang="en-US" altLang="zh-CN" dirty="0" err="1"/>
              <a:t>url</a:t>
            </a:r>
            <a:r>
              <a:rPr lang="en-US" altLang="zh-CN" dirty="0"/>
              <a:t>":URL,</a:t>
            </a:r>
            <a:br>
              <a:rPr lang="en-US" altLang="zh-CN" dirty="0"/>
            </a:br>
            <a:r>
              <a:rPr lang="en-US" altLang="zh-CN" dirty="0"/>
              <a:t>    "content_source_</a:t>
            </a:r>
            <a:r>
              <a:rPr lang="en-US" altLang="zh-CN" dirty="0" err="1"/>
              <a:t>url</a:t>
            </a:r>
            <a:r>
              <a:rPr lang="en-US" altLang="zh-CN" dirty="0"/>
              <a:t>":CONTENT_SOURCE_URL</a:t>
            </a:r>
            <a:br>
              <a:rPr lang="en-US" altLang="zh-CN" dirty="0"/>
            </a:br>
            <a:r>
              <a:rPr lang="en-US" altLang="zh-CN" dirty="0"/>
              <a:t>    },</a:t>
            </a:r>
            <a:br>
              <a:rPr lang="en-US" altLang="zh-CN" dirty="0"/>
            </a:br>
            <a:r>
              <a:rPr lang="en-US" altLang="zh-CN" dirty="0"/>
              <a:t>    //</a:t>
            </a:r>
            <a:r>
              <a:rPr lang="zh-CN" altLang="en-US" dirty="0"/>
              <a:t>多图文消息有多篇文章</a:t>
            </a:r>
            <a:br>
              <a:rPr lang="zh-CN" altLang="en-US" dirty="0"/>
            </a:br>
            <a:r>
              <a:rPr lang="zh-CN" altLang="en-US" dirty="0"/>
              <a:t> </a:t>
            </a:r>
            <a:r>
              <a:rPr lang="en-US" altLang="zh-CN" dirty="0"/>
              <a:t>]</a:t>
            </a:r>
            <a:br>
              <a:rPr lang="en-US" altLang="zh-CN" dirty="0"/>
            </a:br>
            <a:r>
              <a:rPr lang="en-US" altLang="zh-CN" dirty="0"/>
              <a:t>}</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6931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55997" cy="685800"/>
          </a:xfrm>
        </p:spPr>
        <p:txBody>
          <a:bodyPr/>
          <a:lstStyle/>
          <a:p>
            <a:r>
              <a:rPr lang="zh-CN" altLang="en-US" b="0" dirty="0"/>
              <a:t>获取永久素材的返回值</a:t>
            </a:r>
          </a:p>
        </p:txBody>
      </p:sp>
      <p:sp>
        <p:nvSpPr>
          <p:cNvPr id="4" name="文本框 3"/>
          <p:cNvSpPr txBox="1"/>
          <p:nvPr/>
        </p:nvSpPr>
        <p:spPr>
          <a:xfrm>
            <a:off x="1239837" y="1671639"/>
            <a:ext cx="8418513"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视频消息素材</a:t>
            </a:r>
            <a:endParaRPr lang="en-US" altLang="zh-CN" sz="2000" dirty="0">
              <a:latin typeface="微软雅黑" panose="020B0503020204020204" pitchFamily="34" charset="-122"/>
              <a:ea typeface="微软雅黑" panose="020B0503020204020204" pitchFamily="34" charset="-122"/>
            </a:endParaRPr>
          </a:p>
          <a:p>
            <a:pPr lvl="1"/>
            <a:r>
              <a:rPr lang="en-US" altLang="zh-CN" dirty="0"/>
              <a:t>{</a:t>
            </a:r>
            <a:br>
              <a:rPr lang="en-US" altLang="zh-CN" dirty="0"/>
            </a:br>
            <a:r>
              <a:rPr lang="en-US" altLang="zh-CN" dirty="0"/>
              <a:t> "</a:t>
            </a:r>
            <a:r>
              <a:rPr lang="en-US" altLang="zh-CN" dirty="0" err="1"/>
              <a:t>title":TITLE</a:t>
            </a:r>
            <a:r>
              <a:rPr lang="en-US" altLang="zh-CN" dirty="0"/>
              <a:t>,</a:t>
            </a:r>
            <a:br>
              <a:rPr lang="en-US" altLang="zh-CN" dirty="0"/>
            </a:br>
            <a:r>
              <a:rPr lang="en-US" altLang="zh-CN" dirty="0"/>
              <a:t> "</a:t>
            </a:r>
            <a:r>
              <a:rPr lang="en-US" altLang="zh-CN" dirty="0" err="1"/>
              <a:t>description":DESCRIPTION</a:t>
            </a:r>
            <a:r>
              <a:rPr lang="en-US" altLang="zh-CN" dirty="0"/>
              <a:t>,</a:t>
            </a:r>
            <a:br>
              <a:rPr lang="en-US" altLang="zh-CN" dirty="0"/>
            </a:br>
            <a:r>
              <a:rPr lang="en-US" altLang="zh-CN" dirty="0"/>
              <a:t> "down_</a:t>
            </a:r>
            <a:r>
              <a:rPr lang="en-US" altLang="zh-CN" dirty="0" err="1"/>
              <a:t>url</a:t>
            </a:r>
            <a:r>
              <a:rPr lang="en-US" altLang="zh-CN" dirty="0"/>
              <a:t>":DOWN_URL,</a:t>
            </a:r>
            <a:br>
              <a:rPr lang="en-US" altLang="zh-CN" dirty="0"/>
            </a:br>
            <a:r>
              <a:rPr lang="en-US" altLang="zh-CN" dirty="0"/>
              <a:t>}</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其他类型的素材直接返回文件内容，然后直接保存为文件</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错误的情况返回</a:t>
            </a:r>
            <a:endParaRPr lang="en-US" altLang="zh-CN" dirty="0">
              <a:latin typeface="微软雅黑" panose="020B0503020204020204" pitchFamily="34" charset="-122"/>
              <a:ea typeface="微软雅黑" panose="020B0503020204020204" pitchFamily="34" charset="-122"/>
            </a:endParaRPr>
          </a:p>
          <a:p>
            <a:pPr lvl="1"/>
            <a:r>
              <a:rPr lang="en-US" altLang="zh-CN" dirty="0"/>
              <a:t>{"errcode":40007,"errmsg":"invalid </a:t>
            </a:r>
            <a:r>
              <a:rPr lang="en-US" altLang="zh-CN" dirty="0" err="1"/>
              <a:t>media_id</a:t>
            </a:r>
            <a:r>
              <a:rPr lang="en-US" altLang="zh-CN" dirty="0"/>
              <a:t>"}</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8748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a:t>第二讲</a:t>
            </a:r>
          </a:p>
        </p:txBody>
      </p:sp>
      <p:sp>
        <p:nvSpPr>
          <p:cNvPr id="4" name="文本框 3">
            <a:extLst>
              <a:ext uri="{FF2B5EF4-FFF2-40B4-BE49-F238E27FC236}">
                <a16:creationId xmlns:a16="http://schemas.microsoft.com/office/drawing/2014/main" id="{7F93AF9A-5FDE-4BDC-9C03-D2E27C069035}"/>
              </a:ext>
            </a:extLst>
          </p:cNvPr>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上传与获取素材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上传与编辑图文素材</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获取列表与删除素材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9457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上传图文素材</a:t>
            </a:r>
          </a:p>
        </p:txBody>
      </p:sp>
    </p:spTree>
    <p:extLst>
      <p:ext uri="{BB962C8B-B14F-4D97-AF65-F5344CB8AC3E}">
        <p14:creationId xmlns:p14="http://schemas.microsoft.com/office/powerpoint/2010/main" val="1245494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获取图文素材</a:t>
            </a:r>
          </a:p>
        </p:txBody>
      </p:sp>
    </p:spTree>
    <p:extLst>
      <p:ext uri="{BB962C8B-B14F-4D97-AF65-F5344CB8AC3E}">
        <p14:creationId xmlns:p14="http://schemas.microsoft.com/office/powerpoint/2010/main" val="441567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4" name="文本框 3"/>
          <p:cNvSpPr txBox="1"/>
          <p:nvPr/>
        </p:nvSpPr>
        <p:spPr>
          <a:xfrm>
            <a:off x="4047934" y="2343152"/>
            <a:ext cx="5385594" cy="2308324"/>
          </a:xfrm>
          <a:prstGeom prst="rect">
            <a:avLst/>
          </a:prstGeom>
          <a:noFill/>
        </p:spPr>
        <p:txBody>
          <a:bodyPr wrap="square" rtlCol="0">
            <a:spAutoFit/>
          </a:bodyPr>
          <a:lstStyle>
            <a:defPPr>
              <a:defRPr lang="zh-CN"/>
            </a:defPPr>
            <a:lvl1pPr marL="514350" indent="-514350">
              <a:lnSpc>
                <a:spcPct val="200000"/>
              </a:lnSpc>
              <a:buFont typeface="+mj-ea"/>
              <a:buAutoNum type="ea1JpnChsDbPeriod"/>
              <a:defRPr sz="24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上传与获取素材</a:t>
            </a:r>
            <a:endParaRPr lang="en-US" altLang="zh-CN" dirty="0"/>
          </a:p>
          <a:p>
            <a:r>
              <a:rPr lang="zh-CN" altLang="en-US" dirty="0"/>
              <a:t>上传与编辑图文素材</a:t>
            </a:r>
            <a:endParaRPr lang="en-US" altLang="zh-CN" dirty="0"/>
          </a:p>
          <a:p>
            <a:r>
              <a:rPr lang="zh-CN" altLang="en-US" dirty="0"/>
              <a:t>获取列表与删除素材</a:t>
            </a:r>
            <a:endParaRPr lang="en-US" altLang="zh-CN" dirty="0"/>
          </a:p>
        </p:txBody>
      </p:sp>
    </p:spTree>
    <p:extLst>
      <p:ext uri="{BB962C8B-B14F-4D97-AF65-F5344CB8AC3E}">
        <p14:creationId xmlns:p14="http://schemas.microsoft.com/office/powerpoint/2010/main" val="71453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编辑图文素材</a:t>
            </a:r>
          </a:p>
        </p:txBody>
      </p:sp>
    </p:spTree>
    <p:extLst>
      <p:ext uri="{BB962C8B-B14F-4D97-AF65-F5344CB8AC3E}">
        <p14:creationId xmlns:p14="http://schemas.microsoft.com/office/powerpoint/2010/main" val="2714002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304088" cy="685800"/>
          </a:xfrm>
        </p:spPr>
        <p:txBody>
          <a:bodyPr/>
          <a:lstStyle/>
          <a:p>
            <a:r>
              <a:rPr lang="zh-CN" altLang="en-US" dirty="0"/>
              <a:t>第三讲</a:t>
            </a:r>
          </a:p>
        </p:txBody>
      </p:sp>
      <p:sp>
        <p:nvSpPr>
          <p:cNvPr id="5" name="文本框 4">
            <a:extLst>
              <a:ext uri="{FF2B5EF4-FFF2-40B4-BE49-F238E27FC236}">
                <a16:creationId xmlns:a16="http://schemas.microsoft.com/office/drawing/2014/main" id="{6DB6797D-C322-4CC6-9C30-59CB8031C73D}"/>
              </a:ext>
            </a:extLst>
          </p:cNvPr>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上传与获取素材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上传与编辑图文素材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获取列表与删除素材</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8010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获取素材数量</a:t>
            </a:r>
          </a:p>
        </p:txBody>
      </p:sp>
    </p:spTree>
    <p:extLst>
      <p:ext uri="{BB962C8B-B14F-4D97-AF65-F5344CB8AC3E}">
        <p14:creationId xmlns:p14="http://schemas.microsoft.com/office/powerpoint/2010/main" val="1916290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获取素材列表</a:t>
            </a:r>
          </a:p>
        </p:txBody>
      </p:sp>
    </p:spTree>
    <p:extLst>
      <p:ext uri="{BB962C8B-B14F-4D97-AF65-F5344CB8AC3E}">
        <p14:creationId xmlns:p14="http://schemas.microsoft.com/office/powerpoint/2010/main" val="4130968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删除永久素材</a:t>
            </a:r>
          </a:p>
        </p:txBody>
      </p:sp>
    </p:spTree>
    <p:extLst>
      <p:ext uri="{BB962C8B-B14F-4D97-AF65-F5344CB8AC3E}">
        <p14:creationId xmlns:p14="http://schemas.microsoft.com/office/powerpoint/2010/main" val="1938055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课程概要</a:t>
            </a:r>
          </a:p>
        </p:txBody>
      </p:sp>
    </p:spTree>
    <p:extLst>
      <p:ext uri="{BB962C8B-B14F-4D97-AF65-F5344CB8AC3E}">
        <p14:creationId xmlns:p14="http://schemas.microsoft.com/office/powerpoint/2010/main" val="94735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18263" cy="685800"/>
          </a:xfrm>
        </p:spPr>
        <p:txBody>
          <a:bodyPr/>
          <a:lstStyle/>
          <a:p>
            <a:r>
              <a:rPr lang="zh-CN" altLang="en-US" b="0" dirty="0"/>
              <a:t>第一节</a:t>
            </a:r>
          </a:p>
        </p:txBody>
      </p:sp>
      <p:sp>
        <p:nvSpPr>
          <p:cNvPr id="4" name="文本框 3"/>
          <p:cNvSpPr txBox="1"/>
          <p:nvPr/>
        </p:nvSpPr>
        <p:spPr>
          <a:xfrm>
            <a:off x="4058444" y="2343152"/>
            <a:ext cx="5385594" cy="1969257"/>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上传与获取素材</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上传与编辑图文素材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获取列表与删除素材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35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966810" cy="685800"/>
          </a:xfrm>
        </p:spPr>
        <p:txBody>
          <a:bodyPr/>
          <a:lstStyle/>
          <a:p>
            <a:r>
              <a:rPr lang="zh-CN" altLang="en-US" b="0" dirty="0"/>
              <a:t>素材类型与限制条件</a:t>
            </a:r>
          </a:p>
        </p:txBody>
      </p:sp>
      <p:sp>
        <p:nvSpPr>
          <p:cNvPr id="3" name="文本框 2">
            <a:extLst>
              <a:ext uri="{FF2B5EF4-FFF2-40B4-BE49-F238E27FC236}">
                <a16:creationId xmlns:a16="http://schemas.microsoft.com/office/drawing/2014/main" id="{C1426E23-23DF-477F-BFED-07730504AD7E}"/>
              </a:ext>
            </a:extLst>
          </p:cNvPr>
          <p:cNvSpPr txBox="1"/>
          <p:nvPr/>
        </p:nvSpPr>
        <p:spPr>
          <a:xfrm>
            <a:off x="1054100" y="1597572"/>
            <a:ext cx="10538810" cy="4725461"/>
          </a:xfrm>
          <a:prstGeom prst="rect">
            <a:avLst/>
          </a:prstGeom>
          <a:noFill/>
        </p:spPr>
        <p:txBody>
          <a:bodyPr wrap="square" rtlCol="0">
            <a:spAutoFit/>
          </a:bodyPr>
          <a:lstStyle/>
          <a:p>
            <a:pPr marL="285750" indent="-285750">
              <a:lnSpc>
                <a:spcPts val="28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最近更新：永久图片素材新增后，将带有</a:t>
            </a:r>
            <a:r>
              <a:rPr lang="en-US" altLang="zh-CN" dirty="0">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返回给开发者，开发者可以在腾讯系域名内使用（腾讯系域名外使用，图片将被屏蔽）。</a:t>
            </a:r>
            <a:endParaRPr lang="en-US" altLang="zh-CN" dirty="0">
              <a:latin typeface="微软雅黑" panose="020B0503020204020204" pitchFamily="34" charset="-122"/>
              <a:ea typeface="微软雅黑" panose="020B0503020204020204" pitchFamily="34" charset="-122"/>
            </a:endParaRPr>
          </a:p>
          <a:p>
            <a:pPr marL="285750" indent="-285750">
              <a:lnSpc>
                <a:spcPts val="28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公众号的素材库保存总数量有上限：图文消息素材、图片素材上限为</a:t>
            </a:r>
            <a:r>
              <a:rPr lang="en-US" altLang="zh-CN" dirty="0">
                <a:latin typeface="微软雅黑" panose="020B0503020204020204" pitchFamily="34" charset="-122"/>
                <a:ea typeface="微软雅黑" panose="020B0503020204020204" pitchFamily="34" charset="-122"/>
              </a:rPr>
              <a:t>5000</a:t>
            </a:r>
            <a:r>
              <a:rPr lang="zh-CN" altLang="en-US" dirty="0">
                <a:latin typeface="微软雅黑" panose="020B0503020204020204" pitchFamily="34" charset="-122"/>
                <a:ea typeface="微软雅黑" panose="020B0503020204020204" pitchFamily="34" charset="-122"/>
              </a:rPr>
              <a:t>，其他类型为</a:t>
            </a:r>
            <a:r>
              <a:rPr lang="en-US" altLang="zh-CN" dirty="0">
                <a:latin typeface="微软雅黑" panose="020B0503020204020204" pitchFamily="34" charset="-122"/>
                <a:ea typeface="微软雅黑" panose="020B0503020204020204" pitchFamily="34" charset="-122"/>
              </a:rPr>
              <a:t>1000</a:t>
            </a:r>
          </a:p>
          <a:p>
            <a:pPr marL="285750" indent="-285750">
              <a:lnSpc>
                <a:spcPts val="28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素材的格式大小等要求与公众平台官网一致：</a:t>
            </a:r>
          </a:p>
          <a:p>
            <a:pPr lvl="1">
              <a:lnSpc>
                <a:spcPts val="2800"/>
              </a:lnSpc>
            </a:pPr>
            <a:r>
              <a:rPr lang="zh-CN" altLang="en-US" sz="1600" dirty="0">
                <a:latin typeface="微软雅黑" panose="020B0503020204020204" pitchFamily="34" charset="-122"/>
                <a:ea typeface="微软雅黑" panose="020B0503020204020204" pitchFamily="34" charset="-122"/>
              </a:rPr>
              <a:t>图片（</a:t>
            </a:r>
            <a:r>
              <a:rPr lang="en-US" altLang="zh-CN" sz="1600" dirty="0">
                <a:latin typeface="微软雅黑" panose="020B0503020204020204" pitchFamily="34" charset="-122"/>
                <a:ea typeface="微软雅黑" panose="020B0503020204020204" pitchFamily="34" charset="-122"/>
              </a:rPr>
              <a:t>image</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2M</a:t>
            </a:r>
            <a:r>
              <a:rPr lang="zh-CN" altLang="en-US" sz="1600" dirty="0">
                <a:latin typeface="微软雅黑" panose="020B0503020204020204" pitchFamily="34" charset="-122"/>
                <a:ea typeface="微软雅黑" panose="020B0503020204020204" pitchFamily="34" charset="-122"/>
              </a:rPr>
              <a:t>，支持</a:t>
            </a:r>
            <a:r>
              <a:rPr lang="en-US" altLang="zh-CN" sz="1600" dirty="0">
                <a:latin typeface="微软雅黑" panose="020B0503020204020204" pitchFamily="34" charset="-122"/>
                <a:ea typeface="微软雅黑" panose="020B0503020204020204" pitchFamily="34" charset="-122"/>
              </a:rPr>
              <a:t>bmp/</a:t>
            </a:r>
            <a:r>
              <a:rPr lang="en-US" altLang="zh-CN" sz="1600" dirty="0" err="1">
                <a:latin typeface="微软雅黑" panose="020B0503020204020204" pitchFamily="34" charset="-122"/>
                <a:ea typeface="微软雅黑" panose="020B0503020204020204" pitchFamily="34" charset="-122"/>
              </a:rPr>
              <a:t>png</a:t>
            </a:r>
            <a:r>
              <a:rPr lang="en-US" altLang="zh-CN" sz="1600" dirty="0">
                <a:latin typeface="微软雅黑" panose="020B0503020204020204" pitchFamily="34" charset="-122"/>
                <a:ea typeface="微软雅黑" panose="020B0503020204020204" pitchFamily="34" charset="-122"/>
              </a:rPr>
              <a:t>/jpeg/jpg/gif</a:t>
            </a:r>
            <a:r>
              <a:rPr lang="zh-CN" altLang="en-US" sz="1600" dirty="0">
                <a:latin typeface="微软雅黑" panose="020B0503020204020204" pitchFamily="34" charset="-122"/>
                <a:ea typeface="微软雅黑" panose="020B0503020204020204" pitchFamily="34" charset="-122"/>
              </a:rPr>
              <a:t>格式</a:t>
            </a:r>
          </a:p>
          <a:p>
            <a:pPr lvl="1">
              <a:lnSpc>
                <a:spcPts val="2800"/>
              </a:lnSpc>
            </a:pPr>
            <a:r>
              <a:rPr lang="zh-CN" altLang="en-US" sz="1600" dirty="0">
                <a:latin typeface="微软雅黑" panose="020B0503020204020204" pitchFamily="34" charset="-122"/>
                <a:ea typeface="微软雅黑" panose="020B0503020204020204" pitchFamily="34" charset="-122"/>
              </a:rPr>
              <a:t>语音（</a:t>
            </a:r>
            <a:r>
              <a:rPr lang="en-US" altLang="zh-CN" sz="1600" dirty="0">
                <a:latin typeface="微软雅黑" panose="020B0503020204020204" pitchFamily="34" charset="-122"/>
                <a:ea typeface="微软雅黑" panose="020B0503020204020204" pitchFamily="34" charset="-122"/>
              </a:rPr>
              <a:t>voice</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2M</a:t>
            </a:r>
            <a:r>
              <a:rPr lang="zh-CN" altLang="en-US" sz="1600" dirty="0">
                <a:latin typeface="微软雅黑" panose="020B0503020204020204" pitchFamily="34" charset="-122"/>
                <a:ea typeface="微软雅黑" panose="020B0503020204020204" pitchFamily="34" charset="-122"/>
              </a:rPr>
              <a:t>，播放长度不超过</a:t>
            </a:r>
            <a:r>
              <a:rPr lang="en-US" altLang="zh-CN" sz="1600" dirty="0">
                <a:latin typeface="微软雅黑" panose="020B0503020204020204" pitchFamily="34" charset="-122"/>
                <a:ea typeface="微软雅黑" panose="020B0503020204020204" pitchFamily="34" charset="-122"/>
              </a:rPr>
              <a:t>60s</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mp3/</a:t>
            </a:r>
            <a:r>
              <a:rPr lang="en-US" altLang="zh-CN" sz="1600" dirty="0" err="1">
                <a:latin typeface="微软雅黑" panose="020B0503020204020204" pitchFamily="34" charset="-122"/>
                <a:ea typeface="微软雅黑" panose="020B0503020204020204" pitchFamily="34" charset="-122"/>
              </a:rPr>
              <a:t>wma</a:t>
            </a:r>
            <a:r>
              <a:rPr lang="en-US" altLang="zh-CN" sz="1600" dirty="0">
                <a:latin typeface="微软雅黑" panose="020B0503020204020204" pitchFamily="34" charset="-122"/>
                <a:ea typeface="微软雅黑" panose="020B0503020204020204" pitchFamily="34" charset="-122"/>
              </a:rPr>
              <a:t>/wav/</a:t>
            </a:r>
            <a:r>
              <a:rPr lang="en-US" altLang="zh-CN" sz="1600" dirty="0" err="1">
                <a:latin typeface="微软雅黑" panose="020B0503020204020204" pitchFamily="34" charset="-122"/>
                <a:ea typeface="微软雅黑" panose="020B0503020204020204" pitchFamily="34" charset="-122"/>
              </a:rPr>
              <a:t>amr</a:t>
            </a:r>
            <a:r>
              <a:rPr lang="zh-CN" altLang="en-US" sz="1600" dirty="0">
                <a:latin typeface="微软雅黑" panose="020B0503020204020204" pitchFamily="34" charset="-122"/>
                <a:ea typeface="微软雅黑" panose="020B0503020204020204" pitchFamily="34" charset="-122"/>
              </a:rPr>
              <a:t>格式</a:t>
            </a:r>
            <a:endParaRPr lang="en-US" altLang="zh-CN" sz="1600" dirty="0">
              <a:latin typeface="微软雅黑" panose="020B0503020204020204" pitchFamily="34" charset="-122"/>
              <a:ea typeface="微软雅黑" panose="020B0503020204020204" pitchFamily="34" charset="-122"/>
            </a:endParaRPr>
          </a:p>
          <a:p>
            <a:pPr lvl="1">
              <a:lnSpc>
                <a:spcPts val="2800"/>
              </a:lnSpc>
            </a:pPr>
            <a:r>
              <a:rPr lang="zh-CN" altLang="en-US" sz="1600" dirty="0">
                <a:latin typeface="微软雅黑" panose="020B0503020204020204" pitchFamily="34" charset="-122"/>
                <a:ea typeface="微软雅黑" panose="020B0503020204020204" pitchFamily="34" charset="-122"/>
              </a:rPr>
              <a:t>视频（</a:t>
            </a:r>
            <a:r>
              <a:rPr lang="en-US" altLang="zh-CN" sz="1600" dirty="0">
                <a:latin typeface="微软雅黑" panose="020B0503020204020204" pitchFamily="34" charset="-122"/>
                <a:ea typeface="微软雅黑" panose="020B0503020204020204" pitchFamily="34" charset="-122"/>
              </a:rPr>
              <a:t>video</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10MB</a:t>
            </a:r>
            <a:r>
              <a:rPr lang="zh-CN" altLang="en-US" sz="1600" dirty="0">
                <a:latin typeface="微软雅黑" panose="020B0503020204020204" pitchFamily="34" charset="-122"/>
                <a:ea typeface="微软雅黑" panose="020B0503020204020204" pitchFamily="34" charset="-122"/>
              </a:rPr>
              <a:t>，支持</a:t>
            </a:r>
            <a:r>
              <a:rPr lang="en-US" altLang="zh-CN" sz="1600" dirty="0">
                <a:latin typeface="微软雅黑" panose="020B0503020204020204" pitchFamily="34" charset="-122"/>
                <a:ea typeface="微软雅黑" panose="020B0503020204020204" pitchFamily="34" charset="-122"/>
              </a:rPr>
              <a:t>MP4</a:t>
            </a:r>
            <a:r>
              <a:rPr lang="zh-CN" altLang="en-US" sz="1600" dirty="0">
                <a:latin typeface="微软雅黑" panose="020B0503020204020204" pitchFamily="34" charset="-122"/>
                <a:ea typeface="微软雅黑" panose="020B0503020204020204" pitchFamily="34" charset="-122"/>
              </a:rPr>
              <a:t>格式</a:t>
            </a:r>
          </a:p>
          <a:p>
            <a:pPr lvl="1">
              <a:lnSpc>
                <a:spcPts val="2800"/>
              </a:lnSpc>
            </a:pPr>
            <a:r>
              <a:rPr lang="zh-CN" altLang="en-US" sz="1600" dirty="0">
                <a:latin typeface="微软雅黑" panose="020B0503020204020204" pitchFamily="34" charset="-122"/>
                <a:ea typeface="微软雅黑" panose="020B0503020204020204" pitchFamily="34" charset="-122"/>
              </a:rPr>
              <a:t>缩略图（</a:t>
            </a:r>
            <a:r>
              <a:rPr lang="en-US" altLang="zh-CN" sz="1600" dirty="0">
                <a:latin typeface="微软雅黑" panose="020B0503020204020204" pitchFamily="34" charset="-122"/>
                <a:ea typeface="微软雅黑" panose="020B0503020204020204" pitchFamily="34" charset="-122"/>
              </a:rPr>
              <a:t>thumb</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64KB</a:t>
            </a:r>
            <a:r>
              <a:rPr lang="zh-CN" altLang="en-US" sz="1600" dirty="0">
                <a:latin typeface="微软雅黑" panose="020B0503020204020204" pitchFamily="34" charset="-122"/>
                <a:ea typeface="微软雅黑" panose="020B0503020204020204" pitchFamily="34" charset="-122"/>
              </a:rPr>
              <a:t>，支持</a:t>
            </a:r>
            <a:r>
              <a:rPr lang="en-US" altLang="zh-CN" sz="1600" dirty="0">
                <a:latin typeface="微软雅黑" panose="020B0503020204020204" pitchFamily="34" charset="-122"/>
                <a:ea typeface="微软雅黑" panose="020B0503020204020204" pitchFamily="34" charset="-122"/>
              </a:rPr>
              <a:t>JPG</a:t>
            </a:r>
            <a:r>
              <a:rPr lang="zh-CN" altLang="en-US" sz="1600" dirty="0">
                <a:latin typeface="微软雅黑" panose="020B0503020204020204" pitchFamily="34" charset="-122"/>
                <a:ea typeface="微软雅黑" panose="020B0503020204020204" pitchFamily="34" charset="-122"/>
              </a:rPr>
              <a:t>格式</a:t>
            </a:r>
          </a:p>
          <a:p>
            <a:pPr marL="285750" indent="-285750">
              <a:lnSpc>
                <a:spcPts val="28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图文消息的具体内容中，微信后台将过滤外部的图片链接，图片</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需通过</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上传图文消息内的图片获取</a:t>
            </a:r>
            <a:r>
              <a:rPr lang="en-US" altLang="zh-CN" dirty="0">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接口上传图片获取。</a:t>
            </a:r>
            <a:endParaRPr lang="en-US" altLang="zh-CN" dirty="0">
              <a:latin typeface="微软雅黑" panose="020B0503020204020204" pitchFamily="34" charset="-122"/>
              <a:ea typeface="微软雅黑" panose="020B0503020204020204" pitchFamily="34" charset="-122"/>
            </a:endParaRPr>
          </a:p>
          <a:p>
            <a:pPr marL="285750" indent="-285750">
              <a:lnSpc>
                <a:spcPts val="28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上传图文消息内的图片获取</a:t>
            </a:r>
            <a:r>
              <a:rPr lang="en-US" altLang="zh-CN" dirty="0">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接口所上传的图片，不占用公众号的素材库中图片数量的</a:t>
            </a:r>
            <a:r>
              <a:rPr lang="en-US" altLang="zh-CN" dirty="0">
                <a:latin typeface="微软雅黑" panose="020B0503020204020204" pitchFamily="34" charset="-122"/>
                <a:ea typeface="微软雅黑" panose="020B0503020204020204" pitchFamily="34" charset="-122"/>
              </a:rPr>
              <a:t>5000</a:t>
            </a:r>
            <a:r>
              <a:rPr lang="zh-CN" altLang="en-US" dirty="0">
                <a:latin typeface="微软雅黑" panose="020B0503020204020204" pitchFamily="34" charset="-122"/>
                <a:ea typeface="微软雅黑" panose="020B0503020204020204" pitchFamily="34" charset="-122"/>
              </a:rPr>
              <a:t>个的限制，图片仅支持</a:t>
            </a:r>
            <a:r>
              <a:rPr lang="en-US" altLang="zh-CN" dirty="0">
                <a:latin typeface="微软雅黑" panose="020B0503020204020204" pitchFamily="34" charset="-122"/>
                <a:ea typeface="微软雅黑" panose="020B0503020204020204" pitchFamily="34" charset="-122"/>
              </a:rPr>
              <a:t>jpg/</a:t>
            </a:r>
            <a:r>
              <a:rPr lang="en-US" altLang="zh-CN" dirty="0" err="1">
                <a:latin typeface="微软雅黑" panose="020B0503020204020204" pitchFamily="34" charset="-122"/>
                <a:ea typeface="微软雅黑" panose="020B0503020204020204" pitchFamily="34" charset="-122"/>
              </a:rPr>
              <a:t>png</a:t>
            </a:r>
            <a:r>
              <a:rPr lang="zh-CN" altLang="en-US" dirty="0">
                <a:latin typeface="微软雅黑" panose="020B0503020204020204" pitchFamily="34" charset="-122"/>
                <a:ea typeface="微软雅黑" panose="020B0503020204020204" pitchFamily="34" charset="-122"/>
              </a:rPr>
              <a:t>格式，大小必须在</a:t>
            </a:r>
            <a:r>
              <a:rPr lang="en-US" altLang="zh-CN" dirty="0">
                <a:latin typeface="微软雅黑" panose="020B0503020204020204" pitchFamily="34" charset="-122"/>
                <a:ea typeface="微软雅黑" panose="020B0503020204020204" pitchFamily="34" charset="-122"/>
              </a:rPr>
              <a:t>1MB</a:t>
            </a:r>
            <a:r>
              <a:rPr lang="zh-CN" altLang="en-US" dirty="0">
                <a:latin typeface="微软雅黑" panose="020B0503020204020204" pitchFamily="34" charset="-122"/>
                <a:ea typeface="微软雅黑" panose="020B0503020204020204" pitchFamily="34" charset="-122"/>
              </a:rPr>
              <a:t>以下。</a:t>
            </a:r>
            <a:endParaRPr lang="en-US" altLang="zh-CN" dirty="0">
              <a:latin typeface="微软雅黑" panose="020B0503020204020204" pitchFamily="34" charset="-122"/>
              <a:ea typeface="微软雅黑" panose="020B0503020204020204" pitchFamily="34" charset="-122"/>
            </a:endParaRPr>
          </a:p>
          <a:p>
            <a:pPr marL="285750" indent="-285750">
              <a:lnSpc>
                <a:spcPts val="28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图文消息支持正文中插入自己帐号和其他公众号已群发文章链接的能力。</a:t>
            </a:r>
          </a:p>
        </p:txBody>
      </p:sp>
    </p:spTree>
    <p:extLst>
      <p:ext uri="{BB962C8B-B14F-4D97-AF65-F5344CB8AC3E}">
        <p14:creationId xmlns:p14="http://schemas.microsoft.com/office/powerpoint/2010/main" val="1966892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新增临时素材</a:t>
            </a:r>
          </a:p>
        </p:txBody>
      </p:sp>
      <p:graphicFrame>
        <p:nvGraphicFramePr>
          <p:cNvPr id="3" name="表格 2">
            <a:extLst>
              <a:ext uri="{FF2B5EF4-FFF2-40B4-BE49-F238E27FC236}">
                <a16:creationId xmlns:a16="http://schemas.microsoft.com/office/drawing/2014/main" id="{3B949F7B-E970-4EC2-9248-8AA47FCF4891}"/>
              </a:ext>
            </a:extLst>
          </p:cNvPr>
          <p:cNvGraphicFramePr>
            <a:graphicFrameLocks noGrp="1"/>
          </p:cNvGraphicFramePr>
          <p:nvPr>
            <p:extLst>
              <p:ext uri="{D42A27DB-BD31-4B8C-83A1-F6EECF244321}">
                <p14:modId xmlns:p14="http://schemas.microsoft.com/office/powerpoint/2010/main" val="10538658"/>
              </p:ext>
            </p:extLst>
          </p:nvPr>
        </p:nvGraphicFramePr>
        <p:xfrm>
          <a:off x="1054100" y="2846732"/>
          <a:ext cx="10307584" cy="2011680"/>
        </p:xfrm>
        <a:graphic>
          <a:graphicData uri="http://schemas.openxmlformats.org/drawingml/2006/table">
            <a:tbl>
              <a:tblPr/>
              <a:tblGrid>
                <a:gridCol w="1661296">
                  <a:extLst>
                    <a:ext uri="{9D8B030D-6E8A-4147-A177-3AD203B41FA5}">
                      <a16:colId xmlns:a16="http://schemas.microsoft.com/office/drawing/2014/main" val="3958263068"/>
                    </a:ext>
                  </a:extLst>
                </a:gridCol>
                <a:gridCol w="1135227">
                  <a:extLst>
                    <a:ext uri="{9D8B030D-6E8A-4147-A177-3AD203B41FA5}">
                      <a16:colId xmlns:a16="http://schemas.microsoft.com/office/drawing/2014/main" val="4038092584"/>
                    </a:ext>
                  </a:extLst>
                </a:gridCol>
                <a:gridCol w="7511061">
                  <a:extLst>
                    <a:ext uri="{9D8B030D-6E8A-4147-A177-3AD203B41FA5}">
                      <a16:colId xmlns:a16="http://schemas.microsoft.com/office/drawing/2014/main" val="1216537340"/>
                    </a:ext>
                  </a:extLst>
                </a:gridCol>
              </a:tblGrid>
              <a:tr h="0">
                <a:tc>
                  <a:txBody>
                    <a:bodyPr/>
                    <a:lstStyle/>
                    <a:p>
                      <a:pPr latinLnBrk="1"/>
                      <a:r>
                        <a:rPr lang="zh-CN" altLang="en-US" b="1">
                          <a:solidFill>
                            <a:srgbClr val="333333"/>
                          </a:solidFill>
                          <a:effectLst/>
                          <a:latin typeface="微软雅黑" panose="020B0503020204020204" pitchFamily="34" charset="-122"/>
                          <a:ea typeface="微软雅黑" panose="020B0503020204020204" pitchFamily="34" charset="-122"/>
                        </a:rPr>
                        <a:t>参数</a:t>
                      </a:r>
                      <a:endParaRPr lang="zh-CN" altLang="en-US">
                        <a:effectLst/>
                      </a:endParaRPr>
                    </a:p>
                  </a:txBody>
                  <a:tcPr>
                    <a:lnL>
                      <a:noFill/>
                    </a:lnL>
                    <a:lnR>
                      <a:noFill/>
                    </a:lnR>
                    <a:lnT>
                      <a:noFill/>
                    </a:lnT>
                    <a:lnB>
                      <a:noFill/>
                    </a:lnB>
                  </a:tcPr>
                </a:tc>
                <a:tc>
                  <a:txBody>
                    <a:bodyPr/>
                    <a:lstStyle/>
                    <a:p>
                      <a:pPr latinLnBrk="1"/>
                      <a:r>
                        <a:rPr lang="zh-CN" altLang="en-US" b="1">
                          <a:solidFill>
                            <a:srgbClr val="333333"/>
                          </a:solidFill>
                          <a:effectLst/>
                          <a:latin typeface="微软雅黑" panose="020B0503020204020204" pitchFamily="34" charset="-122"/>
                          <a:ea typeface="微软雅黑" panose="020B0503020204020204" pitchFamily="34" charset="-122"/>
                        </a:rPr>
                        <a:t>是否必须</a:t>
                      </a:r>
                      <a:endParaRPr lang="zh-CN" altLang="en-US">
                        <a:effectLst/>
                      </a:endParaRPr>
                    </a:p>
                  </a:txBody>
                  <a:tcPr>
                    <a:lnL>
                      <a:noFill/>
                    </a:lnL>
                    <a:lnR>
                      <a:noFill/>
                    </a:lnR>
                    <a:lnT>
                      <a:noFill/>
                    </a:lnT>
                    <a:lnB>
                      <a:noFill/>
                    </a:lnB>
                  </a:tcPr>
                </a:tc>
                <a:tc>
                  <a:txBody>
                    <a:bodyPr/>
                    <a:lstStyle/>
                    <a:p>
                      <a:pPr latinLnBrk="1"/>
                      <a:r>
                        <a:rPr lang="zh-CN" altLang="en-US" b="1">
                          <a:solidFill>
                            <a:srgbClr val="333333"/>
                          </a:solidFill>
                          <a:effectLst/>
                          <a:latin typeface="微软雅黑" panose="020B0503020204020204" pitchFamily="34" charset="-122"/>
                          <a:ea typeface="微软雅黑" panose="020B0503020204020204" pitchFamily="34" charset="-122"/>
                        </a:rPr>
                        <a:t>说明</a:t>
                      </a:r>
                      <a:endParaRPr lang="zh-CN" altLang="en-US">
                        <a:effectLst/>
                      </a:endParaRPr>
                    </a:p>
                  </a:txBody>
                  <a:tcPr>
                    <a:lnL>
                      <a:noFill/>
                    </a:lnL>
                    <a:lnR>
                      <a:noFill/>
                    </a:lnR>
                    <a:lnT>
                      <a:noFill/>
                    </a:lnT>
                    <a:lnB>
                      <a:noFill/>
                    </a:lnB>
                  </a:tcPr>
                </a:tc>
                <a:extLst>
                  <a:ext uri="{0D108BD9-81ED-4DB2-BD59-A6C34878D82A}">
                    <a16:rowId xmlns:a16="http://schemas.microsoft.com/office/drawing/2014/main" val="2468957463"/>
                  </a:ext>
                </a:extLst>
              </a:tr>
              <a:tr h="0">
                <a:tc>
                  <a:txBody>
                    <a:bodyPr/>
                    <a:lstStyle/>
                    <a:p>
                      <a:pPr latinLnBrk="1"/>
                      <a:r>
                        <a:rPr lang="en-US">
                          <a:solidFill>
                            <a:srgbClr val="333333"/>
                          </a:solidFill>
                          <a:effectLst/>
                          <a:latin typeface="微软雅黑" panose="020B0503020204020204" pitchFamily="34" charset="-122"/>
                          <a:ea typeface="微软雅黑" panose="020B0503020204020204" pitchFamily="34" charset="-122"/>
                        </a:rPr>
                        <a:t>access_token</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微软雅黑" panose="020B0503020204020204" pitchFamily="34" charset="-122"/>
                          <a:ea typeface="微软雅黑"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zh-CN" altLang="en-US" dirty="0">
                          <a:solidFill>
                            <a:srgbClr val="333333"/>
                          </a:solidFill>
                          <a:effectLst/>
                          <a:latin typeface="微软雅黑" panose="020B0503020204020204" pitchFamily="34" charset="-122"/>
                          <a:ea typeface="微软雅黑" panose="020B0503020204020204" pitchFamily="34" charset="-122"/>
                        </a:rPr>
                        <a:t>调用接口凭证</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2781616844"/>
                  </a:ext>
                </a:extLst>
              </a:tr>
              <a:tr h="0">
                <a:tc>
                  <a:txBody>
                    <a:bodyPr/>
                    <a:lstStyle/>
                    <a:p>
                      <a:pPr latinLnBrk="1"/>
                      <a:r>
                        <a:rPr lang="en-US" dirty="0">
                          <a:solidFill>
                            <a:srgbClr val="333333"/>
                          </a:solidFill>
                          <a:effectLst/>
                          <a:latin typeface="微软雅黑" panose="020B0503020204020204" pitchFamily="34" charset="-122"/>
                          <a:ea typeface="微软雅黑" panose="020B0503020204020204" pitchFamily="34" charset="-122"/>
                        </a:rPr>
                        <a:t>type</a:t>
                      </a:r>
                      <a:endParaRPr lang="en-US" dirty="0">
                        <a:effectLst/>
                      </a:endParaRPr>
                    </a:p>
                  </a:txBody>
                  <a:tcPr>
                    <a:lnL>
                      <a:noFill/>
                    </a:lnL>
                    <a:lnR>
                      <a:noFill/>
                    </a:lnR>
                    <a:lnT>
                      <a:noFill/>
                    </a:lnT>
                    <a:lnB>
                      <a:noFill/>
                    </a:lnB>
                  </a:tcPr>
                </a:tc>
                <a:tc>
                  <a:txBody>
                    <a:bodyPr/>
                    <a:lstStyle/>
                    <a:p>
                      <a:pPr latinLnBrk="1"/>
                      <a:r>
                        <a:rPr lang="zh-CN" altLang="en-US">
                          <a:effectLst/>
                          <a:latin typeface="微软雅黑" panose="020B0503020204020204" pitchFamily="34" charset="-122"/>
                          <a:ea typeface="微软雅黑" panose="020B0503020204020204" pitchFamily="34" charset="-122"/>
                        </a:rPr>
                        <a:t>是</a:t>
                      </a:r>
                      <a:br>
                        <a:rPr lang="zh-CN" altLang="en-US">
                          <a:effectLst/>
                          <a:latin typeface="微软雅黑" panose="020B0503020204020204" pitchFamily="34" charset="-122"/>
                          <a:ea typeface="微软雅黑" panose="020B0503020204020204" pitchFamily="34" charset="-122"/>
                        </a:rPr>
                      </a:br>
                      <a:endParaRPr lang="zh-CN" altLang="en-US">
                        <a:effectLst/>
                      </a:endParaRPr>
                    </a:p>
                  </a:txBody>
                  <a:tcPr>
                    <a:lnL>
                      <a:noFill/>
                    </a:lnL>
                    <a:lnR>
                      <a:noFill/>
                    </a:lnR>
                    <a:lnT>
                      <a:noFill/>
                    </a:lnT>
                    <a:lnB>
                      <a:noFill/>
                    </a:lnB>
                  </a:tcPr>
                </a:tc>
                <a:tc>
                  <a:txBody>
                    <a:bodyPr/>
                    <a:lstStyle/>
                    <a:p>
                      <a:pPr latinLnBrk="1"/>
                      <a:r>
                        <a:rPr lang="zh-CN" altLang="en-US" dirty="0">
                          <a:solidFill>
                            <a:srgbClr val="333333"/>
                          </a:solidFill>
                          <a:effectLst/>
                          <a:latin typeface="微软雅黑" panose="020B0503020204020204" pitchFamily="34" charset="-122"/>
                          <a:ea typeface="微软雅黑" panose="020B0503020204020204" pitchFamily="34" charset="-122"/>
                        </a:rPr>
                        <a:t>媒体文件类型，分别有图片（</a:t>
                      </a:r>
                      <a:r>
                        <a:rPr lang="en-US" altLang="zh-CN" dirty="0">
                          <a:solidFill>
                            <a:srgbClr val="333333"/>
                          </a:solidFill>
                          <a:effectLst/>
                          <a:latin typeface="微软雅黑" panose="020B0503020204020204" pitchFamily="34" charset="-122"/>
                          <a:ea typeface="微软雅黑" panose="020B0503020204020204" pitchFamily="34" charset="-122"/>
                        </a:rPr>
                        <a:t>image</a:t>
                      </a:r>
                      <a:r>
                        <a:rPr lang="zh-CN" altLang="en-US" dirty="0">
                          <a:solidFill>
                            <a:srgbClr val="333333"/>
                          </a:solidFill>
                          <a:effectLst/>
                          <a:latin typeface="微软雅黑" panose="020B0503020204020204" pitchFamily="34" charset="-122"/>
                          <a:ea typeface="微软雅黑" panose="020B0503020204020204" pitchFamily="34" charset="-122"/>
                        </a:rPr>
                        <a:t>）、语音（</a:t>
                      </a:r>
                      <a:r>
                        <a:rPr lang="en-US" altLang="zh-CN" dirty="0">
                          <a:solidFill>
                            <a:srgbClr val="333333"/>
                          </a:solidFill>
                          <a:effectLst/>
                          <a:latin typeface="微软雅黑" panose="020B0503020204020204" pitchFamily="34" charset="-122"/>
                          <a:ea typeface="微软雅黑" panose="020B0503020204020204" pitchFamily="34" charset="-122"/>
                        </a:rPr>
                        <a:t>voice</a:t>
                      </a:r>
                      <a:r>
                        <a:rPr lang="zh-CN" altLang="en-US" dirty="0">
                          <a:solidFill>
                            <a:srgbClr val="333333"/>
                          </a:solidFill>
                          <a:effectLst/>
                          <a:latin typeface="微软雅黑" panose="020B0503020204020204" pitchFamily="34" charset="-122"/>
                          <a:ea typeface="微软雅黑" panose="020B0503020204020204" pitchFamily="34" charset="-122"/>
                        </a:rPr>
                        <a:t>）、视频（</a:t>
                      </a:r>
                      <a:r>
                        <a:rPr lang="en-US" altLang="zh-CN" dirty="0">
                          <a:solidFill>
                            <a:srgbClr val="333333"/>
                          </a:solidFill>
                          <a:effectLst/>
                          <a:latin typeface="微软雅黑" panose="020B0503020204020204" pitchFamily="34" charset="-122"/>
                          <a:ea typeface="微软雅黑" panose="020B0503020204020204" pitchFamily="34" charset="-122"/>
                        </a:rPr>
                        <a:t>video</a:t>
                      </a:r>
                      <a:r>
                        <a:rPr lang="zh-CN" altLang="en-US" dirty="0">
                          <a:solidFill>
                            <a:srgbClr val="333333"/>
                          </a:solidFill>
                          <a:effectLst/>
                          <a:latin typeface="微软雅黑" panose="020B0503020204020204" pitchFamily="34" charset="-122"/>
                          <a:ea typeface="微软雅黑" panose="020B0503020204020204" pitchFamily="34" charset="-122"/>
                        </a:rPr>
                        <a:t>）和缩略图（</a:t>
                      </a:r>
                      <a:r>
                        <a:rPr lang="en-US" altLang="zh-CN" dirty="0">
                          <a:solidFill>
                            <a:srgbClr val="333333"/>
                          </a:solidFill>
                          <a:effectLst/>
                          <a:latin typeface="微软雅黑" panose="020B0503020204020204" pitchFamily="34" charset="-122"/>
                          <a:ea typeface="微软雅黑" panose="020B0503020204020204" pitchFamily="34" charset="-122"/>
                        </a:rPr>
                        <a:t>thumb</a:t>
                      </a:r>
                      <a:r>
                        <a:rPr lang="zh-CN" altLang="en-US" dirty="0">
                          <a:solidFill>
                            <a:srgbClr val="333333"/>
                          </a:solidFill>
                          <a:effectLst/>
                          <a:latin typeface="微软雅黑" panose="020B0503020204020204" pitchFamily="34" charset="-122"/>
                          <a:ea typeface="微软雅黑" panose="020B0503020204020204" pitchFamily="34" charset="-122"/>
                        </a:rPr>
                        <a:t>）</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708245944"/>
                  </a:ext>
                </a:extLst>
              </a:tr>
              <a:tr h="0">
                <a:tc>
                  <a:txBody>
                    <a:bodyPr/>
                    <a:lstStyle/>
                    <a:p>
                      <a:pPr latinLnBrk="1"/>
                      <a:r>
                        <a:rPr lang="en-US">
                          <a:solidFill>
                            <a:srgbClr val="333333"/>
                          </a:solidFill>
                          <a:effectLst/>
                          <a:latin typeface="微软雅黑" panose="020B0503020204020204" pitchFamily="34" charset="-122"/>
                          <a:ea typeface="微软雅黑" panose="020B0503020204020204" pitchFamily="34" charset="-122"/>
                        </a:rPr>
                        <a:t>media</a:t>
                      </a:r>
                      <a:endParaRPr lang="en-US">
                        <a:effectLst/>
                      </a:endParaRPr>
                    </a:p>
                  </a:txBody>
                  <a:tcPr>
                    <a:lnL>
                      <a:noFill/>
                    </a:lnL>
                    <a:lnR>
                      <a:noFill/>
                    </a:lnR>
                    <a:lnT>
                      <a:noFill/>
                    </a:lnT>
                    <a:lnB>
                      <a:noFill/>
                    </a:lnB>
                  </a:tcPr>
                </a:tc>
                <a:tc>
                  <a:txBody>
                    <a:bodyPr/>
                    <a:lstStyle/>
                    <a:p>
                      <a:pPr latinLnBrk="1"/>
                      <a:r>
                        <a:rPr lang="zh-CN" altLang="en-US" dirty="0">
                          <a:effectLst/>
                          <a:latin typeface="微软雅黑" panose="020B0503020204020204" pitchFamily="34" charset="-122"/>
                          <a:ea typeface="微软雅黑" panose="020B0503020204020204" pitchFamily="34" charset="-122"/>
                        </a:rPr>
                        <a:t>是</a:t>
                      </a:r>
                      <a:endParaRPr lang="zh-CN" altLang="en-US" dirty="0">
                        <a:effectLst/>
                      </a:endParaRPr>
                    </a:p>
                  </a:txBody>
                  <a:tcPr>
                    <a:lnL>
                      <a:noFill/>
                    </a:lnL>
                    <a:lnR>
                      <a:noFill/>
                    </a:lnR>
                    <a:lnT>
                      <a:noFill/>
                    </a:lnT>
                    <a:lnB>
                      <a:noFill/>
                    </a:lnB>
                  </a:tcPr>
                </a:tc>
                <a:tc>
                  <a:txBody>
                    <a:bodyPr/>
                    <a:lstStyle/>
                    <a:p>
                      <a:pPr latinLnBrk="1"/>
                      <a:r>
                        <a:rPr lang="en-US" dirty="0">
                          <a:solidFill>
                            <a:srgbClr val="333333"/>
                          </a:solidFill>
                          <a:effectLst/>
                          <a:latin typeface="微软雅黑" panose="020B0503020204020204" pitchFamily="34" charset="-122"/>
                          <a:ea typeface="微软雅黑" panose="020B0503020204020204" pitchFamily="34" charset="-122"/>
                        </a:rPr>
                        <a:t>form-data</a:t>
                      </a:r>
                      <a:r>
                        <a:rPr lang="zh-CN" altLang="en-US" dirty="0">
                          <a:solidFill>
                            <a:srgbClr val="333333"/>
                          </a:solidFill>
                          <a:effectLst/>
                          <a:latin typeface="微软雅黑" panose="020B0503020204020204" pitchFamily="34" charset="-122"/>
                          <a:ea typeface="微软雅黑" panose="020B0503020204020204" pitchFamily="34" charset="-122"/>
                        </a:rPr>
                        <a:t>中媒体文件标识，有</a:t>
                      </a:r>
                      <a:r>
                        <a:rPr lang="en-US" dirty="0" err="1">
                          <a:solidFill>
                            <a:srgbClr val="333333"/>
                          </a:solidFill>
                          <a:effectLst/>
                          <a:latin typeface="微软雅黑" panose="020B0503020204020204" pitchFamily="34" charset="-122"/>
                          <a:ea typeface="微软雅黑" panose="020B0503020204020204" pitchFamily="34" charset="-122"/>
                        </a:rPr>
                        <a:t>filename、filelength、content-type</a:t>
                      </a:r>
                      <a:r>
                        <a:rPr lang="zh-CN" altLang="en-US" dirty="0">
                          <a:solidFill>
                            <a:srgbClr val="333333"/>
                          </a:solidFill>
                          <a:effectLst/>
                          <a:latin typeface="微软雅黑" panose="020B0503020204020204" pitchFamily="34" charset="-122"/>
                          <a:ea typeface="微软雅黑" panose="020B0503020204020204" pitchFamily="34" charset="-122"/>
                        </a:rPr>
                        <a:t>等信息</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1036566162"/>
                  </a:ext>
                </a:extLst>
              </a:tr>
            </a:tbl>
          </a:graphicData>
        </a:graphic>
      </p:graphicFrame>
      <p:sp>
        <p:nvSpPr>
          <p:cNvPr id="4" name="文本框 3">
            <a:extLst>
              <a:ext uri="{FF2B5EF4-FFF2-40B4-BE49-F238E27FC236}">
                <a16:creationId xmlns:a16="http://schemas.microsoft.com/office/drawing/2014/main" id="{0DF5F0CD-F162-42D3-9496-1F0940D8C2DB}"/>
              </a:ext>
            </a:extLst>
          </p:cNvPr>
          <p:cNvSpPr txBox="1"/>
          <p:nvPr/>
        </p:nvSpPr>
        <p:spPr>
          <a:xfrm>
            <a:off x="1054100" y="1671145"/>
            <a:ext cx="10594427"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调用接口：</a:t>
            </a:r>
            <a:endParaRPr lang="en-US" altLang="zh-CN" sz="2000" dirty="0">
              <a:latin typeface="微软雅黑" panose="020B0503020204020204" pitchFamily="34" charset="-122"/>
              <a:ea typeface="微软雅黑" panose="020B0503020204020204" pitchFamily="34" charset="-122"/>
            </a:endParaRPr>
          </a:p>
          <a:p>
            <a:r>
              <a:rPr lang="en-US" altLang="zh-CN" sz="2000" dirty="0">
                <a:ea typeface="微软雅黑" panose="020B0503020204020204" pitchFamily="34" charset="-122"/>
              </a:rPr>
              <a:t>https://api.weixin.qq.com/cgi-bin/media/upload?access_token=ACCESS_TOKEN&amp;type=TYPE</a:t>
            </a:r>
            <a:endParaRPr lang="zh-CN" altLang="en-US" sz="2000" dirty="0">
              <a:ea typeface="微软雅黑" panose="020B0503020204020204" pitchFamily="34" charset="-122"/>
            </a:endParaRPr>
          </a:p>
        </p:txBody>
      </p:sp>
      <p:sp>
        <p:nvSpPr>
          <p:cNvPr id="5" name="文本框 4">
            <a:extLst>
              <a:ext uri="{FF2B5EF4-FFF2-40B4-BE49-F238E27FC236}">
                <a16:creationId xmlns:a16="http://schemas.microsoft.com/office/drawing/2014/main" id="{181A6C90-BE8F-48FE-85DF-42F1DD5D942C}"/>
              </a:ext>
            </a:extLst>
          </p:cNvPr>
          <p:cNvSpPr txBox="1"/>
          <p:nvPr/>
        </p:nvSpPr>
        <p:spPr>
          <a:xfrm>
            <a:off x="1054100" y="5326113"/>
            <a:ext cx="10184525"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Media</a:t>
            </a:r>
            <a:r>
              <a:rPr lang="zh-CN" altLang="en-US" dirty="0">
                <a:latin typeface="微软雅黑" panose="020B0503020204020204" pitchFamily="34" charset="-122"/>
                <a:ea typeface="微软雅黑" panose="020B0503020204020204" pitchFamily="34" charset="-122"/>
              </a:rPr>
              <a:t>参数：使用</a:t>
            </a:r>
            <a:r>
              <a:rPr lang="en-US" altLang="zh-CN" dirty="0">
                <a:latin typeface="微软雅黑" panose="020B0503020204020204" pitchFamily="34" charset="-122"/>
                <a:ea typeface="微软雅黑" panose="020B0503020204020204" pitchFamily="34" charset="-122"/>
              </a:rPr>
              <a:t>post</a:t>
            </a:r>
            <a:r>
              <a:rPr lang="zh-CN" altLang="en-US" dirty="0">
                <a:latin typeface="微软雅黑" panose="020B0503020204020204" pitchFamily="34" charset="-122"/>
                <a:ea typeface="微软雅黑" panose="020B0503020204020204" pitchFamily="34" charset="-122"/>
              </a:rPr>
              <a:t>提交的文件，并非在</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的参数里，而</a:t>
            </a:r>
            <a:r>
              <a:rPr lang="en-US" altLang="zh-CN" dirty="0" err="1">
                <a:latin typeface="微软雅黑" panose="020B0503020204020204" pitchFamily="34" charset="-122"/>
                <a:ea typeface="微软雅黑" panose="020B0503020204020204" pitchFamily="34" charset="-122"/>
              </a:rPr>
              <a:t>access_token</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type</a:t>
            </a:r>
            <a:r>
              <a:rPr lang="zh-CN" altLang="en-US" dirty="0">
                <a:latin typeface="微软雅黑" panose="020B0503020204020204" pitchFamily="34" charset="-122"/>
                <a:ea typeface="微软雅黑" panose="020B0503020204020204" pitchFamily="34" charset="-122"/>
              </a:rPr>
              <a:t>直接使用</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传递参数值</a:t>
            </a:r>
          </a:p>
        </p:txBody>
      </p:sp>
    </p:spTree>
    <p:extLst>
      <p:ext uri="{BB962C8B-B14F-4D97-AF65-F5344CB8AC3E}">
        <p14:creationId xmlns:p14="http://schemas.microsoft.com/office/powerpoint/2010/main" val="1954155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03445" cy="685800"/>
          </a:xfrm>
        </p:spPr>
        <p:txBody>
          <a:bodyPr/>
          <a:lstStyle/>
          <a:p>
            <a:r>
              <a:rPr lang="zh-CN" altLang="en-US" b="0" dirty="0"/>
              <a:t>新增临时素材返回值</a:t>
            </a:r>
          </a:p>
        </p:txBody>
      </p:sp>
      <p:sp>
        <p:nvSpPr>
          <p:cNvPr id="3" name="文本框 2">
            <a:extLst>
              <a:ext uri="{FF2B5EF4-FFF2-40B4-BE49-F238E27FC236}">
                <a16:creationId xmlns:a16="http://schemas.microsoft.com/office/drawing/2014/main" id="{D63C6118-FB8B-4457-A5F6-FF2B3FC277F2}"/>
              </a:ext>
            </a:extLst>
          </p:cNvPr>
          <p:cNvSpPr txBox="1"/>
          <p:nvPr/>
        </p:nvSpPr>
        <p:spPr>
          <a:xfrm>
            <a:off x="1054099" y="1618592"/>
            <a:ext cx="10321158"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正确返回：</a:t>
            </a:r>
            <a:endParaRPr lang="en-US" altLang="zh-CN" dirty="0">
              <a:latin typeface="Calibri" panose="020F0502020204030204" pitchFamily="34" charset="0"/>
              <a:ea typeface="微软雅黑" panose="020B0503020204020204" pitchFamily="34" charset="-122"/>
            </a:endParaRPr>
          </a:p>
          <a:p>
            <a:pPr lvl="1"/>
            <a:r>
              <a:rPr lang="en-US" altLang="zh-CN" dirty="0">
                <a:latin typeface="Calibri" panose="020F0502020204030204" pitchFamily="34" charset="0"/>
                <a:ea typeface="微软雅黑" panose="020B0503020204020204" pitchFamily="34" charset="-122"/>
              </a:rPr>
              <a:t>{"type":"TYPE","media_id":"MEDIA_ID","created_at":123456789}</a:t>
            </a:r>
          </a:p>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错误返回：</a:t>
            </a:r>
            <a:endParaRPr lang="en-US" altLang="zh-CN" dirty="0">
              <a:latin typeface="Calibri" panose="020F0502020204030204" pitchFamily="34" charset="0"/>
              <a:ea typeface="微软雅黑" panose="020B0503020204020204" pitchFamily="34" charset="-122"/>
            </a:endParaRPr>
          </a:p>
          <a:p>
            <a:pPr lvl="1"/>
            <a:r>
              <a:rPr lang="en-US" altLang="zh-CN" dirty="0">
                <a:latin typeface="Calibri" panose="020F0502020204030204" pitchFamily="34" charset="0"/>
                <a:ea typeface="微软雅黑" panose="020B0503020204020204" pitchFamily="34" charset="-122"/>
              </a:rPr>
              <a:t>{"errcode":40004,"errmsg":"invalid media type"}</a:t>
            </a:r>
            <a:endParaRPr lang="zh-CN" altLang="en-US" dirty="0">
              <a:latin typeface="Calibri" panose="020F0502020204030204" pitchFamily="34" charset="0"/>
              <a:ea typeface="微软雅黑" panose="020B0503020204020204" pitchFamily="34" charset="-122"/>
            </a:endParaRPr>
          </a:p>
        </p:txBody>
      </p:sp>
      <p:graphicFrame>
        <p:nvGraphicFramePr>
          <p:cNvPr id="4" name="表格 3">
            <a:extLst>
              <a:ext uri="{FF2B5EF4-FFF2-40B4-BE49-F238E27FC236}">
                <a16:creationId xmlns:a16="http://schemas.microsoft.com/office/drawing/2014/main" id="{888F4F43-824D-4F26-8BA5-EB59159E4575}"/>
              </a:ext>
            </a:extLst>
          </p:cNvPr>
          <p:cNvGraphicFramePr>
            <a:graphicFrameLocks noGrp="1"/>
          </p:cNvGraphicFramePr>
          <p:nvPr>
            <p:extLst>
              <p:ext uri="{D42A27DB-BD31-4B8C-83A1-F6EECF244321}">
                <p14:modId xmlns:p14="http://schemas.microsoft.com/office/powerpoint/2010/main" val="174868602"/>
              </p:ext>
            </p:extLst>
          </p:nvPr>
        </p:nvGraphicFramePr>
        <p:xfrm>
          <a:off x="1054099" y="3498899"/>
          <a:ext cx="10212991" cy="1737360"/>
        </p:xfrm>
        <a:graphic>
          <a:graphicData uri="http://schemas.openxmlformats.org/drawingml/2006/table">
            <a:tbl>
              <a:tblPr/>
              <a:tblGrid>
                <a:gridCol w="1665428">
                  <a:extLst>
                    <a:ext uri="{9D8B030D-6E8A-4147-A177-3AD203B41FA5}">
                      <a16:colId xmlns:a16="http://schemas.microsoft.com/office/drawing/2014/main" val="614110908"/>
                    </a:ext>
                  </a:extLst>
                </a:gridCol>
                <a:gridCol w="8547563">
                  <a:extLst>
                    <a:ext uri="{9D8B030D-6E8A-4147-A177-3AD203B41FA5}">
                      <a16:colId xmlns:a16="http://schemas.microsoft.com/office/drawing/2014/main" val="1163936019"/>
                    </a:ext>
                  </a:extLst>
                </a:gridCol>
              </a:tblGrid>
              <a:tr h="0">
                <a:tc>
                  <a:txBody>
                    <a:bodyPr/>
                    <a:lstStyle/>
                    <a:p>
                      <a:pPr latinLnBrk="1"/>
                      <a:r>
                        <a:rPr lang="zh-CN" altLang="en-US" b="1" dirty="0">
                          <a:solidFill>
                            <a:srgbClr val="333333"/>
                          </a:solidFill>
                          <a:effectLst/>
                          <a:latin typeface="微软雅黑" panose="020B0503020204020204" pitchFamily="34" charset="-122"/>
                          <a:ea typeface="微软雅黑" panose="020B0503020204020204" pitchFamily="34" charset="-122"/>
                        </a:rPr>
                        <a:t>参数</a:t>
                      </a:r>
                      <a:endParaRPr lang="zh-CN" altLang="en-US" dirty="0">
                        <a:effectLst/>
                      </a:endParaRPr>
                    </a:p>
                  </a:txBody>
                  <a:tcPr>
                    <a:lnL>
                      <a:noFill/>
                    </a:lnL>
                    <a:lnR>
                      <a:noFill/>
                    </a:lnR>
                    <a:lnT>
                      <a:noFill/>
                    </a:lnT>
                    <a:lnB>
                      <a:noFill/>
                    </a:lnB>
                  </a:tcPr>
                </a:tc>
                <a:tc>
                  <a:txBody>
                    <a:bodyPr/>
                    <a:lstStyle/>
                    <a:p>
                      <a:pPr latinLnBrk="1"/>
                      <a:r>
                        <a:rPr lang="zh-CN" altLang="en-US" b="1" dirty="0">
                          <a:solidFill>
                            <a:srgbClr val="333333"/>
                          </a:solidFill>
                          <a:effectLst/>
                          <a:latin typeface="微软雅黑" panose="020B0503020204020204" pitchFamily="34" charset="-122"/>
                          <a:ea typeface="微软雅黑" panose="020B0503020204020204" pitchFamily="34" charset="-122"/>
                        </a:rPr>
                        <a:t>描述</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2980929180"/>
                  </a:ext>
                </a:extLst>
              </a:tr>
              <a:tr h="0">
                <a:tc>
                  <a:txBody>
                    <a:bodyPr/>
                    <a:lstStyle/>
                    <a:p>
                      <a:pPr latinLnBrk="1"/>
                      <a:r>
                        <a:rPr lang="en-US">
                          <a:solidFill>
                            <a:srgbClr val="333333"/>
                          </a:solidFill>
                          <a:effectLst/>
                          <a:latin typeface="微软雅黑" panose="020B0503020204020204" pitchFamily="34" charset="-122"/>
                          <a:ea typeface="微软雅黑" panose="020B0503020204020204" pitchFamily="34" charset="-122"/>
                        </a:rPr>
                        <a:t>type</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微软雅黑" panose="020B0503020204020204" pitchFamily="34" charset="-122"/>
                          <a:ea typeface="微软雅黑" panose="020B0503020204020204" pitchFamily="34" charset="-122"/>
                        </a:rPr>
                        <a:t>媒体文件类型，分别有图片（</a:t>
                      </a:r>
                      <a:r>
                        <a:rPr lang="en-US" altLang="zh-CN">
                          <a:solidFill>
                            <a:srgbClr val="333333"/>
                          </a:solidFill>
                          <a:effectLst/>
                          <a:latin typeface="微软雅黑" panose="020B0503020204020204" pitchFamily="34" charset="-122"/>
                          <a:ea typeface="微软雅黑" panose="020B0503020204020204" pitchFamily="34" charset="-122"/>
                        </a:rPr>
                        <a:t>image</a:t>
                      </a:r>
                      <a:r>
                        <a:rPr lang="zh-CN" altLang="en-US">
                          <a:solidFill>
                            <a:srgbClr val="333333"/>
                          </a:solidFill>
                          <a:effectLst/>
                          <a:latin typeface="微软雅黑" panose="020B0503020204020204" pitchFamily="34" charset="-122"/>
                          <a:ea typeface="微软雅黑" panose="020B0503020204020204" pitchFamily="34" charset="-122"/>
                        </a:rPr>
                        <a:t>）、语音（</a:t>
                      </a:r>
                      <a:r>
                        <a:rPr lang="en-US" altLang="zh-CN">
                          <a:solidFill>
                            <a:srgbClr val="333333"/>
                          </a:solidFill>
                          <a:effectLst/>
                          <a:latin typeface="微软雅黑" panose="020B0503020204020204" pitchFamily="34" charset="-122"/>
                          <a:ea typeface="微软雅黑" panose="020B0503020204020204" pitchFamily="34" charset="-122"/>
                        </a:rPr>
                        <a:t>voice</a:t>
                      </a:r>
                      <a:r>
                        <a:rPr lang="zh-CN" altLang="en-US">
                          <a:solidFill>
                            <a:srgbClr val="333333"/>
                          </a:solidFill>
                          <a:effectLst/>
                          <a:latin typeface="微软雅黑" panose="020B0503020204020204" pitchFamily="34" charset="-122"/>
                          <a:ea typeface="微软雅黑" panose="020B0503020204020204" pitchFamily="34" charset="-122"/>
                        </a:rPr>
                        <a:t>）、视频（</a:t>
                      </a:r>
                      <a:r>
                        <a:rPr lang="en-US" altLang="zh-CN">
                          <a:solidFill>
                            <a:srgbClr val="333333"/>
                          </a:solidFill>
                          <a:effectLst/>
                          <a:latin typeface="微软雅黑" panose="020B0503020204020204" pitchFamily="34" charset="-122"/>
                          <a:ea typeface="微软雅黑" panose="020B0503020204020204" pitchFamily="34" charset="-122"/>
                        </a:rPr>
                        <a:t>video</a:t>
                      </a:r>
                      <a:r>
                        <a:rPr lang="zh-CN" altLang="en-US">
                          <a:solidFill>
                            <a:srgbClr val="333333"/>
                          </a:solidFill>
                          <a:effectLst/>
                          <a:latin typeface="微软雅黑" panose="020B0503020204020204" pitchFamily="34" charset="-122"/>
                          <a:ea typeface="微软雅黑" panose="020B0503020204020204" pitchFamily="34" charset="-122"/>
                        </a:rPr>
                        <a:t>）和缩略图（</a:t>
                      </a:r>
                      <a:r>
                        <a:rPr lang="en-US" altLang="zh-CN">
                          <a:solidFill>
                            <a:srgbClr val="333333"/>
                          </a:solidFill>
                          <a:effectLst/>
                          <a:latin typeface="微软雅黑" panose="020B0503020204020204" pitchFamily="34" charset="-122"/>
                          <a:ea typeface="微软雅黑" panose="020B0503020204020204" pitchFamily="34" charset="-122"/>
                        </a:rPr>
                        <a:t>thumb</a:t>
                      </a:r>
                      <a:r>
                        <a:rPr lang="zh-CN" altLang="en-US">
                          <a:solidFill>
                            <a:srgbClr val="333333"/>
                          </a:solidFill>
                          <a:effectLst/>
                          <a:latin typeface="微软雅黑" panose="020B0503020204020204" pitchFamily="34" charset="-122"/>
                          <a:ea typeface="微软雅黑" panose="020B0503020204020204" pitchFamily="34" charset="-122"/>
                        </a:rPr>
                        <a:t>，主要用于视频与音乐格式的缩略图）</a:t>
                      </a:r>
                      <a:endParaRPr lang="zh-CN" altLang="en-US">
                        <a:effectLst/>
                      </a:endParaRPr>
                    </a:p>
                  </a:txBody>
                  <a:tcPr>
                    <a:lnL>
                      <a:noFill/>
                    </a:lnL>
                    <a:lnR>
                      <a:noFill/>
                    </a:lnR>
                    <a:lnT>
                      <a:noFill/>
                    </a:lnT>
                    <a:lnB>
                      <a:noFill/>
                    </a:lnB>
                  </a:tcPr>
                </a:tc>
                <a:extLst>
                  <a:ext uri="{0D108BD9-81ED-4DB2-BD59-A6C34878D82A}">
                    <a16:rowId xmlns:a16="http://schemas.microsoft.com/office/drawing/2014/main" val="1762771441"/>
                  </a:ext>
                </a:extLst>
              </a:tr>
              <a:tr h="0">
                <a:tc>
                  <a:txBody>
                    <a:bodyPr/>
                    <a:lstStyle/>
                    <a:p>
                      <a:pPr latinLnBrk="1"/>
                      <a:r>
                        <a:rPr lang="en-US">
                          <a:solidFill>
                            <a:srgbClr val="333333"/>
                          </a:solidFill>
                          <a:effectLst/>
                          <a:latin typeface="微软雅黑" panose="020B0503020204020204" pitchFamily="34" charset="-122"/>
                          <a:ea typeface="微软雅黑" panose="020B0503020204020204" pitchFamily="34" charset="-122"/>
                        </a:rPr>
                        <a:t>media_id</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微软雅黑" panose="020B0503020204020204" pitchFamily="34" charset="-122"/>
                          <a:ea typeface="微软雅黑" panose="020B0503020204020204" pitchFamily="34" charset="-122"/>
                        </a:rPr>
                        <a:t>媒体文件上传后，获取标识</a:t>
                      </a:r>
                      <a:endParaRPr lang="zh-CN" altLang="en-US">
                        <a:effectLst/>
                      </a:endParaRPr>
                    </a:p>
                  </a:txBody>
                  <a:tcPr>
                    <a:lnL>
                      <a:noFill/>
                    </a:lnL>
                    <a:lnR>
                      <a:noFill/>
                    </a:lnR>
                    <a:lnT>
                      <a:noFill/>
                    </a:lnT>
                    <a:lnB>
                      <a:noFill/>
                    </a:lnB>
                  </a:tcPr>
                </a:tc>
                <a:extLst>
                  <a:ext uri="{0D108BD9-81ED-4DB2-BD59-A6C34878D82A}">
                    <a16:rowId xmlns:a16="http://schemas.microsoft.com/office/drawing/2014/main" val="2081725337"/>
                  </a:ext>
                </a:extLst>
              </a:tr>
              <a:tr h="0">
                <a:tc>
                  <a:txBody>
                    <a:bodyPr/>
                    <a:lstStyle/>
                    <a:p>
                      <a:pPr latinLnBrk="1"/>
                      <a:r>
                        <a:rPr lang="en-US">
                          <a:solidFill>
                            <a:srgbClr val="333333"/>
                          </a:solidFill>
                          <a:effectLst/>
                          <a:latin typeface="微软雅黑" panose="020B0503020204020204" pitchFamily="34" charset="-122"/>
                          <a:ea typeface="微软雅黑" panose="020B0503020204020204" pitchFamily="34" charset="-122"/>
                        </a:rPr>
                        <a:t>created_at</a:t>
                      </a:r>
                      <a:endParaRPr lang="en-US">
                        <a:effectLst/>
                      </a:endParaRPr>
                    </a:p>
                  </a:txBody>
                  <a:tcPr>
                    <a:lnL>
                      <a:noFill/>
                    </a:lnL>
                    <a:lnR>
                      <a:noFill/>
                    </a:lnR>
                    <a:lnT>
                      <a:noFill/>
                    </a:lnT>
                    <a:lnB>
                      <a:noFill/>
                    </a:lnB>
                  </a:tcPr>
                </a:tc>
                <a:tc>
                  <a:txBody>
                    <a:bodyPr/>
                    <a:lstStyle/>
                    <a:p>
                      <a:pPr latinLnBrk="1"/>
                      <a:r>
                        <a:rPr lang="zh-CN" altLang="en-US" dirty="0">
                          <a:solidFill>
                            <a:srgbClr val="333333"/>
                          </a:solidFill>
                          <a:effectLst/>
                          <a:latin typeface="微软雅黑" panose="020B0503020204020204" pitchFamily="34" charset="-122"/>
                          <a:ea typeface="微软雅黑" panose="020B0503020204020204" pitchFamily="34" charset="-122"/>
                        </a:rPr>
                        <a:t>媒体文件上传时间戳</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2423830183"/>
                  </a:ext>
                </a:extLst>
              </a:tr>
            </a:tbl>
          </a:graphicData>
        </a:graphic>
      </p:graphicFrame>
    </p:spTree>
    <p:extLst>
      <p:ext uri="{BB962C8B-B14F-4D97-AF65-F5344CB8AC3E}">
        <p14:creationId xmlns:p14="http://schemas.microsoft.com/office/powerpoint/2010/main" val="3252339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获取临时素材</a:t>
            </a:r>
          </a:p>
        </p:txBody>
      </p:sp>
      <p:sp>
        <p:nvSpPr>
          <p:cNvPr id="3" name="文本框 2">
            <a:extLst>
              <a:ext uri="{FF2B5EF4-FFF2-40B4-BE49-F238E27FC236}">
                <a16:creationId xmlns:a16="http://schemas.microsoft.com/office/drawing/2014/main" id="{9D670161-9A43-4A3A-A16D-246D8BA33B25}"/>
              </a:ext>
            </a:extLst>
          </p:cNvPr>
          <p:cNvSpPr txBox="1"/>
          <p:nvPr/>
        </p:nvSpPr>
        <p:spPr>
          <a:xfrm>
            <a:off x="1156138" y="1765738"/>
            <a:ext cx="10405241"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调用接口：</a:t>
            </a:r>
            <a:endParaRPr lang="en-US" altLang="zh-CN" dirty="0">
              <a:latin typeface="微软雅黑" panose="020B0503020204020204" pitchFamily="34" charset="-122"/>
              <a:ea typeface="微软雅黑" panose="020B0503020204020204" pitchFamily="34" charset="-122"/>
            </a:endParaRPr>
          </a:p>
          <a:p>
            <a:r>
              <a:rPr lang="en-US" altLang="zh-CN" dirty="0"/>
              <a:t>https://api.weixin.qq.com/cgi-bin/media/get?access_token=ACCESS_TOKEN&amp;media_id=MEDIA_ID</a:t>
            </a:r>
            <a:endParaRPr lang="zh-CN" altLang="en-US" dirty="0"/>
          </a:p>
        </p:txBody>
      </p:sp>
      <p:graphicFrame>
        <p:nvGraphicFramePr>
          <p:cNvPr id="4" name="表格 3">
            <a:extLst>
              <a:ext uri="{FF2B5EF4-FFF2-40B4-BE49-F238E27FC236}">
                <a16:creationId xmlns:a16="http://schemas.microsoft.com/office/drawing/2014/main" id="{3296CC3B-3F2B-4518-BFD4-01D36817BBD7}"/>
              </a:ext>
            </a:extLst>
          </p:cNvPr>
          <p:cNvGraphicFramePr>
            <a:graphicFrameLocks noGrp="1"/>
          </p:cNvGraphicFramePr>
          <p:nvPr>
            <p:extLst>
              <p:ext uri="{D42A27DB-BD31-4B8C-83A1-F6EECF244321}">
                <p14:modId xmlns:p14="http://schemas.microsoft.com/office/powerpoint/2010/main" val="471225372"/>
              </p:ext>
            </p:extLst>
          </p:nvPr>
        </p:nvGraphicFramePr>
        <p:xfrm>
          <a:off x="1156138" y="3452654"/>
          <a:ext cx="9711558" cy="1097280"/>
        </p:xfrm>
        <a:graphic>
          <a:graphicData uri="http://schemas.openxmlformats.org/drawingml/2006/table">
            <a:tbl>
              <a:tblPr/>
              <a:tblGrid>
                <a:gridCol w="3237186">
                  <a:extLst>
                    <a:ext uri="{9D8B030D-6E8A-4147-A177-3AD203B41FA5}">
                      <a16:colId xmlns:a16="http://schemas.microsoft.com/office/drawing/2014/main" val="1582392098"/>
                    </a:ext>
                  </a:extLst>
                </a:gridCol>
                <a:gridCol w="3237186">
                  <a:extLst>
                    <a:ext uri="{9D8B030D-6E8A-4147-A177-3AD203B41FA5}">
                      <a16:colId xmlns:a16="http://schemas.microsoft.com/office/drawing/2014/main" val="3912508748"/>
                    </a:ext>
                  </a:extLst>
                </a:gridCol>
                <a:gridCol w="3237186">
                  <a:extLst>
                    <a:ext uri="{9D8B030D-6E8A-4147-A177-3AD203B41FA5}">
                      <a16:colId xmlns:a16="http://schemas.microsoft.com/office/drawing/2014/main" val="1603735424"/>
                    </a:ext>
                  </a:extLst>
                </a:gridCol>
              </a:tblGrid>
              <a:tr h="0">
                <a:tc>
                  <a:txBody>
                    <a:bodyPr/>
                    <a:lstStyle/>
                    <a:p>
                      <a:pPr latinLnBrk="1"/>
                      <a:r>
                        <a:rPr lang="zh-CN" altLang="en-US" b="1" dirty="0">
                          <a:effectLst/>
                          <a:latin typeface="微软雅黑" panose="020B0503020204020204" pitchFamily="34" charset="-122"/>
                          <a:ea typeface="微软雅黑" panose="020B0503020204020204" pitchFamily="34" charset="-122"/>
                        </a:rPr>
                        <a:t>参数</a:t>
                      </a:r>
                      <a:endParaRPr lang="zh-CN" altLang="en-US" b="1" dirty="0">
                        <a:effectLst/>
                      </a:endParaRPr>
                    </a:p>
                  </a:txBody>
                  <a:tcPr>
                    <a:lnL>
                      <a:noFill/>
                    </a:lnL>
                    <a:lnR>
                      <a:noFill/>
                    </a:lnR>
                    <a:lnT>
                      <a:noFill/>
                    </a:lnT>
                    <a:lnB>
                      <a:noFill/>
                    </a:lnB>
                  </a:tcPr>
                </a:tc>
                <a:tc>
                  <a:txBody>
                    <a:bodyPr/>
                    <a:lstStyle/>
                    <a:p>
                      <a:pPr latinLnBrk="1"/>
                      <a:r>
                        <a:rPr lang="zh-CN" altLang="en-US" b="1">
                          <a:effectLst/>
                          <a:latin typeface="微软雅黑" panose="020B0503020204020204" pitchFamily="34" charset="-122"/>
                          <a:ea typeface="微软雅黑" panose="020B0503020204020204" pitchFamily="34" charset="-122"/>
                        </a:rPr>
                        <a:t>是否必须</a:t>
                      </a:r>
                      <a:endParaRPr lang="zh-CN" altLang="en-US" b="1">
                        <a:effectLst/>
                      </a:endParaRPr>
                    </a:p>
                  </a:txBody>
                  <a:tcPr>
                    <a:lnL>
                      <a:noFill/>
                    </a:lnL>
                    <a:lnR>
                      <a:noFill/>
                    </a:lnR>
                    <a:lnT>
                      <a:noFill/>
                    </a:lnT>
                    <a:lnB>
                      <a:noFill/>
                    </a:lnB>
                  </a:tcPr>
                </a:tc>
                <a:tc>
                  <a:txBody>
                    <a:bodyPr/>
                    <a:lstStyle/>
                    <a:p>
                      <a:pPr latinLnBrk="1"/>
                      <a:r>
                        <a:rPr lang="zh-CN" altLang="en-US" b="1" dirty="0">
                          <a:effectLst/>
                          <a:latin typeface="微软雅黑" panose="020B0503020204020204" pitchFamily="34" charset="-122"/>
                          <a:ea typeface="微软雅黑" panose="020B0503020204020204" pitchFamily="34" charset="-122"/>
                        </a:rPr>
                        <a:t>说明</a:t>
                      </a:r>
                      <a:endParaRPr lang="zh-CN" altLang="en-US" b="1" dirty="0">
                        <a:effectLst/>
                      </a:endParaRPr>
                    </a:p>
                  </a:txBody>
                  <a:tcPr>
                    <a:lnL>
                      <a:noFill/>
                    </a:lnL>
                    <a:lnR>
                      <a:noFill/>
                    </a:lnR>
                    <a:lnT>
                      <a:noFill/>
                    </a:lnT>
                    <a:lnB>
                      <a:noFill/>
                    </a:lnB>
                  </a:tcPr>
                </a:tc>
                <a:extLst>
                  <a:ext uri="{0D108BD9-81ED-4DB2-BD59-A6C34878D82A}">
                    <a16:rowId xmlns:a16="http://schemas.microsoft.com/office/drawing/2014/main" val="422565784"/>
                  </a:ext>
                </a:extLst>
              </a:tr>
              <a:tr h="0">
                <a:tc>
                  <a:txBody>
                    <a:bodyPr/>
                    <a:lstStyle/>
                    <a:p>
                      <a:pPr latinLnBrk="1"/>
                      <a:r>
                        <a:rPr lang="en-US">
                          <a:solidFill>
                            <a:srgbClr val="333333"/>
                          </a:solidFill>
                          <a:effectLst/>
                          <a:latin typeface="微软雅黑" panose="020B0503020204020204" pitchFamily="34" charset="-122"/>
                          <a:ea typeface="微软雅黑" panose="020B0503020204020204" pitchFamily="34" charset="-122"/>
                        </a:rPr>
                        <a:t>access_token</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微软雅黑" panose="020B0503020204020204" pitchFamily="34" charset="-122"/>
                          <a:ea typeface="微软雅黑"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zh-CN" altLang="en-US">
                          <a:solidFill>
                            <a:srgbClr val="333333"/>
                          </a:solidFill>
                          <a:effectLst/>
                          <a:latin typeface="微软雅黑" panose="020B0503020204020204" pitchFamily="34" charset="-122"/>
                          <a:ea typeface="微软雅黑" panose="020B0503020204020204" pitchFamily="34" charset="-122"/>
                        </a:rPr>
                        <a:t>调用接口凭证</a:t>
                      </a:r>
                      <a:endParaRPr lang="zh-CN" altLang="en-US">
                        <a:effectLst/>
                      </a:endParaRPr>
                    </a:p>
                  </a:txBody>
                  <a:tcPr>
                    <a:lnL>
                      <a:noFill/>
                    </a:lnL>
                    <a:lnR>
                      <a:noFill/>
                    </a:lnR>
                    <a:lnT>
                      <a:noFill/>
                    </a:lnT>
                    <a:lnB>
                      <a:noFill/>
                    </a:lnB>
                  </a:tcPr>
                </a:tc>
                <a:extLst>
                  <a:ext uri="{0D108BD9-81ED-4DB2-BD59-A6C34878D82A}">
                    <a16:rowId xmlns:a16="http://schemas.microsoft.com/office/drawing/2014/main" val="2873256701"/>
                  </a:ext>
                </a:extLst>
              </a:tr>
              <a:tr h="0">
                <a:tc>
                  <a:txBody>
                    <a:bodyPr/>
                    <a:lstStyle/>
                    <a:p>
                      <a:pPr latinLnBrk="1"/>
                      <a:r>
                        <a:rPr lang="en-US">
                          <a:solidFill>
                            <a:srgbClr val="333333"/>
                          </a:solidFill>
                          <a:effectLst/>
                          <a:latin typeface="微软雅黑" panose="020B0503020204020204" pitchFamily="34" charset="-122"/>
                          <a:ea typeface="微软雅黑" panose="020B0503020204020204" pitchFamily="34" charset="-122"/>
                        </a:rPr>
                        <a:t>media_id</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微软雅黑" panose="020B0503020204020204" pitchFamily="34" charset="-122"/>
                          <a:ea typeface="微软雅黑"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zh-CN" altLang="en-US" dirty="0">
                          <a:solidFill>
                            <a:srgbClr val="333333"/>
                          </a:solidFill>
                          <a:effectLst/>
                          <a:latin typeface="微软雅黑" panose="020B0503020204020204" pitchFamily="34" charset="-122"/>
                          <a:ea typeface="微软雅黑" panose="020B0503020204020204" pitchFamily="34" charset="-122"/>
                        </a:rPr>
                        <a:t>媒体文件</a:t>
                      </a:r>
                      <a:r>
                        <a:rPr lang="en-US" dirty="0">
                          <a:solidFill>
                            <a:srgbClr val="333333"/>
                          </a:solidFill>
                          <a:effectLst/>
                          <a:latin typeface="微软雅黑" panose="020B0503020204020204" pitchFamily="34" charset="-122"/>
                          <a:ea typeface="微软雅黑" panose="020B0503020204020204" pitchFamily="34" charset="-122"/>
                        </a:rPr>
                        <a:t>ID</a:t>
                      </a:r>
                      <a:endParaRPr lang="en-US" dirty="0">
                        <a:effectLst/>
                      </a:endParaRPr>
                    </a:p>
                  </a:txBody>
                  <a:tcPr>
                    <a:lnL>
                      <a:noFill/>
                    </a:lnL>
                    <a:lnR>
                      <a:noFill/>
                    </a:lnR>
                    <a:lnT>
                      <a:noFill/>
                    </a:lnT>
                    <a:lnB>
                      <a:noFill/>
                    </a:lnB>
                  </a:tcPr>
                </a:tc>
                <a:extLst>
                  <a:ext uri="{0D108BD9-81ED-4DB2-BD59-A6C34878D82A}">
                    <a16:rowId xmlns:a16="http://schemas.microsoft.com/office/drawing/2014/main" val="4271009232"/>
                  </a:ext>
                </a:extLst>
              </a:tr>
            </a:tbl>
          </a:graphicData>
        </a:graphic>
      </p:graphicFrame>
    </p:spTree>
    <p:extLst>
      <p:ext uri="{BB962C8B-B14F-4D97-AF65-F5344CB8AC3E}">
        <p14:creationId xmlns:p14="http://schemas.microsoft.com/office/powerpoint/2010/main" val="237846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525376" cy="685800"/>
          </a:xfrm>
        </p:spPr>
        <p:txBody>
          <a:bodyPr/>
          <a:lstStyle/>
          <a:p>
            <a:r>
              <a:rPr lang="zh-CN" altLang="en-US" b="0" dirty="0"/>
              <a:t>获取临时素材返回值</a:t>
            </a:r>
          </a:p>
        </p:txBody>
      </p:sp>
      <p:sp>
        <p:nvSpPr>
          <p:cNvPr id="3" name="文本框 2">
            <a:extLst>
              <a:ext uri="{FF2B5EF4-FFF2-40B4-BE49-F238E27FC236}">
                <a16:creationId xmlns:a16="http://schemas.microsoft.com/office/drawing/2014/main" id="{9D670161-9A43-4A3A-A16D-246D8BA33B25}"/>
              </a:ext>
            </a:extLst>
          </p:cNvPr>
          <p:cNvSpPr txBox="1"/>
          <p:nvPr/>
        </p:nvSpPr>
        <p:spPr>
          <a:xfrm>
            <a:off x="1156138" y="1713186"/>
            <a:ext cx="10405241"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正确返回返回</a:t>
            </a:r>
            <a:r>
              <a:rPr lang="en-US" altLang="zh-CN" dirty="0">
                <a:latin typeface="微软雅黑" panose="020B0503020204020204" pitchFamily="34" charset="-122"/>
                <a:ea typeface="微软雅黑" panose="020B0503020204020204" pitchFamily="34" charset="-122"/>
              </a:rPr>
              <a:t>HTTP</a:t>
            </a:r>
            <a:r>
              <a:rPr lang="zh-CN" altLang="en-US" dirty="0">
                <a:latin typeface="微软雅黑" panose="020B0503020204020204" pitchFamily="34" charset="-122"/>
                <a:ea typeface="微软雅黑" panose="020B0503020204020204" pitchFamily="34" charset="-122"/>
              </a:rPr>
              <a:t>头如下</a:t>
            </a:r>
            <a:endParaRPr lang="en-US" altLang="zh-CN" dirty="0">
              <a:latin typeface="微软雅黑" panose="020B0503020204020204" pitchFamily="34" charset="-122"/>
              <a:ea typeface="微软雅黑" panose="020B0503020204020204" pitchFamily="34" charset="-122"/>
            </a:endParaRPr>
          </a:p>
          <a:p>
            <a:pPr lvl="1"/>
            <a:r>
              <a:rPr lang="en-US" altLang="zh-CN" dirty="0"/>
              <a:t>HTTP/1.1 200 OK</a:t>
            </a:r>
          </a:p>
          <a:p>
            <a:pPr lvl="1"/>
            <a:r>
              <a:rPr lang="en-US" altLang="zh-CN" dirty="0"/>
              <a:t>Connection: close</a:t>
            </a:r>
          </a:p>
          <a:p>
            <a:pPr lvl="1"/>
            <a:r>
              <a:rPr lang="en-US" altLang="zh-CN" dirty="0"/>
              <a:t>Content-Type: image/jpeg </a:t>
            </a:r>
          </a:p>
          <a:p>
            <a:pPr lvl="1"/>
            <a:r>
              <a:rPr lang="en-US" altLang="zh-CN" dirty="0"/>
              <a:t>Content-disposition: attachment; filename="MEDIA_ID.jpg"</a:t>
            </a:r>
          </a:p>
          <a:p>
            <a:pPr lvl="1"/>
            <a:r>
              <a:rPr lang="en-US" altLang="zh-CN" dirty="0"/>
              <a:t>Date: Sun, 06 Jan 2013 10:20:18 GMT</a:t>
            </a:r>
          </a:p>
          <a:p>
            <a:pPr lvl="1"/>
            <a:r>
              <a:rPr lang="en-US" altLang="zh-CN" dirty="0"/>
              <a:t>Cache-Control: no-cache, must-revalidate</a:t>
            </a:r>
          </a:p>
          <a:p>
            <a:pPr lvl="1"/>
            <a:r>
              <a:rPr lang="en-US" altLang="zh-CN" dirty="0"/>
              <a:t>Content-Length: 339721</a:t>
            </a:r>
          </a:p>
          <a:p>
            <a:pPr marL="285750" indent="-285750">
              <a:lnSpc>
                <a:spcPct val="150000"/>
              </a:lnSpc>
              <a:buFont typeface="Arial" panose="020B0604020202020204" pitchFamily="34" charset="0"/>
              <a:buChar char="•"/>
            </a:pPr>
            <a:r>
              <a:rPr lang="zh-CN" altLang="en-US" dirty="0">
                <a:ea typeface="微软雅黑" panose="020B0503020204020204" pitchFamily="34" charset="-122"/>
              </a:rPr>
              <a:t>！注意如果是视频消息则会返回</a:t>
            </a:r>
            <a:endParaRPr lang="en-US" altLang="zh-CN" dirty="0">
              <a:ea typeface="微软雅黑" panose="020B0503020204020204" pitchFamily="34" charset="-122"/>
            </a:endParaRPr>
          </a:p>
          <a:p>
            <a:pPr lvl="1"/>
            <a:r>
              <a:rPr lang="en-US" altLang="zh-CN" dirty="0"/>
              <a:t>{</a:t>
            </a:r>
            <a:br>
              <a:rPr lang="en-US" altLang="zh-CN" dirty="0"/>
            </a:br>
            <a:r>
              <a:rPr lang="en-US" altLang="zh-CN" dirty="0"/>
              <a:t> "video_</a:t>
            </a:r>
            <a:r>
              <a:rPr lang="en-US" altLang="zh-CN" dirty="0" err="1"/>
              <a:t>url</a:t>
            </a:r>
            <a:r>
              <a:rPr lang="en-US" altLang="zh-CN" dirty="0"/>
              <a:t>":DOWN_URL</a:t>
            </a:r>
            <a:br>
              <a:rPr lang="en-US" altLang="zh-CN" dirty="0"/>
            </a:br>
            <a:r>
              <a:rPr lang="en-US" altLang="zh-CN" dirty="0"/>
              <a:t>}</a:t>
            </a:r>
          </a:p>
          <a:p>
            <a:pPr marL="285750" indent="-285750">
              <a:buFont typeface="Arial" panose="020B0604020202020204" pitchFamily="34" charset="0"/>
              <a:buChar char="•"/>
            </a:pPr>
            <a:r>
              <a:rPr lang="zh-CN" altLang="en-US" dirty="0">
                <a:ea typeface="微软雅黑" panose="020B0503020204020204" pitchFamily="34" charset="-122"/>
              </a:rPr>
              <a:t>错误返回</a:t>
            </a:r>
            <a:endParaRPr lang="en-US" altLang="zh-CN" dirty="0">
              <a:ea typeface="微软雅黑" panose="020B0503020204020204" pitchFamily="34" charset="-122"/>
            </a:endParaRPr>
          </a:p>
          <a:p>
            <a:pPr lvl="1"/>
            <a:r>
              <a:rPr lang="en-US" altLang="zh-CN" dirty="0"/>
              <a:t>{"errcode":40007,"errmsg":"invalid </a:t>
            </a:r>
            <a:r>
              <a:rPr lang="en-US" altLang="zh-CN" dirty="0" err="1"/>
              <a:t>media_id</a:t>
            </a:r>
            <a:r>
              <a:rPr lang="en-US" altLang="zh-CN" dirty="0"/>
              <a:t>"}</a:t>
            </a:r>
          </a:p>
        </p:txBody>
      </p:sp>
    </p:spTree>
    <p:extLst>
      <p:ext uri="{BB962C8B-B14F-4D97-AF65-F5344CB8AC3E}">
        <p14:creationId xmlns:p14="http://schemas.microsoft.com/office/powerpoint/2010/main" val="11270364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9177</TotalTime>
  <Words>969</Words>
  <Application>Microsoft Office PowerPoint</Application>
  <PresentationFormat>宽屏</PresentationFormat>
  <Paragraphs>160</Paragraphs>
  <Slides>25</Slides>
  <Notes>2</Notes>
  <HiddenSlides>1</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25</vt:i4>
      </vt:variant>
    </vt:vector>
  </HeadingPairs>
  <TitlesOfParts>
    <vt:vector size="41" baseType="lpstr">
      <vt:lpstr>Microsoft Yahei</vt:lpstr>
      <vt:lpstr>冬青黑体简体中文 W3</vt:lpstr>
      <vt:lpstr>冬青黑体简体中文 W6</vt:lpstr>
      <vt:lpstr>宋体</vt:lpstr>
      <vt:lpstr>微软雅黑</vt:lpstr>
      <vt:lpstr>Arial</vt:lpstr>
      <vt:lpstr>Arial Narrow</vt:lpstr>
      <vt:lpstr>Calibri</vt:lpstr>
      <vt:lpstr>Calibri Light</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1750</cp:revision>
  <dcterms:created xsi:type="dcterms:W3CDTF">2014-07-07T13:10:41Z</dcterms:created>
  <dcterms:modified xsi:type="dcterms:W3CDTF">2017-08-21T09:32:48Z</dcterms:modified>
</cp:coreProperties>
</file>