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4"/>
  </p:notesMasterIdLst>
  <p:handoutMasterIdLst>
    <p:handoutMasterId r:id="rId35"/>
  </p:handoutMasterIdLst>
  <p:sldIdLst>
    <p:sldId id="257" r:id="rId6"/>
    <p:sldId id="446" r:id="rId7"/>
    <p:sldId id="454" r:id="rId8"/>
    <p:sldId id="451" r:id="rId9"/>
    <p:sldId id="481" r:id="rId10"/>
    <p:sldId id="486" r:id="rId11"/>
    <p:sldId id="485" r:id="rId12"/>
    <p:sldId id="482" r:id="rId13"/>
    <p:sldId id="466" r:id="rId14"/>
    <p:sldId id="484" r:id="rId15"/>
    <p:sldId id="489" r:id="rId16"/>
    <p:sldId id="490" r:id="rId17"/>
    <p:sldId id="460" r:id="rId18"/>
    <p:sldId id="480" r:id="rId19"/>
    <p:sldId id="440" r:id="rId20"/>
    <p:sldId id="439" r:id="rId21"/>
    <p:sldId id="456" r:id="rId22"/>
    <p:sldId id="452" r:id="rId23"/>
    <p:sldId id="473" r:id="rId24"/>
    <p:sldId id="477" r:id="rId25"/>
    <p:sldId id="472" r:id="rId26"/>
    <p:sldId id="469" r:id="rId27"/>
    <p:sldId id="491" r:id="rId28"/>
    <p:sldId id="487" r:id="rId29"/>
    <p:sldId id="492" r:id="rId30"/>
    <p:sldId id="488" r:id="rId31"/>
    <p:sldId id="493" r:id="rId32"/>
    <p:sldId id="311" r:id="rId33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28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y.weixin.qq.com/wiki/doc/api/native.php?chapter=4_3" TargetMode="External"/><Relationship Id="rId2" Type="http://schemas.openxmlformats.org/officeDocument/2006/relationships/hyperlink" Target="https://pay.weixin.qq.com/wiki/doc/api/native.php?chapter=4_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微信支付与</a:t>
            </a:r>
            <a:r>
              <a:rPr lang="en-US" altLang="zh-CN" dirty="0" err="1"/>
              <a:t>Oauth</a:t>
            </a:r>
            <a:r>
              <a:rPr lang="zh-CN" altLang="en-US" dirty="0"/>
              <a:t>授权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379088" cy="685800"/>
          </a:xfrm>
        </p:spPr>
        <p:txBody>
          <a:bodyPr/>
          <a:lstStyle/>
          <a:p>
            <a:r>
              <a:rPr lang="zh-CN" altLang="en-US" b="0" dirty="0"/>
              <a:t>生成二维码需要的参数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52D2FF-4B27-4C38-9D08-EA388C98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98305"/>
              </p:ext>
            </p:extLst>
          </p:nvPr>
        </p:nvGraphicFramePr>
        <p:xfrm>
          <a:off x="1054098" y="1632155"/>
          <a:ext cx="10646290" cy="4735021"/>
        </p:xfrm>
        <a:graphic>
          <a:graphicData uri="http://schemas.openxmlformats.org/drawingml/2006/table">
            <a:tbl>
              <a:tblPr/>
              <a:tblGrid>
                <a:gridCol w="1774382">
                  <a:extLst>
                    <a:ext uri="{9D8B030D-6E8A-4147-A177-3AD203B41FA5}">
                      <a16:colId xmlns:a16="http://schemas.microsoft.com/office/drawing/2014/main" val="588467081"/>
                    </a:ext>
                  </a:extLst>
                </a:gridCol>
                <a:gridCol w="1532424">
                  <a:extLst>
                    <a:ext uri="{9D8B030D-6E8A-4147-A177-3AD203B41FA5}">
                      <a16:colId xmlns:a16="http://schemas.microsoft.com/office/drawing/2014/main" val="2361119409"/>
                    </a:ext>
                  </a:extLst>
                </a:gridCol>
                <a:gridCol w="1422541">
                  <a:extLst>
                    <a:ext uri="{9D8B030D-6E8A-4147-A177-3AD203B41FA5}">
                      <a16:colId xmlns:a16="http://schemas.microsoft.com/office/drawing/2014/main" val="1054897551"/>
                    </a:ext>
                  </a:extLst>
                </a:gridCol>
                <a:gridCol w="907127">
                  <a:extLst>
                    <a:ext uri="{9D8B030D-6E8A-4147-A177-3AD203B41FA5}">
                      <a16:colId xmlns:a16="http://schemas.microsoft.com/office/drawing/2014/main" val="1116298717"/>
                    </a:ext>
                  </a:extLst>
                </a:gridCol>
                <a:gridCol w="2556449">
                  <a:extLst>
                    <a:ext uri="{9D8B030D-6E8A-4147-A177-3AD203B41FA5}">
                      <a16:colId xmlns:a16="http://schemas.microsoft.com/office/drawing/2014/main" val="176165448"/>
                    </a:ext>
                  </a:extLst>
                </a:gridCol>
                <a:gridCol w="2453367">
                  <a:extLst>
                    <a:ext uri="{9D8B030D-6E8A-4147-A177-3AD203B41FA5}">
                      <a16:colId xmlns:a16="http://schemas.microsoft.com/office/drawing/2014/main" val="1241545254"/>
                    </a:ext>
                  </a:extLst>
                </a:gridCol>
              </a:tblGrid>
              <a:tr h="309469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名称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变量名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/>
                        <a:t>类型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必填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示例值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描述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47681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公众账号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wx8888888888888888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微信分配的公众账号</a:t>
                      </a:r>
                      <a:r>
                        <a:rPr lang="en-US" altLang="zh-CN" sz="1600" dirty="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079095"/>
                  </a:ext>
                </a:extLst>
              </a:tr>
              <a:tr h="542788"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mch_id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1900000109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微信支付分配的商户号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8734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时间戳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time_stamp</a:t>
                      </a:r>
                      <a:endParaRPr 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String(10)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1414488825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系统当前时间，定义规则详见</a:t>
                      </a:r>
                      <a:r>
                        <a:rPr lang="zh-CN" altLang="en-US" sz="1600">
                          <a:hlinkClick r:id="rId2"/>
                        </a:rPr>
                        <a:t>时间戳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530735"/>
                  </a:ext>
                </a:extLst>
              </a:tr>
              <a:tr h="1008035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随机字符串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nonce_str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5K8264ILTKCH16CQ2502SI8ZNMTM67VS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随机字符串，不长于</a:t>
                      </a:r>
                      <a:r>
                        <a:rPr lang="en-US" altLang="zh-CN" sz="1600"/>
                        <a:t>32</a:t>
                      </a:r>
                      <a:r>
                        <a:rPr lang="zh-CN" altLang="en-US" sz="1600"/>
                        <a:t>位。推荐</a:t>
                      </a:r>
                      <a:r>
                        <a:rPr lang="zh-CN" altLang="en-US" sz="1600">
                          <a:hlinkClick r:id="rId3"/>
                        </a:rPr>
                        <a:t>随机数生成算法</a:t>
                      </a:r>
                      <a:endParaRPr lang="zh-CN" altLang="en-US" sz="160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59112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商品</a:t>
                      </a:r>
                      <a:r>
                        <a:rPr lang="en-US" sz="1600"/>
                        <a:t>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product_id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88888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商户定义的商品</a:t>
                      </a:r>
                      <a:r>
                        <a:rPr lang="en-US" altLang="zh-CN" sz="1600"/>
                        <a:t>id </a:t>
                      </a:r>
                      <a:r>
                        <a:rPr lang="zh-CN" altLang="en-US" sz="1600"/>
                        <a:t>或者订单号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630977"/>
                  </a:ext>
                </a:extLst>
              </a:tr>
              <a:tr h="775412">
                <a:tc>
                  <a:txBody>
                    <a:bodyPr/>
                    <a:lstStyle/>
                    <a:p>
                      <a:r>
                        <a:rPr lang="zh-CN" altLang="en-US" sz="1600"/>
                        <a:t>签名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String(32)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是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C380BEC2BFD727A4B6845133519F3AD6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签名，详见</a:t>
                      </a:r>
                      <a:r>
                        <a:rPr lang="zh-CN" altLang="en-US" sz="1600" dirty="0">
                          <a:hlinkClick r:id="rId3"/>
                        </a:rPr>
                        <a:t>签名生成算法</a:t>
                      </a:r>
                      <a:endParaRPr lang="zh-CN" altLang="en-US" sz="1600" dirty="0"/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0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7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支付参数签名算法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第一步，设所有发送或者接收到的数据为集合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内非空参数值的参数按照参数名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码从小到大排序（字典序），使用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键值对的格式（即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key1=value1&amp;key2=value2…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）拼接成字符串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特别注意以下重要规则：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参数名</a:t>
            </a:r>
            <a:r>
              <a:rPr lang="en-US" altLang="zh-CN" dirty="0"/>
              <a:t>ASCII</a:t>
            </a:r>
            <a:r>
              <a:rPr lang="zh-CN" altLang="en-US" dirty="0"/>
              <a:t>码从小到大排序（字典序）；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如果参数的值为空不参与签名；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参数名区分大小写；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验证调用返回或微信主动通知签名时，传送的</a:t>
            </a:r>
            <a:r>
              <a:rPr lang="en-US" altLang="zh-CN" dirty="0"/>
              <a:t>sign</a:t>
            </a:r>
            <a:r>
              <a:rPr lang="zh-CN" altLang="en-US" dirty="0"/>
              <a:t>参数不参与签名，将生成的签名与该</a:t>
            </a:r>
            <a:r>
              <a:rPr lang="en-US" altLang="zh-CN" dirty="0"/>
              <a:t>sign</a:t>
            </a:r>
            <a:r>
              <a:rPr lang="zh-CN" altLang="en-US" dirty="0"/>
              <a:t>值作校验。 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 微信接口可能增加字段，验证签名时必须支持增加的扩展字段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第二步，在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最后拼接上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字符串，并对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stringSignTemp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运算，再将得到的字符串所有字符转换为大写，得到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signValue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key</a:t>
            </a:r>
            <a:r>
              <a:rPr lang="zh-CN" altLang="en-US" dirty="0"/>
              <a:t>设置路径：微信商户平台</a:t>
            </a:r>
            <a:r>
              <a:rPr lang="en-US" altLang="zh-CN" dirty="0"/>
              <a:t>(pay.weixin.qq.com)--&gt;</a:t>
            </a:r>
            <a:r>
              <a:rPr lang="zh-CN" altLang="en-US" dirty="0"/>
              <a:t>账户设置</a:t>
            </a:r>
            <a:r>
              <a:rPr lang="en-US" altLang="zh-CN" dirty="0"/>
              <a:t>--&gt;API</a:t>
            </a:r>
            <a:r>
              <a:rPr lang="zh-CN" altLang="en-US" dirty="0"/>
              <a:t>安全</a:t>
            </a:r>
            <a:r>
              <a:rPr lang="en-US" altLang="zh-CN" dirty="0"/>
              <a:t>--&gt;</a:t>
            </a:r>
            <a:r>
              <a:rPr lang="zh-CN" altLang="en-US" dirty="0"/>
              <a:t>密钥设置</a:t>
            </a:r>
          </a:p>
        </p:txBody>
      </p:sp>
    </p:spTree>
    <p:extLst>
      <p:ext uri="{BB962C8B-B14F-4D97-AF65-F5344CB8AC3E}">
        <p14:creationId xmlns:p14="http://schemas.microsoft.com/office/powerpoint/2010/main" val="23336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375275" cy="685800"/>
          </a:xfrm>
        </p:spPr>
        <p:txBody>
          <a:bodyPr/>
          <a:lstStyle/>
          <a:p>
            <a:r>
              <a:rPr lang="zh-CN" altLang="en-US" b="0" dirty="0"/>
              <a:t>需要注意的问题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04232-B730-4515-ADED-5B4522AEF604}"/>
              </a:ext>
            </a:extLst>
          </p:cNvPr>
          <p:cNvSpPr/>
          <p:nvPr/>
        </p:nvSpPr>
        <p:spPr>
          <a:xfrm>
            <a:off x="1037404" y="1627263"/>
            <a:ext cx="10783940" cy="87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下载的微信支付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WxApi.php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notify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PHP5.6+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版本中，需要使用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file_get_contents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(‘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php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://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input’,‘r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’);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获取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POST</a:t>
            </a:r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数据。</a:t>
            </a: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0B6B99-7791-40B4-AB69-E4B352FC5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94" y="2844308"/>
            <a:ext cx="7380810" cy="39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82570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实际应用</a:t>
            </a: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返回类型，请填写</a:t>
                      </a:r>
                      <a:r>
                        <a:rPr lang="en-US" altLang="zh-CN" sz="160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/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96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53855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微信支付分类与流程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前言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67EA5A-8AF9-45A2-897D-99991F9525A2}"/>
              </a:ext>
            </a:extLst>
          </p:cNvPr>
          <p:cNvSpPr txBox="1"/>
          <p:nvPr/>
        </p:nvSpPr>
        <p:spPr>
          <a:xfrm>
            <a:off x="1189703" y="1779639"/>
            <a:ext cx="9419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本次课程讲解微信支付主要是在理论层面，实际的支付场景是无法实现的，为了能让同学们应对实际的场景而做的一些说明。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主要涉及到主要支付方式的流程处理，回调处理，需要注意的问题，以及微信支付</a:t>
            </a:r>
            <a:r>
              <a:rPr lang="en-US" altLang="zh-CN" dirty="0"/>
              <a:t>SDK</a:t>
            </a:r>
            <a:r>
              <a:rPr lang="zh-CN" altLang="en-US" dirty="0"/>
              <a:t>中存在的问题。</a:t>
            </a:r>
          </a:p>
        </p:txBody>
      </p:sp>
    </p:spTree>
    <p:extLst>
      <p:ext uri="{BB962C8B-B14F-4D97-AF65-F5344CB8AC3E}">
        <p14:creationId xmlns:p14="http://schemas.microsoft.com/office/powerpoint/2010/main" val="34931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微信支付分类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29085C-BBB7-4798-8B4C-E1C024A0B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9" y="1534077"/>
            <a:ext cx="9323363" cy="51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配置接入微信支付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F2E09E-2FEE-4A6C-8428-B5D570683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94" y="1593915"/>
            <a:ext cx="7500861" cy="51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en-US" altLang="zh-CN" b="0" dirty="0"/>
              <a:t>PC</a:t>
            </a:r>
            <a:r>
              <a:rPr lang="zh-CN" altLang="en-US" b="0" dirty="0"/>
              <a:t>端扫码支付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8A0328-4324-4E1D-916B-7EB5978948BE}"/>
              </a:ext>
            </a:extLst>
          </p:cNvPr>
          <p:cNvSpPr/>
          <p:nvPr/>
        </p:nvSpPr>
        <p:spPr>
          <a:xfrm>
            <a:off x="1054099" y="1688294"/>
            <a:ext cx="1009568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：商户根据微信支付的规则，为不同商品生成不同的二维码，展示在各种场景，用于用户扫描购买。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：用户使用微信“扫一扫”扫描二维码后，获取商品支付信息，引导用户完成支付。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：用户确认支付，输入支付密码。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：支付完成后会提示用户支付成功，商户后台得到支付成功的通知，然后进行发货处理。</a:t>
            </a:r>
          </a:p>
        </p:txBody>
      </p:sp>
    </p:spTree>
    <p:extLst>
      <p:ext uri="{BB962C8B-B14F-4D97-AF65-F5344CB8AC3E}">
        <p14:creationId xmlns:p14="http://schemas.microsoft.com/office/powerpoint/2010/main" val="2865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5975965" cy="685800"/>
          </a:xfrm>
        </p:spPr>
        <p:txBody>
          <a:bodyPr/>
          <a:lstStyle/>
          <a:p>
            <a:r>
              <a:rPr lang="zh-CN" altLang="en-US" b="0" dirty="0"/>
              <a:t>扫码支付流程</a:t>
            </a:r>
            <a:r>
              <a:rPr lang="en-US" altLang="zh-CN" b="0" dirty="0"/>
              <a:t>(</a:t>
            </a:r>
            <a:r>
              <a:rPr lang="zh-CN" altLang="en-US" b="0" dirty="0"/>
              <a:t>模式一</a:t>
            </a:r>
            <a:r>
              <a:rPr lang="en-US" altLang="zh-CN" b="0" dirty="0"/>
              <a:t>)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91B2A8-AD21-4D27-B344-136DED2849F7}"/>
              </a:ext>
            </a:extLst>
          </p:cNvPr>
          <p:cNvSpPr/>
          <p:nvPr/>
        </p:nvSpPr>
        <p:spPr>
          <a:xfrm>
            <a:off x="1054099" y="1578607"/>
            <a:ext cx="10449642" cy="4988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）商户后台系统根据微信支付规定格式生成二维码（规则见下文），展示给用户扫码。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）用户打开微信“扫一扫”扫描二维码，微信客户端将扫码内容发送到微信支付系统。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）微信支付系统收到客户端请求，发起对商户后台系统支付回调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的调用。调用请求将带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等参数，并要求商户系统返回交数据包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详细请见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回调数据输入参数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）商户后台系统收到微信支付系统的回调请求，根据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生成商户系统的订单。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）商户系统调用微信支付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统一下单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请求下单，获取交易会话标识（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）微信支付系统根据商户系统的请求生成预支付交易，并返回交易会话标识（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）商户后台系统得到交易会话标识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小时内有效）。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）商户后台系统将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prepay_id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返回给微信支付系统。返回数据见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回调数据输出参数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）微信支付系统根据交易会话标识，发起用户端授权支付流程。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）用户在微信客户端输入密码，确认支付后，微信客户端提交支付授权。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）微信支付系统验证后扣款，完成支付交易。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）微信支付系统完成支付交易后给微信客户端返回交易结果，并将交易结果通过短信、微信消息提示用户。微信客户端展示支付交易结果页面。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）微信支付系统通过发送异步消息通知商户后台系统支付结果。商户后台系统需回复接收情况，通知微信后台系统不再发送该单的支付通知。</a:t>
            </a:r>
          </a:p>
        </p:txBody>
      </p:sp>
    </p:spTree>
    <p:extLst>
      <p:ext uri="{BB962C8B-B14F-4D97-AF65-F5344CB8AC3E}">
        <p14:creationId xmlns:p14="http://schemas.microsoft.com/office/powerpoint/2010/main" val="1236112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9228</TotalTime>
  <Words>1977</Words>
  <Application>Microsoft Office PowerPoint</Application>
  <PresentationFormat>宽屏</PresentationFormat>
  <Paragraphs>243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1767</cp:revision>
  <dcterms:created xsi:type="dcterms:W3CDTF">2014-07-07T13:10:41Z</dcterms:created>
  <dcterms:modified xsi:type="dcterms:W3CDTF">2017-09-05T16:23:39Z</dcterms:modified>
</cp:coreProperties>
</file>