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4"/>
  </p:notesMasterIdLst>
  <p:handoutMasterIdLst>
    <p:handoutMasterId r:id="rId35"/>
  </p:handoutMasterIdLst>
  <p:sldIdLst>
    <p:sldId id="257" r:id="rId6"/>
    <p:sldId id="446" r:id="rId7"/>
    <p:sldId id="454" r:id="rId8"/>
    <p:sldId id="451" r:id="rId9"/>
    <p:sldId id="465" r:id="rId10"/>
    <p:sldId id="480" r:id="rId11"/>
    <p:sldId id="479" r:id="rId12"/>
    <p:sldId id="466" r:id="rId13"/>
    <p:sldId id="460" r:id="rId14"/>
    <p:sldId id="439" r:id="rId15"/>
    <p:sldId id="456" r:id="rId16"/>
    <p:sldId id="440" r:id="rId17"/>
    <p:sldId id="467" r:id="rId18"/>
    <p:sldId id="470" r:id="rId19"/>
    <p:sldId id="471" r:id="rId20"/>
    <p:sldId id="483" r:id="rId21"/>
    <p:sldId id="484" r:id="rId22"/>
    <p:sldId id="452" r:id="rId23"/>
    <p:sldId id="473" r:id="rId24"/>
    <p:sldId id="472" r:id="rId25"/>
    <p:sldId id="469" r:id="rId26"/>
    <p:sldId id="457" r:id="rId27"/>
    <p:sldId id="485" r:id="rId28"/>
    <p:sldId id="435" r:id="rId29"/>
    <p:sldId id="481" r:id="rId30"/>
    <p:sldId id="486" r:id="rId31"/>
    <p:sldId id="482" r:id="rId32"/>
    <p:sldId id="311" r:id="rId33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28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2017/9/7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weixin.qq.com/cgi-bin/menu/create?access_token=ACCESS_TOKEN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讲 自定义菜单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en-US" altLang="zh-CN" b="0" dirty="0"/>
              <a:t>PHP</a:t>
            </a:r>
            <a:r>
              <a:rPr lang="zh-CN" altLang="en-US" b="0" dirty="0"/>
              <a:t>扩展</a:t>
            </a:r>
            <a:r>
              <a:rPr lang="en-US" altLang="zh-CN" b="0" dirty="0"/>
              <a:t>CURL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17621" y="1628774"/>
            <a:ext cx="10012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能够连接通讯各种服务器、使用各种协议。目前支持的协议有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telnet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调用微信接口需要使用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扩展或是基于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的第三方库。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如何使用</a:t>
            </a:r>
            <a:r>
              <a:rPr lang="en-US" altLang="zh-CN" b="0" dirty="0"/>
              <a:t>CURL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500188"/>
            <a:ext cx="10447338" cy="32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的使用流程：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curl_init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初始化连接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curl_setopt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设置选项值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curl_exec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运行连接结果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curl_close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关闭连接。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原生</a:t>
            </a:r>
            <a:r>
              <a:rPr lang="en-US" altLang="zh-CN" b="0" dirty="0"/>
              <a:t>CURL</a:t>
            </a:r>
            <a:r>
              <a:rPr lang="zh-CN" altLang="en-US" b="0" dirty="0"/>
              <a:t>示例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57300" y="1614487"/>
            <a:ext cx="6557963" cy="423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初始化连接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$c=</a:t>
            </a: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curl_init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('http://www.baidu.com');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设置连接选项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返回的内容作为变量储存，而不是直接输出</a:t>
            </a:r>
          </a:p>
          <a:p>
            <a:pPr>
              <a:lnSpc>
                <a:spcPts val="2500"/>
              </a:lnSpc>
            </a:pP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curl_setopt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($</a:t>
            </a: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c,CURLOPT_RETURNTRANSFER,true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禁止 </a:t>
            </a: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cURL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 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验证对等证书，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//https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连接设置为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false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免去证书验证过程，直接返回数据</a:t>
            </a:r>
          </a:p>
          <a:p>
            <a:pPr>
              <a:lnSpc>
                <a:spcPts val="2500"/>
              </a:lnSpc>
            </a:pP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curl_setopt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($</a:t>
            </a: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c,CURLOPT_SSL_VERIFYPEER,false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执行请求，获取数据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$ret = </a:t>
            </a: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curl_exec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($c);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获取数据后关闭当前连接</a:t>
            </a:r>
          </a:p>
          <a:p>
            <a:pPr>
              <a:lnSpc>
                <a:spcPts val="2500"/>
              </a:lnSpc>
            </a:pP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curl_close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($c);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echo $ret;</a:t>
            </a:r>
            <a:endParaRPr lang="zh-CN" altLang="en-US" dirty="0"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7300" y="6029808"/>
            <a:ext cx="9286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运行此示例会显示百度搜索页面。</a:t>
            </a:r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使用第三方扩展库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828800"/>
            <a:ext cx="9904413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anlutro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/curl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composer require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anlutro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use 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anlutro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$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url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 = 'http://php.net/';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$curl = new 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anlutro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$request = $curl-&gt;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newRequest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('get', $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url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,[])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      -&gt;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setHeader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('Accept-Charset', 'utf-8')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      -&gt;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setOption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(CURLOPT_RETURNTRANSFER, true)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      -&gt;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setOption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(CURLOPT_SSL_VERIFYPEER, false);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$response = $request-&gt;send();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echo $response;</a:t>
            </a:r>
          </a:p>
          <a:p>
            <a:pPr marL="342900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运行此代码显示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PHP</a:t>
            </a: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官方网站页面</a:t>
            </a:r>
            <a:endParaRPr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47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JSON</a:t>
            </a:r>
            <a:r>
              <a:rPr lang="zh-CN" altLang="en-US" b="0" dirty="0"/>
              <a:t>基础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1" y="1614488"/>
            <a:ext cx="68326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是存储和交换文本信息的语法。类似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更小、更快，更易解析。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语法来描述数据对象，但是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仍然独立于语言和平台。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解析器和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库支持许多不同的编程语言。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语法的子集。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对象表示法语法的子集：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数据在名称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值对中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数据由逗号分隔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大括号保存对象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中括号保存数组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29589" y="1614488"/>
            <a:ext cx="3786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示例：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"name":"</a:t>
            </a:r>
            <a:r>
              <a:rPr lang="en-US" altLang="zh-CN" dirty="0" err="1"/>
              <a:t>AlbertWang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"age":"27",            </a:t>
            </a:r>
          </a:p>
          <a:p>
            <a:r>
              <a:rPr lang="en-US" altLang="zh-CN" dirty="0"/>
              <a:t>    "info":{</a:t>
            </a:r>
          </a:p>
          <a:p>
            <a:r>
              <a:rPr lang="en-US" altLang="zh-CN" dirty="0"/>
              <a:t>          "</a:t>
            </a:r>
            <a:r>
              <a:rPr lang="en-US" altLang="zh-CN" dirty="0" err="1"/>
              <a:t>sex":"male</a:t>
            </a:r>
            <a:r>
              <a:rPr lang="en-US" altLang="zh-CN" dirty="0"/>
              <a:t>",        </a:t>
            </a:r>
          </a:p>
          <a:p>
            <a:r>
              <a:rPr lang="en-US" altLang="zh-CN" dirty="0"/>
              <a:t>          "</a:t>
            </a:r>
            <a:r>
              <a:rPr lang="en-US" altLang="zh-CN" dirty="0" err="1"/>
              <a:t>native_place":"Hebei</a:t>
            </a:r>
            <a:r>
              <a:rPr lang="en-US" altLang="zh-CN" dirty="0"/>
              <a:t>“</a:t>
            </a:r>
          </a:p>
          <a:p>
            <a:r>
              <a:rPr lang="en-US" altLang="zh-CN" dirty="0"/>
              <a:t>    },</a:t>
            </a:r>
          </a:p>
          <a:p>
            <a:r>
              <a:rPr lang="en-US" altLang="zh-CN" dirty="0"/>
              <a:t>    "skill":[</a:t>
            </a:r>
          </a:p>
          <a:p>
            <a:r>
              <a:rPr lang="en-US" altLang="zh-CN" dirty="0"/>
              <a:t>         "PHP",</a:t>
            </a:r>
          </a:p>
          <a:p>
            <a:r>
              <a:rPr lang="en-US" altLang="zh-CN" dirty="0"/>
              <a:t>         "Python",</a:t>
            </a:r>
          </a:p>
          <a:p>
            <a:r>
              <a:rPr lang="en-US" altLang="zh-CN" dirty="0"/>
              <a:t>         "Linux“</a:t>
            </a:r>
          </a:p>
          <a:p>
            <a:r>
              <a:rPr lang="en-US" altLang="zh-CN" dirty="0"/>
              <a:t>    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823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46763" cy="685800"/>
          </a:xfrm>
        </p:spPr>
        <p:txBody>
          <a:bodyPr/>
          <a:lstStyle/>
          <a:p>
            <a:r>
              <a:rPr lang="en-US" altLang="zh-CN" b="0" dirty="0"/>
              <a:t>JSON</a:t>
            </a:r>
            <a:r>
              <a:rPr lang="zh-CN" altLang="en-US" b="0" dirty="0"/>
              <a:t>格式解析处理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43013" y="1814513"/>
            <a:ext cx="9672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($data);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把数组转换成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json_decode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data,true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6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46763" cy="685800"/>
          </a:xfrm>
        </p:spPr>
        <p:txBody>
          <a:bodyPr/>
          <a:lstStyle/>
          <a:p>
            <a:r>
              <a:rPr lang="en-US" altLang="zh-CN" b="0" dirty="0"/>
              <a:t>JSON</a:t>
            </a:r>
            <a:r>
              <a:rPr lang="zh-CN" altLang="en-US" b="0" dirty="0"/>
              <a:t>解析示例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43013" y="1814513"/>
            <a:ext cx="9672637" cy="326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data,$options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把数组转换成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json_decode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data,true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通常可以直接使用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($data);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后面的参数选项可以没有，网站开发过程中前后端显示数据不会有问题，但是微信服务器会检测数据编码，如果没有参数，在传递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编码后的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数据会返回错误信息。这种情况要使用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($data, JSON_UNESCAPED_UNICODE);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处理数据。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051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46763" cy="685800"/>
          </a:xfrm>
        </p:spPr>
        <p:txBody>
          <a:bodyPr/>
          <a:lstStyle/>
          <a:p>
            <a:r>
              <a:rPr lang="en-US" altLang="zh-CN" b="0" dirty="0"/>
              <a:t>JSON</a:t>
            </a:r>
            <a:r>
              <a:rPr lang="zh-CN" altLang="en-US" b="0" dirty="0"/>
              <a:t>解析对比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54098" y="4181748"/>
            <a:ext cx="9672637" cy="1951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返回数据：</a:t>
            </a:r>
            <a:endParaRPr lang="en-US" altLang="zh-CN" sz="2000" dirty="0"/>
          </a:p>
          <a:p>
            <a:pPr lvl="1">
              <a:lnSpc>
                <a:spcPts val="2900"/>
              </a:lnSpc>
            </a:pPr>
            <a:r>
              <a:rPr lang="pl-PL" altLang="zh-CN" sz="2000" dirty="0"/>
              <a:t>{"name":"\u6cb3\u5317\u5e08\u8303\u5927\u5b66","address":"\u6cb3\u5317\u77f3\u5bb6\u5e84\u88d5\u534e\u533a\u5357\u4e8c\u73af"}</a:t>
            </a:r>
            <a:endParaRPr lang="en-US" altLang="zh-CN" sz="2000" dirty="0"/>
          </a:p>
          <a:p>
            <a:pPr>
              <a:lnSpc>
                <a:spcPts val="29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900"/>
              </a:lnSpc>
            </a:pPr>
            <a:r>
              <a:rPr lang="en-US" altLang="zh-CN" sz="2000" dirty="0"/>
              <a:t>{"name":"</a:t>
            </a:r>
            <a:r>
              <a:rPr lang="zh-CN" altLang="en-US" sz="2000" dirty="0"/>
              <a:t>河北师范大学</a:t>
            </a:r>
            <a:r>
              <a:rPr lang="en-US" altLang="zh-CN" sz="2000" dirty="0"/>
              <a:t>","address":"</a:t>
            </a:r>
            <a:r>
              <a:rPr lang="zh-CN" altLang="en-US" sz="2000" dirty="0"/>
              <a:t>河北石家庄裕华区南二环</a:t>
            </a:r>
            <a:r>
              <a:rPr lang="en-US" altLang="zh-CN" sz="2000" dirty="0"/>
              <a:t>"}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7C55C4-0DF0-4067-B87D-72E96FA8F886}"/>
              </a:ext>
            </a:extLst>
          </p:cNvPr>
          <p:cNvSpPr/>
          <p:nvPr/>
        </p:nvSpPr>
        <p:spPr>
          <a:xfrm>
            <a:off x="1054098" y="1616925"/>
            <a:ext cx="85520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$json_test = [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'name'=&gt;'河北师范大学',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'address'=&gt;'河北省石家庄市裕华区南二环'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];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echo json_encode($json_test) . '&lt;br&gt;&lt;br&gt;';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echo json_encode($json_test,JSON_UNESCAPED_UNICODE);</a:t>
            </a:r>
          </a:p>
        </p:txBody>
      </p:sp>
    </p:spTree>
    <p:extLst>
      <p:ext uri="{BB962C8B-B14F-4D97-AF65-F5344CB8AC3E}">
        <p14:creationId xmlns:p14="http://schemas.microsoft.com/office/powerpoint/2010/main" val="1025370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dirty="0"/>
              <a:t>第三讲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IP</a:t>
            </a:r>
            <a:r>
              <a:rPr lang="zh-CN" altLang="en-US" b="0" dirty="0"/>
              <a:t>白名单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857375"/>
            <a:ext cx="9861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调用接口以前需要先把开发者服务器的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地址加入白名单列表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如果在本地测试，则把本地所在公网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也加入到白名单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不加入白名单，调用接口会失败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白名单机制是为了安全性考虑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59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 err="1"/>
              <a:t>access_token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157288" y="1814513"/>
            <a:ext cx="10372725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是公众号的全局唯一接口调用凭据，公众号调用各接口时都需使用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的存储至少要保留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个字符空间。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的有效期目前为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个小时，需定时刷新。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重复获取将导致上次获取的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失效。</a:t>
            </a:r>
          </a:p>
        </p:txBody>
      </p:sp>
    </p:spTree>
    <p:extLst>
      <p:ext uri="{BB962C8B-B14F-4D97-AF65-F5344CB8AC3E}">
        <p14:creationId xmlns:p14="http://schemas.microsoft.com/office/powerpoint/2010/main" val="3923890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调用微信接口的凭据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099" y="1685925"/>
            <a:ext cx="103727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）：申请微信公众号产生的唯一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开发者密码（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）：开发者密码是校验公众号开发者身份的密码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：每次由获取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接口获取后保存并用于其他接口的调用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接口以外，其他接口的调用流程：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获取有效的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之后要通过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与其他参数调用接口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微信为何要使用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，而不是直接使用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调用接口？</a:t>
            </a:r>
          </a:p>
        </p:txBody>
      </p:sp>
    </p:spTree>
    <p:extLst>
      <p:ext uri="{BB962C8B-B14F-4D97-AF65-F5344CB8AC3E}">
        <p14:creationId xmlns:p14="http://schemas.microsoft.com/office/powerpoint/2010/main" val="3631587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zh-CN" altLang="en-US" b="0" dirty="0"/>
              <a:t>获取</a:t>
            </a:r>
            <a:r>
              <a:rPr lang="en-US" altLang="zh-CN" b="0" dirty="0" err="1"/>
              <a:t>access_token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660358"/>
            <a:ext cx="105156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https://api.weixin.qq.com/cgi-bin/token?grant_type=client_credential&amp;appid=APPID&amp;secret=APPSECRET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923CA5-A562-4F63-974D-0F8CE9ADA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90462"/>
              </p:ext>
            </p:extLst>
          </p:nvPr>
        </p:nvGraphicFramePr>
        <p:xfrm>
          <a:off x="1178308" y="2728837"/>
          <a:ext cx="9416118" cy="1515988"/>
        </p:xfrm>
        <a:graphic>
          <a:graphicData uri="http://schemas.openxmlformats.org/drawingml/2006/table">
            <a:tbl>
              <a:tblPr/>
              <a:tblGrid>
                <a:gridCol w="1765522">
                  <a:extLst>
                    <a:ext uri="{9D8B030D-6E8A-4147-A177-3AD203B41FA5}">
                      <a16:colId xmlns:a16="http://schemas.microsoft.com/office/drawing/2014/main" val="659894200"/>
                    </a:ext>
                  </a:extLst>
                </a:gridCol>
                <a:gridCol w="1765522">
                  <a:extLst>
                    <a:ext uri="{9D8B030D-6E8A-4147-A177-3AD203B41FA5}">
                      <a16:colId xmlns:a16="http://schemas.microsoft.com/office/drawing/2014/main" val="2372074123"/>
                    </a:ext>
                  </a:extLst>
                </a:gridCol>
                <a:gridCol w="5885074">
                  <a:extLst>
                    <a:ext uri="{9D8B030D-6E8A-4147-A177-3AD203B41FA5}">
                      <a16:colId xmlns:a16="http://schemas.microsoft.com/office/drawing/2014/main" val="1010133272"/>
                    </a:ext>
                  </a:extLst>
                </a:gridCol>
              </a:tblGrid>
              <a:tr h="37899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 </a:t>
                      </a:r>
                      <a:endParaRPr lang="zh-CN" altLang="en-US" b="1" dirty="0">
                        <a:effectLst/>
                      </a:endParaRP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是否必须 </a:t>
                      </a:r>
                      <a:endParaRPr lang="zh-CN" altLang="en-US" b="1">
                        <a:effectLst/>
                      </a:endParaRP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b="1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476463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grant_type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access_token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填写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client_credential</a:t>
                      </a:r>
                      <a:endParaRPr 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946300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appid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第三方用户唯一凭证</a:t>
                      </a:r>
                      <a:endParaRPr lang="zh-CN" alt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917254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secret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第三方用户唯一凭证密钥，即</a:t>
                      </a:r>
                      <a:r>
                        <a:rPr lang="en-US" altLang="zh-CN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appsecret</a:t>
                      </a:r>
                      <a:endParaRPr lang="zh-CN" alt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62827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0800983-57EC-43E5-B7B1-FE97DD3876EF}"/>
              </a:ext>
            </a:extLst>
          </p:cNvPr>
          <p:cNvSpPr txBox="1"/>
          <p:nvPr/>
        </p:nvSpPr>
        <p:spPr>
          <a:xfrm>
            <a:off x="1355834" y="4656083"/>
            <a:ext cx="7273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成功调用返回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{"access_token":"ACCESS_TOKEN","expires_in":7200}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出错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{"errcode":40013,"errmsg":"invalid </a:t>
            </a:r>
            <a:r>
              <a:rPr lang="en-US" altLang="zh-CN" dirty="0" err="1"/>
              <a:t>appid</a:t>
            </a:r>
            <a:r>
              <a:rPr lang="en-US" altLang="zh-CN" dirty="0"/>
              <a:t>"}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514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zh-CN" altLang="en-US" b="0" dirty="0"/>
              <a:t>小练习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660358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封装一个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管理的类，用于快速获取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 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。要求：每次获取从已获得的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 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读取，如果没有或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 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过期则重新获取，否则直接返回已获取的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225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4852557" cy="685800"/>
          </a:xfrm>
        </p:spPr>
        <p:txBody>
          <a:bodyPr/>
          <a:lstStyle/>
          <a:p>
            <a:r>
              <a:rPr lang="zh-CN" altLang="en-US" b="0" dirty="0"/>
              <a:t>创建自定义菜单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7622" y="1603874"/>
            <a:ext cx="104984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在以上代码基础上实现自定义菜单功能：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https://api.weixin.qq.com/cgi-bin/menu/create?access_token=ACCESS_TOKEN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是创建自定义菜单的接口，把之前获取到的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正确返回数据格式：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{"errcode":0,"errmsg":"ok"}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错误返回数据格式：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{"errcode":40018,"errmsg":"invalid button name size"}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975475" cy="685800"/>
          </a:xfrm>
        </p:spPr>
        <p:txBody>
          <a:bodyPr/>
          <a:lstStyle/>
          <a:p>
            <a:r>
              <a:rPr lang="zh-CN" altLang="en-US" b="0" dirty="0"/>
              <a:t>获取自定义菜单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7287" y="1600200"/>
            <a:ext cx="9043987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获取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access_token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调用接口：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https://api.weixin.qq.com/cgi-bin/menu/get?access_token=ACCESS_TOKEN</a:t>
            </a:r>
          </a:p>
        </p:txBody>
      </p:sp>
    </p:spTree>
    <p:extLst>
      <p:ext uri="{BB962C8B-B14F-4D97-AF65-F5344CB8AC3E}">
        <p14:creationId xmlns:p14="http://schemas.microsoft.com/office/powerpoint/2010/main" val="1233054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975475" cy="685800"/>
          </a:xfrm>
        </p:spPr>
        <p:txBody>
          <a:bodyPr/>
          <a:lstStyle/>
          <a:p>
            <a:r>
              <a:rPr lang="zh-CN" altLang="en-US" b="0" dirty="0"/>
              <a:t>获取自定义菜单输出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4B9E95-F341-455B-BC08-7BAE86F19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764" y="1545472"/>
            <a:ext cx="7486035" cy="51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4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975475" cy="685800"/>
          </a:xfrm>
        </p:spPr>
        <p:txBody>
          <a:bodyPr/>
          <a:lstStyle/>
          <a:p>
            <a:r>
              <a:rPr lang="zh-CN" altLang="en-US" b="0" dirty="0"/>
              <a:t>删除自定义菜单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7287" y="1600200"/>
            <a:ext cx="90439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删除自定义菜单接口：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https://api.weixin.qq.com/cgi-bin/menu/delete?access_token=ACCESS_TOKEN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对应创建接口，正确的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Json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返回结果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{"errcode":0,"errmsg":"ok"}</a:t>
            </a:r>
          </a:p>
        </p:txBody>
      </p:sp>
    </p:spTree>
    <p:extLst>
      <p:ext uri="{BB962C8B-B14F-4D97-AF65-F5344CB8AC3E}">
        <p14:creationId xmlns:p14="http://schemas.microsoft.com/office/powerpoint/2010/main" val="1036375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课程概要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00150" y="1857375"/>
            <a:ext cx="1021556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了解什么是微信测试号，并配置测试号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微信接口的格式是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数据，并且发起请求是使用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，先介绍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扩展以及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格式化数据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在以上基础上，讲解微信接口调用流程，获取并使用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调用微信自定菜单创建接口创建菜单。</a:t>
            </a:r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第一节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什么是微信测试号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757363"/>
            <a:ext cx="1010126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未认证的服务号以及已认证和未认证的订阅号接口权限有限，很多接口不能调用。微信公众平台提供了测试号可以体验所有的微信接口，用于开发测试之用。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在微信公众平台开发者工具里面有公众平台测试账号选项，微信测试号使用微信客户端扫码既可登录。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测试号可以使用所有微信公众平台提供的接口，推出的目的就是针对开发者测试使用。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178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935279" cy="685800"/>
          </a:xfrm>
        </p:spPr>
        <p:txBody>
          <a:bodyPr/>
          <a:lstStyle/>
          <a:p>
            <a:r>
              <a:rPr lang="zh-CN" altLang="en-US" b="0" dirty="0"/>
              <a:t>如何申请微信测试号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757363"/>
            <a:ext cx="10101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登录微信公众号，之后打开左侧导航下边的开发者工具，页面有‘公众平台测试账号’选项，点击进入。之后弹出的页面，直接点击登录会显示二维码，使用手机微信扫码即可登录。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5DECA7-1F4B-4FEC-A04D-3160E98B0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3353505"/>
            <a:ext cx="6736388" cy="30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5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关注测试号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757363"/>
            <a:ext cx="637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登陆后使用自己的微信号关注测试号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1" y="2400298"/>
            <a:ext cx="11972809" cy="390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0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测试号与</a:t>
            </a:r>
            <a:r>
              <a:rPr lang="en-US" altLang="zh-CN" b="0" dirty="0"/>
              <a:t>URL</a:t>
            </a:r>
            <a:r>
              <a:rPr lang="zh-CN" altLang="en-US" b="0" dirty="0"/>
              <a:t>验证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5863" y="1814513"/>
            <a:ext cx="10270413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验证与普通公众号一致，但是没有加密选项。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测试号没有加密功能，不能配置加密密钥与加密模式。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第二讲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8491</TotalTime>
  <Words>1677</Words>
  <Application>Microsoft Office PowerPoint</Application>
  <PresentationFormat>宽屏</PresentationFormat>
  <Paragraphs>175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Microsoft JhengHei</vt:lpstr>
      <vt:lpstr>冬青黑体简体中文 W3</vt:lpstr>
      <vt:lpstr>冬青黑体简体中文 W6</vt:lpstr>
      <vt:lpstr>仿宋</vt:lpstr>
      <vt:lpstr>宋体</vt:lpstr>
      <vt:lpstr>微软雅黑</vt:lpstr>
      <vt:lpstr>Arial</vt:lpstr>
      <vt:lpstr>Arial Narrow</vt:lpstr>
      <vt:lpstr>Calibri</vt:lpstr>
      <vt:lpstr>Calibri Light</vt:lpstr>
      <vt:lpstr>Consolas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1732</cp:revision>
  <dcterms:created xsi:type="dcterms:W3CDTF">2014-07-07T13:10:41Z</dcterms:created>
  <dcterms:modified xsi:type="dcterms:W3CDTF">2017-09-07T01:07:55Z</dcterms:modified>
</cp:coreProperties>
</file>