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62" r:id="rId3"/>
    <p:sldMasterId id="2147483674" r:id="rId4"/>
    <p:sldMasterId id="2147483676" r:id="rId5"/>
  </p:sldMasterIdLst>
  <p:notesMasterIdLst>
    <p:notesMasterId r:id="rId35"/>
  </p:notesMasterIdLst>
  <p:handoutMasterIdLst>
    <p:handoutMasterId r:id="rId36"/>
  </p:handoutMasterIdLst>
  <p:sldIdLst>
    <p:sldId id="257" r:id="rId6"/>
    <p:sldId id="615" r:id="rId7"/>
    <p:sldId id="549" r:id="rId8"/>
    <p:sldId id="539" r:id="rId9"/>
    <p:sldId id="541" r:id="rId10"/>
    <p:sldId id="555" r:id="rId11"/>
    <p:sldId id="570" r:id="rId12"/>
    <p:sldId id="545" r:id="rId13"/>
    <p:sldId id="592" r:id="rId14"/>
    <p:sldId id="568" r:id="rId15"/>
    <p:sldId id="544" r:id="rId16"/>
    <p:sldId id="614" r:id="rId17"/>
    <p:sldId id="547" r:id="rId18"/>
    <p:sldId id="548" r:id="rId19"/>
    <p:sldId id="551" r:id="rId20"/>
    <p:sldId id="550" r:id="rId21"/>
    <p:sldId id="552" r:id="rId22"/>
    <p:sldId id="553" r:id="rId23"/>
    <p:sldId id="554" r:id="rId24"/>
    <p:sldId id="569" r:id="rId25"/>
    <p:sldId id="567" r:id="rId26"/>
    <p:sldId id="608" r:id="rId27"/>
    <p:sldId id="610" r:id="rId28"/>
    <p:sldId id="612" r:id="rId29"/>
    <p:sldId id="613" r:id="rId30"/>
    <p:sldId id="606" r:id="rId31"/>
    <p:sldId id="607" r:id="rId32"/>
    <p:sldId id="609" r:id="rId33"/>
    <p:sldId id="31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/>
  <p:cmAuthor id="2" name="363787211@qq.com" initials="3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238" autoAdjust="0"/>
  </p:normalViewPr>
  <p:slideViewPr>
    <p:cSldViewPr snapToGrid="0">
      <p:cViewPr varScale="1">
        <p:scale>
          <a:sx n="82" d="100"/>
          <a:sy n="82" d="100"/>
        </p:scale>
        <p:origin x="96" y="150"/>
      </p:cViewPr>
      <p:guideLst>
        <p:guide orient="horz" pos="2160"/>
        <p:guide pos="52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charset="0"/>
                <a:ea typeface="宋体" panose="02010600030101010101" pitchFamily="2" charset="-122"/>
              </a:rPr>
              <a:t>29</a:t>
            </a:fld>
            <a:endParaRPr lang="zh-CN" altLang="en-US" sz="1200">
              <a:latin typeface="Calibri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3EBB0-3E92-4CF1-B409-20C6A5789506}" type="datetimeFigureOut">
              <a:rPr lang="zh-CN" altLang="en-US"/>
              <a:t>2017/02/28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B2CC7-3DCD-4B96-9767-B1EAA6C3BE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2017/02/28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pic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pic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charset="0"/>
              <a:buChar char="p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pic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2017/02/28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t>2017/02/28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2017/02/28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10" name="Slide Number Placeholder 4"/>
          <p:cNvSpPr txBox="1"/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10" name="Slide Number Placeholder 4"/>
          <p:cNvSpPr txBox="1"/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slide" Target="slide1.xml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" Target="slide1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slide" Target="slide1.xml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 fontScale="97500"/>
          </a:bodyPr>
          <a:lstStyle/>
          <a:p>
            <a:r>
              <a:rPr lang="zh-CN" altLang="en-US" dirty="0" smtClean="0"/>
              <a:t>第</a:t>
            </a:r>
            <a:r>
              <a:rPr lang="en-US" altLang="zh-CN" smtClean="0"/>
              <a:t>10</a:t>
            </a:r>
            <a:r>
              <a:rPr lang="zh-CN" altLang="en-US" smtClean="0"/>
              <a:t>讲  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——PHP</a:t>
            </a:r>
            <a:r>
              <a:rPr lang="zh-CN" altLang="en-US" dirty="0"/>
              <a:t>高性能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模块模式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模块模式是以mod_php5模块的形式集成，此时mod_php5模块的作用是接收Apache传递过来的PHP文件请求，并处理这些请求，然后将处理后的结果返回给Apache</a:t>
            </a:r>
          </a:p>
          <a:p>
            <a:r>
              <a:rPr lang="zh-CN" altLang="en-US"/>
              <a:t>通过修改Apache的配置文件httpd.conf</a:t>
            </a:r>
            <a:r>
              <a:rPr lang="zh-CN" altLang="en-US">
                <a:sym typeface="+mn-ea"/>
              </a:rPr>
              <a:t>来加载模块：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    LoadModule php5_module modules/mod_php5.so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如果在Apache启动前在其配置文件中配置好了PHP模块，PHP模块通过注册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pache的ap_hook_post_config挂钩，在Apache启动的时候启动此模块以接受PHP文件的请求。该模式是在</a:t>
            </a:r>
            <a:r>
              <a:rPr lang="en-US" altLang="zh-CN">
                <a:solidFill>
                  <a:schemeClr val="tx1"/>
                </a:solidFill>
              </a:rPr>
              <a:t>CGI</a:t>
            </a:r>
            <a:r>
              <a:rPr lang="zh-CN" altLang="en-US">
                <a:solidFill>
                  <a:schemeClr val="tx1"/>
                </a:solidFill>
              </a:rPr>
              <a:t>基础上的一种扩展，加快</a:t>
            </a:r>
            <a:r>
              <a:rPr lang="en-US" altLang="zh-CN">
                <a:solidFill>
                  <a:schemeClr val="tx1"/>
                </a:solidFill>
              </a:rPr>
              <a:t>PHP</a:t>
            </a:r>
            <a:r>
              <a:rPr lang="zh-CN" altLang="en-US">
                <a:solidFill>
                  <a:schemeClr val="tx1"/>
                </a:solidFill>
              </a:rPr>
              <a:t>运行效率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ISAPI模式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/>
              <a:t>ISAPI（Internet Server Application Program Interface）是微软提供的一套面向Internet服务的API接口，一个ISAPI的DLL，可以在被用户请求激活后长驻内存，等待用户的另一个请求，还可以在一个DLL里设置多个用户请求处理函数，此外，ISAPI的DLL应用程序和WWW服务器处于同一个进程中，效率要显著高于CGI（由于微软的排他性，只能运行于windows环境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800" b="1" spc="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PHP</a:t>
            </a:r>
            <a:r>
              <a:rPr lang="zh-CN" altLang="en-US" sz="2800" b="1" spc="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运行模式</a:t>
            </a: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" action="ppaction://noaction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服务器的安装与配置</a:t>
            </a: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" action="ppaction://noaction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MH_Others_3"/>
          <p:cNvCxnSpPr/>
          <p:nvPr>
            <p:custDataLst>
              <p:tags r:id="rId12"/>
            </p:custDataLst>
          </p:nvPr>
        </p:nvCxnSpPr>
        <p:spPr>
          <a:xfrm>
            <a:off x="3398974" y="506619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Entry_2">
            <a:hlinkClick r:id="" action="ppaction://noaction"/>
          </p:cNvPr>
          <p:cNvSpPr txBox="1"/>
          <p:nvPr>
            <p:custDataLst>
              <p:tags r:id="rId13"/>
            </p:custDataLst>
          </p:nvPr>
        </p:nvSpPr>
        <p:spPr>
          <a:xfrm>
            <a:off x="4075289" y="462067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</a:p>
        </p:txBody>
      </p:sp>
      <p:cxnSp>
        <p:nvCxnSpPr>
          <p:cNvPr id="5" name="MH_Others_4"/>
          <p:cNvCxnSpPr/>
          <p:nvPr>
            <p:custDataLst>
              <p:tags r:id="rId14"/>
            </p:custDataLst>
          </p:nvPr>
        </p:nvCxnSpPr>
        <p:spPr>
          <a:xfrm flipH="1">
            <a:off x="3875527" y="468800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H_Number_2">
            <a:hlinkClick r:id="" action="ppaction://noaction"/>
          </p:cNvPr>
          <p:cNvSpPr txBox="1"/>
          <p:nvPr>
            <p:custDataLst>
              <p:tags r:id="rId15"/>
            </p:custDataLst>
          </p:nvPr>
        </p:nvSpPr>
        <p:spPr>
          <a:xfrm>
            <a:off x="3398973" y="458514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zh-CN"/>
              <a:t>服务器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/>
              <a:t>Apache，一种开放源码的HTTP服务器，可以在大多数计算机操作系统中运行，由于其多平台和安全性被广泛使用，是最流行的Web服务器端软件之一</a:t>
            </a:r>
          </a:p>
          <a:p>
            <a:r>
              <a:rPr lang="zh-CN" altLang="en-US"/>
              <a:t>它快速、可靠并且可通过简单的API扩展，Perl/Python等解释器可被编译到服务器中</a:t>
            </a:r>
          </a:p>
          <a:p>
            <a:r>
              <a:rPr lang="en-US" altLang="zh-CN"/>
              <a:t>Apache</a:t>
            </a:r>
            <a:r>
              <a:rPr lang="zh-CN" altLang="en-US"/>
              <a:t>并不是没有缺点，它最为诟病的一点是变得越来越重，被普遍认为是重量级的</a:t>
            </a:r>
            <a:r>
              <a:rPr lang="en-US" altLang="zh-CN"/>
              <a:t>WEB</a:t>
            </a:r>
            <a:r>
              <a:rPr lang="zh-CN" altLang="en-US"/>
              <a:t>服务器。近年来又出现了一些轻量级的服务器如</a:t>
            </a:r>
            <a:r>
              <a:rPr lang="en-US" altLang="zh-CN"/>
              <a:t>lighttpd,nginx</a:t>
            </a:r>
            <a:r>
              <a:rPr lang="zh-CN" altLang="en-US"/>
              <a:t>，这些服务器的运行效率很高，但是成熟度没有</a:t>
            </a:r>
            <a:r>
              <a:rPr lang="en-US" altLang="zh-CN"/>
              <a:t>Apache</a:t>
            </a:r>
            <a:r>
              <a:rPr lang="zh-CN" altLang="en-US"/>
              <a:t>高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en-US"/>
              <a:t>和</a:t>
            </a:r>
            <a:r>
              <a:rPr lang="en-US" altLang="zh-CN"/>
              <a:t>PHP</a:t>
            </a:r>
            <a:r>
              <a:rPr lang="zh-CN" altLang="en-US"/>
              <a:t>在网络中的位置</a:t>
            </a:r>
          </a:p>
        </p:txBody>
      </p:sp>
      <p:sp>
        <p:nvSpPr>
          <p:cNvPr id="2" name="矩形 1"/>
          <p:cNvSpPr/>
          <p:nvPr/>
        </p:nvSpPr>
        <p:spPr>
          <a:xfrm>
            <a:off x="641350" y="3236595"/>
            <a:ext cx="1094740" cy="132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</a:p>
        </p:txBody>
      </p:sp>
      <p:sp>
        <p:nvSpPr>
          <p:cNvPr id="3" name="矩形 2"/>
          <p:cNvSpPr/>
          <p:nvPr/>
        </p:nvSpPr>
        <p:spPr>
          <a:xfrm>
            <a:off x="4089400" y="3236595"/>
            <a:ext cx="1080770" cy="132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4" name="矩形 3"/>
          <p:cNvSpPr/>
          <p:nvPr/>
        </p:nvSpPr>
        <p:spPr>
          <a:xfrm>
            <a:off x="6125210" y="3236595"/>
            <a:ext cx="1082675" cy="132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html/php...</a:t>
            </a:r>
          </a:p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7" name="圆柱形 6"/>
          <p:cNvSpPr/>
          <p:nvPr/>
        </p:nvSpPr>
        <p:spPr>
          <a:xfrm>
            <a:off x="10064115" y="3236595"/>
            <a:ext cx="1153160" cy="14547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684905" y="2921635"/>
            <a:ext cx="3923665" cy="20027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751965" y="3515360"/>
            <a:ext cx="2364105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189470" y="3514090"/>
            <a:ext cx="2880995" cy="127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736090" y="4284345"/>
            <a:ext cx="2367915" cy="1143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7212965" y="4272280"/>
            <a:ext cx="2884170" cy="508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151755" y="3515360"/>
            <a:ext cx="988695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164455" y="4284345"/>
            <a:ext cx="98933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875155" y="3032125"/>
            <a:ext cx="150114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92090" y="3032125"/>
            <a:ext cx="95504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003540" y="3032125"/>
            <a:ext cx="17506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960995" y="4272280"/>
            <a:ext cx="17506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934210" y="4272280"/>
            <a:ext cx="17506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返回静态页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en-US"/>
              <a:t>安装注意的问题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/>
              <a:t>80</a:t>
            </a:r>
            <a:r>
              <a:rPr lang="zh-CN" altLang="en-US"/>
              <a:t>端口是否被占用</a:t>
            </a:r>
          </a:p>
          <a:p>
            <a:r>
              <a:rPr lang="en-US" altLang="zh-CN"/>
              <a:t>Apache</a:t>
            </a:r>
            <a:r>
              <a:rPr lang="zh-CN" altLang="en-US"/>
              <a:t>是否安装：安装命令</a:t>
            </a:r>
            <a:r>
              <a:rPr lang="zh-CN" altLang="en-US">
                <a:solidFill>
                  <a:srgbClr val="FF0000"/>
                </a:solidFill>
              </a:rPr>
              <a:t>httpd.exe -k install</a:t>
            </a:r>
          </a:p>
          <a:p>
            <a:r>
              <a:rPr lang="zh-CN" altLang="en-US">
                <a:solidFill>
                  <a:schemeClr val="tx1"/>
                </a:solidFill>
              </a:rPr>
              <a:t>ServerRoot路径配置是否正确</a:t>
            </a:r>
          </a:p>
          <a:p>
            <a:r>
              <a:rPr lang="zh-CN" altLang="en-US">
                <a:solidFill>
                  <a:schemeClr val="tx1"/>
                </a:solidFill>
              </a:rPr>
              <a:t>ServerName注释是否开启</a:t>
            </a:r>
          </a:p>
          <a:p>
            <a:r>
              <a:rPr lang="zh-CN" altLang="en-US">
                <a:solidFill>
                  <a:schemeClr val="tx1"/>
                </a:solidFill>
              </a:rPr>
              <a:t>DocumentRoot路径是否正确</a:t>
            </a:r>
          </a:p>
          <a:p>
            <a:r>
              <a:rPr lang="en-US" altLang="zh-CN">
                <a:solidFill>
                  <a:schemeClr val="tx1"/>
                </a:solidFill>
              </a:rPr>
              <a:t>httpd.conf</a:t>
            </a:r>
            <a:r>
              <a:rPr lang="zh-CN" altLang="en-US">
                <a:solidFill>
                  <a:schemeClr val="tx1"/>
                </a:solidFill>
              </a:rPr>
              <a:t>配置文件修改后是否重启了</a:t>
            </a:r>
            <a:r>
              <a:rPr lang="en-US" altLang="zh-CN">
                <a:solidFill>
                  <a:schemeClr val="tx1"/>
                </a:solidFill>
              </a:rPr>
              <a:t>Apache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zh-CN"/>
              <a:t>操作命令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httpd -k </a:t>
            </a:r>
            <a:r>
              <a:rPr lang="en-US" altLang="zh-CN">
                <a:solidFill>
                  <a:srgbClr val="FF0000"/>
                </a:solidFill>
              </a:rPr>
              <a:t>start</a:t>
            </a:r>
            <a:r>
              <a:rPr lang="en-US" altLang="zh-CN"/>
              <a:t>[</a:t>
            </a:r>
            <a:r>
              <a:rPr lang="zh-CN" altLang="en-US"/>
              <a:t>shutdown</a:t>
            </a:r>
            <a:r>
              <a:rPr lang="en-US" altLang="zh-CN"/>
              <a:t>|</a:t>
            </a:r>
            <a:r>
              <a:rPr lang="zh-CN" altLang="en-US"/>
              <a:t>stop</a:t>
            </a:r>
            <a:r>
              <a:rPr lang="en-US" altLang="zh-CN"/>
              <a:t>|</a:t>
            </a:r>
            <a:r>
              <a:rPr lang="zh-CN" altLang="en-US"/>
              <a:t>restart</a:t>
            </a:r>
            <a:r>
              <a:rPr lang="en-US" altLang="zh-CN"/>
              <a:t>]</a:t>
            </a:r>
          </a:p>
          <a:p>
            <a:r>
              <a:rPr lang="en-US" altLang="zh-CN"/>
              <a:t>start	</a:t>
            </a:r>
            <a:r>
              <a:rPr lang="zh-CN" altLang="en-US"/>
              <a:t>开启</a:t>
            </a:r>
          </a:p>
          <a:p>
            <a:r>
              <a:rPr lang="en-US" altLang="zh-CN"/>
              <a:t>shutdown	</a:t>
            </a:r>
            <a:r>
              <a:rPr lang="zh-CN" altLang="en-US"/>
              <a:t>关闭</a:t>
            </a:r>
          </a:p>
          <a:p>
            <a:r>
              <a:rPr lang="en-US" altLang="zh-CN"/>
              <a:t>stop	</a:t>
            </a:r>
            <a:r>
              <a:rPr lang="zh-CN" altLang="en-US"/>
              <a:t>停止</a:t>
            </a:r>
          </a:p>
          <a:p>
            <a:r>
              <a:rPr lang="en-US" altLang="zh-CN"/>
              <a:t>restart	</a:t>
            </a:r>
            <a:r>
              <a:rPr lang="zh-CN" altLang="en-US"/>
              <a:t>重启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en-US"/>
              <a:t>配置端口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Apache</a:t>
            </a:r>
            <a:r>
              <a:rPr lang="zh-CN" altLang="en-US"/>
              <a:t>这个</a:t>
            </a:r>
            <a:r>
              <a:rPr lang="en-US" altLang="zh-CN"/>
              <a:t>WEB</a:t>
            </a:r>
            <a:r>
              <a:rPr lang="zh-CN" altLang="en-US"/>
              <a:t>服务，默认监听的是</a:t>
            </a:r>
            <a:r>
              <a:rPr lang="en-US" altLang="zh-CN"/>
              <a:t>80</a:t>
            </a:r>
            <a:r>
              <a:rPr lang="zh-CN" altLang="en-US"/>
              <a:t>端口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一个服务器可以有</a:t>
            </a:r>
            <a:r>
              <a:rPr lang="en-US" altLang="zh-CN"/>
              <a:t>1~65535</a:t>
            </a:r>
            <a:r>
              <a:rPr lang="zh-CN" altLang="en-US"/>
              <a:t>端口号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查看当前有哪些端口被监听：</a:t>
            </a:r>
            <a:r>
              <a:rPr lang="en-US" altLang="zh-CN">
                <a:solidFill>
                  <a:srgbClr val="FF0000"/>
                </a:solidFill>
              </a:rPr>
              <a:t>netstat -anb</a:t>
            </a: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小技巧：</a:t>
            </a:r>
            <a:r>
              <a:rPr lang="zh-CN" altLang="en-US">
                <a:solidFill>
                  <a:schemeClr val="tx1"/>
                </a:solidFill>
              </a:rPr>
              <a:t>一段端口号比较大的就比较危险，在网络运维中端口越少越安全。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zh-CN" altLang="en-US">
                <a:solidFill>
                  <a:schemeClr val="tx1"/>
                </a:solidFill>
              </a:rPr>
              <a:t>如果发现有异常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木马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病毒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端口被监听，查看端口</a:t>
            </a:r>
            <a:r>
              <a:rPr lang="en-US" altLang="zh-CN">
                <a:solidFill>
                  <a:schemeClr val="tx1"/>
                </a:solidFill>
              </a:rPr>
              <a:t>PID</a:t>
            </a:r>
            <a:r>
              <a:rPr lang="zh-CN" altLang="en-US">
                <a:solidFill>
                  <a:schemeClr val="tx1"/>
                </a:solidFill>
              </a:rPr>
              <a:t>号，杀死该端口进程</a:t>
            </a:r>
          </a:p>
          <a:p>
            <a:r>
              <a:rPr lang="zh-CN" altLang="en-US">
                <a:solidFill>
                  <a:schemeClr val="tx1"/>
                </a:solidFill>
              </a:rPr>
              <a:t>配置端口：修改</a:t>
            </a:r>
            <a:r>
              <a:rPr lang="en-US" altLang="zh-CN">
                <a:solidFill>
                  <a:schemeClr val="tx1"/>
                </a:solidFill>
              </a:rPr>
              <a:t>httpd.conf</a:t>
            </a:r>
            <a:r>
              <a:rPr lang="zh-CN" altLang="en-US">
                <a:solidFill>
                  <a:schemeClr val="tx1"/>
                </a:solidFill>
              </a:rPr>
              <a:t>文件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rgbClr val="FF0000"/>
                </a:solidFill>
              </a:rPr>
              <a:t>Listen:8080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重启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Apahce</a:t>
            </a: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Apache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可以监听多个端口，但是意义不大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en-US"/>
              <a:t>的目录结构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lnSpc>
                <a:spcPct val="100000"/>
              </a:lnSpc>
            </a:pPr>
            <a:r>
              <a:rPr lang="en-US" altLang="zh-CN"/>
              <a:t>bin--------</a:t>
            </a:r>
            <a:r>
              <a:rPr lang="zh-CN" altLang="en-US"/>
              <a:t>存放</a:t>
            </a:r>
            <a:r>
              <a:rPr lang="en-US" altLang="zh-CN"/>
              <a:t>Apache</a:t>
            </a:r>
            <a:r>
              <a:rPr lang="zh-CN" altLang="en-US"/>
              <a:t>常用的命令，比如</a:t>
            </a:r>
            <a:r>
              <a:rPr lang="en-US" altLang="zh-CN"/>
              <a:t>httpd</a:t>
            </a:r>
          </a:p>
          <a:p>
            <a:pPr fontAlgn="auto">
              <a:lnSpc>
                <a:spcPct val="100000"/>
              </a:lnSpc>
            </a:pPr>
            <a:r>
              <a:rPr lang="en-US" altLang="zh-CN"/>
              <a:t>cgi-bin----</a:t>
            </a:r>
            <a:r>
              <a:rPr lang="zh-CN" altLang="en-US"/>
              <a:t>存放</a:t>
            </a:r>
            <a:r>
              <a:rPr lang="en-US" altLang="zh-CN"/>
              <a:t>Linux/Unix</a:t>
            </a:r>
            <a:r>
              <a:rPr lang="zh-CN" altLang="en-US"/>
              <a:t>下脚本文件</a:t>
            </a:r>
          </a:p>
          <a:p>
            <a:pPr fontAlgn="auto">
              <a:lnSpc>
                <a:spcPct val="100000"/>
              </a:lnSpc>
            </a:pPr>
            <a:r>
              <a:rPr lang="en-US" altLang="zh-CN"/>
              <a:t>conf-------</a:t>
            </a:r>
            <a:r>
              <a:rPr lang="zh-CN" altLang="en-US"/>
              <a:t>存放</a:t>
            </a:r>
            <a:r>
              <a:rPr lang="en-US" altLang="zh-CN">
                <a:sym typeface="+mn-ea"/>
              </a:rPr>
              <a:t>Apache</a:t>
            </a:r>
            <a:r>
              <a:rPr lang="zh-CN" altLang="en-US">
                <a:sym typeface="+mn-ea"/>
              </a:rPr>
              <a:t>服务器的配置文件</a:t>
            </a:r>
          </a:p>
          <a:p>
            <a:pPr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error------</a:t>
            </a:r>
            <a:r>
              <a:rPr lang="zh-CN" altLang="en-US">
                <a:sym typeface="+mn-ea"/>
              </a:rPr>
              <a:t>存放</a:t>
            </a:r>
            <a:r>
              <a:rPr lang="en-US" altLang="zh-CN">
                <a:sym typeface="+mn-ea"/>
              </a:rPr>
              <a:t>Apache</a:t>
            </a:r>
            <a:r>
              <a:rPr lang="zh-CN" altLang="en-US">
                <a:sym typeface="+mn-ea"/>
              </a:rPr>
              <a:t>服务器的错误信息文件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htdocs----WEB</a:t>
            </a:r>
            <a:r>
              <a:rPr lang="zh-CN" altLang="en-US">
                <a:sym typeface="+mn-ea"/>
              </a:rPr>
              <a:t>应用所在的目录，如程序文件或源码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icons------</a:t>
            </a:r>
            <a:r>
              <a:rPr lang="zh-CN" altLang="en-US">
                <a:sym typeface="+mn-ea"/>
              </a:rPr>
              <a:t>存放</a:t>
            </a:r>
            <a:r>
              <a:rPr lang="en-US" altLang="zh-CN">
                <a:sym typeface="+mn-ea"/>
              </a:rPr>
              <a:t>Apache</a:t>
            </a:r>
            <a:r>
              <a:rPr lang="zh-CN" altLang="en-US">
                <a:sym typeface="+mn-ea"/>
              </a:rPr>
              <a:t>图标文件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include----</a:t>
            </a:r>
            <a:r>
              <a:rPr lang="zh-CN" altLang="en-US">
                <a:sym typeface="+mn-ea"/>
              </a:rPr>
              <a:t>存放</a:t>
            </a:r>
            <a:r>
              <a:rPr lang="en-US" altLang="zh-CN">
                <a:sym typeface="+mn-ea"/>
              </a:rPr>
              <a:t>Apache</a:t>
            </a:r>
            <a:r>
              <a:rPr lang="zh-CN" altLang="en-US">
                <a:sym typeface="+mn-ea"/>
              </a:rPr>
              <a:t>引入文件</a:t>
            </a:r>
          </a:p>
          <a:p>
            <a:pPr algn="l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logs-------</a:t>
            </a:r>
            <a:r>
              <a:rPr lang="zh-CN" altLang="en-US">
                <a:sym typeface="+mn-ea"/>
              </a:rPr>
              <a:t>存放</a:t>
            </a:r>
            <a:r>
              <a:rPr lang="en-US" altLang="zh-CN">
                <a:sym typeface="+mn-ea"/>
              </a:rPr>
              <a:t>Apache</a:t>
            </a:r>
            <a:r>
              <a:rPr lang="zh-CN" altLang="en-US">
                <a:sym typeface="+mn-ea"/>
              </a:rPr>
              <a:t>日志文件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manual</a:t>
            </a:r>
            <a:r>
              <a:rPr lang="en-US" altLang="zh-CN">
                <a:sym typeface="+mn-ea"/>
              </a:rPr>
              <a:t>----</a:t>
            </a:r>
            <a:r>
              <a:rPr lang="zh-CN" altLang="en-US">
                <a:sym typeface="+mn-ea"/>
              </a:rPr>
              <a:t>存放</a:t>
            </a:r>
            <a:r>
              <a:rPr lang="en-US" altLang="zh-CN">
                <a:sym typeface="+mn-ea"/>
              </a:rPr>
              <a:t>Apache</a:t>
            </a:r>
            <a:r>
              <a:rPr lang="zh-CN" altLang="en-US">
                <a:sym typeface="+mn-ea"/>
              </a:rPr>
              <a:t>帮助手册</a:t>
            </a:r>
          </a:p>
          <a:p>
            <a:pPr algn="l"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modules</a:t>
            </a:r>
            <a:r>
              <a:rPr lang="en-US" altLang="zh-CN">
                <a:sym typeface="+mn-ea"/>
              </a:rPr>
              <a:t>---</a:t>
            </a:r>
            <a:r>
              <a:rPr lang="zh-CN" altLang="en-US">
                <a:sym typeface="+mn-ea"/>
              </a:rPr>
              <a:t>存放</a:t>
            </a:r>
            <a:r>
              <a:rPr lang="en-US" altLang="zh-CN">
                <a:sym typeface="+mn-ea"/>
              </a:rPr>
              <a:t>Apache</a:t>
            </a:r>
            <a:r>
              <a:rPr lang="zh-CN" altLang="en-US">
                <a:sym typeface="+mn-ea"/>
              </a:rPr>
              <a:t>各个模块二进制文件</a:t>
            </a:r>
            <a:r>
              <a:rPr lang="en-US" altLang="zh-CN">
                <a:sym typeface="+mn-ea"/>
              </a:rPr>
              <a:t>*.so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en-US"/>
              <a:t>配置虚拟目录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配置虚拟目录，在</a:t>
            </a:r>
            <a:r>
              <a:rPr lang="en-US" altLang="zh-CN"/>
              <a:t>httpd.conf</a:t>
            </a:r>
            <a:r>
              <a:rPr lang="zh-CN" altLang="en-US"/>
              <a:t>文件的</a:t>
            </a:r>
            <a:r>
              <a:rPr lang="zh-CN" altLang="en-US">
                <a:solidFill>
                  <a:srgbClr val="FF0000"/>
                </a:solidFill>
              </a:rPr>
              <a:t>&lt;IfModule dir_module&gt;</a:t>
            </a:r>
            <a:r>
              <a:rPr lang="zh-CN" altLang="en-US"/>
              <a:t>节点后添加如下代码：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&lt;IfModule dir_module&gt;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DirectoryIndex index.html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/>
              <a:t>	Alias /news  </a:t>
            </a:r>
            <a:r>
              <a:rPr lang="en-US" altLang="zh-CN" sz="2000">
                <a:sym typeface="+mn-ea"/>
              </a:rPr>
              <a:t>"</a:t>
            </a:r>
            <a:r>
              <a:rPr lang="en-US" altLang="zh-CN" sz="2000"/>
              <a:t>D:/mynews</a:t>
            </a:r>
            <a:r>
              <a:rPr lang="en-US" altLang="zh-CN" sz="2000">
                <a:sym typeface="+mn-ea"/>
              </a:rPr>
              <a:t>"</a:t>
            </a:r>
            <a:endParaRPr lang="en-US" altLang="zh-CN" sz="20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/>
              <a:t>	&lt;Directory "D:/</a:t>
            </a:r>
            <a:r>
              <a:rPr lang="en-US" altLang="zh-CN" sz="2000">
                <a:sym typeface="+mn-ea"/>
              </a:rPr>
              <a:t>mynews</a:t>
            </a:r>
            <a:r>
              <a:rPr lang="en-US" altLang="zh-CN" sz="2000"/>
              <a:t>"&gt;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	AllowOverride None</a:t>
            </a:r>
            <a:endParaRPr lang="en-US" altLang="zh-CN" sz="20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	Require all granted</a:t>
            </a:r>
            <a:endParaRPr lang="en-US" altLang="zh-CN" sz="20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/>
              <a:t>	&lt;/Directory&gt;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/>
              <a:t>&lt;/IfModule&gt;</a:t>
            </a: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800" b="1" spc="2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PHP</a:t>
            </a:r>
            <a:r>
              <a:rPr lang="zh-CN" altLang="en-US" sz="2800" b="1" spc="2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运行模式</a:t>
            </a: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" action="ppaction://noaction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服务器的安装与配置</a:t>
            </a: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" action="ppaction://noaction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MH_Others_3"/>
          <p:cNvCxnSpPr/>
          <p:nvPr>
            <p:custDataLst>
              <p:tags r:id="rId12"/>
            </p:custDataLst>
          </p:nvPr>
        </p:nvCxnSpPr>
        <p:spPr>
          <a:xfrm>
            <a:off x="3398974" y="506619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Entry_2">
            <a:hlinkClick r:id="" action="ppaction://noaction"/>
          </p:cNvPr>
          <p:cNvSpPr txBox="1"/>
          <p:nvPr>
            <p:custDataLst>
              <p:tags r:id="rId13"/>
            </p:custDataLst>
          </p:nvPr>
        </p:nvSpPr>
        <p:spPr>
          <a:xfrm>
            <a:off x="4075289" y="462067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</a:p>
        </p:txBody>
      </p:sp>
      <p:cxnSp>
        <p:nvCxnSpPr>
          <p:cNvPr id="5" name="MH_Others_4"/>
          <p:cNvCxnSpPr/>
          <p:nvPr>
            <p:custDataLst>
              <p:tags r:id="rId14"/>
            </p:custDataLst>
          </p:nvPr>
        </p:nvCxnSpPr>
        <p:spPr>
          <a:xfrm flipH="1">
            <a:off x="3875527" y="468800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H_Number_2">
            <a:hlinkClick r:id="" action="ppaction://noaction"/>
          </p:cNvPr>
          <p:cNvSpPr txBox="1"/>
          <p:nvPr>
            <p:custDataLst>
              <p:tags r:id="rId15"/>
            </p:custDataLst>
          </p:nvPr>
        </p:nvSpPr>
        <p:spPr>
          <a:xfrm>
            <a:off x="3398973" y="458514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Apache</a:t>
            </a:r>
            <a:r>
              <a:rPr lang="zh-CN" altLang="en-US">
                <a:sym typeface="+mn-ea"/>
              </a:rPr>
              <a:t>配置虚拟主机的方式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IP</a:t>
            </a:r>
          </a:p>
          <a:p>
            <a:r>
              <a:rPr lang="zh-CN" altLang="en-US"/>
              <a:t>基于端口</a:t>
            </a:r>
          </a:p>
          <a:p>
            <a:r>
              <a:rPr lang="zh-CN" altLang="en-US">
                <a:solidFill>
                  <a:srgbClr val="FF0000"/>
                </a:solidFill>
              </a:rPr>
              <a:t>基于域名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Apache</a:t>
            </a:r>
            <a:r>
              <a:rPr lang="zh-CN" altLang="en-US">
                <a:sym typeface="+mn-ea"/>
              </a:rPr>
              <a:t>配置虚拟主机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/>
              <a:t>如需在</a:t>
            </a:r>
            <a:r>
              <a:rPr lang="en-US" altLang="zh-CN"/>
              <a:t>Apache</a:t>
            </a:r>
            <a:r>
              <a:rPr lang="zh-CN" altLang="en-US"/>
              <a:t>中创建</a:t>
            </a:r>
            <a:r>
              <a:rPr lang="en-US" altLang="zh-CN"/>
              <a:t>WEB</a:t>
            </a:r>
            <a:r>
              <a:rPr lang="zh-CN" altLang="en-US"/>
              <a:t>站点，需要启用</a:t>
            </a:r>
            <a:r>
              <a:rPr lang="en-US" altLang="zh-CN"/>
              <a:t>httpd-vhost.conf</a:t>
            </a:r>
            <a:r>
              <a:rPr lang="zh-CN" altLang="en-US"/>
              <a:t>文件</a:t>
            </a:r>
          </a:p>
          <a:p>
            <a:r>
              <a:rPr lang="zh-CN" altLang="en-US"/>
              <a:t>在</a:t>
            </a:r>
            <a:r>
              <a:rPr lang="en-US" altLang="zh-CN"/>
              <a:t>httpd.conf</a:t>
            </a:r>
            <a:r>
              <a:rPr lang="zh-CN" altLang="en-US"/>
              <a:t>做修改配置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# Virtual hosts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Include conf/extra/httpd-vhosts.conf</a:t>
            </a:r>
          </a:p>
          <a:p>
            <a:r>
              <a:rPr lang="zh-CN" altLang="en-US"/>
              <a:t>&lt;VirtualHost </a:t>
            </a:r>
            <a:r>
              <a:rPr lang="en-US" altLang="zh-CN"/>
              <a:t>127.0.0.1</a:t>
            </a:r>
            <a:r>
              <a:rPr lang="zh-CN" altLang="en-US"/>
              <a:t>:80&gt;&lt;/VirtualHost&gt;</a:t>
            </a:r>
          </a:p>
          <a:p>
            <a:r>
              <a:rPr lang="zh-CN" altLang="en-US"/>
              <a:t>配置的主机（网站）如果想</a:t>
            </a:r>
            <a:r>
              <a:rPr lang="zh-CN" altLang="en-US">
                <a:sym typeface="+mn-ea"/>
              </a:rPr>
              <a:t>要</a:t>
            </a:r>
            <a:r>
              <a:rPr lang="zh-CN" altLang="en-US"/>
              <a:t>被外部访问，必须在</a:t>
            </a:r>
            <a:r>
              <a:rPr lang="en-US" altLang="zh-CN"/>
              <a:t>DNS</a:t>
            </a:r>
            <a:r>
              <a:rPr lang="zh-CN" altLang="en-US"/>
              <a:t>服务器或</a:t>
            </a:r>
            <a:r>
              <a:rPr lang="en-US" altLang="zh-CN"/>
              <a:t>Windows</a:t>
            </a:r>
            <a:r>
              <a:rPr lang="zh-CN" altLang="en-US"/>
              <a:t>系统中注册（修改</a:t>
            </a:r>
            <a:r>
              <a:rPr lang="en-US" altLang="zh-CN"/>
              <a:t>host</a:t>
            </a:r>
            <a:r>
              <a:rPr lang="zh-CN" altLang="en-US"/>
              <a:t>文件：C:\Windows\System32\drivers\etc）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/>
              <a:t>Apache-ab</a:t>
            </a:r>
            <a:r>
              <a:rPr lang="zh-CN" altLang="en-US"/>
              <a:t>并发负载压力测试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7500" lnSpcReduction="10000"/>
          </a:bodyPr>
          <a:lstStyle/>
          <a:p>
            <a:r>
              <a:rPr lang="en-US" altLang="zh-CN">
                <a:sym typeface="+mn-ea"/>
              </a:rPr>
              <a:t>Apache的ab命令模拟多线程并发请求，测试服务器负载压力，也可以测试nginx、lighthttp、IIS等其它Web服务器的压力。</a:t>
            </a:r>
          </a:p>
          <a:p>
            <a:r>
              <a:rPr lang="en-US" altLang="zh-CN">
                <a:sym typeface="+mn-ea"/>
              </a:rPr>
              <a:t>ab命令对发出负载的计算机要求很低，既不会占用很多CPU，也不会占用太多的内存，但却会给目标服务器造成巨大的负载，</a:t>
            </a:r>
            <a:r>
              <a:rPr lang="zh-CN" altLang="en-US">
                <a:sym typeface="+mn-ea"/>
              </a:rPr>
              <a:t>如果</a:t>
            </a:r>
            <a:r>
              <a:rPr lang="en-US" altLang="zh-CN">
                <a:sym typeface="+mn-ea"/>
              </a:rPr>
              <a:t>一次上太多的负载，</a:t>
            </a:r>
            <a:r>
              <a:rPr lang="zh-CN" altLang="en-US">
                <a:sym typeface="+mn-ea"/>
              </a:rPr>
              <a:t>会</a:t>
            </a:r>
            <a:r>
              <a:rPr lang="en-US" altLang="zh-CN">
                <a:sym typeface="+mn-ea"/>
              </a:rPr>
              <a:t>造成目标服务器直接因内存耗光死机，而不得不硬重启</a:t>
            </a:r>
          </a:p>
          <a:p>
            <a:r>
              <a:rPr lang="en-US" altLang="zh-CN">
                <a:sym typeface="+mn-ea"/>
              </a:rPr>
              <a:t>在带宽不足的情况下，最好是本机进行测试，建议使用内网的另一台或者多台服务器通过内网进行测试，这样得出的数据，准确度会高很多。远程对web服务器进行压力测试，往往效果不理想（因为网络延时过大或带宽不足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800" b="1" spc="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PHP</a:t>
            </a:r>
            <a:r>
              <a:rPr lang="zh-CN" altLang="en-US" sz="2800" b="1" spc="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运行模式</a:t>
            </a: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" action="ppaction://noaction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服务器的安装与配置</a:t>
            </a: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" action="ppaction://noaction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MH_Others_3"/>
          <p:cNvCxnSpPr/>
          <p:nvPr>
            <p:custDataLst>
              <p:tags r:id="rId12"/>
            </p:custDataLst>
          </p:nvPr>
        </p:nvCxnSpPr>
        <p:spPr>
          <a:xfrm>
            <a:off x="3398974" y="506619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Entry_2">
            <a:hlinkClick r:id="" action="ppaction://noaction"/>
          </p:cNvPr>
          <p:cNvSpPr txBox="1"/>
          <p:nvPr>
            <p:custDataLst>
              <p:tags r:id="rId13"/>
            </p:custDataLst>
          </p:nvPr>
        </p:nvSpPr>
        <p:spPr>
          <a:xfrm>
            <a:off x="4075289" y="462067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</a:p>
        </p:txBody>
      </p:sp>
      <p:cxnSp>
        <p:nvCxnSpPr>
          <p:cNvPr id="5" name="MH_Others_4"/>
          <p:cNvCxnSpPr/>
          <p:nvPr>
            <p:custDataLst>
              <p:tags r:id="rId14"/>
            </p:custDataLst>
          </p:nvPr>
        </p:nvCxnSpPr>
        <p:spPr>
          <a:xfrm flipH="1">
            <a:off x="3875527" y="468800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H_Number_2">
            <a:hlinkClick r:id="" action="ppaction://noaction"/>
          </p:cNvPr>
          <p:cNvSpPr txBox="1"/>
          <p:nvPr>
            <p:custDataLst>
              <p:tags r:id="rId15"/>
            </p:custDataLst>
          </p:nvPr>
        </p:nvSpPr>
        <p:spPr>
          <a:xfrm>
            <a:off x="3398973" y="458514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en-US"/>
              <a:t> </a:t>
            </a:r>
            <a:r>
              <a:rPr lang="en-US" altLang="zh-CN"/>
              <a:t>MPM</a:t>
            </a:r>
            <a:r>
              <a:rPr lang="zh-CN" altLang="en-US"/>
              <a:t>介绍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t>Apache httpd 通过模块化的设计来适应各种环境。这种设计允许网站管理员通过在 编译时或运行时，选择哪些模块将会加载在服务器中，来选择服务器特性。</a:t>
            </a:r>
          </a:p>
          <a:p>
            <a:r>
              <a:t>Apache HTTP 服务器 2.0 扩展此模块化设计到最基本的 web 服务器功能。 它提供了可以选择的多处理模块(MPM)，用来绑定到网络端口上，接受请求， 以及调度子进程处理请求。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en-US"/>
              <a:t> </a:t>
            </a:r>
            <a:r>
              <a:rPr lang="en-US" altLang="zh-CN"/>
              <a:t>MPM</a:t>
            </a:r>
            <a:r>
              <a:rPr lang="zh-CN" altLang="en-US"/>
              <a:t>的好处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扩展到这一级别的服务器模块化设计，带来两个重要的好处:</a:t>
            </a:r>
          </a:p>
          <a:p>
            <a:r>
              <a:t>Apache httpd 能更优雅，更高效率的支持不同的平台。尤其是 Apache httpd 的 Windows 版本现在更有效率了，因为 </a:t>
            </a:r>
            <a:r>
              <a:rPr>
                <a:solidFill>
                  <a:srgbClr val="FF0000"/>
                </a:solidFill>
              </a:rPr>
              <a:t>mpm_winnt</a:t>
            </a:r>
            <a:r>
              <a:t> 能使用原生网络特性取代在 Apache httpd 1.3 中使用的 POSIX 层。它也可以扩展到其它平台 来使用专用的 MPM。</a:t>
            </a:r>
          </a:p>
          <a:p>
            <a:r>
              <a:t>Apache httpd 能更好的为有特殊要求的站点定制。例如，要求 更高伸缩性的站点可以选择使用线程的 MPM，即 worker 或 event； 需要可靠性或者与旧软件兼容的站点可以使用 prefork。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en-US"/>
              <a:t>最大并发数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/>
              <a:t>首先确定当前</a:t>
            </a:r>
            <a:r>
              <a:rPr lang="en-US" altLang="zh-CN"/>
              <a:t>Apache</a:t>
            </a:r>
            <a:r>
              <a:rPr lang="zh-CN" altLang="en-US"/>
              <a:t>是什么</a:t>
            </a:r>
            <a:r>
              <a:rPr lang="en-US" altLang="zh-CN"/>
              <a:t>MPM</a:t>
            </a:r>
          </a:p>
          <a:p>
            <a:r>
              <a:rPr lang="en-US" altLang="zh-CN"/>
              <a:t>D:\wamp\bin\apache\apache2.4.9\bin&gt;httpd.exe -l</a:t>
            </a:r>
          </a:p>
          <a:p>
            <a:r>
              <a:rPr lang="zh-CN" altLang="en-US"/>
              <a:t>主要查看</a:t>
            </a:r>
            <a:r>
              <a:rPr lang="en-US" altLang="zh-CN"/>
              <a:t>mpm_xxxx.c</a:t>
            </a:r>
            <a:r>
              <a:rPr lang="zh-CN" altLang="en-US"/>
              <a:t>，这个就是当前的</a:t>
            </a:r>
            <a:r>
              <a:rPr lang="en-US" altLang="zh-CN"/>
              <a:t>mpm</a:t>
            </a:r>
          </a:p>
          <a:p>
            <a:r>
              <a:rPr lang="zh-CN" altLang="en-US"/>
              <a:t>修改</a:t>
            </a:r>
            <a:r>
              <a:rPr lang="en-US" altLang="zh-CN"/>
              <a:t>httpd.con</a:t>
            </a:r>
            <a:r>
              <a:rPr lang="zh-CN" altLang="en-US"/>
              <a:t>文件（</a:t>
            </a:r>
            <a:r>
              <a:rPr lang="en-US" altLang="zh-CN"/>
              <a:t>Apache</a:t>
            </a:r>
            <a:r>
              <a:rPr lang="zh-CN" altLang="en-US"/>
              <a:t>的行为，与</a:t>
            </a:r>
            <a:r>
              <a:rPr lang="en-US" altLang="zh-CN"/>
              <a:t>PHP</a:t>
            </a:r>
            <a:r>
              <a:rPr lang="zh-CN" altLang="en-US"/>
              <a:t>无关）</a:t>
            </a:r>
          </a:p>
          <a:p>
            <a:r>
              <a:rPr lang="en-US" altLang="zh-CN"/>
              <a:t># Server-pool management (MPM specific)</a:t>
            </a:r>
          </a:p>
          <a:p>
            <a:r>
              <a:rPr lang="en-US" altLang="zh-CN"/>
              <a:t>Include conf/extra/httpd-mpm.conf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/>
              <a:t>Apache</a:t>
            </a:r>
            <a:r>
              <a:rPr lang="zh-CN" altLang="en-US"/>
              <a:t>最大并发数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/>
              <a:t>修改</a:t>
            </a:r>
            <a:r>
              <a:rPr lang="en-US" altLang="zh-CN">
                <a:sym typeface="+mn-ea"/>
              </a:rPr>
              <a:t>conf/extra/httpd-mpm.conf</a:t>
            </a:r>
            <a:r>
              <a:rPr lang="zh-CN" altLang="en-US">
                <a:sym typeface="+mn-ea"/>
              </a:rPr>
              <a:t>文件</a:t>
            </a:r>
          </a:p>
          <a:p>
            <a:r>
              <a:rPr lang="zh-CN" altLang="en-US">
                <a:sym typeface="+mn-ea"/>
              </a:rPr>
              <a:t>&lt;IfModule mpm_winnt_module&gt;</a:t>
            </a:r>
          </a:p>
          <a:p>
            <a:r>
              <a:rPr lang="zh-CN" altLang="en-US">
                <a:sym typeface="+mn-ea"/>
              </a:rPr>
              <a:t>    ThreadsPerChild    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150</a:t>
            </a:r>
          </a:p>
          <a:p>
            <a:r>
              <a:rPr lang="zh-CN" altLang="en-US">
                <a:sym typeface="+mn-ea"/>
              </a:rPr>
              <a:t>    MaxConnectionsPerChild   0</a:t>
            </a:r>
          </a:p>
          <a:p>
            <a:r>
              <a:rPr lang="zh-CN" altLang="en-US">
                <a:sym typeface="+mn-ea"/>
              </a:rPr>
              <a:t>&lt;/IfModule&gt;</a:t>
            </a:r>
          </a:p>
          <a:p>
            <a:r>
              <a:rPr lang="zh-CN" altLang="en-US">
                <a:sym typeface="+mn-ea"/>
              </a:rPr>
              <a:t>保存修改，重启</a:t>
            </a:r>
            <a:r>
              <a:rPr lang="en-US" altLang="zh-CN">
                <a:sym typeface="+mn-ea"/>
              </a:rPr>
              <a:t>Apache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/>
              <a:t>Apache-ab</a:t>
            </a:r>
            <a:r>
              <a:rPr lang="zh-CN" altLang="en-US"/>
              <a:t>的使用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在Windows系统下，cmd命令行窗口cd到Apache安装目录的bin目录下</a:t>
            </a:r>
          </a:p>
          <a:p>
            <a:r>
              <a:rPr lang="en-US" altLang="zh-CN">
                <a:sym typeface="+mn-ea"/>
              </a:rPr>
              <a:t>ab -n 800 -c 800  http://localhost/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	-n发出800个请求，-c模拟800并发，相当800人同时访问，后面是测试url</a:t>
            </a:r>
          </a:p>
          <a:p>
            <a:r>
              <a:rPr lang="en-US" altLang="zh-CN">
                <a:sym typeface="+mn-ea"/>
              </a:rPr>
              <a:t>ab -t 60 -c 100 http://localhost/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	在60秒内发请求，一次100个请求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anose="020B0503020204020204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PHP SAPI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SAPI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/>
              <a:t>Server Application Programming Interface</a:t>
            </a:r>
            <a:r>
              <a:rPr lang="en-US" altLang="zh-CN"/>
              <a:t>)</a:t>
            </a:r>
            <a:r>
              <a:rPr lang="zh-CN" altLang="en-US"/>
              <a:t>服务器端应用编程端口。它就是PHP与其它应用交互的接口，PHP脚本要执行有很多种方式，通过Web服务器，或者直接在命令行下，也可以嵌入在其他程序中。</a:t>
            </a:r>
          </a:p>
          <a:p>
            <a:r>
              <a:rPr lang="zh-CN" altLang="en-US"/>
              <a:t>SAPI提供了一个和外部通信的接口，常见的SAPI有：cgi 、fast-cgi、cli、isapi、apache模块的DLL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zh-CN" dirty="0"/>
              <a:t>运行模式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dirty="0" smtClean="0"/>
              <a:t>CGI（通用网关接口 / Common Gateway Interface）</a:t>
            </a:r>
          </a:p>
          <a:p>
            <a:pPr>
              <a:buFont typeface="Wingdings" panose="05000000000000000000" pitchFamily="2" charset="2"/>
              <a:buChar char="p"/>
            </a:pPr>
            <a:r>
              <a:rPr dirty="0" smtClean="0"/>
              <a:t>FastCGI（常驻型CGI / Long-Live CGI）</a:t>
            </a:r>
            <a:endParaRPr 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dirty="0" smtClean="0"/>
              <a:t>CLI（命令行运行 / Command Line Interface）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dirty="0" smtClean="0"/>
              <a:t>Web模块模式（Apache等Web服务器运行的模式）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dirty="0" smtClean="0"/>
              <a:t> </a:t>
            </a:r>
            <a:r>
              <a:rPr lang="zh-CN" dirty="0" smtClean="0">
                <a:solidFill>
                  <a:srgbClr val="FF0000"/>
                </a:solidFill>
              </a:rPr>
              <a:t>ISAPI</a:t>
            </a:r>
            <a:r>
              <a:rPr lang="zh-CN" dirty="0" smtClean="0"/>
              <a:t>（Internet Server Application Program Interface）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* </a:t>
            </a:r>
            <a:r>
              <a:rPr lang="zh-CN" dirty="0" smtClean="0"/>
              <a:t>在</a:t>
            </a:r>
            <a:r>
              <a:rPr lang="zh-CN" b="1" dirty="0" smtClean="0"/>
              <a:t>PHP5.3</a:t>
            </a:r>
            <a:r>
              <a:rPr lang="zh-CN" dirty="0" smtClean="0"/>
              <a:t>以后，PHP不再有ISAPI模式，安装后也不再有php5isapi.dll文件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CGI模式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/>
              <a:t>CGI即通用网关接口，它是一段程序，通俗的讲CGI就象是一座桥，把网页和Web服务器中的执行程序连接起来，它把HTML接收的指令传递给服务器的执行程序，再把服务器执行程序的结果返还给HTML页</a:t>
            </a:r>
          </a:p>
          <a:p>
            <a:r>
              <a:rPr lang="zh-CN" altLang="en-US"/>
              <a:t>CGI 的</a:t>
            </a:r>
            <a:r>
              <a:rPr lang="zh-CN" altLang="en-US">
                <a:solidFill>
                  <a:srgbClr val="FF0000"/>
                </a:solidFill>
              </a:rPr>
              <a:t>跨平台</a:t>
            </a:r>
            <a:r>
              <a:rPr lang="zh-CN" altLang="en-US"/>
              <a:t>性能极佳，几乎可以在任何操作系统上实现</a:t>
            </a:r>
          </a:p>
          <a:p>
            <a:r>
              <a:rPr lang="zh-CN" altLang="en-US"/>
              <a:t>每有一个用户请求，都会先要创建CGI的子进程，然后处理请求，处理完后结束这个子进程，这就是Fork-And-Execute模式。当用户请求数量非常多时，会大量挤占系统的资源如内存，CPU等，造成效能低下，</a:t>
            </a:r>
            <a:r>
              <a:rPr lang="zh-CN" altLang="en-US">
                <a:solidFill>
                  <a:srgbClr val="FF0000"/>
                </a:solidFill>
              </a:rPr>
              <a:t>这几年已经很少用了</a:t>
            </a:r>
            <a:r>
              <a:rPr lang="zh-CN" altLang="en-US"/>
              <a:t>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FastCGI模式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/>
              <a:t>FastCGI是CGI的升级版本，FastCGI像是一个常驻 (long-live)型的 CGI，它可以一直执行着，只要激活后，不会每次都要花费时间去 Fork一次</a:t>
            </a:r>
          </a:p>
          <a:p>
            <a:r>
              <a:rPr lang="zh-CN" altLang="en-US"/>
              <a:t>FastCGI是一个可伸缩地、高速地在HTTP server和动态脚本语言间通信的接口。多数流行的HTTP server都支持FastCGI，包括Apache、Nginx和lighttpd等，同时，FastCGI也被许多脚本语言所支持，其中就有PHP。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FastCGI原理图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606550" y="5146040"/>
            <a:ext cx="151384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sp>
        <p:nvSpPr>
          <p:cNvPr id="3" name="矩形 2"/>
          <p:cNvSpPr/>
          <p:nvPr/>
        </p:nvSpPr>
        <p:spPr>
          <a:xfrm>
            <a:off x="1606550" y="3067050"/>
            <a:ext cx="151384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4" name="矩形 3"/>
          <p:cNvSpPr/>
          <p:nvPr/>
        </p:nvSpPr>
        <p:spPr>
          <a:xfrm>
            <a:off x="5508625" y="1790065"/>
            <a:ext cx="151384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FastCGI</a:t>
            </a:r>
          </a:p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cxnSp>
        <p:nvCxnSpPr>
          <p:cNvPr id="7" name="直接箭头连接符 6"/>
          <p:cNvCxnSpPr>
            <a:stCxn id="2" idx="0"/>
            <a:endCxn id="3" idx="2"/>
          </p:cNvCxnSpPr>
          <p:nvPr/>
        </p:nvCxnSpPr>
        <p:spPr>
          <a:xfrm flipV="1">
            <a:off x="2363470" y="3790950"/>
            <a:ext cx="0" cy="135509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0"/>
            <a:endCxn id="4" idx="1"/>
          </p:cNvCxnSpPr>
          <p:nvPr/>
        </p:nvCxnSpPr>
        <p:spPr>
          <a:xfrm flipV="1">
            <a:off x="2363470" y="2152015"/>
            <a:ext cx="3145155" cy="9150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149080" y="3067050"/>
            <a:ext cx="151384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10" name="矩形 9"/>
          <p:cNvSpPr/>
          <p:nvPr/>
        </p:nvSpPr>
        <p:spPr>
          <a:xfrm>
            <a:off x="4686935" y="5146040"/>
            <a:ext cx="151384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CGI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php-cgi</a:t>
            </a:r>
          </a:p>
        </p:txBody>
      </p:sp>
      <p:sp>
        <p:nvSpPr>
          <p:cNvPr id="13" name="矩形 12"/>
          <p:cNvSpPr/>
          <p:nvPr/>
        </p:nvSpPr>
        <p:spPr>
          <a:xfrm>
            <a:off x="6661785" y="5146040"/>
            <a:ext cx="151384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CGI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php-cgi</a:t>
            </a:r>
          </a:p>
        </p:txBody>
      </p:sp>
      <p:sp>
        <p:nvSpPr>
          <p:cNvPr id="14" name="矩形 13"/>
          <p:cNvSpPr/>
          <p:nvPr/>
        </p:nvSpPr>
        <p:spPr>
          <a:xfrm>
            <a:off x="8451850" y="5146040"/>
            <a:ext cx="151384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CGI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php-cgi</a:t>
            </a:r>
          </a:p>
        </p:txBody>
      </p:sp>
      <p:cxnSp>
        <p:nvCxnSpPr>
          <p:cNvPr id="15" name="直接箭头连接符 14"/>
          <p:cNvCxnSpPr>
            <a:stCxn id="4" idx="2"/>
            <a:endCxn id="10" idx="0"/>
          </p:cNvCxnSpPr>
          <p:nvPr/>
        </p:nvCxnSpPr>
        <p:spPr>
          <a:xfrm flipH="1">
            <a:off x="5443855" y="2513965"/>
            <a:ext cx="821690" cy="263207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3" idx="0"/>
          </p:cNvCxnSpPr>
          <p:nvPr/>
        </p:nvCxnSpPr>
        <p:spPr>
          <a:xfrm>
            <a:off x="6273165" y="2540000"/>
            <a:ext cx="1145540" cy="260604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2"/>
            <a:endCxn id="14" idx="0"/>
          </p:cNvCxnSpPr>
          <p:nvPr/>
        </p:nvCxnSpPr>
        <p:spPr>
          <a:xfrm>
            <a:off x="6265545" y="2513965"/>
            <a:ext cx="2943225" cy="263207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2"/>
          </p:cNvCxnSpPr>
          <p:nvPr/>
        </p:nvCxnSpPr>
        <p:spPr>
          <a:xfrm flipV="1">
            <a:off x="5457190" y="3790950"/>
            <a:ext cx="4448810" cy="132905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444740" y="3803650"/>
            <a:ext cx="2408555" cy="131635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0"/>
          </p:cNvCxnSpPr>
          <p:nvPr/>
        </p:nvCxnSpPr>
        <p:spPr>
          <a:xfrm flipV="1">
            <a:off x="9208770" y="3829685"/>
            <a:ext cx="618490" cy="131635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570990" y="4246245"/>
            <a:ext cx="7924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467485" y="2009140"/>
            <a:ext cx="3576320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启动时会加载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FastCGI</a:t>
            </a: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程序，即启动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FastCGI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285355" y="1817370"/>
            <a:ext cx="3576320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FastCGI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启动后，会启动多个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CGI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php-cgi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CLI模式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/>
              <a:t>PHP-CLI</a:t>
            </a:r>
            <a:r>
              <a:rPr lang="en-US" altLang="zh-CN"/>
              <a:t>(</a:t>
            </a:r>
            <a:r>
              <a:rPr lang="zh-CN" altLang="en-US"/>
              <a:t>Command Line Interface</a:t>
            </a:r>
            <a:r>
              <a:rPr lang="en-US" altLang="zh-CN"/>
              <a:t>)</a:t>
            </a:r>
            <a:r>
              <a:rPr lang="zh-CN" altLang="en-US"/>
              <a:t>是PHP命令行运行模式，它是在命令行运行的接口，区别于在Web服务器上运行的PHP环境（PHP-CGI，ISAPI等）</a:t>
            </a:r>
          </a:p>
          <a:p>
            <a:r>
              <a:rPr lang="zh-CN" altLang="en-US"/>
              <a:t>PHP的CLI Shell脚本适用于所有的PHP优势，使创建要么支持脚本或系统甚至与GUI应用程序的服务端，在Windows和Linux下都是支持PHP-CLI模式的</a:t>
            </a:r>
          </a:p>
          <a:p>
            <a:r>
              <a:rPr lang="zh-CN" altLang="en-US"/>
              <a:t>查找PHP安装了那些扩展：</a:t>
            </a:r>
            <a:r>
              <a:rPr lang="en-US" altLang="zh-CN"/>
              <a:t>php -m</a:t>
            </a:r>
          </a:p>
          <a:p>
            <a:r>
              <a:rPr lang="zh-CN" altLang="en-US"/>
              <a:t>让</a:t>
            </a:r>
            <a:r>
              <a:rPr lang="en-US" altLang="zh-CN"/>
              <a:t>PHP</a:t>
            </a:r>
            <a:r>
              <a:rPr lang="zh-CN" altLang="en-US"/>
              <a:t>运行指定的文件：php </a:t>
            </a:r>
            <a:r>
              <a:rPr lang="en-US" altLang="zh-CN"/>
              <a:t>[-f] </a:t>
            </a:r>
            <a:r>
              <a:rPr lang="zh-CN" altLang="en-US"/>
              <a:t>script.php</a:t>
            </a:r>
          </a:p>
          <a:p>
            <a:r>
              <a:rPr lang="zh-CN" altLang="en-US"/>
              <a:t>在命令行直接运行PHP代码：</a:t>
            </a:r>
            <a:r>
              <a:rPr lang="en-US" altLang="zh-CN"/>
              <a:t>php -r "print_r(get_defined_constants());"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CLI模式优点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/>
              <a:t>使用多进程，子进程结束以后，内核会负责回收资源；</a:t>
            </a:r>
          </a:p>
          <a:p>
            <a:r>
              <a:rPr lang="zh-CN" altLang="en-US"/>
              <a:t>使用多进程，子进程异常退出不会导致整个进程Thread退出，父进程还有机会重建流程；</a:t>
            </a:r>
          </a:p>
          <a:p>
            <a:r>
              <a:rPr lang="zh-CN" altLang="en-US"/>
              <a:t>一个常驻主进程，只负责任务分发，逻辑更清楚。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0</TotalTime>
  <Words>1507</Words>
  <Application>Microsoft Office PowerPoint</Application>
  <PresentationFormat>宽屏</PresentationFormat>
  <Paragraphs>178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1746</cp:revision>
  <dcterms:created xsi:type="dcterms:W3CDTF">2014-07-07T13:10:00Z</dcterms:created>
  <dcterms:modified xsi:type="dcterms:W3CDTF">2017-02-28T13:04:15Z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