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41"/>
  </p:notesMasterIdLst>
  <p:handoutMasterIdLst>
    <p:handoutMasterId r:id="rId42"/>
  </p:handoutMasterIdLst>
  <p:sldIdLst>
    <p:sldId id="321" r:id="rId6"/>
    <p:sldId id="328" r:id="rId7"/>
    <p:sldId id="405" r:id="rId8"/>
    <p:sldId id="394" r:id="rId9"/>
    <p:sldId id="421" r:id="rId10"/>
    <p:sldId id="422" r:id="rId11"/>
    <p:sldId id="423" r:id="rId12"/>
    <p:sldId id="424" r:id="rId13"/>
    <p:sldId id="425" r:id="rId14"/>
    <p:sldId id="426" r:id="rId15"/>
    <p:sldId id="427" r:id="rId16"/>
    <p:sldId id="428" r:id="rId17"/>
    <p:sldId id="429" r:id="rId18"/>
    <p:sldId id="430" r:id="rId19"/>
    <p:sldId id="402" r:id="rId20"/>
    <p:sldId id="420" r:id="rId21"/>
    <p:sldId id="431" r:id="rId22"/>
    <p:sldId id="432" r:id="rId23"/>
    <p:sldId id="434" r:id="rId24"/>
    <p:sldId id="435" r:id="rId25"/>
    <p:sldId id="436" r:id="rId26"/>
    <p:sldId id="403" r:id="rId27"/>
    <p:sldId id="411" r:id="rId28"/>
    <p:sldId id="437" r:id="rId29"/>
    <p:sldId id="443" r:id="rId30"/>
    <p:sldId id="448" r:id="rId31"/>
    <p:sldId id="446" r:id="rId32"/>
    <p:sldId id="447" r:id="rId33"/>
    <p:sldId id="450" r:id="rId34"/>
    <p:sldId id="449" r:id="rId35"/>
    <p:sldId id="451" r:id="rId36"/>
    <p:sldId id="452" r:id="rId37"/>
    <p:sldId id="453" r:id="rId38"/>
    <p:sldId id="454" r:id="rId39"/>
    <p:sldId id="311" r:id="rId40"/>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72" d="100"/>
          <a:sy n="72" d="100"/>
        </p:scale>
        <p:origin x="456" y="66"/>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2017/02/22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2017/02/22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4</a:t>
            </a:fld>
            <a:endParaRPr lang="zh-CN" altLang="en-US"/>
          </a:p>
        </p:txBody>
      </p:sp>
    </p:spTree>
    <p:extLst>
      <p:ext uri="{BB962C8B-B14F-4D97-AF65-F5344CB8AC3E}">
        <p14:creationId xmlns:p14="http://schemas.microsoft.com/office/powerpoint/2010/main" val="2005500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13</a:t>
            </a:fld>
            <a:endParaRPr lang="zh-CN" altLang="en-US"/>
          </a:p>
        </p:txBody>
      </p:sp>
    </p:spTree>
    <p:extLst>
      <p:ext uri="{BB962C8B-B14F-4D97-AF65-F5344CB8AC3E}">
        <p14:creationId xmlns:p14="http://schemas.microsoft.com/office/powerpoint/2010/main" val="3422081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14</a:t>
            </a:fld>
            <a:endParaRPr lang="zh-CN" altLang="en-US"/>
          </a:p>
        </p:txBody>
      </p:sp>
    </p:spTree>
    <p:extLst>
      <p:ext uri="{BB962C8B-B14F-4D97-AF65-F5344CB8AC3E}">
        <p14:creationId xmlns:p14="http://schemas.microsoft.com/office/powerpoint/2010/main" val="2010564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16</a:t>
            </a:fld>
            <a:endParaRPr lang="zh-CN" altLang="en-US"/>
          </a:p>
        </p:txBody>
      </p:sp>
    </p:spTree>
    <p:extLst>
      <p:ext uri="{BB962C8B-B14F-4D97-AF65-F5344CB8AC3E}">
        <p14:creationId xmlns:p14="http://schemas.microsoft.com/office/powerpoint/2010/main" val="3227117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17</a:t>
            </a:fld>
            <a:endParaRPr lang="zh-CN" altLang="en-US"/>
          </a:p>
        </p:txBody>
      </p:sp>
    </p:spTree>
    <p:extLst>
      <p:ext uri="{BB962C8B-B14F-4D97-AF65-F5344CB8AC3E}">
        <p14:creationId xmlns:p14="http://schemas.microsoft.com/office/powerpoint/2010/main" val="3587249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18</a:t>
            </a:fld>
            <a:endParaRPr lang="zh-CN" altLang="en-US"/>
          </a:p>
        </p:txBody>
      </p:sp>
    </p:spTree>
    <p:extLst>
      <p:ext uri="{BB962C8B-B14F-4D97-AF65-F5344CB8AC3E}">
        <p14:creationId xmlns:p14="http://schemas.microsoft.com/office/powerpoint/2010/main" val="2475203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19</a:t>
            </a:fld>
            <a:endParaRPr lang="zh-CN" altLang="en-US"/>
          </a:p>
        </p:txBody>
      </p:sp>
    </p:spTree>
    <p:extLst>
      <p:ext uri="{BB962C8B-B14F-4D97-AF65-F5344CB8AC3E}">
        <p14:creationId xmlns:p14="http://schemas.microsoft.com/office/powerpoint/2010/main" val="1681520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20</a:t>
            </a:fld>
            <a:endParaRPr lang="zh-CN" altLang="en-US"/>
          </a:p>
        </p:txBody>
      </p:sp>
    </p:spTree>
    <p:extLst>
      <p:ext uri="{BB962C8B-B14F-4D97-AF65-F5344CB8AC3E}">
        <p14:creationId xmlns:p14="http://schemas.microsoft.com/office/powerpoint/2010/main" val="729541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21</a:t>
            </a:fld>
            <a:endParaRPr lang="zh-CN" altLang="en-US"/>
          </a:p>
        </p:txBody>
      </p:sp>
    </p:spTree>
    <p:extLst>
      <p:ext uri="{BB962C8B-B14F-4D97-AF65-F5344CB8AC3E}">
        <p14:creationId xmlns:p14="http://schemas.microsoft.com/office/powerpoint/2010/main" val="863860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23</a:t>
            </a:fld>
            <a:endParaRPr lang="zh-CN" altLang="en-US"/>
          </a:p>
        </p:txBody>
      </p:sp>
    </p:spTree>
    <p:extLst>
      <p:ext uri="{BB962C8B-B14F-4D97-AF65-F5344CB8AC3E}">
        <p14:creationId xmlns:p14="http://schemas.microsoft.com/office/powerpoint/2010/main" val="2413220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24</a:t>
            </a:fld>
            <a:endParaRPr lang="zh-CN" altLang="en-US"/>
          </a:p>
        </p:txBody>
      </p:sp>
    </p:spTree>
    <p:extLst>
      <p:ext uri="{BB962C8B-B14F-4D97-AF65-F5344CB8AC3E}">
        <p14:creationId xmlns:p14="http://schemas.microsoft.com/office/powerpoint/2010/main" val="582712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5</a:t>
            </a:fld>
            <a:endParaRPr lang="zh-CN" altLang="en-US"/>
          </a:p>
        </p:txBody>
      </p:sp>
    </p:spTree>
    <p:extLst>
      <p:ext uri="{BB962C8B-B14F-4D97-AF65-F5344CB8AC3E}">
        <p14:creationId xmlns:p14="http://schemas.microsoft.com/office/powerpoint/2010/main" val="3158499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25</a:t>
            </a:fld>
            <a:endParaRPr lang="zh-CN" altLang="en-US"/>
          </a:p>
        </p:txBody>
      </p:sp>
    </p:spTree>
    <p:extLst>
      <p:ext uri="{BB962C8B-B14F-4D97-AF65-F5344CB8AC3E}">
        <p14:creationId xmlns:p14="http://schemas.microsoft.com/office/powerpoint/2010/main" val="1943967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26</a:t>
            </a:fld>
            <a:endParaRPr lang="zh-CN" altLang="en-US"/>
          </a:p>
        </p:txBody>
      </p:sp>
    </p:spTree>
    <p:extLst>
      <p:ext uri="{BB962C8B-B14F-4D97-AF65-F5344CB8AC3E}">
        <p14:creationId xmlns:p14="http://schemas.microsoft.com/office/powerpoint/2010/main" val="1046719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27</a:t>
            </a:fld>
            <a:endParaRPr lang="zh-CN" altLang="en-US"/>
          </a:p>
        </p:txBody>
      </p:sp>
    </p:spTree>
    <p:extLst>
      <p:ext uri="{BB962C8B-B14F-4D97-AF65-F5344CB8AC3E}">
        <p14:creationId xmlns:p14="http://schemas.microsoft.com/office/powerpoint/2010/main" val="3729164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28</a:t>
            </a:fld>
            <a:endParaRPr lang="zh-CN" altLang="en-US"/>
          </a:p>
        </p:txBody>
      </p:sp>
    </p:spTree>
    <p:extLst>
      <p:ext uri="{BB962C8B-B14F-4D97-AF65-F5344CB8AC3E}">
        <p14:creationId xmlns:p14="http://schemas.microsoft.com/office/powerpoint/2010/main" val="3422519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29</a:t>
            </a:fld>
            <a:endParaRPr lang="zh-CN" altLang="en-US"/>
          </a:p>
        </p:txBody>
      </p:sp>
    </p:spTree>
    <p:extLst>
      <p:ext uri="{BB962C8B-B14F-4D97-AF65-F5344CB8AC3E}">
        <p14:creationId xmlns:p14="http://schemas.microsoft.com/office/powerpoint/2010/main" val="3349387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30</a:t>
            </a:fld>
            <a:endParaRPr lang="zh-CN" altLang="en-US"/>
          </a:p>
        </p:txBody>
      </p:sp>
    </p:spTree>
    <p:extLst>
      <p:ext uri="{BB962C8B-B14F-4D97-AF65-F5344CB8AC3E}">
        <p14:creationId xmlns:p14="http://schemas.microsoft.com/office/powerpoint/2010/main" val="149153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31</a:t>
            </a:fld>
            <a:endParaRPr lang="zh-CN" altLang="en-US"/>
          </a:p>
        </p:txBody>
      </p:sp>
    </p:spTree>
    <p:extLst>
      <p:ext uri="{BB962C8B-B14F-4D97-AF65-F5344CB8AC3E}">
        <p14:creationId xmlns:p14="http://schemas.microsoft.com/office/powerpoint/2010/main" val="2972836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32</a:t>
            </a:fld>
            <a:endParaRPr lang="zh-CN" altLang="en-US"/>
          </a:p>
        </p:txBody>
      </p:sp>
    </p:spTree>
    <p:extLst>
      <p:ext uri="{BB962C8B-B14F-4D97-AF65-F5344CB8AC3E}">
        <p14:creationId xmlns:p14="http://schemas.microsoft.com/office/powerpoint/2010/main" val="4213428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33</a:t>
            </a:fld>
            <a:endParaRPr lang="zh-CN" altLang="en-US"/>
          </a:p>
        </p:txBody>
      </p:sp>
    </p:spTree>
    <p:extLst>
      <p:ext uri="{BB962C8B-B14F-4D97-AF65-F5344CB8AC3E}">
        <p14:creationId xmlns:p14="http://schemas.microsoft.com/office/powerpoint/2010/main" val="15116860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34</a:t>
            </a:fld>
            <a:endParaRPr lang="zh-CN" altLang="en-US"/>
          </a:p>
        </p:txBody>
      </p:sp>
    </p:spTree>
    <p:extLst>
      <p:ext uri="{BB962C8B-B14F-4D97-AF65-F5344CB8AC3E}">
        <p14:creationId xmlns:p14="http://schemas.microsoft.com/office/powerpoint/2010/main" val="4124333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6</a:t>
            </a:fld>
            <a:endParaRPr lang="zh-CN" altLang="en-US"/>
          </a:p>
        </p:txBody>
      </p:sp>
    </p:spTree>
    <p:extLst>
      <p:ext uri="{BB962C8B-B14F-4D97-AF65-F5344CB8AC3E}">
        <p14:creationId xmlns:p14="http://schemas.microsoft.com/office/powerpoint/2010/main" val="2338703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35</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7</a:t>
            </a:fld>
            <a:endParaRPr lang="zh-CN" altLang="en-US"/>
          </a:p>
        </p:txBody>
      </p:sp>
    </p:spTree>
    <p:extLst>
      <p:ext uri="{BB962C8B-B14F-4D97-AF65-F5344CB8AC3E}">
        <p14:creationId xmlns:p14="http://schemas.microsoft.com/office/powerpoint/2010/main" val="1201365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8</a:t>
            </a:fld>
            <a:endParaRPr lang="zh-CN" altLang="en-US"/>
          </a:p>
        </p:txBody>
      </p:sp>
    </p:spTree>
    <p:extLst>
      <p:ext uri="{BB962C8B-B14F-4D97-AF65-F5344CB8AC3E}">
        <p14:creationId xmlns:p14="http://schemas.microsoft.com/office/powerpoint/2010/main" val="2934636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9</a:t>
            </a:fld>
            <a:endParaRPr lang="zh-CN" altLang="en-US"/>
          </a:p>
        </p:txBody>
      </p:sp>
    </p:spTree>
    <p:extLst>
      <p:ext uri="{BB962C8B-B14F-4D97-AF65-F5344CB8AC3E}">
        <p14:creationId xmlns:p14="http://schemas.microsoft.com/office/powerpoint/2010/main" val="2614098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10</a:t>
            </a:fld>
            <a:endParaRPr lang="zh-CN" altLang="en-US"/>
          </a:p>
        </p:txBody>
      </p:sp>
    </p:spTree>
    <p:extLst>
      <p:ext uri="{BB962C8B-B14F-4D97-AF65-F5344CB8AC3E}">
        <p14:creationId xmlns:p14="http://schemas.microsoft.com/office/powerpoint/2010/main" val="112526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11</a:t>
            </a:fld>
            <a:endParaRPr lang="zh-CN" altLang="en-US"/>
          </a:p>
        </p:txBody>
      </p:sp>
    </p:spTree>
    <p:extLst>
      <p:ext uri="{BB962C8B-B14F-4D97-AF65-F5344CB8AC3E}">
        <p14:creationId xmlns:p14="http://schemas.microsoft.com/office/powerpoint/2010/main" val="2282833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12</a:t>
            </a:fld>
            <a:endParaRPr lang="zh-CN" altLang="en-US"/>
          </a:p>
        </p:txBody>
      </p:sp>
    </p:spTree>
    <p:extLst>
      <p:ext uri="{BB962C8B-B14F-4D97-AF65-F5344CB8AC3E}">
        <p14:creationId xmlns:p14="http://schemas.microsoft.com/office/powerpoint/2010/main" val="3820833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2017/02/22</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主标题</a:t>
            </a:r>
            <a:endParaRPr lang="zh-CN" altLang="en-US" dirty="0"/>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smtClean="0"/>
              <a:t>—— </a:t>
            </a:r>
            <a:r>
              <a:rPr lang="zh-CN" altLang="en-US" dirty="0" smtClean="0"/>
              <a:t>副标题</a:t>
            </a:r>
            <a:endParaRPr lang="zh-CN" altLang="en-US" dirty="0"/>
          </a:p>
        </p:txBody>
      </p:sp>
    </p:spTree>
    <p:extLst>
      <p:ext uri="{BB962C8B-B14F-4D97-AF65-F5344CB8AC3E}">
        <p14:creationId xmlns:p14="http://schemas.microsoft.com/office/powerpoint/2010/main" val="29223135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smtClean="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2/22/2017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smtClean="0"/>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2017/02/22</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smtClean="0"/>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smtClean="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2/22/2017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2017/02/22</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smtClean="0"/>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smtClean="0"/>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2017/02/22</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smtClean="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2017/02/22</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smtClean="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2017/02/22</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内容</a:t>
            </a:r>
            <a:endParaRPr lang="zh-CN" altLang="en-US" dirty="0"/>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smtClean="0"/>
              <a:t>章</a:t>
            </a:r>
            <a:endParaRPr lang="zh-CN" altLang="en-US" dirty="0"/>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smtClean="0"/>
              <a:t>章名</a:t>
            </a:r>
            <a:endParaRPr lang="zh-CN" altLang="en-US" dirty="0"/>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2017/02/22</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2017/02/22</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smtClean="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2017/02/22</a:t>
            </a:fld>
            <a:endParaRPr lang="zh-CN" altLang="en-US"/>
          </a:p>
        </p:txBody>
      </p:sp>
      <p:pic>
        <p:nvPicPr>
          <p:cNvPr id="3" name="图片 2" descr="软院logo横版.pn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650" r:id="rId6"/>
    <p:sldLayoutId id="2147483655" r:id="rId7"/>
    <p:sldLayoutId id="2147483658" r:id="rId8"/>
    <p:sldLayoutId id="2147483659"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2017/02/22</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2/22/2017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2017/02/22</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2/22/2017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slide" Target="slide2.xml"/><Relationship Id="rId2" Type="http://schemas.openxmlformats.org/officeDocument/2006/relationships/tags" Target="../tags/tag33.xml"/><Relationship Id="rId16" Type="http://schemas.openxmlformats.org/officeDocument/2006/relationships/slideLayout" Target="../slideLayouts/slideLayout8.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tags" Target="../tags/tag4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 Target="slide2.xml"/><Relationship Id="rId2" Type="http://schemas.openxmlformats.org/officeDocument/2006/relationships/tags" Target="../tags/tag3.xml"/><Relationship Id="rId16" Type="http://schemas.openxmlformats.org/officeDocument/2006/relationships/slideLayout" Target="../slideLayouts/slideLayout8.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slide" Target="slide2.xml"/><Relationship Id="rId2" Type="http://schemas.openxmlformats.org/officeDocument/2006/relationships/tags" Target="../tags/tag48.xml"/><Relationship Id="rId16" Type="http://schemas.openxmlformats.org/officeDocument/2006/relationships/slideLayout" Target="../slideLayouts/slideLayout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tags" Target="../tags/tag61.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tags" Target="../tags/tag6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28.gif"/><Relationship Id="rId4" Type="http://schemas.openxmlformats.org/officeDocument/2006/relationships/image" Target="../media/image27.gif"/></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slide" Target="slide2.xml"/><Relationship Id="rId2" Type="http://schemas.openxmlformats.org/officeDocument/2006/relationships/tags" Target="../tags/tag18.xml"/><Relationship Id="rId16" Type="http://schemas.openxmlformats.org/officeDocument/2006/relationships/slideLayout" Target="../slideLayouts/slideLayout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p:txBody>
          <a:bodyPr>
            <a:normAutofit fontScale="70000" lnSpcReduction="20000"/>
          </a:bodyPr>
          <a:lstStyle/>
          <a:p>
            <a:r>
              <a:rPr lang="zh-CN" altLang="en-US" dirty="0" smtClean="0"/>
              <a:t>第</a:t>
            </a:r>
            <a:r>
              <a:rPr lang="en-US" altLang="zh-CN" dirty="0"/>
              <a:t>2</a:t>
            </a:r>
            <a:r>
              <a:rPr lang="zh-CN" altLang="en-US" dirty="0" smtClean="0"/>
              <a:t>讲  </a:t>
            </a:r>
            <a:r>
              <a:rPr lang="en-US" altLang="zh-CN" dirty="0" smtClean="0"/>
              <a:t>SPL</a:t>
            </a:r>
            <a:r>
              <a:rPr lang="zh-CN" altLang="en-US" dirty="0" smtClean="0"/>
              <a:t>、反射和设计模式</a:t>
            </a:r>
            <a:endParaRPr lang="zh-CN" altLang="en-US" dirty="0"/>
          </a:p>
        </p:txBody>
      </p:sp>
      <p:sp>
        <p:nvSpPr>
          <p:cNvPr id="4" name="内容占位符 3"/>
          <p:cNvSpPr>
            <a:spLocks noGrp="1"/>
          </p:cNvSpPr>
          <p:nvPr>
            <p:ph sz="quarter" idx="15"/>
          </p:nvPr>
        </p:nvSpPr>
        <p:spPr/>
        <p:txBody>
          <a:bodyPr/>
          <a:lstStyle/>
          <a:p>
            <a:r>
              <a:rPr lang="en-US" altLang="zh-CN" dirty="0" smtClean="0"/>
              <a:t>——PHP</a:t>
            </a:r>
            <a:r>
              <a:rPr lang="zh-CN" altLang="en-US" dirty="0" smtClean="0"/>
              <a:t>高性能</a:t>
            </a:r>
            <a:r>
              <a:rPr lang="en-US" altLang="zh-CN" dirty="0" smtClean="0"/>
              <a:t>Web</a:t>
            </a:r>
            <a:r>
              <a:rPr lang="zh-CN" altLang="en-US" dirty="0" smtClean="0"/>
              <a:t>开发之</a:t>
            </a:r>
            <a:endParaRPr lang="zh-CN" altLang="en-US" dirty="0"/>
          </a:p>
        </p:txBody>
      </p:sp>
    </p:spTree>
    <p:extLst>
      <p:ext uri="{BB962C8B-B14F-4D97-AF65-F5344CB8AC3E}">
        <p14:creationId xmlns:p14="http://schemas.microsoft.com/office/powerpoint/2010/main" val="3867247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SPL</a:t>
            </a:r>
            <a:r>
              <a:rPr lang="zh-CN" altLang="en-US" dirty="0" smtClean="0"/>
              <a:t>标准异常处理</a:t>
            </a:r>
            <a:endParaRPr lang="zh-CN" altLang="en-US" dirty="0"/>
          </a:p>
        </p:txBody>
      </p:sp>
      <p:sp>
        <p:nvSpPr>
          <p:cNvPr id="5" name="矩形 3"/>
          <p:cNvSpPr>
            <a:spLocks noChangeArrowheads="1"/>
          </p:cNvSpPr>
          <p:nvPr/>
        </p:nvSpPr>
        <p:spPr bwMode="auto">
          <a:xfrm>
            <a:off x="917621" y="1639680"/>
            <a:ext cx="1041298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en-US" altLang="zh-CN" dirty="0">
                <a:solidFill>
                  <a:schemeClr val="tx2"/>
                </a:solidFill>
                <a:latin typeface="微软雅黑" panose="020B0503020204020204" pitchFamily="34" charset="-122"/>
                <a:ea typeface="微软雅黑" panose="020B0503020204020204" pitchFamily="34" charset="-122"/>
              </a:rPr>
              <a:t>SPL</a:t>
            </a:r>
            <a:r>
              <a:rPr lang="zh-CN" altLang="en-US" dirty="0">
                <a:solidFill>
                  <a:schemeClr val="tx2"/>
                </a:solidFill>
                <a:latin typeface="微软雅黑" panose="020B0503020204020204" pitchFamily="34" charset="-122"/>
                <a:ea typeface="微软雅黑" panose="020B0503020204020204" pitchFamily="34" charset="-122"/>
              </a:rPr>
              <a:t>提供了一系列的标准异常类，包括逻辑异常和运行时异常。</a:t>
            </a:r>
            <a:endParaRPr lang="en-US" altLang="zh-CN" dirty="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7162566" y="2248123"/>
            <a:ext cx="3386164" cy="4215887"/>
          </a:xfrm>
          <a:prstGeom prst="rect">
            <a:avLst/>
          </a:prstGeom>
        </p:spPr>
      </p:pic>
    </p:spTree>
    <p:extLst>
      <p:ext uri="{BB962C8B-B14F-4D97-AF65-F5344CB8AC3E}">
        <p14:creationId xmlns:p14="http://schemas.microsoft.com/office/powerpoint/2010/main" val="2286818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SPL</a:t>
            </a:r>
            <a:r>
              <a:rPr lang="zh-CN" altLang="en-US" dirty="0" smtClean="0"/>
              <a:t>设计模式：观察者模式</a:t>
            </a:r>
            <a:endParaRPr lang="zh-CN" altLang="en-US" dirty="0"/>
          </a:p>
        </p:txBody>
      </p:sp>
      <p:sp>
        <p:nvSpPr>
          <p:cNvPr id="5" name="矩形 3"/>
          <p:cNvSpPr>
            <a:spLocks noChangeArrowheads="1"/>
          </p:cNvSpPr>
          <p:nvPr/>
        </p:nvSpPr>
        <p:spPr bwMode="auto">
          <a:xfrm>
            <a:off x="917621" y="1639680"/>
            <a:ext cx="10412988"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zh-CN" altLang="en-US" dirty="0">
                <a:solidFill>
                  <a:schemeClr val="tx2"/>
                </a:solidFill>
                <a:latin typeface="微软雅黑" panose="020B0503020204020204" pitchFamily="34" charset="-122"/>
                <a:ea typeface="微软雅黑" panose="020B0503020204020204" pitchFamily="34" charset="-122"/>
              </a:rPr>
              <a:t>观察者模式定义对象间的一种一对多的依赖关系，当一个对象的状态发生改变时，所有依赖于它的对象都得到通知并被自动更新。 一般来说，观察者模式包括如下四个角色</a:t>
            </a:r>
            <a:r>
              <a:rPr lang="zh-CN" altLang="en-US" dirty="0" smtClean="0">
                <a:solidFill>
                  <a:schemeClr val="tx2"/>
                </a:solidFill>
                <a:latin typeface="微软雅黑" panose="020B0503020204020204" pitchFamily="34" charset="-122"/>
                <a:ea typeface="微软雅黑" panose="020B0503020204020204" pitchFamily="34" charset="-122"/>
              </a:rPr>
              <a:t>：</a:t>
            </a:r>
            <a:endParaRPr lang="zh-CN" altLang="en-US"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dirty="0">
                <a:solidFill>
                  <a:schemeClr val="tx2"/>
                </a:solidFill>
                <a:latin typeface="微软雅黑" panose="020B0503020204020204" pitchFamily="34" charset="-122"/>
                <a:ea typeface="微软雅黑" panose="020B0503020204020204" pitchFamily="34" charset="-122"/>
              </a:rPr>
              <a:t>抽象主题（</a:t>
            </a:r>
            <a:r>
              <a:rPr lang="en-US" altLang="zh-CN" sz="1800" dirty="0">
                <a:solidFill>
                  <a:schemeClr val="tx2"/>
                </a:solidFill>
                <a:latin typeface="微软雅黑" panose="020B0503020204020204" pitchFamily="34" charset="-122"/>
                <a:ea typeface="微软雅黑" panose="020B0503020204020204" pitchFamily="34" charset="-122"/>
              </a:rPr>
              <a:t>Subject</a:t>
            </a:r>
            <a:r>
              <a:rPr lang="zh-CN" altLang="en-US" sz="1800" dirty="0">
                <a:solidFill>
                  <a:schemeClr val="tx2"/>
                </a:solidFill>
                <a:latin typeface="微软雅黑" panose="020B0503020204020204" pitchFamily="34" charset="-122"/>
                <a:ea typeface="微软雅黑" panose="020B0503020204020204" pitchFamily="34" charset="-122"/>
              </a:rPr>
              <a:t>）角色：主题角色将所有对观察者对象的引用保存在一个集合中，每个主题可以有任意多个观察者。 抽象主题提供了增加和删除观察者对象的接口</a:t>
            </a:r>
            <a:r>
              <a:rPr lang="zh-CN" altLang="en-US" sz="1800" dirty="0" smtClean="0">
                <a:solidFill>
                  <a:schemeClr val="tx2"/>
                </a:solidFill>
                <a:latin typeface="微软雅黑" panose="020B0503020204020204" pitchFamily="34" charset="-122"/>
                <a:ea typeface="微软雅黑" panose="020B0503020204020204" pitchFamily="34" charset="-122"/>
              </a:rPr>
              <a:t>。</a:t>
            </a:r>
            <a:endParaRPr lang="en-US" altLang="zh-CN" sz="1800"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dirty="0" smtClean="0">
                <a:solidFill>
                  <a:schemeClr val="tx2"/>
                </a:solidFill>
                <a:latin typeface="微软雅黑" panose="020B0503020204020204" pitchFamily="34" charset="-122"/>
                <a:ea typeface="微软雅黑" panose="020B0503020204020204" pitchFamily="34" charset="-122"/>
              </a:rPr>
              <a:t>抽象</a:t>
            </a:r>
            <a:r>
              <a:rPr lang="zh-CN" altLang="en-US" sz="1800" dirty="0">
                <a:solidFill>
                  <a:schemeClr val="tx2"/>
                </a:solidFill>
                <a:latin typeface="微软雅黑" panose="020B0503020204020204" pitchFamily="34" charset="-122"/>
                <a:ea typeface="微软雅黑" panose="020B0503020204020204" pitchFamily="34" charset="-122"/>
              </a:rPr>
              <a:t>观察者（</a:t>
            </a:r>
            <a:r>
              <a:rPr lang="en-US" altLang="zh-CN" sz="1800" dirty="0">
                <a:solidFill>
                  <a:schemeClr val="tx2"/>
                </a:solidFill>
                <a:latin typeface="微软雅黑" panose="020B0503020204020204" pitchFamily="34" charset="-122"/>
                <a:ea typeface="微软雅黑" panose="020B0503020204020204" pitchFamily="34" charset="-122"/>
              </a:rPr>
              <a:t>Observer</a:t>
            </a:r>
            <a:r>
              <a:rPr lang="zh-CN" altLang="en-US" sz="1800" dirty="0">
                <a:solidFill>
                  <a:schemeClr val="tx2"/>
                </a:solidFill>
                <a:latin typeface="微软雅黑" panose="020B0503020204020204" pitchFamily="34" charset="-122"/>
                <a:ea typeface="微软雅黑" panose="020B0503020204020204" pitchFamily="34" charset="-122"/>
              </a:rPr>
              <a:t>）角色：为所有的具体观察者定义一个接口，在观察的主题发生改变时更新自己</a:t>
            </a:r>
            <a:r>
              <a:rPr lang="zh-CN" altLang="en-US" sz="1800" dirty="0" smtClean="0">
                <a:solidFill>
                  <a:schemeClr val="tx2"/>
                </a:solidFill>
                <a:latin typeface="微软雅黑" panose="020B0503020204020204" pitchFamily="34" charset="-122"/>
                <a:ea typeface="微软雅黑" panose="020B0503020204020204" pitchFamily="34" charset="-122"/>
              </a:rPr>
              <a:t>。</a:t>
            </a:r>
            <a:endParaRPr lang="en-US" altLang="zh-CN" sz="1800"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dirty="0" smtClean="0">
                <a:solidFill>
                  <a:schemeClr val="tx2"/>
                </a:solidFill>
                <a:latin typeface="微软雅黑" panose="020B0503020204020204" pitchFamily="34" charset="-122"/>
                <a:ea typeface="微软雅黑" panose="020B0503020204020204" pitchFamily="34" charset="-122"/>
              </a:rPr>
              <a:t>具体</a:t>
            </a:r>
            <a:r>
              <a:rPr lang="zh-CN" altLang="en-US" sz="1800" dirty="0">
                <a:solidFill>
                  <a:schemeClr val="tx2"/>
                </a:solidFill>
                <a:latin typeface="微软雅黑" panose="020B0503020204020204" pitchFamily="34" charset="-122"/>
                <a:ea typeface="微软雅黑" panose="020B0503020204020204" pitchFamily="34" charset="-122"/>
              </a:rPr>
              <a:t>主题（</a:t>
            </a:r>
            <a:r>
              <a:rPr lang="en-US" altLang="zh-CN" sz="1800" dirty="0" err="1">
                <a:solidFill>
                  <a:schemeClr val="tx2"/>
                </a:solidFill>
                <a:latin typeface="微软雅黑" panose="020B0503020204020204" pitchFamily="34" charset="-122"/>
                <a:ea typeface="微软雅黑" panose="020B0503020204020204" pitchFamily="34" charset="-122"/>
              </a:rPr>
              <a:t>ConcreteSubject</a:t>
            </a:r>
            <a:r>
              <a:rPr lang="zh-CN" altLang="en-US" sz="1800" dirty="0">
                <a:solidFill>
                  <a:schemeClr val="tx2"/>
                </a:solidFill>
                <a:latin typeface="微软雅黑" panose="020B0503020204020204" pitchFamily="34" charset="-122"/>
                <a:ea typeface="微软雅黑" panose="020B0503020204020204" pitchFamily="34" charset="-122"/>
              </a:rPr>
              <a:t>）角色：存储相关状态到具体观察者对象，当具体主题的内部状态改变时，给所有登记过的观察者发出通知。 具体主题角色通常用一个具体子类实现</a:t>
            </a:r>
            <a:r>
              <a:rPr lang="zh-CN" altLang="en-US" sz="1800" dirty="0" smtClean="0">
                <a:solidFill>
                  <a:schemeClr val="tx2"/>
                </a:solidFill>
                <a:latin typeface="微软雅黑" panose="020B0503020204020204" pitchFamily="34" charset="-122"/>
                <a:ea typeface="微软雅黑" panose="020B0503020204020204" pitchFamily="34" charset="-122"/>
              </a:rPr>
              <a:t>。</a:t>
            </a:r>
            <a:endParaRPr lang="en-US" altLang="zh-CN" sz="1800"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dirty="0" smtClean="0">
                <a:solidFill>
                  <a:schemeClr val="tx2"/>
                </a:solidFill>
                <a:latin typeface="微软雅黑" panose="020B0503020204020204" pitchFamily="34" charset="-122"/>
                <a:ea typeface="微软雅黑" panose="020B0503020204020204" pitchFamily="34" charset="-122"/>
              </a:rPr>
              <a:t>具体</a:t>
            </a:r>
            <a:r>
              <a:rPr lang="zh-CN" altLang="en-US" sz="1800" dirty="0">
                <a:solidFill>
                  <a:schemeClr val="tx2"/>
                </a:solidFill>
                <a:latin typeface="微软雅黑" panose="020B0503020204020204" pitchFamily="34" charset="-122"/>
                <a:ea typeface="微软雅黑" panose="020B0503020204020204" pitchFamily="34" charset="-122"/>
              </a:rPr>
              <a:t>观察者（</a:t>
            </a:r>
            <a:r>
              <a:rPr lang="en-US" altLang="zh-CN" sz="1800" dirty="0" err="1">
                <a:solidFill>
                  <a:schemeClr val="tx2"/>
                </a:solidFill>
                <a:latin typeface="微软雅黑" panose="020B0503020204020204" pitchFamily="34" charset="-122"/>
                <a:ea typeface="微软雅黑" panose="020B0503020204020204" pitchFamily="34" charset="-122"/>
              </a:rPr>
              <a:t>ConcretedObserver</a:t>
            </a:r>
            <a:r>
              <a:rPr lang="zh-CN" altLang="en-US" sz="1800" dirty="0">
                <a:solidFill>
                  <a:schemeClr val="tx2"/>
                </a:solidFill>
                <a:latin typeface="微软雅黑" panose="020B0503020204020204" pitchFamily="34" charset="-122"/>
                <a:ea typeface="微软雅黑" panose="020B0503020204020204" pitchFamily="34" charset="-122"/>
              </a:rPr>
              <a:t>）角色：存储一个具体主题对象，存储相关状态，实现抽象观察者角色所要求的更新接口， 以使得其自身状态和主题的状态保持一致</a:t>
            </a:r>
            <a:r>
              <a:rPr lang="zh-CN" altLang="en-US" sz="1800" dirty="0" smtClean="0">
                <a:solidFill>
                  <a:schemeClr val="tx2"/>
                </a:solidFill>
                <a:latin typeface="微软雅黑" panose="020B0503020204020204" pitchFamily="34" charset="-122"/>
                <a:ea typeface="微软雅黑" panose="020B0503020204020204" pitchFamily="34" charset="-122"/>
              </a:rPr>
              <a:t>。</a:t>
            </a:r>
            <a:endParaRPr lang="en-US" altLang="zh-CN"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0534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SPL</a:t>
            </a:r>
            <a:r>
              <a:rPr lang="zh-CN" altLang="en-US" dirty="0" smtClean="0"/>
              <a:t>设计模式：观察者模式</a:t>
            </a:r>
            <a:endParaRPr lang="zh-CN" altLang="en-US" dirty="0"/>
          </a:p>
        </p:txBody>
      </p:sp>
      <p:sp>
        <p:nvSpPr>
          <p:cNvPr id="5" name="矩形 3"/>
          <p:cNvSpPr>
            <a:spLocks noChangeArrowheads="1"/>
          </p:cNvSpPr>
          <p:nvPr/>
        </p:nvSpPr>
        <p:spPr bwMode="auto">
          <a:xfrm>
            <a:off x="917621" y="1639680"/>
            <a:ext cx="10412988"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en-US" altLang="zh-CN" sz="1800" dirty="0" smtClean="0">
                <a:solidFill>
                  <a:schemeClr val="tx2"/>
                </a:solidFill>
                <a:latin typeface="微软雅黑" panose="020B0503020204020204" pitchFamily="34" charset="-122"/>
                <a:ea typeface="微软雅黑" panose="020B0503020204020204" pitchFamily="34" charset="-122"/>
              </a:rPr>
              <a:t>SPL</a:t>
            </a:r>
            <a:r>
              <a:rPr lang="zh-CN" altLang="en-US" sz="1800" dirty="0">
                <a:solidFill>
                  <a:schemeClr val="tx2"/>
                </a:solidFill>
                <a:latin typeface="微软雅黑" panose="020B0503020204020204" pitchFamily="34" charset="-122"/>
                <a:ea typeface="微软雅黑" panose="020B0503020204020204" pitchFamily="34" charset="-122"/>
              </a:rPr>
              <a:t>实现了其中两个抽象角色：</a:t>
            </a:r>
            <a:r>
              <a:rPr lang="en-US" altLang="zh-CN" sz="1800" b="1" dirty="0" err="1">
                <a:solidFill>
                  <a:srgbClr val="C00000"/>
                </a:solidFill>
                <a:latin typeface="微软雅黑" panose="020B0503020204020204" pitchFamily="34" charset="-122"/>
                <a:ea typeface="微软雅黑" panose="020B0503020204020204" pitchFamily="34" charset="-122"/>
              </a:rPr>
              <a:t>SplObserver</a:t>
            </a:r>
            <a:r>
              <a:rPr lang="zh-CN" altLang="en-US" sz="1800" b="1" dirty="0">
                <a:solidFill>
                  <a:srgbClr val="C00000"/>
                </a:solidFill>
                <a:latin typeface="微软雅黑" panose="020B0503020204020204" pitchFamily="34" charset="-122"/>
                <a:ea typeface="微软雅黑" panose="020B0503020204020204" pitchFamily="34" charset="-122"/>
              </a:rPr>
              <a:t>接口和</a:t>
            </a:r>
            <a:r>
              <a:rPr lang="en-US" altLang="zh-CN" sz="1800" b="1" dirty="0" err="1">
                <a:solidFill>
                  <a:srgbClr val="C00000"/>
                </a:solidFill>
                <a:latin typeface="微软雅黑" panose="020B0503020204020204" pitchFamily="34" charset="-122"/>
                <a:ea typeface="微软雅黑" panose="020B0503020204020204" pitchFamily="34" charset="-122"/>
              </a:rPr>
              <a:t>SplSubject</a:t>
            </a:r>
            <a:r>
              <a:rPr lang="zh-CN" altLang="en-US" sz="1800" b="1" dirty="0">
                <a:solidFill>
                  <a:srgbClr val="C00000"/>
                </a:solidFill>
                <a:latin typeface="微软雅黑" panose="020B0503020204020204" pitchFamily="34" charset="-122"/>
                <a:ea typeface="微软雅黑" panose="020B0503020204020204" pitchFamily="34" charset="-122"/>
              </a:rPr>
              <a:t>接口</a:t>
            </a:r>
            <a:r>
              <a:rPr lang="zh-CN" altLang="en-US" sz="1800" dirty="0">
                <a:solidFill>
                  <a:schemeClr val="tx2"/>
                </a:solidFill>
                <a:latin typeface="微软雅黑" panose="020B0503020204020204" pitchFamily="34" charset="-122"/>
                <a:ea typeface="微软雅黑" panose="020B0503020204020204" pitchFamily="34" charset="-122"/>
              </a:rPr>
              <a:t>。 如果我们需要实现观察者模式，仅需要实现这两个接口即可。并且这两个接口定义在模块初始化的方法</a:t>
            </a:r>
            <a:r>
              <a:rPr lang="zh-CN" altLang="en-US" sz="1800" dirty="0" smtClean="0">
                <a:solidFill>
                  <a:schemeClr val="tx2"/>
                </a:solidFill>
                <a:latin typeface="微软雅黑" panose="020B0503020204020204" pitchFamily="34" charset="-122"/>
                <a:ea typeface="微软雅黑" panose="020B0503020204020204" pitchFamily="34" charset="-122"/>
              </a:rPr>
              <a:t>中</a:t>
            </a:r>
            <a:endParaRPr lang="en-US" altLang="zh-CN" dirty="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524397" y="2514087"/>
            <a:ext cx="5531238" cy="4070156"/>
          </a:xfrm>
          <a:prstGeom prst="rect">
            <a:avLst/>
          </a:prstGeom>
        </p:spPr>
      </p:pic>
      <p:pic>
        <p:nvPicPr>
          <p:cNvPr id="3" name="图片 2"/>
          <p:cNvPicPr>
            <a:picLocks noChangeAspect="1"/>
          </p:cNvPicPr>
          <p:nvPr/>
        </p:nvPicPr>
        <p:blipFill>
          <a:blip r:embed="rId4"/>
          <a:stretch>
            <a:fillRect/>
          </a:stretch>
        </p:blipFill>
        <p:spPr>
          <a:xfrm>
            <a:off x="6124115" y="2514087"/>
            <a:ext cx="5206494" cy="4070156"/>
          </a:xfrm>
          <a:prstGeom prst="rect">
            <a:avLst/>
          </a:prstGeom>
        </p:spPr>
      </p:pic>
    </p:spTree>
    <p:extLst>
      <p:ext uri="{BB962C8B-B14F-4D97-AF65-F5344CB8AC3E}">
        <p14:creationId xmlns:p14="http://schemas.microsoft.com/office/powerpoint/2010/main" val="20453499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SPL</a:t>
            </a:r>
            <a:r>
              <a:rPr lang="zh-CN" altLang="en-US" dirty="0" smtClean="0"/>
              <a:t>设计模式：观察者模式</a:t>
            </a:r>
            <a:endParaRPr lang="zh-CN" altLang="en-US" dirty="0"/>
          </a:p>
        </p:txBody>
      </p:sp>
      <p:sp>
        <p:nvSpPr>
          <p:cNvPr id="5" name="矩形 3"/>
          <p:cNvSpPr>
            <a:spLocks noChangeArrowheads="1"/>
          </p:cNvSpPr>
          <p:nvPr/>
        </p:nvSpPr>
        <p:spPr bwMode="auto">
          <a:xfrm>
            <a:off x="917621" y="1639680"/>
            <a:ext cx="10412988"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en-US" altLang="zh-CN" sz="1800" dirty="0" smtClean="0">
                <a:solidFill>
                  <a:schemeClr val="tx2"/>
                </a:solidFill>
                <a:latin typeface="微软雅黑" panose="020B0503020204020204" pitchFamily="34" charset="-122"/>
                <a:ea typeface="微软雅黑" panose="020B0503020204020204" pitchFamily="34" charset="-122"/>
              </a:rPr>
              <a:t>SPL</a:t>
            </a:r>
            <a:r>
              <a:rPr lang="zh-CN" altLang="en-US" sz="1800" dirty="0">
                <a:solidFill>
                  <a:schemeClr val="tx2"/>
                </a:solidFill>
                <a:latin typeface="微软雅黑" panose="020B0503020204020204" pitchFamily="34" charset="-122"/>
                <a:ea typeface="微软雅黑" panose="020B0503020204020204" pitchFamily="34" charset="-122"/>
              </a:rPr>
              <a:t>实现了其中两个抽象角色：</a:t>
            </a:r>
            <a:r>
              <a:rPr lang="en-US" altLang="zh-CN" sz="1800" b="1" dirty="0" err="1">
                <a:solidFill>
                  <a:srgbClr val="C00000"/>
                </a:solidFill>
                <a:latin typeface="微软雅黑" panose="020B0503020204020204" pitchFamily="34" charset="-122"/>
                <a:ea typeface="微软雅黑" panose="020B0503020204020204" pitchFamily="34" charset="-122"/>
              </a:rPr>
              <a:t>SplObserver</a:t>
            </a:r>
            <a:r>
              <a:rPr lang="zh-CN" altLang="en-US" sz="1800" b="1" dirty="0">
                <a:solidFill>
                  <a:srgbClr val="C00000"/>
                </a:solidFill>
                <a:latin typeface="微软雅黑" panose="020B0503020204020204" pitchFamily="34" charset="-122"/>
                <a:ea typeface="微软雅黑" panose="020B0503020204020204" pitchFamily="34" charset="-122"/>
              </a:rPr>
              <a:t>接口和</a:t>
            </a:r>
            <a:r>
              <a:rPr lang="en-US" altLang="zh-CN" sz="1800" b="1" dirty="0" err="1">
                <a:solidFill>
                  <a:srgbClr val="C00000"/>
                </a:solidFill>
                <a:latin typeface="微软雅黑" panose="020B0503020204020204" pitchFamily="34" charset="-122"/>
                <a:ea typeface="微软雅黑" panose="020B0503020204020204" pitchFamily="34" charset="-122"/>
              </a:rPr>
              <a:t>SplSubject</a:t>
            </a:r>
            <a:r>
              <a:rPr lang="zh-CN" altLang="en-US" sz="1800" b="1" dirty="0">
                <a:solidFill>
                  <a:srgbClr val="C00000"/>
                </a:solidFill>
                <a:latin typeface="微软雅黑" panose="020B0503020204020204" pitchFamily="34" charset="-122"/>
                <a:ea typeface="微软雅黑" panose="020B0503020204020204" pitchFamily="34" charset="-122"/>
              </a:rPr>
              <a:t>接口</a:t>
            </a:r>
            <a:r>
              <a:rPr lang="zh-CN" altLang="en-US" sz="1800" dirty="0">
                <a:solidFill>
                  <a:schemeClr val="tx2"/>
                </a:solidFill>
                <a:latin typeface="微软雅黑" panose="020B0503020204020204" pitchFamily="34" charset="-122"/>
                <a:ea typeface="微软雅黑" panose="020B0503020204020204" pitchFamily="34" charset="-122"/>
              </a:rPr>
              <a:t>。 如果我们需要实现观察者模式，仅需要实现这两个接口即可。并且这两个接口定义在模块初始化的方法</a:t>
            </a:r>
            <a:r>
              <a:rPr lang="zh-CN" altLang="en-US" sz="1800" dirty="0" smtClean="0">
                <a:solidFill>
                  <a:schemeClr val="tx2"/>
                </a:solidFill>
                <a:latin typeface="微软雅黑" panose="020B0503020204020204" pitchFamily="34" charset="-122"/>
                <a:ea typeface="微软雅黑" panose="020B0503020204020204" pitchFamily="34" charset="-122"/>
              </a:rPr>
              <a:t>中</a:t>
            </a:r>
            <a:endParaRPr lang="en-US" altLang="zh-CN" dirty="0">
              <a:solidFill>
                <a:schemeClr val="tx2"/>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408562" y="2938799"/>
            <a:ext cx="5715553" cy="3051608"/>
          </a:xfrm>
          <a:prstGeom prst="rect">
            <a:avLst/>
          </a:prstGeom>
        </p:spPr>
      </p:pic>
      <p:pic>
        <p:nvPicPr>
          <p:cNvPr id="7" name="图片 6"/>
          <p:cNvPicPr>
            <a:picLocks noChangeAspect="1"/>
          </p:cNvPicPr>
          <p:nvPr/>
        </p:nvPicPr>
        <p:blipFill>
          <a:blip r:embed="rId4"/>
          <a:stretch>
            <a:fillRect/>
          </a:stretch>
        </p:blipFill>
        <p:spPr>
          <a:xfrm>
            <a:off x="6415663" y="2741109"/>
            <a:ext cx="4914946" cy="3446987"/>
          </a:xfrm>
          <a:prstGeom prst="rect">
            <a:avLst/>
          </a:prstGeom>
        </p:spPr>
      </p:pic>
    </p:spTree>
    <p:extLst>
      <p:ext uri="{BB962C8B-B14F-4D97-AF65-F5344CB8AC3E}">
        <p14:creationId xmlns:p14="http://schemas.microsoft.com/office/powerpoint/2010/main" val="1373443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SPL</a:t>
            </a:r>
            <a:r>
              <a:rPr lang="zh-CN" altLang="en-US" dirty="0" smtClean="0"/>
              <a:t>常用函数</a:t>
            </a:r>
            <a:endParaRPr lang="zh-CN" altLang="en-US" dirty="0"/>
          </a:p>
        </p:txBody>
      </p:sp>
      <p:sp>
        <p:nvSpPr>
          <p:cNvPr id="5" name="矩形 3"/>
          <p:cNvSpPr>
            <a:spLocks noChangeArrowheads="1"/>
          </p:cNvSpPr>
          <p:nvPr/>
        </p:nvSpPr>
        <p:spPr bwMode="auto">
          <a:xfrm>
            <a:off x="917621" y="1639680"/>
            <a:ext cx="10412988" cy="420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lnSpc>
                <a:spcPct val="150000"/>
              </a:lnSpc>
            </a:pPr>
            <a:r>
              <a:rPr lang="en-US" altLang="zh-CN" sz="1800" dirty="0" smtClean="0">
                <a:solidFill>
                  <a:schemeClr val="tx2"/>
                </a:solidFill>
                <a:latin typeface="微软雅黑" panose="020B0503020204020204" pitchFamily="34" charset="-122"/>
                <a:ea typeface="微软雅黑" panose="020B0503020204020204" pitchFamily="34" charset="-122"/>
              </a:rPr>
              <a:t>SPL</a:t>
            </a:r>
            <a:r>
              <a:rPr lang="zh-CN" altLang="en-US" sz="1800" dirty="0" smtClean="0">
                <a:solidFill>
                  <a:schemeClr val="tx2"/>
                </a:solidFill>
                <a:latin typeface="微软雅黑" panose="020B0503020204020204" pitchFamily="34" charset="-122"/>
                <a:ea typeface="微软雅黑" panose="020B0503020204020204" pitchFamily="34" charset="-122"/>
              </a:rPr>
              <a:t>中还包括其它几个常用的</a:t>
            </a:r>
            <a:r>
              <a:rPr lang="en-US" altLang="zh-CN" sz="1800" dirty="0" err="1" smtClean="0">
                <a:solidFill>
                  <a:schemeClr val="tx2"/>
                </a:solidFill>
                <a:latin typeface="微软雅黑" panose="020B0503020204020204" pitchFamily="34" charset="-122"/>
                <a:ea typeface="微软雅黑" panose="020B0503020204020204" pitchFamily="34" charset="-122"/>
              </a:rPr>
              <a:t>spl</a:t>
            </a:r>
            <a:r>
              <a:rPr lang="zh-CN" altLang="en-US" sz="1800" dirty="0" smtClean="0">
                <a:solidFill>
                  <a:schemeClr val="tx2"/>
                </a:solidFill>
                <a:latin typeface="微软雅黑" panose="020B0503020204020204" pitchFamily="34" charset="-122"/>
                <a:ea typeface="微软雅黑" panose="020B0503020204020204" pitchFamily="34" charset="-122"/>
              </a:rPr>
              <a:t>函数。</a:t>
            </a:r>
            <a:endParaRPr lang="en-US" altLang="zh-CN" sz="1800"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err="1" smtClean="0">
                <a:solidFill>
                  <a:schemeClr val="tx2"/>
                </a:solidFill>
                <a:latin typeface="微软雅黑" panose="020B0503020204020204" pitchFamily="34" charset="-122"/>
                <a:ea typeface="微软雅黑" panose="020B0503020204020204" pitchFamily="34" charset="-122"/>
              </a:rPr>
              <a:t>spl_autoload_register</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：类的自动加载机制。</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err="1" smtClean="0">
                <a:solidFill>
                  <a:schemeClr val="tx2"/>
                </a:solidFill>
                <a:latin typeface="微软雅黑" panose="020B0503020204020204" pitchFamily="34" charset="-122"/>
                <a:ea typeface="微软雅黑" panose="020B0503020204020204" pitchFamily="34" charset="-122"/>
              </a:rPr>
              <a:t>spl_classes</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：返回所有可用的</a:t>
            </a:r>
            <a:r>
              <a:rPr lang="en-US" altLang="zh-CN" dirty="0" err="1" smtClean="0">
                <a:solidFill>
                  <a:schemeClr val="tx2"/>
                </a:solidFill>
                <a:latin typeface="微软雅黑" panose="020B0503020204020204" pitchFamily="34" charset="-122"/>
                <a:ea typeface="微软雅黑" panose="020B0503020204020204" pitchFamily="34" charset="-122"/>
              </a:rPr>
              <a:t>spl</a:t>
            </a:r>
            <a:r>
              <a:rPr lang="zh-CN" altLang="en-US" dirty="0" smtClean="0">
                <a:solidFill>
                  <a:schemeClr val="tx2"/>
                </a:solidFill>
                <a:latin typeface="微软雅黑" panose="020B0503020204020204" pitchFamily="34" charset="-122"/>
                <a:ea typeface="微软雅黑" panose="020B0503020204020204" pitchFamily="34" charset="-122"/>
              </a:rPr>
              <a:t>类。</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err="1" smtClean="0">
                <a:solidFill>
                  <a:schemeClr val="tx2"/>
                </a:solidFill>
                <a:latin typeface="微软雅黑" panose="020B0503020204020204" pitchFamily="34" charset="-122"/>
                <a:ea typeface="微软雅黑" panose="020B0503020204020204" pitchFamily="34" charset="-122"/>
              </a:rPr>
              <a:t>class_parents</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：返回指定类的父类。</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err="1" smtClean="0">
                <a:solidFill>
                  <a:schemeClr val="tx2"/>
                </a:solidFill>
                <a:latin typeface="微软雅黑" panose="020B0503020204020204" pitchFamily="34" charset="-122"/>
                <a:ea typeface="微软雅黑" panose="020B0503020204020204" pitchFamily="34" charset="-122"/>
              </a:rPr>
              <a:t>class_implements</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：返回指定类所实现的所有接口。</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err="1" smtClean="0">
                <a:solidFill>
                  <a:schemeClr val="tx2"/>
                </a:solidFill>
                <a:latin typeface="微软雅黑" panose="020B0503020204020204" pitchFamily="34" charset="-122"/>
                <a:ea typeface="微软雅黑" panose="020B0503020204020204" pitchFamily="34" charset="-122"/>
              </a:rPr>
              <a:t>class_uses</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：返回当前类所使用的所有</a:t>
            </a:r>
            <a:r>
              <a:rPr lang="en-US" altLang="zh-CN" dirty="0" smtClean="0">
                <a:solidFill>
                  <a:schemeClr val="tx2"/>
                </a:solidFill>
                <a:latin typeface="微软雅黑" panose="020B0503020204020204" pitchFamily="34" charset="-122"/>
                <a:ea typeface="微软雅黑" panose="020B0503020204020204" pitchFamily="34" charset="-122"/>
              </a:rPr>
              <a:t>Traits</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err="1" smtClean="0">
                <a:solidFill>
                  <a:schemeClr val="tx2"/>
                </a:solidFill>
                <a:latin typeface="微软雅黑" panose="020B0503020204020204" pitchFamily="34" charset="-122"/>
                <a:ea typeface="微软雅黑" panose="020B0503020204020204" pitchFamily="34" charset="-122"/>
              </a:rPr>
              <a:t>iterator_apply</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：为</a:t>
            </a:r>
            <a:r>
              <a:rPr lang="zh-CN" altLang="en-US" dirty="0">
                <a:solidFill>
                  <a:schemeClr val="tx2"/>
                </a:solidFill>
                <a:latin typeface="微软雅黑" panose="020B0503020204020204" pitchFamily="34" charset="-122"/>
                <a:ea typeface="微软雅黑" panose="020B0503020204020204" pitchFamily="34" charset="-122"/>
              </a:rPr>
              <a:t>迭代器中每个元素调用一个用户自定义</a:t>
            </a:r>
            <a:r>
              <a:rPr lang="zh-CN" altLang="en-US" dirty="0" smtClean="0">
                <a:solidFill>
                  <a:schemeClr val="tx2"/>
                </a:solidFill>
                <a:latin typeface="微软雅黑" panose="020B0503020204020204" pitchFamily="34" charset="-122"/>
                <a:ea typeface="微软雅黑" panose="020B0503020204020204" pitchFamily="34" charset="-122"/>
              </a:rPr>
              <a:t>函数。</a:t>
            </a:r>
            <a:endParaRPr lang="zh-CN" altLang="en-US"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err="1" smtClean="0">
                <a:solidFill>
                  <a:schemeClr val="tx2"/>
                </a:solidFill>
                <a:latin typeface="微软雅黑" panose="020B0503020204020204" pitchFamily="34" charset="-122"/>
                <a:ea typeface="微软雅黑" panose="020B0503020204020204" pitchFamily="34" charset="-122"/>
              </a:rPr>
              <a:t>iterator_count</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：计算</a:t>
            </a:r>
            <a:r>
              <a:rPr lang="zh-CN" altLang="en-US" dirty="0">
                <a:solidFill>
                  <a:schemeClr val="tx2"/>
                </a:solidFill>
                <a:latin typeface="微软雅黑" panose="020B0503020204020204" pitchFamily="34" charset="-122"/>
                <a:ea typeface="微软雅黑" panose="020B0503020204020204" pitchFamily="34" charset="-122"/>
              </a:rPr>
              <a:t>迭代器中元素的</a:t>
            </a:r>
            <a:r>
              <a:rPr lang="zh-CN" altLang="en-US" dirty="0" smtClean="0">
                <a:solidFill>
                  <a:schemeClr val="tx2"/>
                </a:solidFill>
                <a:latin typeface="微软雅黑" panose="020B0503020204020204" pitchFamily="34" charset="-122"/>
                <a:ea typeface="微软雅黑" panose="020B0503020204020204" pitchFamily="34" charset="-122"/>
              </a:rPr>
              <a:t>个数。</a:t>
            </a:r>
            <a:endParaRPr lang="zh-CN" altLang="en-US"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err="1" smtClean="0">
                <a:solidFill>
                  <a:schemeClr val="tx2"/>
                </a:solidFill>
                <a:latin typeface="微软雅黑" panose="020B0503020204020204" pitchFamily="34" charset="-122"/>
                <a:ea typeface="微软雅黑" panose="020B0503020204020204" pitchFamily="34" charset="-122"/>
              </a:rPr>
              <a:t>iterator_to_array</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：将</a:t>
            </a:r>
            <a:r>
              <a:rPr lang="zh-CN" altLang="en-US" dirty="0">
                <a:solidFill>
                  <a:schemeClr val="tx2"/>
                </a:solidFill>
                <a:latin typeface="微软雅黑" panose="020B0503020204020204" pitchFamily="34" charset="-122"/>
                <a:ea typeface="微软雅黑" panose="020B0503020204020204" pitchFamily="34" charset="-122"/>
              </a:rPr>
              <a:t>迭代器中的元素拷贝到</a:t>
            </a:r>
            <a:r>
              <a:rPr lang="zh-CN" altLang="en-US" dirty="0" smtClean="0">
                <a:solidFill>
                  <a:schemeClr val="tx2"/>
                </a:solidFill>
                <a:latin typeface="微软雅黑" panose="020B0503020204020204" pitchFamily="34" charset="-122"/>
                <a:ea typeface="微软雅黑" panose="020B0503020204020204" pitchFamily="34" charset="-122"/>
              </a:rPr>
              <a:t>数组。</a:t>
            </a:r>
            <a:endParaRPr lang="en-US" altLang="zh-CN"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2228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11899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673477"/>
            <a:ext cx="4688528" cy="445522"/>
          </a:xfrm>
          <a:prstGeom prst="rect">
            <a:avLst/>
          </a:prstGeom>
          <a:noFill/>
        </p:spPr>
        <p:txBody>
          <a:bodyPr wrap="square" lIns="72000" tIns="0" rIns="0" bIns="0" rtlCol="0" anchor="ctr" anchorCtr="0">
            <a:normAutofit/>
          </a:bodyPr>
          <a:lstStyle/>
          <a:p>
            <a:pPr lvl="0">
              <a:defRPr/>
            </a:pPr>
            <a:r>
              <a:rPr lang="en-US" altLang="zh-CN" sz="2000" spc="200" dirty="0">
                <a:solidFill>
                  <a:srgbClr val="000000"/>
                </a:solidFill>
                <a:latin typeface="华文细黑" panose="02010600040101010101" pitchFamily="2" charset="-122"/>
                <a:ea typeface="华文细黑" panose="02010600040101010101" pitchFamily="2" charset="-122"/>
              </a:rPr>
              <a:t>PHP</a:t>
            </a:r>
            <a:r>
              <a:rPr lang="zh-CN" altLang="en-US" sz="2000" spc="200" dirty="0">
                <a:solidFill>
                  <a:srgbClr val="000000"/>
                </a:solidFill>
                <a:latin typeface="华文细黑" panose="02010600040101010101" pitchFamily="2" charset="-122"/>
                <a:ea typeface="华文细黑" panose="02010600040101010101" pitchFamily="2" charset="-122"/>
              </a:rPr>
              <a:t>标准库（</a:t>
            </a:r>
            <a:r>
              <a:rPr lang="en-US" altLang="zh-CN" sz="2000" spc="200" dirty="0">
                <a:solidFill>
                  <a:srgbClr val="000000"/>
                </a:solidFill>
                <a:latin typeface="华文细黑" panose="02010600040101010101" pitchFamily="2" charset="-122"/>
                <a:ea typeface="华文细黑" panose="02010600040101010101" pitchFamily="2" charset="-122"/>
              </a:rPr>
              <a:t>SPL</a:t>
            </a:r>
            <a:r>
              <a:rPr lang="zh-CN" altLang="en-US" sz="2000" spc="200" dirty="0">
                <a:solidFill>
                  <a:srgbClr val="000000"/>
                </a:solidFill>
                <a:latin typeface="华文细黑" panose="02010600040101010101" pitchFamily="2" charset="-122"/>
                <a:ea typeface="华文细黑" panose="02010600040101010101" pitchFamily="2" charset="-122"/>
              </a:rPr>
              <a:t>）</a:t>
            </a:r>
          </a:p>
        </p:txBody>
      </p:sp>
      <p:cxnSp>
        <p:nvCxnSpPr>
          <p:cNvPr id="3" name="MH_Others_2"/>
          <p:cNvCxnSpPr/>
          <p:nvPr>
            <p:custDataLst>
              <p:tags r:id="rId4"/>
            </p:custDataLst>
          </p:nvPr>
        </p:nvCxnSpPr>
        <p:spPr>
          <a:xfrm flipH="1">
            <a:off x="3890132" y="274080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637949"/>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4147987"/>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17" action="ppaction://hlinksldjump"/>
          </p:cNvPr>
          <p:cNvSpPr txBox="1"/>
          <p:nvPr>
            <p:custDataLst>
              <p:tags r:id="rId7"/>
            </p:custDataLst>
          </p:nvPr>
        </p:nvSpPr>
        <p:spPr>
          <a:xfrm>
            <a:off x="4089894" y="3702465"/>
            <a:ext cx="4688528" cy="445522"/>
          </a:xfrm>
          <a:prstGeom prst="rect">
            <a:avLst/>
          </a:prstGeom>
          <a:noFill/>
        </p:spPr>
        <p:txBody>
          <a:bodyPr wrap="square" lIns="72000" tIns="0" rIns="0" bIns="0" rtlCol="0" anchor="ctr" anchorCtr="0">
            <a:normAutofit/>
          </a:bodyPr>
          <a:lstStyle/>
          <a:p>
            <a:r>
              <a:rPr lang="zh-CN" altLang="en-US" sz="2000" b="1" dirty="0" smtClean="0">
                <a:solidFill>
                  <a:srgbClr val="C00000"/>
                </a:solidFill>
              </a:rPr>
              <a:t>反射</a:t>
            </a:r>
            <a:r>
              <a:rPr lang="en-US" altLang="zh-CN" sz="2000" b="1" dirty="0" smtClean="0">
                <a:solidFill>
                  <a:srgbClr val="C00000"/>
                </a:solidFill>
              </a:rPr>
              <a:t>API</a:t>
            </a:r>
            <a:endParaRPr lang="zh-CN" altLang="en-US" sz="2000" b="1" dirty="0">
              <a:solidFill>
                <a:srgbClr val="C00000"/>
              </a:solidFill>
            </a:endParaRPr>
          </a:p>
        </p:txBody>
      </p:sp>
      <p:cxnSp>
        <p:nvCxnSpPr>
          <p:cNvPr id="37" name="MH_Others_4"/>
          <p:cNvCxnSpPr/>
          <p:nvPr>
            <p:custDataLst>
              <p:tags r:id="rId8"/>
            </p:custDataLst>
          </p:nvPr>
        </p:nvCxnSpPr>
        <p:spPr>
          <a:xfrm flipH="1">
            <a:off x="3890132" y="3769796"/>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17" action="ppaction://hlinksldjump"/>
          </p:cNvPr>
          <p:cNvSpPr txBox="1"/>
          <p:nvPr>
            <p:custDataLst>
              <p:tags r:id="rId9"/>
            </p:custDataLst>
          </p:nvPr>
        </p:nvSpPr>
        <p:spPr>
          <a:xfrm>
            <a:off x="3413578" y="3666937"/>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5164681"/>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17" action="ppaction://hlinksldjump"/>
          </p:cNvPr>
          <p:cNvSpPr txBox="1"/>
          <p:nvPr>
            <p:custDataLst>
              <p:tags r:id="rId13"/>
            </p:custDataLst>
          </p:nvPr>
        </p:nvSpPr>
        <p:spPr>
          <a:xfrm>
            <a:off x="4117034" y="4719159"/>
            <a:ext cx="4688528" cy="445522"/>
          </a:xfrm>
          <a:prstGeom prst="rect">
            <a:avLst/>
          </a:prstGeom>
          <a:noFill/>
        </p:spPr>
        <p:txBody>
          <a:bodyPr wrap="square" lIns="72000" tIns="0" rIns="0" bIns="0" rtlCol="0" anchor="ctr" anchorCtr="0">
            <a:normAutofit/>
          </a:bodyPr>
          <a:lstStyle/>
          <a:p>
            <a:r>
              <a:rPr lang="zh-CN" altLang="en-US" sz="2000" dirty="0" smtClean="0"/>
              <a:t>典型设计模式</a:t>
            </a:r>
            <a:endParaRPr lang="zh-CN" altLang="en-US" sz="2000" dirty="0"/>
          </a:p>
        </p:txBody>
      </p:sp>
      <p:cxnSp>
        <p:nvCxnSpPr>
          <p:cNvPr id="15" name="MH_Others_4"/>
          <p:cNvCxnSpPr/>
          <p:nvPr>
            <p:custDataLst>
              <p:tags r:id="rId14"/>
            </p:custDataLst>
          </p:nvPr>
        </p:nvCxnSpPr>
        <p:spPr>
          <a:xfrm flipH="1">
            <a:off x="3917272" y="4786490"/>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17" action="ppaction://hlinksldjump"/>
          </p:cNvPr>
          <p:cNvSpPr txBox="1"/>
          <p:nvPr>
            <p:custDataLst>
              <p:tags r:id="rId15"/>
            </p:custDataLst>
          </p:nvPr>
        </p:nvSpPr>
        <p:spPr>
          <a:xfrm>
            <a:off x="3440718" y="4683631"/>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611346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反射</a:t>
            </a:r>
            <a:r>
              <a:rPr lang="en-US" altLang="zh-CN" dirty="0" smtClean="0"/>
              <a:t>API</a:t>
            </a:r>
            <a:r>
              <a:rPr lang="zh-CN" altLang="en-US" dirty="0" smtClean="0"/>
              <a:t>简介</a:t>
            </a:r>
            <a:endParaRPr lang="zh-CN" altLang="en-US" dirty="0"/>
          </a:p>
        </p:txBody>
      </p:sp>
      <p:sp>
        <p:nvSpPr>
          <p:cNvPr id="107" name="矩形 3"/>
          <p:cNvSpPr>
            <a:spLocks noChangeArrowheads="1"/>
          </p:cNvSpPr>
          <p:nvPr/>
        </p:nvSpPr>
        <p:spPr bwMode="auto">
          <a:xfrm>
            <a:off x="917621" y="1639680"/>
            <a:ext cx="6795144"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zh-CN" altLang="en-US" dirty="0" smtClean="0">
                <a:solidFill>
                  <a:schemeClr val="tx2"/>
                </a:solidFill>
                <a:latin typeface="微软雅黑" panose="020B0503020204020204" pitchFamily="34" charset="-122"/>
                <a:ea typeface="微软雅黑" panose="020B0503020204020204" pitchFamily="34" charset="-122"/>
              </a:rPr>
              <a:t>反射是</a:t>
            </a:r>
            <a:r>
              <a:rPr lang="zh-CN" altLang="en-US" dirty="0">
                <a:solidFill>
                  <a:schemeClr val="tx2"/>
                </a:solidFill>
                <a:latin typeface="微软雅黑" panose="020B0503020204020204" pitchFamily="34" charset="-122"/>
                <a:ea typeface="微软雅黑" panose="020B0503020204020204" pitchFamily="34" charset="-122"/>
              </a:rPr>
              <a:t>指在</a:t>
            </a:r>
            <a:r>
              <a:rPr lang="en-US" altLang="zh-CN" dirty="0">
                <a:solidFill>
                  <a:schemeClr val="tx2"/>
                </a:solidFill>
                <a:latin typeface="微软雅黑" panose="020B0503020204020204" pitchFamily="34" charset="-122"/>
                <a:ea typeface="微软雅黑" panose="020B0503020204020204" pitchFamily="34" charset="-122"/>
              </a:rPr>
              <a:t>PHP</a:t>
            </a:r>
            <a:r>
              <a:rPr lang="zh-CN" altLang="en-US" dirty="0">
                <a:solidFill>
                  <a:schemeClr val="tx2"/>
                </a:solidFill>
                <a:latin typeface="微软雅黑" panose="020B0503020204020204" pitchFamily="34" charset="-122"/>
                <a:ea typeface="微软雅黑" panose="020B0503020204020204" pitchFamily="34" charset="-122"/>
              </a:rPr>
              <a:t>运行状态中，扩展分析</a:t>
            </a:r>
            <a:r>
              <a:rPr lang="en-US" altLang="zh-CN" dirty="0">
                <a:solidFill>
                  <a:schemeClr val="tx2"/>
                </a:solidFill>
                <a:latin typeface="微软雅黑" panose="020B0503020204020204" pitchFamily="34" charset="-122"/>
                <a:ea typeface="微软雅黑" panose="020B0503020204020204" pitchFamily="34" charset="-122"/>
              </a:rPr>
              <a:t>PHP</a:t>
            </a:r>
            <a:r>
              <a:rPr lang="zh-CN" altLang="en-US" dirty="0">
                <a:solidFill>
                  <a:schemeClr val="tx2"/>
                </a:solidFill>
                <a:latin typeface="微软雅黑" panose="020B0503020204020204" pitchFamily="34" charset="-122"/>
                <a:ea typeface="微软雅黑" panose="020B0503020204020204" pitchFamily="34" charset="-122"/>
              </a:rPr>
              <a:t>程序，导出或提取出关于类、方法、属性、</a:t>
            </a:r>
            <a:r>
              <a:rPr lang="zh-CN" altLang="en-US" dirty="0" smtClean="0">
                <a:solidFill>
                  <a:schemeClr val="tx2"/>
                </a:solidFill>
                <a:latin typeface="微软雅黑" panose="020B0503020204020204" pitchFamily="34" charset="-122"/>
                <a:ea typeface="微软雅黑" panose="020B0503020204020204" pitchFamily="34" charset="-122"/>
              </a:rPr>
              <a:t>参数、注释等</a:t>
            </a:r>
            <a:r>
              <a:rPr lang="zh-CN" altLang="en-US" dirty="0">
                <a:solidFill>
                  <a:schemeClr val="tx2"/>
                </a:solidFill>
                <a:latin typeface="微软雅黑" panose="020B0503020204020204" pitchFamily="34" charset="-122"/>
                <a:ea typeface="微软雅黑" panose="020B0503020204020204" pitchFamily="34" charset="-122"/>
              </a:rPr>
              <a:t>的详细</a:t>
            </a:r>
            <a:r>
              <a:rPr lang="zh-CN" altLang="en-US" dirty="0" smtClean="0">
                <a:solidFill>
                  <a:schemeClr val="tx2"/>
                </a:solidFill>
                <a:latin typeface="微软雅黑" panose="020B0503020204020204" pitchFamily="34" charset="-122"/>
                <a:ea typeface="微软雅黑" panose="020B0503020204020204" pitchFamily="34" charset="-122"/>
              </a:rPr>
              <a:t>信息。</a:t>
            </a:r>
            <a:r>
              <a:rPr lang="zh-CN" altLang="en-US" dirty="0">
                <a:solidFill>
                  <a:schemeClr val="tx2"/>
                </a:solidFill>
                <a:latin typeface="微软雅黑" panose="020B0503020204020204" pitchFamily="34" charset="-122"/>
                <a:ea typeface="微软雅黑" panose="020B0503020204020204" pitchFamily="34" charset="-122"/>
              </a:rPr>
              <a:t>这种</a:t>
            </a:r>
            <a:r>
              <a:rPr lang="zh-CN" altLang="en-US" b="1" dirty="0">
                <a:solidFill>
                  <a:srgbClr val="C00000"/>
                </a:solidFill>
                <a:latin typeface="微软雅黑" panose="020B0503020204020204" pitchFamily="34" charset="-122"/>
                <a:ea typeface="微软雅黑" panose="020B0503020204020204" pitchFamily="34" charset="-122"/>
              </a:rPr>
              <a:t>动态获取的信息以及动态调用对象的方法</a:t>
            </a:r>
            <a:r>
              <a:rPr lang="zh-CN" altLang="en-US" dirty="0">
                <a:solidFill>
                  <a:schemeClr val="tx2"/>
                </a:solidFill>
                <a:latin typeface="微软雅黑" panose="020B0503020204020204" pitchFamily="34" charset="-122"/>
                <a:ea typeface="微软雅黑" panose="020B0503020204020204" pitchFamily="34" charset="-122"/>
              </a:rPr>
              <a:t>的功能称为反射</a:t>
            </a:r>
            <a:r>
              <a:rPr lang="en-US" altLang="zh-CN" dirty="0">
                <a:solidFill>
                  <a:schemeClr val="tx2"/>
                </a:solidFill>
                <a:latin typeface="微软雅黑" panose="020B0503020204020204" pitchFamily="34" charset="-122"/>
                <a:ea typeface="微软雅黑" panose="020B0503020204020204" pitchFamily="34" charset="-122"/>
              </a:rPr>
              <a:t>API</a:t>
            </a:r>
            <a:r>
              <a:rPr lang="zh-CN" altLang="en-US" dirty="0" smtClean="0">
                <a:solidFill>
                  <a:schemeClr val="tx2"/>
                </a:solidFill>
                <a:latin typeface="微软雅黑" panose="020B0503020204020204" pitchFamily="34" charset="-122"/>
                <a:ea typeface="微软雅黑" panose="020B0503020204020204" pitchFamily="34" charset="-122"/>
              </a:rPr>
              <a:t>。反射</a:t>
            </a:r>
            <a:r>
              <a:rPr lang="en-US" altLang="zh-CN" dirty="0" smtClean="0">
                <a:solidFill>
                  <a:schemeClr val="tx2"/>
                </a:solidFill>
                <a:latin typeface="微软雅黑" panose="020B0503020204020204" pitchFamily="34" charset="-122"/>
                <a:ea typeface="微软雅黑" panose="020B0503020204020204" pitchFamily="34" charset="-122"/>
              </a:rPr>
              <a:t>API</a:t>
            </a:r>
            <a:r>
              <a:rPr lang="zh-CN" altLang="en-US" dirty="0" smtClean="0">
                <a:solidFill>
                  <a:schemeClr val="tx2"/>
                </a:solidFill>
                <a:latin typeface="微软雅黑" panose="020B0503020204020204" pitchFamily="34" charset="-122"/>
                <a:ea typeface="微软雅黑" panose="020B0503020204020204" pitchFamily="34" charset="-122"/>
              </a:rPr>
              <a:t>主要使用场景：自动</a:t>
            </a:r>
            <a:r>
              <a:rPr lang="zh-CN" altLang="en-US" dirty="0">
                <a:solidFill>
                  <a:schemeClr val="tx2"/>
                </a:solidFill>
                <a:latin typeface="微软雅黑" panose="020B0503020204020204" pitchFamily="34" charset="-122"/>
                <a:ea typeface="微软雅黑" panose="020B0503020204020204" pitchFamily="34" charset="-122"/>
              </a:rPr>
              <a:t>加载插件，自动生成文档，甚至可用来扩充</a:t>
            </a:r>
            <a:r>
              <a:rPr lang="en-US" altLang="zh-CN" dirty="0">
                <a:solidFill>
                  <a:schemeClr val="tx2"/>
                </a:solidFill>
                <a:latin typeface="微软雅黑" panose="020B0503020204020204" pitchFamily="34" charset="-122"/>
                <a:ea typeface="微软雅黑" panose="020B0503020204020204" pitchFamily="34" charset="-122"/>
              </a:rPr>
              <a:t>PHP</a:t>
            </a:r>
            <a:r>
              <a:rPr lang="zh-CN" altLang="en-US" dirty="0">
                <a:solidFill>
                  <a:schemeClr val="tx2"/>
                </a:solidFill>
                <a:latin typeface="微软雅黑" panose="020B0503020204020204" pitchFamily="34" charset="-122"/>
                <a:ea typeface="微软雅黑" panose="020B0503020204020204" pitchFamily="34" charset="-122"/>
              </a:rPr>
              <a:t>语言。</a:t>
            </a:r>
          </a:p>
          <a:p>
            <a:pPr indent="457200" eaLnBrk="1" hangingPunct="1">
              <a:lnSpc>
                <a:spcPct val="150000"/>
              </a:lnSpc>
            </a:pPr>
            <a:r>
              <a:rPr lang="zh-CN" altLang="en-US" dirty="0" smtClean="0">
                <a:solidFill>
                  <a:schemeClr val="tx2"/>
                </a:solidFill>
                <a:latin typeface="微软雅黑" panose="020B0503020204020204" pitchFamily="34" charset="-122"/>
                <a:ea typeface="微软雅黑" panose="020B0503020204020204" pitchFamily="34" charset="-122"/>
              </a:rPr>
              <a:t>反射</a:t>
            </a:r>
            <a:r>
              <a:rPr lang="en-US" altLang="zh-CN" dirty="0" smtClean="0">
                <a:solidFill>
                  <a:schemeClr val="tx2"/>
                </a:solidFill>
                <a:latin typeface="微软雅黑" panose="020B0503020204020204" pitchFamily="34" charset="-122"/>
                <a:ea typeface="微软雅黑" panose="020B0503020204020204" pitchFamily="34" charset="-122"/>
              </a:rPr>
              <a:t>API</a:t>
            </a:r>
            <a:r>
              <a:rPr lang="zh-CN" altLang="en-US" dirty="0" smtClean="0">
                <a:solidFill>
                  <a:schemeClr val="tx2"/>
                </a:solidFill>
                <a:latin typeface="微软雅黑" panose="020B0503020204020204" pitchFamily="34" charset="-122"/>
                <a:ea typeface="微软雅黑" panose="020B0503020204020204" pitchFamily="34" charset="-122"/>
              </a:rPr>
              <a:t>由</a:t>
            </a:r>
            <a:r>
              <a:rPr lang="zh-CN" altLang="en-US" dirty="0">
                <a:solidFill>
                  <a:schemeClr val="tx2"/>
                </a:solidFill>
                <a:latin typeface="微软雅黑" panose="020B0503020204020204" pitchFamily="34" charset="-122"/>
                <a:ea typeface="微软雅黑" panose="020B0503020204020204" pitchFamily="34" charset="-122"/>
              </a:rPr>
              <a:t>若干类组成，可帮助我们用来访问程序的元数据或者同相关的注释交互。借助</a:t>
            </a:r>
            <a:r>
              <a:rPr lang="zh-CN" altLang="en-US" dirty="0" smtClean="0">
                <a:solidFill>
                  <a:schemeClr val="tx2"/>
                </a:solidFill>
                <a:latin typeface="微软雅黑" panose="020B0503020204020204" pitchFamily="34" charset="-122"/>
                <a:ea typeface="微软雅黑" panose="020B0503020204020204" pitchFamily="34" charset="-122"/>
              </a:rPr>
              <a:t>反射</a:t>
            </a:r>
            <a:r>
              <a:rPr lang="en-US" altLang="zh-CN" dirty="0" smtClean="0">
                <a:solidFill>
                  <a:schemeClr val="tx2"/>
                </a:solidFill>
                <a:latin typeface="微软雅黑" panose="020B0503020204020204" pitchFamily="34" charset="-122"/>
                <a:ea typeface="微软雅黑" panose="020B0503020204020204" pitchFamily="34" charset="-122"/>
              </a:rPr>
              <a:t>API</a:t>
            </a:r>
            <a:r>
              <a:rPr lang="zh-CN" altLang="en-US" dirty="0" smtClean="0">
                <a:solidFill>
                  <a:schemeClr val="tx2"/>
                </a:solidFill>
                <a:latin typeface="微软雅黑" panose="020B0503020204020204" pitchFamily="34" charset="-122"/>
                <a:ea typeface="微软雅黑" panose="020B0503020204020204" pitchFamily="34" charset="-122"/>
              </a:rPr>
              <a:t>我们</a:t>
            </a:r>
            <a:r>
              <a:rPr lang="zh-CN" altLang="en-US" dirty="0">
                <a:solidFill>
                  <a:schemeClr val="tx2"/>
                </a:solidFill>
                <a:latin typeface="微软雅黑" panose="020B0503020204020204" pitchFamily="34" charset="-122"/>
                <a:ea typeface="微软雅黑" panose="020B0503020204020204" pitchFamily="34" charset="-122"/>
              </a:rPr>
              <a:t>可以获取诸如类实现了那些方法，创建一个类的实例（</a:t>
            </a:r>
            <a:r>
              <a:rPr lang="zh-CN" altLang="en-US" b="1" dirty="0">
                <a:solidFill>
                  <a:srgbClr val="C00000"/>
                </a:solidFill>
                <a:latin typeface="微软雅黑" panose="020B0503020204020204" pitchFamily="34" charset="-122"/>
                <a:ea typeface="微软雅黑" panose="020B0503020204020204" pitchFamily="34" charset="-122"/>
              </a:rPr>
              <a:t>不同于用</a:t>
            </a:r>
            <a:r>
              <a:rPr lang="en-US" altLang="zh-CN" b="1" dirty="0">
                <a:solidFill>
                  <a:srgbClr val="C00000"/>
                </a:solidFill>
                <a:latin typeface="微软雅黑" panose="020B0503020204020204" pitchFamily="34" charset="-122"/>
                <a:ea typeface="微软雅黑" panose="020B0503020204020204" pitchFamily="34" charset="-122"/>
              </a:rPr>
              <a:t>new</a:t>
            </a:r>
            <a:r>
              <a:rPr lang="zh-CN" altLang="en-US" b="1" dirty="0">
                <a:solidFill>
                  <a:srgbClr val="C00000"/>
                </a:solidFill>
                <a:latin typeface="微软雅黑" panose="020B0503020204020204" pitchFamily="34" charset="-122"/>
                <a:ea typeface="微软雅黑" panose="020B0503020204020204" pitchFamily="34" charset="-122"/>
              </a:rPr>
              <a:t>创建</a:t>
            </a:r>
            <a:r>
              <a:rPr lang="zh-CN" altLang="en-US" dirty="0">
                <a:solidFill>
                  <a:schemeClr val="tx2"/>
                </a:solidFill>
                <a:latin typeface="微软雅黑" panose="020B0503020204020204" pitchFamily="34" charset="-122"/>
                <a:ea typeface="微软雅黑" panose="020B0503020204020204" pitchFamily="34" charset="-122"/>
              </a:rPr>
              <a:t>），调用一个方法</a:t>
            </a:r>
            <a:r>
              <a:rPr lang="zh-CN" altLang="en-US" dirty="0" smtClean="0">
                <a:solidFill>
                  <a:schemeClr val="tx2"/>
                </a:solidFill>
                <a:latin typeface="微软雅黑" panose="020B0503020204020204" pitchFamily="34" charset="-122"/>
                <a:ea typeface="微软雅黑" panose="020B0503020204020204" pitchFamily="34" charset="-122"/>
              </a:rPr>
              <a:t>（不同</a:t>
            </a:r>
            <a:r>
              <a:rPr lang="zh-CN" altLang="en-US" dirty="0">
                <a:solidFill>
                  <a:schemeClr val="tx2"/>
                </a:solidFill>
                <a:latin typeface="微软雅黑" panose="020B0503020204020204" pitchFamily="34" charset="-122"/>
                <a:ea typeface="微软雅黑" panose="020B0503020204020204" pitchFamily="34" charset="-122"/>
              </a:rPr>
              <a:t>于常规调用），传递参数，动态调用类的静态</a:t>
            </a:r>
            <a:r>
              <a:rPr lang="zh-CN" altLang="en-US" dirty="0" smtClean="0">
                <a:solidFill>
                  <a:schemeClr val="tx2"/>
                </a:solidFill>
                <a:latin typeface="微软雅黑" panose="020B0503020204020204" pitchFamily="34" charset="-122"/>
                <a:ea typeface="微软雅黑" panose="020B0503020204020204" pitchFamily="34" charset="-122"/>
              </a:rPr>
              <a:t>方法等等功能。</a:t>
            </a:r>
            <a:endParaRPr lang="zh-CN" altLang="en-US" dirty="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7712765" y="2196660"/>
            <a:ext cx="3811094" cy="3223479"/>
          </a:xfrm>
          <a:prstGeom prst="rect">
            <a:avLst/>
          </a:prstGeom>
        </p:spPr>
      </p:pic>
    </p:spTree>
    <p:extLst>
      <p:ext uri="{BB962C8B-B14F-4D97-AF65-F5344CB8AC3E}">
        <p14:creationId xmlns:p14="http://schemas.microsoft.com/office/powerpoint/2010/main" val="344877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Reflection</a:t>
            </a:r>
            <a:r>
              <a:rPr lang="zh-CN" altLang="en-US" dirty="0" smtClean="0"/>
              <a:t>类</a:t>
            </a:r>
            <a:endParaRPr lang="zh-CN" altLang="en-US" dirty="0"/>
          </a:p>
        </p:txBody>
      </p:sp>
      <p:sp>
        <p:nvSpPr>
          <p:cNvPr id="107" name="矩形 3"/>
          <p:cNvSpPr>
            <a:spLocks noChangeArrowheads="1"/>
          </p:cNvSpPr>
          <p:nvPr/>
        </p:nvSpPr>
        <p:spPr bwMode="auto">
          <a:xfrm>
            <a:off x="917621" y="1639680"/>
            <a:ext cx="1041298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en-US" altLang="zh-CN" dirty="0" smtClean="0">
                <a:solidFill>
                  <a:schemeClr val="tx2"/>
                </a:solidFill>
                <a:latin typeface="微软雅黑" panose="020B0503020204020204" pitchFamily="34" charset="-122"/>
                <a:ea typeface="微软雅黑" panose="020B0503020204020204" pitchFamily="34" charset="-122"/>
              </a:rPr>
              <a:t>Reflection</a:t>
            </a:r>
            <a:r>
              <a:rPr lang="zh-CN" altLang="en-US" dirty="0" smtClean="0">
                <a:solidFill>
                  <a:schemeClr val="tx2"/>
                </a:solidFill>
                <a:latin typeface="微软雅黑" panose="020B0503020204020204" pitchFamily="34" charset="-122"/>
                <a:ea typeface="微软雅黑" panose="020B0503020204020204" pitchFamily="34" charset="-122"/>
              </a:rPr>
              <a:t>类只提供了两个静态方法，以查看当前</a:t>
            </a:r>
            <a:r>
              <a:rPr lang="en-US" altLang="zh-CN" dirty="0" smtClean="0">
                <a:solidFill>
                  <a:schemeClr val="tx2"/>
                </a:solidFill>
                <a:latin typeface="微软雅黑" panose="020B0503020204020204" pitchFamily="34" charset="-122"/>
                <a:ea typeface="微软雅黑" panose="020B0503020204020204" pitchFamily="34" charset="-122"/>
              </a:rPr>
              <a:t>PHP</a:t>
            </a:r>
            <a:r>
              <a:rPr lang="zh-CN" altLang="en-US" dirty="0" smtClean="0">
                <a:solidFill>
                  <a:schemeClr val="tx2"/>
                </a:solidFill>
                <a:latin typeface="微软雅黑" panose="020B0503020204020204" pitchFamily="34" charset="-122"/>
                <a:ea typeface="微软雅黑" panose="020B0503020204020204" pitchFamily="34" charset="-122"/>
              </a:rPr>
              <a:t>中可使用反射</a:t>
            </a:r>
            <a:r>
              <a:rPr lang="en-US" altLang="zh-CN" dirty="0" smtClean="0">
                <a:solidFill>
                  <a:schemeClr val="tx2"/>
                </a:solidFill>
                <a:latin typeface="微软雅黑" panose="020B0503020204020204" pitchFamily="34" charset="-122"/>
                <a:ea typeface="微软雅黑" panose="020B0503020204020204" pitchFamily="34" charset="-122"/>
              </a:rPr>
              <a:t>API</a:t>
            </a:r>
            <a:r>
              <a:rPr lang="zh-CN" altLang="en-US" dirty="0" smtClean="0">
                <a:solidFill>
                  <a:schemeClr val="tx2"/>
                </a:solidFill>
                <a:latin typeface="微软雅黑" panose="020B0503020204020204" pitchFamily="34" charset="-122"/>
                <a:ea typeface="微软雅黑" panose="020B0503020204020204" pitchFamily="34" charset="-122"/>
              </a:rPr>
              <a:t>方法。</a:t>
            </a:r>
            <a:endParaRPr lang="en-US" altLang="zh-CN"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export( )</a:t>
            </a:r>
            <a:r>
              <a:rPr lang="zh-CN" altLang="en-US" dirty="0">
                <a:solidFill>
                  <a:schemeClr val="tx1"/>
                </a:solidFill>
                <a:latin typeface="微软雅黑" panose="020B0503020204020204" pitchFamily="34" charset="-122"/>
                <a:ea typeface="微软雅黑" panose="020B0503020204020204" pitchFamily="34" charset="-122"/>
              </a:rPr>
              <a:t>：导出一个类或方法的详细</a:t>
            </a:r>
            <a:r>
              <a:rPr lang="zh-CN" altLang="en-US" dirty="0" smtClean="0">
                <a:solidFill>
                  <a:schemeClr val="tx1"/>
                </a:solidFill>
                <a:latin typeface="微软雅黑" panose="020B0503020204020204" pitchFamily="34" charset="-122"/>
                <a:ea typeface="微软雅黑" panose="020B0503020204020204" pitchFamily="34" charset="-122"/>
              </a:rPr>
              <a:t>信息。</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err="1" smtClean="0">
                <a:solidFill>
                  <a:schemeClr val="tx1"/>
                </a:solidFill>
                <a:latin typeface="微软雅黑" panose="020B0503020204020204" pitchFamily="34" charset="-122"/>
                <a:ea typeface="微软雅黑" panose="020B0503020204020204" pitchFamily="34" charset="-122"/>
              </a:rPr>
              <a:t>getModifierNames</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：取得修饰符的</a:t>
            </a:r>
            <a:r>
              <a:rPr lang="zh-CN" altLang="en-US" dirty="0" smtClean="0">
                <a:solidFill>
                  <a:schemeClr val="tx1"/>
                </a:solidFill>
                <a:latin typeface="微软雅黑" panose="020B0503020204020204" pitchFamily="34" charset="-122"/>
                <a:ea typeface="微软雅黑" panose="020B0503020204020204" pitchFamily="34" charset="-122"/>
              </a:rPr>
              <a:t>名字。</a:t>
            </a:r>
            <a:endParaRPr lang="en-US" altLang="zh-CN" dirty="0" smtClean="0">
              <a:solidFill>
                <a:schemeClr val="tx1"/>
              </a:solidFill>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dirty="0" smtClean="0">
                <a:solidFill>
                  <a:schemeClr val="tx1"/>
                </a:solidFill>
                <a:latin typeface="微软雅黑" panose="020B0503020204020204" pitchFamily="34" charset="-122"/>
                <a:ea typeface="微软雅黑" panose="020B0503020204020204" pitchFamily="34" charset="-122"/>
              </a:rPr>
              <a:t>可以使用 </a:t>
            </a:r>
            <a:r>
              <a:rPr lang="en-US" altLang="zh-CN" b="1" dirty="0" smtClean="0">
                <a:solidFill>
                  <a:srgbClr val="C00000"/>
                </a:solidFill>
                <a:latin typeface="微软雅黑" panose="020B0503020204020204" pitchFamily="34" charset="-122"/>
                <a:ea typeface="微软雅黑" panose="020B0503020204020204" pitchFamily="34" charset="-122"/>
              </a:rPr>
              <a:t>Reflection::export( new </a:t>
            </a:r>
            <a:r>
              <a:rPr lang="en-US" altLang="zh-CN" b="1" dirty="0" err="1" smtClean="0">
                <a:solidFill>
                  <a:srgbClr val="C00000"/>
                </a:solidFill>
                <a:latin typeface="微软雅黑" panose="020B0503020204020204" pitchFamily="34" charset="-122"/>
                <a:ea typeface="微软雅黑" panose="020B0503020204020204" pitchFamily="34" charset="-122"/>
              </a:rPr>
              <a:t>ReflectionExtension</a:t>
            </a:r>
            <a:r>
              <a:rPr lang="en-US" altLang="zh-CN" b="1" dirty="0" smtClean="0">
                <a:solidFill>
                  <a:srgbClr val="C00000"/>
                </a:solidFill>
                <a:latin typeface="微软雅黑" panose="020B0503020204020204" pitchFamily="34" charset="-122"/>
                <a:ea typeface="微软雅黑" panose="020B0503020204020204" pitchFamily="34" charset="-122"/>
              </a:rPr>
              <a:t>(‘reflection’)); </a:t>
            </a:r>
            <a:r>
              <a:rPr lang="zh-CN" altLang="en-US" dirty="0" smtClean="0">
                <a:solidFill>
                  <a:schemeClr val="tx2"/>
                </a:solidFill>
                <a:latin typeface="微软雅黑" panose="020B0503020204020204" pitchFamily="34" charset="-122"/>
                <a:ea typeface="微软雅黑" panose="020B0503020204020204" pitchFamily="34" charset="-122"/>
              </a:rPr>
              <a:t>列出当前可用的完整反射</a:t>
            </a:r>
            <a:r>
              <a:rPr lang="en-US" altLang="zh-CN" dirty="0" smtClean="0">
                <a:solidFill>
                  <a:schemeClr val="tx2"/>
                </a:solidFill>
                <a:latin typeface="微软雅黑" panose="020B0503020204020204" pitchFamily="34" charset="-122"/>
                <a:ea typeface="微软雅黑" panose="020B0503020204020204" pitchFamily="34" charset="-122"/>
              </a:rPr>
              <a:t>API</a:t>
            </a:r>
            <a:r>
              <a:rPr lang="zh-CN" altLang="en-US" dirty="0" smtClean="0">
                <a:solidFill>
                  <a:schemeClr val="tx2"/>
                </a:solidFill>
                <a:latin typeface="微软雅黑" panose="020B0503020204020204" pitchFamily="34" charset="-122"/>
                <a:ea typeface="微软雅黑" panose="020B0503020204020204" pitchFamily="34" charset="-122"/>
              </a:rPr>
              <a:t>类声明。</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endParaRPr lang="zh-CN" altLang="en-US" dirty="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145232" y="4098829"/>
            <a:ext cx="7478985" cy="1681426"/>
          </a:xfrm>
          <a:prstGeom prst="rect">
            <a:avLst/>
          </a:prstGeom>
        </p:spPr>
      </p:pic>
    </p:spTree>
    <p:extLst>
      <p:ext uri="{BB962C8B-B14F-4D97-AF65-F5344CB8AC3E}">
        <p14:creationId xmlns:p14="http://schemas.microsoft.com/office/powerpoint/2010/main" val="720419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ReflectionFunction</a:t>
            </a:r>
            <a:r>
              <a:rPr lang="zh-CN" altLang="en-US" dirty="0" smtClean="0"/>
              <a:t>类</a:t>
            </a:r>
            <a:endParaRPr lang="zh-CN" altLang="en-US" dirty="0"/>
          </a:p>
        </p:txBody>
      </p:sp>
      <p:sp>
        <p:nvSpPr>
          <p:cNvPr id="107" name="矩形 3"/>
          <p:cNvSpPr>
            <a:spLocks noChangeArrowheads="1"/>
          </p:cNvSpPr>
          <p:nvPr/>
        </p:nvSpPr>
        <p:spPr bwMode="auto">
          <a:xfrm>
            <a:off x="785100" y="1516626"/>
            <a:ext cx="1041298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en-US" altLang="zh-CN" dirty="0" smtClean="0">
                <a:solidFill>
                  <a:schemeClr val="tx2"/>
                </a:solidFill>
                <a:latin typeface="微软雅黑" panose="020B0503020204020204" pitchFamily="34" charset="-122"/>
                <a:ea typeface="微软雅黑" panose="020B0503020204020204" pitchFamily="34" charset="-122"/>
              </a:rPr>
              <a:t>ReflectionFunction</a:t>
            </a:r>
            <a:r>
              <a:rPr lang="zh-CN" altLang="en-US" dirty="0" smtClean="0">
                <a:solidFill>
                  <a:schemeClr val="tx2"/>
                </a:solidFill>
                <a:latin typeface="微软雅黑" panose="020B0503020204020204" pitchFamily="34" charset="-122"/>
                <a:ea typeface="微软雅黑" panose="020B0503020204020204" pitchFamily="34" charset="-122"/>
              </a:rPr>
              <a:t>返回一个函数的相关信息。</a:t>
            </a:r>
            <a:endParaRPr lang="zh-CN" altLang="en-US" dirty="0">
              <a:solidFill>
                <a:schemeClr val="tx2"/>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6628688" y="2330736"/>
            <a:ext cx="4847695" cy="3997987"/>
          </a:xfrm>
          <a:prstGeom prst="rect">
            <a:avLst/>
          </a:prstGeom>
        </p:spPr>
      </p:pic>
      <p:pic>
        <p:nvPicPr>
          <p:cNvPr id="6" name="图片 5"/>
          <p:cNvPicPr>
            <a:picLocks noChangeAspect="1"/>
          </p:cNvPicPr>
          <p:nvPr/>
        </p:nvPicPr>
        <p:blipFill>
          <a:blip r:embed="rId4"/>
          <a:stretch>
            <a:fillRect/>
          </a:stretch>
        </p:blipFill>
        <p:spPr>
          <a:xfrm>
            <a:off x="1474949" y="2173594"/>
            <a:ext cx="3676190" cy="4438095"/>
          </a:xfrm>
          <a:prstGeom prst="rect">
            <a:avLst/>
          </a:prstGeom>
        </p:spPr>
      </p:pic>
    </p:spTree>
    <p:extLst>
      <p:ext uri="{BB962C8B-B14F-4D97-AF65-F5344CB8AC3E}">
        <p14:creationId xmlns:p14="http://schemas.microsoft.com/office/powerpoint/2010/main" val="19557201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err="1"/>
              <a:t>ReflectionClass</a:t>
            </a:r>
            <a:r>
              <a:rPr lang="zh-CN" altLang="en-US" dirty="0" smtClean="0"/>
              <a:t>类</a:t>
            </a:r>
            <a:endParaRPr lang="zh-CN" altLang="en-US" dirty="0"/>
          </a:p>
        </p:txBody>
      </p:sp>
      <p:sp>
        <p:nvSpPr>
          <p:cNvPr id="107" name="矩形 3"/>
          <p:cNvSpPr>
            <a:spLocks noChangeArrowheads="1"/>
          </p:cNvSpPr>
          <p:nvPr/>
        </p:nvSpPr>
        <p:spPr bwMode="auto">
          <a:xfrm>
            <a:off x="785100" y="1498531"/>
            <a:ext cx="104129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en-US" altLang="zh-CN" dirty="0" err="1" smtClean="0">
                <a:solidFill>
                  <a:schemeClr val="tx2"/>
                </a:solidFill>
                <a:latin typeface="微软雅黑" panose="020B0503020204020204" pitchFamily="34" charset="-122"/>
                <a:ea typeface="微软雅黑" panose="020B0503020204020204" pitchFamily="34" charset="-122"/>
              </a:rPr>
              <a:t>ReflectionClass</a:t>
            </a:r>
            <a:r>
              <a:rPr lang="zh-CN" altLang="en-US" dirty="0" smtClean="0">
                <a:solidFill>
                  <a:schemeClr val="tx2"/>
                </a:solidFill>
                <a:latin typeface="微软雅黑" panose="020B0503020204020204" pitchFamily="34" charset="-122"/>
                <a:ea typeface="微软雅黑" panose="020B0503020204020204" pitchFamily="34" charset="-122"/>
              </a:rPr>
              <a:t>返回一个类的相关</a:t>
            </a:r>
            <a:r>
              <a:rPr lang="zh-CN" altLang="en-US" dirty="0">
                <a:solidFill>
                  <a:schemeClr val="tx2"/>
                </a:solidFill>
                <a:latin typeface="微软雅黑" panose="020B0503020204020204" pitchFamily="34" charset="-122"/>
                <a:ea typeface="微软雅黑" panose="020B0503020204020204" pitchFamily="34" charset="-122"/>
              </a:rPr>
              <a:t>信息。</a:t>
            </a:r>
          </a:p>
        </p:txBody>
      </p:sp>
      <p:pic>
        <p:nvPicPr>
          <p:cNvPr id="6" name="图片 5"/>
          <p:cNvPicPr>
            <a:picLocks noChangeAspect="1"/>
          </p:cNvPicPr>
          <p:nvPr/>
        </p:nvPicPr>
        <p:blipFill>
          <a:blip r:embed="rId3"/>
          <a:stretch>
            <a:fillRect/>
          </a:stretch>
        </p:blipFill>
        <p:spPr>
          <a:xfrm>
            <a:off x="1182665" y="2052529"/>
            <a:ext cx="3600000" cy="4457143"/>
          </a:xfrm>
          <a:prstGeom prst="rect">
            <a:avLst/>
          </a:prstGeom>
        </p:spPr>
      </p:pic>
      <p:pic>
        <p:nvPicPr>
          <p:cNvPr id="8" name="图片 7"/>
          <p:cNvPicPr>
            <a:picLocks noChangeAspect="1"/>
          </p:cNvPicPr>
          <p:nvPr/>
        </p:nvPicPr>
        <p:blipFill>
          <a:blip r:embed="rId4"/>
          <a:stretch>
            <a:fillRect/>
          </a:stretch>
        </p:blipFill>
        <p:spPr>
          <a:xfrm>
            <a:off x="6417136" y="2052529"/>
            <a:ext cx="4780952" cy="4419048"/>
          </a:xfrm>
          <a:prstGeom prst="rect">
            <a:avLst/>
          </a:prstGeom>
        </p:spPr>
      </p:pic>
    </p:spTree>
    <p:extLst>
      <p:ext uri="{BB962C8B-B14F-4D97-AF65-F5344CB8AC3E}">
        <p14:creationId xmlns:p14="http://schemas.microsoft.com/office/powerpoint/2010/main" val="614907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11899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673477"/>
            <a:ext cx="4688528" cy="445522"/>
          </a:xfrm>
          <a:prstGeom prst="rect">
            <a:avLst/>
          </a:prstGeom>
          <a:noFill/>
        </p:spPr>
        <p:txBody>
          <a:bodyPr wrap="square" lIns="72000" tIns="0" rIns="0" bIns="0" rtlCol="0" anchor="ctr" anchorCtr="0">
            <a:normAutofit/>
          </a:bodyPr>
          <a:lstStyle/>
          <a:p>
            <a:pPr lvl="0">
              <a:defRPr/>
            </a:pPr>
            <a:r>
              <a:rPr lang="en-US" altLang="zh-CN" sz="2000" spc="200" dirty="0" smtClean="0">
                <a:solidFill>
                  <a:srgbClr val="000000"/>
                </a:solidFill>
                <a:latin typeface="华文细黑" panose="02010600040101010101" pitchFamily="2" charset="-122"/>
                <a:ea typeface="华文细黑" panose="02010600040101010101" pitchFamily="2" charset="-122"/>
              </a:rPr>
              <a:t>PHP</a:t>
            </a:r>
            <a:r>
              <a:rPr lang="zh-CN" altLang="en-US" sz="2000" spc="200" dirty="0" smtClean="0">
                <a:solidFill>
                  <a:srgbClr val="000000"/>
                </a:solidFill>
                <a:latin typeface="华文细黑" panose="02010600040101010101" pitchFamily="2" charset="-122"/>
                <a:ea typeface="华文细黑" panose="02010600040101010101" pitchFamily="2" charset="-122"/>
              </a:rPr>
              <a:t>标准库（</a:t>
            </a:r>
            <a:r>
              <a:rPr lang="en-US" altLang="zh-CN" sz="2000" spc="200" dirty="0" smtClean="0">
                <a:solidFill>
                  <a:srgbClr val="000000"/>
                </a:solidFill>
                <a:latin typeface="华文细黑" panose="02010600040101010101" pitchFamily="2" charset="-122"/>
                <a:ea typeface="华文细黑" panose="02010600040101010101" pitchFamily="2" charset="-122"/>
              </a:rPr>
              <a:t>SPL</a:t>
            </a:r>
            <a:r>
              <a:rPr lang="zh-CN" altLang="en-US" sz="2000" spc="200" dirty="0" smtClean="0">
                <a:solidFill>
                  <a:srgbClr val="000000"/>
                </a:solidFill>
                <a:latin typeface="华文细黑" panose="02010600040101010101" pitchFamily="2" charset="-122"/>
                <a:ea typeface="华文细黑" panose="02010600040101010101" pitchFamily="2" charset="-122"/>
              </a:rPr>
              <a:t>）</a:t>
            </a:r>
            <a:endParaRPr lang="zh-CN" altLang="en-US" sz="2000" spc="200" dirty="0">
              <a:solidFill>
                <a:srgbClr val="000000"/>
              </a:solidFill>
              <a:latin typeface="华文细黑" panose="02010600040101010101" pitchFamily="2" charset="-122"/>
              <a:ea typeface="华文细黑" panose="02010600040101010101" pitchFamily="2" charset="-122"/>
            </a:endParaRPr>
          </a:p>
        </p:txBody>
      </p:sp>
      <p:cxnSp>
        <p:nvCxnSpPr>
          <p:cNvPr id="3" name="MH_Others_2"/>
          <p:cNvCxnSpPr/>
          <p:nvPr>
            <p:custDataLst>
              <p:tags r:id="rId4"/>
            </p:custDataLst>
          </p:nvPr>
        </p:nvCxnSpPr>
        <p:spPr>
          <a:xfrm flipH="1">
            <a:off x="3890132" y="274080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637949"/>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4147987"/>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17" action="ppaction://hlinksldjump"/>
          </p:cNvPr>
          <p:cNvSpPr txBox="1"/>
          <p:nvPr>
            <p:custDataLst>
              <p:tags r:id="rId7"/>
            </p:custDataLst>
          </p:nvPr>
        </p:nvSpPr>
        <p:spPr>
          <a:xfrm>
            <a:off x="4089894" y="3702465"/>
            <a:ext cx="4688528" cy="445522"/>
          </a:xfrm>
          <a:prstGeom prst="rect">
            <a:avLst/>
          </a:prstGeom>
          <a:noFill/>
        </p:spPr>
        <p:txBody>
          <a:bodyPr wrap="square" lIns="72000" tIns="0" rIns="0" bIns="0" rtlCol="0" anchor="ctr" anchorCtr="0">
            <a:normAutofit/>
          </a:bodyPr>
          <a:lstStyle/>
          <a:p>
            <a:r>
              <a:rPr lang="zh-CN" altLang="en-US" sz="2000" dirty="0" smtClean="0"/>
              <a:t>反射</a:t>
            </a:r>
            <a:r>
              <a:rPr lang="en-US" altLang="zh-CN" sz="2000" dirty="0" smtClean="0"/>
              <a:t>API</a:t>
            </a:r>
            <a:endParaRPr lang="zh-CN" altLang="en-US" sz="2000" dirty="0"/>
          </a:p>
        </p:txBody>
      </p:sp>
      <p:cxnSp>
        <p:nvCxnSpPr>
          <p:cNvPr id="37" name="MH_Others_4"/>
          <p:cNvCxnSpPr/>
          <p:nvPr>
            <p:custDataLst>
              <p:tags r:id="rId8"/>
            </p:custDataLst>
          </p:nvPr>
        </p:nvCxnSpPr>
        <p:spPr>
          <a:xfrm flipH="1">
            <a:off x="3890132" y="3769796"/>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17" action="ppaction://hlinksldjump"/>
          </p:cNvPr>
          <p:cNvSpPr txBox="1"/>
          <p:nvPr>
            <p:custDataLst>
              <p:tags r:id="rId9"/>
            </p:custDataLst>
          </p:nvPr>
        </p:nvSpPr>
        <p:spPr>
          <a:xfrm>
            <a:off x="3413578" y="3666937"/>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5164681"/>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17" action="ppaction://hlinksldjump"/>
          </p:cNvPr>
          <p:cNvSpPr txBox="1"/>
          <p:nvPr>
            <p:custDataLst>
              <p:tags r:id="rId13"/>
            </p:custDataLst>
          </p:nvPr>
        </p:nvSpPr>
        <p:spPr>
          <a:xfrm>
            <a:off x="4117034" y="4719159"/>
            <a:ext cx="4688528" cy="445522"/>
          </a:xfrm>
          <a:prstGeom prst="rect">
            <a:avLst/>
          </a:prstGeom>
          <a:noFill/>
        </p:spPr>
        <p:txBody>
          <a:bodyPr wrap="square" lIns="72000" tIns="0" rIns="0" bIns="0" rtlCol="0" anchor="ctr" anchorCtr="0">
            <a:normAutofit/>
          </a:bodyPr>
          <a:lstStyle/>
          <a:p>
            <a:r>
              <a:rPr lang="zh-CN" altLang="en-US" sz="2000" dirty="0" smtClean="0"/>
              <a:t>典型设计模式</a:t>
            </a:r>
            <a:endParaRPr lang="zh-CN" altLang="en-US" sz="2000" dirty="0"/>
          </a:p>
        </p:txBody>
      </p:sp>
      <p:cxnSp>
        <p:nvCxnSpPr>
          <p:cNvPr id="15" name="MH_Others_4"/>
          <p:cNvCxnSpPr/>
          <p:nvPr>
            <p:custDataLst>
              <p:tags r:id="rId14"/>
            </p:custDataLst>
          </p:nvPr>
        </p:nvCxnSpPr>
        <p:spPr>
          <a:xfrm flipH="1">
            <a:off x="3917272" y="4786490"/>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17" action="ppaction://hlinksldjump"/>
          </p:cNvPr>
          <p:cNvSpPr txBox="1"/>
          <p:nvPr>
            <p:custDataLst>
              <p:tags r:id="rId15"/>
            </p:custDataLst>
          </p:nvPr>
        </p:nvSpPr>
        <p:spPr>
          <a:xfrm>
            <a:off x="3440718" y="4683631"/>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080553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err="1"/>
              <a:t>ReflectionClass</a:t>
            </a:r>
            <a:r>
              <a:rPr lang="zh-CN" altLang="en-US" dirty="0" smtClean="0"/>
              <a:t>类</a:t>
            </a:r>
            <a:endParaRPr lang="zh-CN" altLang="en-US" dirty="0"/>
          </a:p>
        </p:txBody>
      </p:sp>
      <p:sp>
        <p:nvSpPr>
          <p:cNvPr id="107" name="矩形 3"/>
          <p:cNvSpPr>
            <a:spLocks noChangeArrowheads="1"/>
          </p:cNvSpPr>
          <p:nvPr/>
        </p:nvSpPr>
        <p:spPr bwMode="auto">
          <a:xfrm>
            <a:off x="785100" y="1498531"/>
            <a:ext cx="104129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en-US" altLang="zh-CN" dirty="0" err="1" smtClean="0">
                <a:solidFill>
                  <a:schemeClr val="tx2"/>
                </a:solidFill>
                <a:latin typeface="微软雅黑" panose="020B0503020204020204" pitchFamily="34" charset="-122"/>
                <a:ea typeface="微软雅黑" panose="020B0503020204020204" pitchFamily="34" charset="-122"/>
              </a:rPr>
              <a:t>ReflectionClass</a:t>
            </a:r>
            <a:r>
              <a:rPr lang="zh-CN" altLang="en-US" dirty="0" smtClean="0">
                <a:solidFill>
                  <a:schemeClr val="tx2"/>
                </a:solidFill>
                <a:latin typeface="微软雅黑" panose="020B0503020204020204" pitchFamily="34" charset="-122"/>
                <a:ea typeface="微软雅黑" panose="020B0503020204020204" pitchFamily="34" charset="-122"/>
              </a:rPr>
              <a:t>返回一个类的相关</a:t>
            </a:r>
            <a:r>
              <a:rPr lang="zh-CN" altLang="en-US" dirty="0">
                <a:solidFill>
                  <a:schemeClr val="tx2"/>
                </a:solidFill>
                <a:latin typeface="微软雅黑" panose="020B0503020204020204" pitchFamily="34" charset="-122"/>
                <a:ea typeface="微软雅黑" panose="020B0503020204020204" pitchFamily="34" charset="-122"/>
              </a:rPr>
              <a:t>信息。</a:t>
            </a:r>
          </a:p>
        </p:txBody>
      </p:sp>
      <p:pic>
        <p:nvPicPr>
          <p:cNvPr id="2" name="图片 1"/>
          <p:cNvPicPr>
            <a:picLocks noChangeAspect="1"/>
          </p:cNvPicPr>
          <p:nvPr/>
        </p:nvPicPr>
        <p:blipFill>
          <a:blip r:embed="rId3"/>
          <a:stretch>
            <a:fillRect/>
          </a:stretch>
        </p:blipFill>
        <p:spPr>
          <a:xfrm>
            <a:off x="917622" y="2145294"/>
            <a:ext cx="4409524" cy="4438095"/>
          </a:xfrm>
          <a:prstGeom prst="rect">
            <a:avLst/>
          </a:prstGeom>
        </p:spPr>
      </p:pic>
      <p:pic>
        <p:nvPicPr>
          <p:cNvPr id="3" name="图片 2"/>
          <p:cNvPicPr>
            <a:picLocks noChangeAspect="1"/>
          </p:cNvPicPr>
          <p:nvPr/>
        </p:nvPicPr>
        <p:blipFill>
          <a:blip r:embed="rId4"/>
          <a:stretch>
            <a:fillRect/>
          </a:stretch>
        </p:blipFill>
        <p:spPr>
          <a:xfrm>
            <a:off x="5207045" y="2145294"/>
            <a:ext cx="6257143" cy="3990476"/>
          </a:xfrm>
          <a:prstGeom prst="rect">
            <a:avLst/>
          </a:prstGeom>
        </p:spPr>
      </p:pic>
      <p:sp>
        <p:nvSpPr>
          <p:cNvPr id="5" name="矩形 4"/>
          <p:cNvSpPr/>
          <p:nvPr/>
        </p:nvSpPr>
        <p:spPr>
          <a:xfrm>
            <a:off x="5075583" y="2052529"/>
            <a:ext cx="3975652" cy="6111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67359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其它反射类</a:t>
            </a:r>
            <a:endParaRPr lang="zh-CN" altLang="en-US" dirty="0"/>
          </a:p>
        </p:txBody>
      </p:sp>
      <p:sp>
        <p:nvSpPr>
          <p:cNvPr id="107" name="矩形 3"/>
          <p:cNvSpPr>
            <a:spLocks noChangeArrowheads="1"/>
          </p:cNvSpPr>
          <p:nvPr/>
        </p:nvSpPr>
        <p:spPr bwMode="auto">
          <a:xfrm>
            <a:off x="665830" y="1776827"/>
            <a:ext cx="1041298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50000"/>
              </a:lnSpc>
              <a:buFont typeface="Wingdings" panose="05000000000000000000" pitchFamily="2" charset="2"/>
              <a:buChar char="n"/>
            </a:pP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endParaRPr lang="en-US" altLang="zh-CN"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endParaRPr lang="en-US" altLang="zh-CN"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endParaRPr lang="en-US" altLang="zh-CN"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实战应用：使用反射</a:t>
            </a:r>
            <a:r>
              <a:rPr lang="en-US" altLang="zh-CN" dirty="0" smtClean="0">
                <a:solidFill>
                  <a:schemeClr val="tx2"/>
                </a:solidFill>
                <a:latin typeface="微软雅黑" panose="020B0503020204020204" pitchFamily="34" charset="-122"/>
                <a:ea typeface="微软雅黑" panose="020B0503020204020204" pitchFamily="34" charset="-122"/>
              </a:rPr>
              <a:t>API</a:t>
            </a:r>
            <a:r>
              <a:rPr lang="zh-CN" altLang="en-US" dirty="0" smtClean="0">
                <a:solidFill>
                  <a:schemeClr val="tx2"/>
                </a:solidFill>
                <a:latin typeface="微软雅黑" panose="020B0503020204020204" pitchFamily="34" charset="-122"/>
                <a:ea typeface="微软雅黑" panose="020B0503020204020204" pitchFamily="34" charset="-122"/>
              </a:rPr>
              <a:t>实现自定义数据库操作类。</a:t>
            </a:r>
            <a:endParaRPr lang="zh-CN" altLang="en-US" dirty="0">
              <a:solidFill>
                <a:schemeClr val="tx2"/>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2249744" y="1776827"/>
            <a:ext cx="7399836" cy="2834930"/>
          </a:xfrm>
          <a:prstGeom prst="rect">
            <a:avLst/>
          </a:prstGeom>
        </p:spPr>
      </p:pic>
    </p:spTree>
    <p:extLst>
      <p:ext uri="{BB962C8B-B14F-4D97-AF65-F5344CB8AC3E}">
        <p14:creationId xmlns:p14="http://schemas.microsoft.com/office/powerpoint/2010/main" val="23493301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11899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673477"/>
            <a:ext cx="4688528" cy="445522"/>
          </a:xfrm>
          <a:prstGeom prst="rect">
            <a:avLst/>
          </a:prstGeom>
          <a:noFill/>
        </p:spPr>
        <p:txBody>
          <a:bodyPr wrap="square" lIns="72000" tIns="0" rIns="0" bIns="0" rtlCol="0" anchor="ctr" anchorCtr="0">
            <a:normAutofit/>
          </a:bodyPr>
          <a:lstStyle/>
          <a:p>
            <a:pPr lvl="0">
              <a:defRPr/>
            </a:pPr>
            <a:r>
              <a:rPr lang="en-US" altLang="zh-CN" sz="2000" spc="200" dirty="0">
                <a:solidFill>
                  <a:srgbClr val="000000"/>
                </a:solidFill>
                <a:latin typeface="华文细黑" panose="02010600040101010101" pitchFamily="2" charset="-122"/>
                <a:ea typeface="华文细黑" panose="02010600040101010101" pitchFamily="2" charset="-122"/>
              </a:rPr>
              <a:t>PHP</a:t>
            </a:r>
            <a:r>
              <a:rPr lang="zh-CN" altLang="en-US" sz="2000" spc="200" dirty="0">
                <a:solidFill>
                  <a:srgbClr val="000000"/>
                </a:solidFill>
                <a:latin typeface="华文细黑" panose="02010600040101010101" pitchFamily="2" charset="-122"/>
                <a:ea typeface="华文细黑" panose="02010600040101010101" pitchFamily="2" charset="-122"/>
              </a:rPr>
              <a:t>标准库（</a:t>
            </a:r>
            <a:r>
              <a:rPr lang="en-US" altLang="zh-CN" sz="2000" spc="200" dirty="0">
                <a:solidFill>
                  <a:srgbClr val="000000"/>
                </a:solidFill>
                <a:latin typeface="华文细黑" panose="02010600040101010101" pitchFamily="2" charset="-122"/>
                <a:ea typeface="华文细黑" panose="02010600040101010101" pitchFamily="2" charset="-122"/>
              </a:rPr>
              <a:t>SPL</a:t>
            </a:r>
            <a:r>
              <a:rPr lang="zh-CN" altLang="en-US" sz="2000" spc="200" dirty="0">
                <a:solidFill>
                  <a:srgbClr val="000000"/>
                </a:solidFill>
                <a:latin typeface="华文细黑" panose="02010600040101010101" pitchFamily="2" charset="-122"/>
                <a:ea typeface="华文细黑" panose="02010600040101010101" pitchFamily="2" charset="-122"/>
              </a:rPr>
              <a:t>）</a:t>
            </a:r>
          </a:p>
        </p:txBody>
      </p:sp>
      <p:cxnSp>
        <p:nvCxnSpPr>
          <p:cNvPr id="3" name="MH_Others_2"/>
          <p:cNvCxnSpPr/>
          <p:nvPr>
            <p:custDataLst>
              <p:tags r:id="rId4"/>
            </p:custDataLst>
          </p:nvPr>
        </p:nvCxnSpPr>
        <p:spPr>
          <a:xfrm flipH="1">
            <a:off x="3890132" y="274080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637949"/>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4147987"/>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17" action="ppaction://hlinksldjump"/>
          </p:cNvPr>
          <p:cNvSpPr txBox="1"/>
          <p:nvPr>
            <p:custDataLst>
              <p:tags r:id="rId7"/>
            </p:custDataLst>
          </p:nvPr>
        </p:nvSpPr>
        <p:spPr>
          <a:xfrm>
            <a:off x="4089894" y="3702465"/>
            <a:ext cx="4688528" cy="445522"/>
          </a:xfrm>
          <a:prstGeom prst="rect">
            <a:avLst/>
          </a:prstGeom>
          <a:noFill/>
        </p:spPr>
        <p:txBody>
          <a:bodyPr wrap="square" lIns="72000" tIns="0" rIns="0" bIns="0" rtlCol="0" anchor="ctr" anchorCtr="0">
            <a:normAutofit/>
          </a:bodyPr>
          <a:lstStyle/>
          <a:p>
            <a:r>
              <a:rPr lang="zh-CN" altLang="en-US" sz="2000" dirty="0" smtClean="0"/>
              <a:t>反射</a:t>
            </a:r>
            <a:r>
              <a:rPr lang="en-US" altLang="zh-CN" sz="2000" dirty="0" smtClean="0"/>
              <a:t>API</a:t>
            </a:r>
            <a:endParaRPr lang="zh-CN" altLang="en-US" sz="2000" dirty="0"/>
          </a:p>
        </p:txBody>
      </p:sp>
      <p:cxnSp>
        <p:nvCxnSpPr>
          <p:cNvPr id="37" name="MH_Others_4"/>
          <p:cNvCxnSpPr/>
          <p:nvPr>
            <p:custDataLst>
              <p:tags r:id="rId8"/>
            </p:custDataLst>
          </p:nvPr>
        </p:nvCxnSpPr>
        <p:spPr>
          <a:xfrm flipH="1">
            <a:off x="3890132" y="3769796"/>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17" action="ppaction://hlinksldjump"/>
          </p:cNvPr>
          <p:cNvSpPr txBox="1"/>
          <p:nvPr>
            <p:custDataLst>
              <p:tags r:id="rId9"/>
            </p:custDataLst>
          </p:nvPr>
        </p:nvSpPr>
        <p:spPr>
          <a:xfrm>
            <a:off x="3413578" y="3666937"/>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5164681"/>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17" action="ppaction://hlinksldjump"/>
          </p:cNvPr>
          <p:cNvSpPr txBox="1"/>
          <p:nvPr>
            <p:custDataLst>
              <p:tags r:id="rId13"/>
            </p:custDataLst>
          </p:nvPr>
        </p:nvSpPr>
        <p:spPr>
          <a:xfrm>
            <a:off x="4117034" y="4719159"/>
            <a:ext cx="4688528" cy="445522"/>
          </a:xfrm>
          <a:prstGeom prst="rect">
            <a:avLst/>
          </a:prstGeom>
          <a:noFill/>
        </p:spPr>
        <p:txBody>
          <a:bodyPr wrap="square" lIns="72000" tIns="0" rIns="0" bIns="0" rtlCol="0" anchor="ctr" anchorCtr="0">
            <a:normAutofit/>
          </a:bodyPr>
          <a:lstStyle/>
          <a:p>
            <a:r>
              <a:rPr lang="zh-CN" altLang="en-US" sz="2000" b="1" dirty="0" smtClean="0">
                <a:solidFill>
                  <a:srgbClr val="C00000"/>
                </a:solidFill>
              </a:rPr>
              <a:t>典型设计模式</a:t>
            </a:r>
            <a:endParaRPr lang="zh-CN" altLang="en-US" sz="2000" b="1" dirty="0">
              <a:solidFill>
                <a:srgbClr val="C00000"/>
              </a:solidFill>
            </a:endParaRPr>
          </a:p>
        </p:txBody>
      </p:sp>
      <p:cxnSp>
        <p:nvCxnSpPr>
          <p:cNvPr id="15" name="MH_Others_4"/>
          <p:cNvCxnSpPr/>
          <p:nvPr>
            <p:custDataLst>
              <p:tags r:id="rId14"/>
            </p:custDataLst>
          </p:nvPr>
        </p:nvCxnSpPr>
        <p:spPr>
          <a:xfrm flipH="1">
            <a:off x="3917272" y="4786490"/>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17" action="ppaction://hlinksldjump"/>
          </p:cNvPr>
          <p:cNvSpPr txBox="1"/>
          <p:nvPr>
            <p:custDataLst>
              <p:tags r:id="rId15"/>
            </p:custDataLst>
          </p:nvPr>
        </p:nvSpPr>
        <p:spPr>
          <a:xfrm>
            <a:off x="3440718" y="4683631"/>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431561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设计模式</a:t>
            </a:r>
            <a:endParaRPr lang="zh-CN" altLang="en-US" dirty="0"/>
          </a:p>
        </p:txBody>
      </p:sp>
      <p:sp>
        <p:nvSpPr>
          <p:cNvPr id="107" name="矩形 3"/>
          <p:cNvSpPr>
            <a:spLocks noChangeArrowheads="1"/>
          </p:cNvSpPr>
          <p:nvPr/>
        </p:nvSpPr>
        <p:spPr bwMode="auto">
          <a:xfrm>
            <a:off x="917621" y="1639680"/>
            <a:ext cx="10174449"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zh-CN" altLang="en-US" dirty="0">
                <a:solidFill>
                  <a:schemeClr val="tx2"/>
                </a:solidFill>
                <a:latin typeface="微软雅黑" panose="020B0503020204020204" pitchFamily="34" charset="-122"/>
                <a:ea typeface="微软雅黑" panose="020B0503020204020204" pitchFamily="34" charset="-122"/>
              </a:rPr>
              <a:t>设计模式（</a:t>
            </a:r>
            <a:r>
              <a:rPr lang="en-US" altLang="zh-CN" dirty="0">
                <a:solidFill>
                  <a:schemeClr val="tx2"/>
                </a:solidFill>
                <a:latin typeface="微软雅黑" panose="020B0503020204020204" pitchFamily="34" charset="-122"/>
                <a:ea typeface="微软雅黑" panose="020B0503020204020204" pitchFamily="34" charset="-122"/>
              </a:rPr>
              <a:t>Design pattern</a:t>
            </a:r>
            <a:r>
              <a:rPr lang="zh-CN" altLang="en-US" dirty="0">
                <a:solidFill>
                  <a:schemeClr val="tx2"/>
                </a:solidFill>
                <a:latin typeface="微软雅黑" panose="020B0503020204020204" pitchFamily="34" charset="-122"/>
                <a:ea typeface="微软雅黑" panose="020B0503020204020204" pitchFamily="34" charset="-122"/>
              </a:rPr>
              <a:t>）是一套被反复使用、多数人知晓的、经过分类编目的、代码设计经验的</a:t>
            </a:r>
            <a:r>
              <a:rPr lang="zh-CN" altLang="en-US" dirty="0" smtClean="0">
                <a:solidFill>
                  <a:schemeClr val="tx2"/>
                </a:solidFill>
                <a:latin typeface="微软雅黑" panose="020B0503020204020204" pitchFamily="34" charset="-122"/>
                <a:ea typeface="微软雅黑" panose="020B0503020204020204" pitchFamily="34" charset="-122"/>
              </a:rPr>
              <a:t>总结；使用</a:t>
            </a:r>
            <a:r>
              <a:rPr lang="zh-CN" altLang="en-US" dirty="0">
                <a:solidFill>
                  <a:schemeClr val="tx2"/>
                </a:solidFill>
                <a:latin typeface="微软雅黑" panose="020B0503020204020204" pitchFamily="34" charset="-122"/>
                <a:ea typeface="微软雅黑" panose="020B0503020204020204" pitchFamily="34" charset="-122"/>
              </a:rPr>
              <a:t>设计模式是为了可重用代码、让代码更容易被他人理解、保证代码可靠性。总体来说设计模式分为三大类</a:t>
            </a:r>
            <a:r>
              <a:rPr lang="zh-CN" altLang="en-US" dirty="0" smtClean="0">
                <a:solidFill>
                  <a:schemeClr val="tx2"/>
                </a:solidFill>
                <a:latin typeface="微软雅黑" panose="020B0503020204020204" pitchFamily="34" charset="-122"/>
                <a:ea typeface="微软雅黑" panose="020B0503020204020204" pitchFamily="34" charset="-122"/>
              </a:rPr>
              <a:t>：</a:t>
            </a:r>
            <a:endParaRPr lang="zh-CN" altLang="en-US"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a:solidFill>
                  <a:schemeClr val="tx2"/>
                </a:solidFill>
                <a:latin typeface="微软雅黑" panose="020B0503020204020204" pitchFamily="34" charset="-122"/>
                <a:ea typeface="微软雅黑" panose="020B0503020204020204" pitchFamily="34" charset="-122"/>
              </a:rPr>
              <a:t>创建型模式，</a:t>
            </a:r>
            <a:r>
              <a:rPr lang="zh-CN" altLang="en-US" dirty="0" smtClean="0">
                <a:solidFill>
                  <a:schemeClr val="tx2"/>
                </a:solidFill>
                <a:latin typeface="微软雅黑" panose="020B0503020204020204" pitchFamily="34" charset="-122"/>
                <a:ea typeface="微软雅黑" panose="020B0503020204020204" pitchFamily="34" charset="-122"/>
              </a:rPr>
              <a:t>共</a:t>
            </a:r>
            <a:r>
              <a:rPr lang="en-US" altLang="zh-CN" dirty="0" smtClean="0">
                <a:solidFill>
                  <a:schemeClr val="tx2"/>
                </a:solidFill>
                <a:latin typeface="微软雅黑" panose="020B0503020204020204" pitchFamily="34" charset="-122"/>
                <a:ea typeface="微软雅黑" panose="020B0503020204020204" pitchFamily="34" charset="-122"/>
              </a:rPr>
              <a:t>5</a:t>
            </a:r>
            <a:r>
              <a:rPr lang="zh-CN" altLang="en-US" dirty="0" smtClean="0">
                <a:solidFill>
                  <a:schemeClr val="tx2"/>
                </a:solidFill>
                <a:latin typeface="微软雅黑" panose="020B0503020204020204" pitchFamily="34" charset="-122"/>
                <a:ea typeface="微软雅黑" panose="020B0503020204020204" pitchFamily="34" charset="-122"/>
              </a:rPr>
              <a:t>种</a:t>
            </a:r>
            <a:r>
              <a:rPr lang="zh-CN" altLang="en-US" dirty="0">
                <a:solidFill>
                  <a:schemeClr val="tx2"/>
                </a:solidFill>
                <a:latin typeface="微软雅黑" panose="020B0503020204020204" pitchFamily="34" charset="-122"/>
                <a:ea typeface="微软雅黑" panose="020B0503020204020204" pitchFamily="34" charset="-122"/>
              </a:rPr>
              <a:t>：工厂方法模式、抽象工厂模式、单例模式、建造者模式、原型模式</a:t>
            </a:r>
            <a:r>
              <a:rPr lang="zh-CN" altLang="en-US" dirty="0" smtClean="0">
                <a:solidFill>
                  <a:schemeClr val="tx2"/>
                </a:solidFill>
                <a:latin typeface="微软雅黑" panose="020B0503020204020204" pitchFamily="34" charset="-122"/>
                <a:ea typeface="微软雅黑" panose="020B0503020204020204" pitchFamily="34" charset="-122"/>
              </a:rPr>
              <a:t>。</a:t>
            </a:r>
            <a:endParaRPr lang="zh-CN" altLang="en-US"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a:solidFill>
                  <a:schemeClr val="tx2"/>
                </a:solidFill>
                <a:latin typeface="微软雅黑" panose="020B0503020204020204" pitchFamily="34" charset="-122"/>
                <a:ea typeface="微软雅黑" panose="020B0503020204020204" pitchFamily="34" charset="-122"/>
              </a:rPr>
              <a:t>结构型模式，</a:t>
            </a:r>
            <a:r>
              <a:rPr lang="zh-CN" altLang="en-US" dirty="0" smtClean="0">
                <a:solidFill>
                  <a:schemeClr val="tx2"/>
                </a:solidFill>
                <a:latin typeface="微软雅黑" panose="020B0503020204020204" pitchFamily="34" charset="-122"/>
                <a:ea typeface="微软雅黑" panose="020B0503020204020204" pitchFamily="34" charset="-122"/>
              </a:rPr>
              <a:t>共</a:t>
            </a:r>
            <a:r>
              <a:rPr lang="en-US" altLang="zh-CN" dirty="0" smtClean="0">
                <a:solidFill>
                  <a:schemeClr val="tx2"/>
                </a:solidFill>
                <a:latin typeface="微软雅黑" panose="020B0503020204020204" pitchFamily="34" charset="-122"/>
                <a:ea typeface="微软雅黑" panose="020B0503020204020204" pitchFamily="34" charset="-122"/>
              </a:rPr>
              <a:t>7</a:t>
            </a:r>
            <a:r>
              <a:rPr lang="zh-CN" altLang="en-US" dirty="0" smtClean="0">
                <a:solidFill>
                  <a:schemeClr val="tx2"/>
                </a:solidFill>
                <a:latin typeface="微软雅黑" panose="020B0503020204020204" pitchFamily="34" charset="-122"/>
                <a:ea typeface="微软雅黑" panose="020B0503020204020204" pitchFamily="34" charset="-122"/>
              </a:rPr>
              <a:t>种</a:t>
            </a:r>
            <a:r>
              <a:rPr lang="zh-CN" altLang="en-US" dirty="0">
                <a:solidFill>
                  <a:schemeClr val="tx2"/>
                </a:solidFill>
                <a:latin typeface="微软雅黑" panose="020B0503020204020204" pitchFamily="34" charset="-122"/>
                <a:ea typeface="微软雅黑" panose="020B0503020204020204" pitchFamily="34" charset="-122"/>
              </a:rPr>
              <a:t>：适配器模式、装饰器模式、代理模式、外观模式、桥接模式、组合模式、享元模式</a:t>
            </a:r>
            <a:r>
              <a:rPr lang="zh-CN" altLang="en-US" dirty="0" smtClean="0">
                <a:solidFill>
                  <a:schemeClr val="tx2"/>
                </a:solidFill>
                <a:latin typeface="微软雅黑" panose="020B0503020204020204" pitchFamily="34" charset="-122"/>
                <a:ea typeface="微软雅黑" panose="020B0503020204020204" pitchFamily="34" charset="-122"/>
              </a:rPr>
              <a:t>。</a:t>
            </a:r>
            <a:endParaRPr lang="zh-CN" altLang="en-US"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a:solidFill>
                  <a:schemeClr val="tx2"/>
                </a:solidFill>
                <a:latin typeface="微软雅黑" panose="020B0503020204020204" pitchFamily="34" charset="-122"/>
                <a:ea typeface="微软雅黑" panose="020B0503020204020204" pitchFamily="34" charset="-122"/>
              </a:rPr>
              <a:t>行为型模式，</a:t>
            </a:r>
            <a:r>
              <a:rPr lang="zh-CN" altLang="en-US" dirty="0" smtClean="0">
                <a:solidFill>
                  <a:schemeClr val="tx2"/>
                </a:solidFill>
                <a:latin typeface="微软雅黑" panose="020B0503020204020204" pitchFamily="34" charset="-122"/>
                <a:ea typeface="微软雅黑" panose="020B0503020204020204" pitchFamily="34" charset="-122"/>
              </a:rPr>
              <a:t>共</a:t>
            </a:r>
            <a:r>
              <a:rPr lang="en-US" altLang="zh-CN" dirty="0" smtClean="0">
                <a:solidFill>
                  <a:schemeClr val="tx2"/>
                </a:solidFill>
                <a:latin typeface="微软雅黑" panose="020B0503020204020204" pitchFamily="34" charset="-122"/>
                <a:ea typeface="微软雅黑" panose="020B0503020204020204" pitchFamily="34" charset="-122"/>
              </a:rPr>
              <a:t>11</a:t>
            </a:r>
            <a:r>
              <a:rPr lang="zh-CN" altLang="en-US" dirty="0" smtClean="0">
                <a:solidFill>
                  <a:schemeClr val="tx2"/>
                </a:solidFill>
                <a:latin typeface="微软雅黑" panose="020B0503020204020204" pitchFamily="34" charset="-122"/>
                <a:ea typeface="微软雅黑" panose="020B0503020204020204" pitchFamily="34" charset="-122"/>
              </a:rPr>
              <a:t>种</a:t>
            </a:r>
            <a:r>
              <a:rPr lang="zh-CN" altLang="en-US" dirty="0">
                <a:solidFill>
                  <a:schemeClr val="tx2"/>
                </a:solidFill>
                <a:latin typeface="微软雅黑" panose="020B0503020204020204" pitchFamily="34" charset="-122"/>
                <a:ea typeface="微软雅黑" panose="020B0503020204020204" pitchFamily="34" charset="-122"/>
              </a:rPr>
              <a:t>：策略模式、模板方法模式、观察者模式、迭代子模式、责任链模式、命令模式、备忘录模式、状态模式、访问者模式、中介者模式、解释器模式。</a:t>
            </a:r>
            <a:endParaRPr lang="en-US" altLang="zh-CN"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32711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设计模式</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439" y="516340"/>
            <a:ext cx="5233876" cy="6341660"/>
          </a:xfrm>
          <a:prstGeom prst="rect">
            <a:avLst/>
          </a:prstGeom>
        </p:spPr>
      </p:pic>
    </p:spTree>
    <p:extLst>
      <p:ext uri="{BB962C8B-B14F-4D97-AF65-F5344CB8AC3E}">
        <p14:creationId xmlns:p14="http://schemas.microsoft.com/office/powerpoint/2010/main" val="38484071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8544430" cy="685800"/>
          </a:xfrm>
        </p:spPr>
        <p:txBody>
          <a:bodyPr/>
          <a:lstStyle/>
          <a:p>
            <a:r>
              <a:rPr lang="zh-CN" altLang="en-US" dirty="0" smtClean="0"/>
              <a:t>依赖注入（</a:t>
            </a:r>
            <a:r>
              <a:rPr lang="en-US" altLang="zh-CN" dirty="0" smtClean="0">
                <a:solidFill>
                  <a:srgbClr val="C00000"/>
                </a:solidFill>
              </a:rPr>
              <a:t>D</a:t>
            </a:r>
            <a:r>
              <a:rPr lang="en-US" altLang="zh-CN" dirty="0" smtClean="0"/>
              <a:t>ependency </a:t>
            </a:r>
            <a:r>
              <a:rPr lang="en-US" altLang="zh-CN" dirty="0" smtClean="0">
                <a:solidFill>
                  <a:srgbClr val="C00000"/>
                </a:solidFill>
              </a:rPr>
              <a:t>I</a:t>
            </a:r>
            <a:r>
              <a:rPr lang="en-US" altLang="zh-CN" dirty="0" smtClean="0"/>
              <a:t>nject</a:t>
            </a:r>
            <a:r>
              <a:rPr lang="zh-CN" altLang="en-US" dirty="0" smtClean="0"/>
              <a:t>）</a:t>
            </a:r>
            <a:endParaRPr lang="zh-CN" altLang="en-US" dirty="0"/>
          </a:p>
        </p:txBody>
      </p:sp>
      <p:sp>
        <p:nvSpPr>
          <p:cNvPr id="5" name="矩形 3"/>
          <p:cNvSpPr>
            <a:spLocks noChangeArrowheads="1"/>
          </p:cNvSpPr>
          <p:nvPr/>
        </p:nvSpPr>
        <p:spPr bwMode="auto">
          <a:xfrm>
            <a:off x="917621" y="1639680"/>
            <a:ext cx="10174449"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50000"/>
              </a:lnSpc>
              <a:buFont typeface="Wingdings" panose="05000000000000000000" pitchFamily="2" charset="2"/>
              <a:buChar char="n"/>
            </a:pPr>
            <a:r>
              <a:rPr lang="zh-CN" altLang="en-US" dirty="0">
                <a:solidFill>
                  <a:schemeClr val="tx2"/>
                </a:solidFill>
                <a:latin typeface="微软雅黑" panose="020B0503020204020204" pitchFamily="34" charset="-122"/>
                <a:ea typeface="微软雅黑" panose="020B0503020204020204" pitchFamily="34" charset="-122"/>
              </a:rPr>
              <a:t>简介：当一个类的实例需要另一个类的实例协助时，在传统的程序设计过程中，通常</a:t>
            </a:r>
            <a:r>
              <a:rPr lang="zh-CN" altLang="en-US" dirty="0">
                <a:solidFill>
                  <a:srgbClr val="C00000"/>
                </a:solidFill>
                <a:latin typeface="微软雅黑" panose="020B0503020204020204" pitchFamily="34" charset="-122"/>
                <a:ea typeface="微软雅黑" panose="020B0503020204020204" pitchFamily="34" charset="-122"/>
              </a:rPr>
              <a:t>由调用者来创建被调用者的实例</a:t>
            </a:r>
            <a:r>
              <a:rPr lang="zh-CN" altLang="en-US" dirty="0">
                <a:solidFill>
                  <a:schemeClr val="tx2"/>
                </a:solidFill>
                <a:latin typeface="微软雅黑" panose="020B0503020204020204" pitchFamily="34" charset="-122"/>
                <a:ea typeface="微软雅黑" panose="020B0503020204020204" pitchFamily="34" charset="-122"/>
              </a:rPr>
              <a:t>。而采用依赖注入的方式，创建被调用者的工作不再由调用者来完成，因此叫</a:t>
            </a:r>
            <a:r>
              <a:rPr lang="zh-CN" altLang="en-US" b="1" dirty="0">
                <a:solidFill>
                  <a:srgbClr val="C00000"/>
                </a:solidFill>
                <a:latin typeface="微软雅黑" panose="020B0503020204020204" pitchFamily="34" charset="-122"/>
                <a:ea typeface="微软雅黑" panose="020B0503020204020204" pitchFamily="34" charset="-122"/>
              </a:rPr>
              <a:t>控制</a:t>
            </a:r>
            <a:r>
              <a:rPr lang="zh-CN" altLang="en-US" b="1" dirty="0" smtClean="0">
                <a:solidFill>
                  <a:srgbClr val="C00000"/>
                </a:solidFill>
                <a:latin typeface="微软雅黑" panose="020B0503020204020204" pitchFamily="34" charset="-122"/>
                <a:ea typeface="微软雅黑" panose="020B0503020204020204" pitchFamily="34" charset="-122"/>
              </a:rPr>
              <a:t>反转（</a:t>
            </a:r>
            <a:r>
              <a:rPr lang="en-US" altLang="zh-CN" b="1" dirty="0" smtClean="0">
                <a:solidFill>
                  <a:srgbClr val="C00000"/>
                </a:solidFill>
                <a:latin typeface="微软雅黑" panose="020B0503020204020204" pitchFamily="34" charset="-122"/>
                <a:ea typeface="微软雅黑" panose="020B0503020204020204" pitchFamily="34" charset="-122"/>
              </a:rPr>
              <a:t>Inverse Of Control</a:t>
            </a:r>
            <a:r>
              <a:rPr lang="zh-CN" altLang="en-US" b="1" dirty="0" smtClean="0">
                <a:solidFill>
                  <a:srgbClr val="C00000"/>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创建被调用者的实例的工作由</a:t>
            </a:r>
            <a:r>
              <a:rPr lang="en-US" altLang="zh-CN" b="1" dirty="0">
                <a:solidFill>
                  <a:srgbClr val="C00000"/>
                </a:solidFill>
                <a:latin typeface="微软雅黑" panose="020B0503020204020204" pitchFamily="34" charset="-122"/>
                <a:ea typeface="微软雅黑" panose="020B0503020204020204" pitchFamily="34" charset="-122"/>
              </a:rPr>
              <a:t>IOC</a:t>
            </a:r>
            <a:r>
              <a:rPr lang="zh-CN" altLang="en-US" b="1" dirty="0">
                <a:solidFill>
                  <a:srgbClr val="C00000"/>
                </a:solidFill>
                <a:latin typeface="微软雅黑" panose="020B0503020204020204" pitchFamily="34" charset="-122"/>
                <a:ea typeface="微软雅黑" panose="020B0503020204020204" pitchFamily="34" charset="-122"/>
              </a:rPr>
              <a:t>容器来完成</a:t>
            </a:r>
            <a:r>
              <a:rPr lang="zh-CN" altLang="en-US" dirty="0">
                <a:solidFill>
                  <a:schemeClr val="tx2"/>
                </a:solidFill>
                <a:latin typeface="微软雅黑" panose="020B0503020204020204" pitchFamily="34" charset="-122"/>
                <a:ea typeface="微软雅黑" panose="020B0503020204020204" pitchFamily="34" charset="-122"/>
              </a:rPr>
              <a:t>，然后注入调用者，因此也称为依赖注入。</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使用场景：</a:t>
            </a:r>
            <a:r>
              <a:rPr lang="en-US" altLang="zh-CN" dirty="0" err="1" smtClean="0">
                <a:solidFill>
                  <a:schemeClr val="tx2"/>
                </a:solidFill>
                <a:latin typeface="微软雅黑" panose="020B0503020204020204" pitchFamily="34" charset="-122"/>
                <a:ea typeface="微软雅黑" panose="020B0503020204020204" pitchFamily="34" charset="-122"/>
              </a:rPr>
              <a:t>Laravel</a:t>
            </a:r>
            <a:r>
              <a:rPr lang="zh-CN" altLang="en-US" dirty="0" smtClean="0">
                <a:solidFill>
                  <a:schemeClr val="tx2"/>
                </a:solidFill>
                <a:latin typeface="微软雅黑" panose="020B0503020204020204" pitchFamily="34" charset="-122"/>
                <a:ea typeface="微软雅黑" panose="020B0503020204020204" pitchFamily="34" charset="-122"/>
              </a:rPr>
              <a:t>框架大量使用了依赖注入机制。</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实现原理：创建</a:t>
            </a:r>
            <a:r>
              <a:rPr lang="en-US" altLang="zh-CN" b="1" dirty="0" smtClean="0">
                <a:solidFill>
                  <a:srgbClr val="C00000"/>
                </a:solidFill>
                <a:latin typeface="微软雅黑" panose="020B0503020204020204" pitchFamily="34" charset="-122"/>
                <a:ea typeface="微软雅黑" panose="020B0503020204020204" pitchFamily="34" charset="-122"/>
              </a:rPr>
              <a:t>IOC</a:t>
            </a:r>
            <a:r>
              <a:rPr lang="zh-CN" altLang="en-US" b="1" dirty="0" smtClean="0">
                <a:solidFill>
                  <a:srgbClr val="C00000"/>
                </a:solidFill>
                <a:latin typeface="微软雅黑" panose="020B0503020204020204" pitchFamily="34" charset="-122"/>
                <a:ea typeface="微软雅黑" panose="020B0503020204020204" pitchFamily="34" charset="-122"/>
              </a:rPr>
              <a:t>容器</a:t>
            </a:r>
            <a:r>
              <a:rPr lang="zh-CN" altLang="en-US" dirty="0" smtClean="0">
                <a:solidFill>
                  <a:schemeClr val="tx2"/>
                </a:solidFill>
                <a:latin typeface="微软雅黑" panose="020B0503020204020204" pitchFamily="34" charset="-122"/>
                <a:ea typeface="微软雅黑" panose="020B0503020204020204" pitchFamily="34" charset="-122"/>
              </a:rPr>
              <a:t>管理注入类，</a:t>
            </a:r>
            <a:r>
              <a:rPr lang="zh-CN" altLang="en-US" b="1" dirty="0" smtClean="0">
                <a:solidFill>
                  <a:srgbClr val="C00000"/>
                </a:solidFill>
                <a:latin typeface="微软雅黑" panose="020B0503020204020204" pitchFamily="34" charset="-122"/>
                <a:ea typeface="微软雅黑" panose="020B0503020204020204" pitchFamily="34" charset="-122"/>
              </a:rPr>
              <a:t>闭包函数</a:t>
            </a:r>
            <a:r>
              <a:rPr lang="zh-CN" altLang="en-US" dirty="0" smtClean="0">
                <a:solidFill>
                  <a:schemeClr val="tx2"/>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后期静态绑定</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参考代码：</a:t>
            </a:r>
            <a:endParaRPr lang="en-US" altLang="zh-CN"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4665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8544430" cy="685800"/>
          </a:xfrm>
        </p:spPr>
        <p:txBody>
          <a:bodyPr/>
          <a:lstStyle/>
          <a:p>
            <a:r>
              <a:rPr lang="zh-CN" altLang="en-US" dirty="0" smtClean="0"/>
              <a:t>依赖注入（</a:t>
            </a:r>
            <a:r>
              <a:rPr lang="en-US" altLang="zh-CN" dirty="0" smtClean="0">
                <a:solidFill>
                  <a:srgbClr val="C00000"/>
                </a:solidFill>
              </a:rPr>
              <a:t>D</a:t>
            </a:r>
            <a:r>
              <a:rPr lang="en-US" altLang="zh-CN" dirty="0" smtClean="0"/>
              <a:t>ependency </a:t>
            </a:r>
            <a:r>
              <a:rPr lang="en-US" altLang="zh-CN" dirty="0" smtClean="0">
                <a:solidFill>
                  <a:srgbClr val="C00000"/>
                </a:solidFill>
              </a:rPr>
              <a:t>I</a:t>
            </a:r>
            <a:r>
              <a:rPr lang="en-US" altLang="zh-CN" dirty="0" smtClean="0"/>
              <a:t>nject</a:t>
            </a:r>
            <a:r>
              <a:rPr lang="zh-CN" altLang="en-US" dirty="0" smtClean="0"/>
              <a:t>）</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40" y="1909204"/>
            <a:ext cx="5686453" cy="111359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4197" y="1963766"/>
            <a:ext cx="5770383" cy="1004474"/>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5711" y="3729865"/>
            <a:ext cx="6597071" cy="2669133"/>
          </a:xfrm>
          <a:prstGeom prst="rect">
            <a:avLst/>
          </a:prstGeom>
        </p:spPr>
      </p:pic>
    </p:spTree>
    <p:extLst>
      <p:ext uri="{BB962C8B-B14F-4D97-AF65-F5344CB8AC3E}">
        <p14:creationId xmlns:p14="http://schemas.microsoft.com/office/powerpoint/2010/main" val="7015329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8544430" cy="685800"/>
          </a:xfrm>
        </p:spPr>
        <p:txBody>
          <a:bodyPr/>
          <a:lstStyle/>
          <a:p>
            <a:r>
              <a:rPr lang="zh-CN" altLang="en-US" dirty="0" smtClean="0"/>
              <a:t>依赖注入（</a:t>
            </a:r>
            <a:r>
              <a:rPr lang="en-US" altLang="zh-CN" dirty="0" smtClean="0">
                <a:solidFill>
                  <a:srgbClr val="C00000"/>
                </a:solidFill>
              </a:rPr>
              <a:t>D</a:t>
            </a:r>
            <a:r>
              <a:rPr lang="en-US" altLang="zh-CN" dirty="0" smtClean="0"/>
              <a:t>ependency </a:t>
            </a:r>
            <a:r>
              <a:rPr lang="en-US" altLang="zh-CN" dirty="0" smtClean="0">
                <a:solidFill>
                  <a:srgbClr val="C00000"/>
                </a:solidFill>
              </a:rPr>
              <a:t>I</a:t>
            </a:r>
            <a:r>
              <a:rPr lang="en-US" altLang="zh-CN" dirty="0" smtClean="0"/>
              <a:t>nject</a:t>
            </a:r>
            <a:r>
              <a:rPr lang="zh-CN" altLang="en-US" dirty="0" smtClean="0"/>
              <a:t>）</a:t>
            </a:r>
            <a:endParaRPr lang="zh-CN" altLang="en-US" dirty="0"/>
          </a:p>
        </p:txBody>
      </p:sp>
      <p:pic>
        <p:nvPicPr>
          <p:cNvPr id="3" name="图片 2"/>
          <p:cNvPicPr>
            <a:picLocks noChangeAspect="1"/>
          </p:cNvPicPr>
          <p:nvPr/>
        </p:nvPicPr>
        <p:blipFill>
          <a:blip r:embed="rId3"/>
          <a:stretch>
            <a:fillRect/>
          </a:stretch>
        </p:blipFill>
        <p:spPr>
          <a:xfrm>
            <a:off x="2799429" y="1649959"/>
            <a:ext cx="6208101" cy="2657342"/>
          </a:xfrm>
          <a:prstGeom prst="rect">
            <a:avLst/>
          </a:prstGeom>
        </p:spPr>
      </p:pic>
      <p:pic>
        <p:nvPicPr>
          <p:cNvPr id="6" name="图片 5"/>
          <p:cNvPicPr>
            <a:picLocks noChangeAspect="1"/>
          </p:cNvPicPr>
          <p:nvPr/>
        </p:nvPicPr>
        <p:blipFill>
          <a:blip r:embed="rId4"/>
          <a:stretch>
            <a:fillRect/>
          </a:stretch>
        </p:blipFill>
        <p:spPr>
          <a:xfrm>
            <a:off x="573065" y="4307302"/>
            <a:ext cx="3923809" cy="2219048"/>
          </a:xfrm>
          <a:prstGeom prst="rect">
            <a:avLst/>
          </a:prstGeom>
        </p:spPr>
      </p:pic>
      <p:pic>
        <p:nvPicPr>
          <p:cNvPr id="7" name="图片 6"/>
          <p:cNvPicPr>
            <a:picLocks noChangeAspect="1"/>
          </p:cNvPicPr>
          <p:nvPr/>
        </p:nvPicPr>
        <p:blipFill>
          <a:blip r:embed="rId5"/>
          <a:stretch>
            <a:fillRect/>
          </a:stretch>
        </p:blipFill>
        <p:spPr>
          <a:xfrm>
            <a:off x="7125098" y="4307301"/>
            <a:ext cx="3516978" cy="1709185"/>
          </a:xfrm>
          <a:prstGeom prst="rect">
            <a:avLst/>
          </a:prstGeom>
        </p:spPr>
      </p:pic>
    </p:spTree>
    <p:extLst>
      <p:ext uri="{BB962C8B-B14F-4D97-AF65-F5344CB8AC3E}">
        <p14:creationId xmlns:p14="http://schemas.microsoft.com/office/powerpoint/2010/main" val="3733395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8544430" cy="685800"/>
          </a:xfrm>
        </p:spPr>
        <p:txBody>
          <a:bodyPr/>
          <a:lstStyle/>
          <a:p>
            <a:r>
              <a:rPr lang="zh-CN" altLang="en-US" dirty="0" smtClean="0"/>
              <a:t>依赖注入（</a:t>
            </a:r>
            <a:r>
              <a:rPr lang="en-US" altLang="zh-CN" dirty="0" smtClean="0">
                <a:solidFill>
                  <a:srgbClr val="C00000"/>
                </a:solidFill>
              </a:rPr>
              <a:t>D</a:t>
            </a:r>
            <a:r>
              <a:rPr lang="en-US" altLang="zh-CN" dirty="0" smtClean="0"/>
              <a:t>ependency </a:t>
            </a:r>
            <a:r>
              <a:rPr lang="en-US" altLang="zh-CN" dirty="0" smtClean="0">
                <a:solidFill>
                  <a:srgbClr val="C00000"/>
                </a:solidFill>
              </a:rPr>
              <a:t>I</a:t>
            </a:r>
            <a:r>
              <a:rPr lang="en-US" altLang="zh-CN" dirty="0" smtClean="0"/>
              <a:t>nject</a:t>
            </a:r>
            <a:r>
              <a:rPr lang="zh-CN" altLang="en-US" dirty="0" smtClean="0"/>
              <a:t>）</a:t>
            </a:r>
            <a:endParaRPr lang="zh-CN" altLang="en-US" dirty="0"/>
          </a:p>
        </p:txBody>
      </p:sp>
      <p:pic>
        <p:nvPicPr>
          <p:cNvPr id="2" name="图片 1"/>
          <p:cNvPicPr>
            <a:picLocks noChangeAspect="1"/>
          </p:cNvPicPr>
          <p:nvPr/>
        </p:nvPicPr>
        <p:blipFill>
          <a:blip r:embed="rId3"/>
          <a:stretch>
            <a:fillRect/>
          </a:stretch>
        </p:blipFill>
        <p:spPr>
          <a:xfrm>
            <a:off x="1698017" y="1722760"/>
            <a:ext cx="6983639" cy="3578109"/>
          </a:xfrm>
          <a:prstGeom prst="rect">
            <a:avLst/>
          </a:prstGeom>
        </p:spPr>
      </p:pic>
      <p:pic>
        <p:nvPicPr>
          <p:cNvPr id="5" name="图片 4"/>
          <p:cNvPicPr>
            <a:picLocks noChangeAspect="1"/>
          </p:cNvPicPr>
          <p:nvPr/>
        </p:nvPicPr>
        <p:blipFill>
          <a:blip r:embed="rId4"/>
          <a:stretch>
            <a:fillRect/>
          </a:stretch>
        </p:blipFill>
        <p:spPr>
          <a:xfrm>
            <a:off x="3941698" y="5000067"/>
            <a:ext cx="4739958" cy="1428664"/>
          </a:xfrm>
          <a:prstGeom prst="rect">
            <a:avLst/>
          </a:prstGeom>
        </p:spPr>
      </p:pic>
    </p:spTree>
    <p:extLst>
      <p:ext uri="{BB962C8B-B14F-4D97-AF65-F5344CB8AC3E}">
        <p14:creationId xmlns:p14="http://schemas.microsoft.com/office/powerpoint/2010/main" val="41565894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smtClean="0"/>
              <a:t>简单工厂</a:t>
            </a:r>
            <a:r>
              <a:rPr lang="zh-CN" altLang="en-US" dirty="0" smtClean="0"/>
              <a:t>模式</a:t>
            </a:r>
            <a:endParaRPr lang="zh-CN" altLang="en-US" dirty="0"/>
          </a:p>
        </p:txBody>
      </p:sp>
      <p:sp>
        <p:nvSpPr>
          <p:cNvPr id="5" name="矩形 3"/>
          <p:cNvSpPr>
            <a:spLocks noChangeArrowheads="1"/>
          </p:cNvSpPr>
          <p:nvPr/>
        </p:nvSpPr>
        <p:spPr bwMode="auto">
          <a:xfrm>
            <a:off x="917621" y="1639680"/>
            <a:ext cx="10174449"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基本</a:t>
            </a:r>
            <a:r>
              <a:rPr lang="zh-CN" altLang="en-US" dirty="0">
                <a:solidFill>
                  <a:schemeClr val="tx2"/>
                </a:solidFill>
                <a:latin typeface="微软雅黑" panose="020B0503020204020204" pitchFamily="34" charset="-122"/>
                <a:ea typeface="微软雅黑" panose="020B0503020204020204" pitchFamily="34" charset="-122"/>
              </a:rPr>
              <a:t>思想：提供获取某个对象实例的一个接口，同时使调用代码避免确定实例化基类的步骤。 工厂</a:t>
            </a:r>
            <a:r>
              <a:rPr lang="zh-CN" altLang="en-US" dirty="0" smtClean="0">
                <a:solidFill>
                  <a:schemeClr val="tx2"/>
                </a:solidFill>
                <a:latin typeface="微软雅黑" panose="020B0503020204020204" pitchFamily="34" charset="-122"/>
                <a:ea typeface="微软雅黑" panose="020B0503020204020204" pitchFamily="34" charset="-122"/>
              </a:rPr>
              <a:t>模式实际上</a:t>
            </a:r>
            <a:r>
              <a:rPr lang="zh-CN" altLang="en-US" dirty="0">
                <a:solidFill>
                  <a:schemeClr val="tx2"/>
                </a:solidFill>
                <a:latin typeface="微软雅黑" panose="020B0503020204020204" pitchFamily="34" charset="-122"/>
                <a:ea typeface="微软雅黑" panose="020B0503020204020204" pitchFamily="34" charset="-122"/>
              </a:rPr>
              <a:t>就是建立一个统一的类实例化的函数</a:t>
            </a:r>
            <a:r>
              <a:rPr lang="zh-CN" altLang="en-US" dirty="0" smtClean="0">
                <a:solidFill>
                  <a:schemeClr val="tx2"/>
                </a:solidFill>
                <a:latin typeface="微软雅黑" panose="020B0503020204020204" pitchFamily="34" charset="-122"/>
                <a:ea typeface="微软雅黑" panose="020B0503020204020204" pitchFamily="34" charset="-122"/>
              </a:rPr>
              <a:t>接口，统一</a:t>
            </a:r>
            <a:r>
              <a:rPr lang="zh-CN" altLang="en-US" dirty="0">
                <a:solidFill>
                  <a:schemeClr val="tx2"/>
                </a:solidFill>
                <a:latin typeface="微软雅黑" panose="020B0503020204020204" pitchFamily="34" charset="-122"/>
                <a:ea typeface="微软雅黑" panose="020B0503020204020204" pitchFamily="34" charset="-122"/>
              </a:rPr>
              <a:t>调用，统一控制</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应用场景：针对不同缓存类型，建立统一的构建工厂。</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实现原理：分别创建各个具体类，创建工厂类提供静态方法实现各具体类的实例化。</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参考代码：</a:t>
            </a:r>
            <a:endParaRPr lang="en-US" altLang="zh-CN" dirty="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765753" y="4643514"/>
            <a:ext cx="4303897" cy="1412729"/>
          </a:xfrm>
          <a:prstGeom prst="rect">
            <a:avLst/>
          </a:prstGeom>
        </p:spPr>
      </p:pic>
      <p:pic>
        <p:nvPicPr>
          <p:cNvPr id="3" name="图片 2"/>
          <p:cNvPicPr>
            <a:picLocks noChangeAspect="1"/>
          </p:cNvPicPr>
          <p:nvPr/>
        </p:nvPicPr>
        <p:blipFill>
          <a:blip r:embed="rId4"/>
          <a:stretch>
            <a:fillRect/>
          </a:stretch>
        </p:blipFill>
        <p:spPr>
          <a:xfrm>
            <a:off x="5870068" y="4188378"/>
            <a:ext cx="5667691" cy="2464213"/>
          </a:xfrm>
          <a:prstGeom prst="rect">
            <a:avLst/>
          </a:prstGeom>
        </p:spPr>
      </p:pic>
    </p:spTree>
    <p:extLst>
      <p:ext uri="{BB962C8B-B14F-4D97-AF65-F5344CB8AC3E}">
        <p14:creationId xmlns:p14="http://schemas.microsoft.com/office/powerpoint/2010/main" val="2711499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11899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673477"/>
            <a:ext cx="4688528" cy="445522"/>
          </a:xfrm>
          <a:prstGeom prst="rect">
            <a:avLst/>
          </a:prstGeom>
          <a:noFill/>
        </p:spPr>
        <p:txBody>
          <a:bodyPr wrap="square" lIns="72000" tIns="0" rIns="0" bIns="0" rtlCol="0" anchor="ctr" anchorCtr="0">
            <a:normAutofit/>
          </a:bodyPr>
          <a:lstStyle/>
          <a:p>
            <a:pPr lvl="0">
              <a:defRPr/>
            </a:pPr>
            <a:r>
              <a:rPr lang="en-US" altLang="zh-CN" sz="2000" b="1" spc="200" dirty="0">
                <a:solidFill>
                  <a:srgbClr val="C00000"/>
                </a:solidFill>
                <a:latin typeface="华文细黑" panose="02010600040101010101" pitchFamily="2" charset="-122"/>
                <a:ea typeface="华文细黑" panose="02010600040101010101" pitchFamily="2" charset="-122"/>
              </a:rPr>
              <a:t>PHP</a:t>
            </a:r>
            <a:r>
              <a:rPr lang="zh-CN" altLang="en-US" sz="2000" b="1" spc="200" dirty="0">
                <a:solidFill>
                  <a:srgbClr val="C00000"/>
                </a:solidFill>
                <a:latin typeface="华文细黑" panose="02010600040101010101" pitchFamily="2" charset="-122"/>
                <a:ea typeface="华文细黑" panose="02010600040101010101" pitchFamily="2" charset="-122"/>
              </a:rPr>
              <a:t>标准库（</a:t>
            </a:r>
            <a:r>
              <a:rPr lang="en-US" altLang="zh-CN" sz="2000" b="1" spc="200" dirty="0">
                <a:solidFill>
                  <a:srgbClr val="C00000"/>
                </a:solidFill>
                <a:latin typeface="华文细黑" panose="02010600040101010101" pitchFamily="2" charset="-122"/>
                <a:ea typeface="华文细黑" panose="02010600040101010101" pitchFamily="2" charset="-122"/>
              </a:rPr>
              <a:t>SPL</a:t>
            </a:r>
            <a:r>
              <a:rPr lang="zh-CN" altLang="en-US" sz="2000" b="1" spc="200" dirty="0">
                <a:solidFill>
                  <a:srgbClr val="C00000"/>
                </a:solidFill>
                <a:latin typeface="华文细黑" panose="02010600040101010101" pitchFamily="2" charset="-122"/>
                <a:ea typeface="华文细黑" panose="02010600040101010101" pitchFamily="2" charset="-122"/>
              </a:rPr>
              <a:t>）</a:t>
            </a:r>
          </a:p>
        </p:txBody>
      </p:sp>
      <p:cxnSp>
        <p:nvCxnSpPr>
          <p:cNvPr id="3" name="MH_Others_2"/>
          <p:cNvCxnSpPr/>
          <p:nvPr>
            <p:custDataLst>
              <p:tags r:id="rId4"/>
            </p:custDataLst>
          </p:nvPr>
        </p:nvCxnSpPr>
        <p:spPr>
          <a:xfrm flipH="1">
            <a:off x="3890132" y="274080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637949"/>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4147987"/>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17" action="ppaction://hlinksldjump"/>
          </p:cNvPr>
          <p:cNvSpPr txBox="1"/>
          <p:nvPr>
            <p:custDataLst>
              <p:tags r:id="rId7"/>
            </p:custDataLst>
          </p:nvPr>
        </p:nvSpPr>
        <p:spPr>
          <a:xfrm>
            <a:off x="4089894" y="3702465"/>
            <a:ext cx="4688528" cy="445522"/>
          </a:xfrm>
          <a:prstGeom prst="rect">
            <a:avLst/>
          </a:prstGeom>
          <a:noFill/>
        </p:spPr>
        <p:txBody>
          <a:bodyPr wrap="square" lIns="72000" tIns="0" rIns="0" bIns="0" rtlCol="0" anchor="ctr" anchorCtr="0">
            <a:normAutofit/>
          </a:bodyPr>
          <a:lstStyle/>
          <a:p>
            <a:r>
              <a:rPr lang="zh-CN" altLang="en-US" sz="2000" dirty="0" smtClean="0"/>
              <a:t>反射</a:t>
            </a:r>
            <a:r>
              <a:rPr lang="en-US" altLang="zh-CN" sz="2000" dirty="0" smtClean="0"/>
              <a:t>API</a:t>
            </a:r>
            <a:endParaRPr lang="zh-CN" altLang="en-US" sz="2000" dirty="0"/>
          </a:p>
        </p:txBody>
      </p:sp>
      <p:cxnSp>
        <p:nvCxnSpPr>
          <p:cNvPr id="37" name="MH_Others_4"/>
          <p:cNvCxnSpPr/>
          <p:nvPr>
            <p:custDataLst>
              <p:tags r:id="rId8"/>
            </p:custDataLst>
          </p:nvPr>
        </p:nvCxnSpPr>
        <p:spPr>
          <a:xfrm flipH="1">
            <a:off x="3890132" y="3769796"/>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17" action="ppaction://hlinksldjump"/>
          </p:cNvPr>
          <p:cNvSpPr txBox="1"/>
          <p:nvPr>
            <p:custDataLst>
              <p:tags r:id="rId9"/>
            </p:custDataLst>
          </p:nvPr>
        </p:nvSpPr>
        <p:spPr>
          <a:xfrm>
            <a:off x="3413578" y="3666937"/>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5164681"/>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17" action="ppaction://hlinksldjump"/>
          </p:cNvPr>
          <p:cNvSpPr txBox="1"/>
          <p:nvPr>
            <p:custDataLst>
              <p:tags r:id="rId13"/>
            </p:custDataLst>
          </p:nvPr>
        </p:nvSpPr>
        <p:spPr>
          <a:xfrm>
            <a:off x="4117034" y="4719159"/>
            <a:ext cx="4688528" cy="445522"/>
          </a:xfrm>
          <a:prstGeom prst="rect">
            <a:avLst/>
          </a:prstGeom>
          <a:noFill/>
        </p:spPr>
        <p:txBody>
          <a:bodyPr wrap="square" lIns="72000" tIns="0" rIns="0" bIns="0" rtlCol="0" anchor="ctr" anchorCtr="0">
            <a:normAutofit/>
          </a:bodyPr>
          <a:lstStyle/>
          <a:p>
            <a:r>
              <a:rPr lang="zh-CN" altLang="en-US" sz="2000" dirty="0" smtClean="0"/>
              <a:t>典型设计模式</a:t>
            </a:r>
            <a:endParaRPr lang="zh-CN" altLang="en-US" sz="2000" dirty="0"/>
          </a:p>
        </p:txBody>
      </p:sp>
      <p:cxnSp>
        <p:nvCxnSpPr>
          <p:cNvPr id="15" name="MH_Others_4"/>
          <p:cNvCxnSpPr/>
          <p:nvPr>
            <p:custDataLst>
              <p:tags r:id="rId14"/>
            </p:custDataLst>
          </p:nvPr>
        </p:nvCxnSpPr>
        <p:spPr>
          <a:xfrm flipH="1">
            <a:off x="3917272" y="4786490"/>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17" action="ppaction://hlinksldjump"/>
          </p:cNvPr>
          <p:cNvSpPr txBox="1"/>
          <p:nvPr>
            <p:custDataLst>
              <p:tags r:id="rId15"/>
            </p:custDataLst>
          </p:nvPr>
        </p:nvSpPr>
        <p:spPr>
          <a:xfrm>
            <a:off x="3440718" y="4683631"/>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0840124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单例模式</a:t>
            </a:r>
            <a:endParaRPr lang="zh-CN" altLang="en-US" dirty="0"/>
          </a:p>
        </p:txBody>
      </p:sp>
      <p:sp>
        <p:nvSpPr>
          <p:cNvPr id="107" name="矩形 3"/>
          <p:cNvSpPr>
            <a:spLocks noChangeArrowheads="1"/>
          </p:cNvSpPr>
          <p:nvPr/>
        </p:nvSpPr>
        <p:spPr bwMode="auto">
          <a:xfrm>
            <a:off x="917621" y="1639680"/>
            <a:ext cx="10174449"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基本</a:t>
            </a:r>
            <a:r>
              <a:rPr lang="zh-CN" altLang="en-US" dirty="0">
                <a:solidFill>
                  <a:schemeClr val="tx2"/>
                </a:solidFill>
                <a:latin typeface="微软雅黑" panose="020B0503020204020204" pitchFamily="34" charset="-122"/>
                <a:ea typeface="微软雅黑" panose="020B0503020204020204" pitchFamily="34" charset="-122"/>
              </a:rPr>
              <a:t>思想：通过提供自身共享实例的访问，单例设计模式用于限制特定对象只能被创建一次</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使用场景：</a:t>
            </a:r>
            <a:r>
              <a:rPr lang="zh-CN" altLang="en-US" dirty="0" smtClean="0">
                <a:solidFill>
                  <a:schemeClr val="tx2"/>
                </a:solidFill>
                <a:latin typeface="微软雅黑" panose="020B0503020204020204" pitchFamily="34" charset="-122"/>
                <a:ea typeface="微软雅黑" panose="020B0503020204020204" pitchFamily="34" charset="-122"/>
              </a:rPr>
              <a:t>数据库连接池的</a:t>
            </a:r>
            <a:r>
              <a:rPr lang="zh-CN" altLang="en-US" dirty="0" smtClean="0">
                <a:solidFill>
                  <a:schemeClr val="tx2"/>
                </a:solidFill>
                <a:latin typeface="微软雅黑" panose="020B0503020204020204" pitchFamily="34" charset="-122"/>
                <a:ea typeface="微软雅黑" panose="020B0503020204020204" pitchFamily="34" charset="-122"/>
              </a:rPr>
              <a:t>实例化。</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实现原理：定义构造方法为</a:t>
            </a:r>
            <a:r>
              <a:rPr lang="en-US" altLang="zh-CN" dirty="0" smtClean="0">
                <a:solidFill>
                  <a:schemeClr val="tx2"/>
                </a:solidFill>
                <a:latin typeface="微软雅黑" panose="020B0503020204020204" pitchFamily="34" charset="-122"/>
                <a:ea typeface="微软雅黑" panose="020B0503020204020204" pitchFamily="34" charset="-122"/>
              </a:rPr>
              <a:t>private</a:t>
            </a:r>
            <a:r>
              <a:rPr lang="zh-CN" altLang="en-US" dirty="0" smtClean="0">
                <a:solidFill>
                  <a:schemeClr val="tx2"/>
                </a:solidFill>
                <a:latin typeface="微软雅黑" panose="020B0503020204020204" pitchFamily="34" charset="-122"/>
                <a:ea typeface="微软雅黑" panose="020B0503020204020204" pitchFamily="34" charset="-122"/>
              </a:rPr>
              <a:t>类型，定义静态属性保存已经实例化的对象。</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参考代码：</a:t>
            </a:r>
            <a:endParaRPr lang="en-US" altLang="zh-CN" dirty="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388099" y="3703130"/>
            <a:ext cx="4885714" cy="2923809"/>
          </a:xfrm>
          <a:prstGeom prst="rect">
            <a:avLst/>
          </a:prstGeom>
        </p:spPr>
      </p:pic>
    </p:spTree>
    <p:extLst>
      <p:ext uri="{BB962C8B-B14F-4D97-AF65-F5344CB8AC3E}">
        <p14:creationId xmlns:p14="http://schemas.microsoft.com/office/powerpoint/2010/main" val="31310105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观察者模式</a:t>
            </a:r>
            <a:endParaRPr lang="zh-CN" altLang="en-US" dirty="0"/>
          </a:p>
        </p:txBody>
      </p:sp>
      <p:sp>
        <p:nvSpPr>
          <p:cNvPr id="5" name="矩形 3"/>
          <p:cNvSpPr>
            <a:spLocks noChangeArrowheads="1"/>
          </p:cNvSpPr>
          <p:nvPr/>
        </p:nvSpPr>
        <p:spPr bwMode="auto">
          <a:xfrm>
            <a:off x="917621" y="1639680"/>
            <a:ext cx="10373231"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基本</a:t>
            </a:r>
            <a:r>
              <a:rPr lang="zh-CN" altLang="en-US" dirty="0">
                <a:solidFill>
                  <a:schemeClr val="tx2"/>
                </a:solidFill>
                <a:latin typeface="微软雅黑" panose="020B0503020204020204" pitchFamily="34" charset="-122"/>
                <a:ea typeface="微软雅黑" panose="020B0503020204020204" pitchFamily="34" charset="-122"/>
              </a:rPr>
              <a:t>思想：能够更</a:t>
            </a:r>
            <a:r>
              <a:rPr lang="zh-CN" altLang="en-US" dirty="0" smtClean="0">
                <a:solidFill>
                  <a:schemeClr val="tx2"/>
                </a:solidFill>
                <a:latin typeface="微软雅黑" panose="020B0503020204020204" pitchFamily="34" charset="-122"/>
                <a:ea typeface="微软雅黑" panose="020B0503020204020204" pitchFamily="34" charset="-122"/>
              </a:rPr>
              <a:t>便利地创建</a:t>
            </a:r>
            <a:r>
              <a:rPr lang="zh-CN" altLang="en-US" dirty="0">
                <a:solidFill>
                  <a:schemeClr val="tx2"/>
                </a:solidFill>
                <a:latin typeface="微软雅黑" panose="020B0503020204020204" pitchFamily="34" charset="-122"/>
                <a:ea typeface="微软雅黑" panose="020B0503020204020204" pitchFamily="34" charset="-122"/>
              </a:rPr>
              <a:t>和查看目标对象状态的对象，并且提供和核心对象非耦合的置顶功能性</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使用场景：订单完成后，执行后续多种操作。</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实现原理：每一种后续操作抽象成类中的方法，为目标类添加观察者，循环遍历观察者，执行观察者的方法。</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参考代码：</a:t>
            </a:r>
            <a:endParaRPr lang="en-US" altLang="zh-CN"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6571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观察者模式</a:t>
            </a:r>
            <a:endParaRPr lang="zh-CN" altLang="en-US" dirty="0"/>
          </a:p>
        </p:txBody>
      </p:sp>
      <p:pic>
        <p:nvPicPr>
          <p:cNvPr id="2" name="图片 1"/>
          <p:cNvPicPr>
            <a:picLocks noChangeAspect="1"/>
          </p:cNvPicPr>
          <p:nvPr/>
        </p:nvPicPr>
        <p:blipFill>
          <a:blip r:embed="rId3"/>
          <a:stretch>
            <a:fillRect/>
          </a:stretch>
        </p:blipFill>
        <p:spPr>
          <a:xfrm>
            <a:off x="366642" y="1518113"/>
            <a:ext cx="5495238" cy="5200000"/>
          </a:xfrm>
          <a:prstGeom prst="rect">
            <a:avLst/>
          </a:prstGeom>
        </p:spPr>
      </p:pic>
      <p:pic>
        <p:nvPicPr>
          <p:cNvPr id="3" name="图片 2"/>
          <p:cNvPicPr>
            <a:picLocks noChangeAspect="1"/>
          </p:cNvPicPr>
          <p:nvPr/>
        </p:nvPicPr>
        <p:blipFill>
          <a:blip r:embed="rId4"/>
          <a:stretch>
            <a:fillRect/>
          </a:stretch>
        </p:blipFill>
        <p:spPr>
          <a:xfrm>
            <a:off x="6922054" y="1518113"/>
            <a:ext cx="4800000" cy="3190476"/>
          </a:xfrm>
          <a:prstGeom prst="rect">
            <a:avLst/>
          </a:prstGeom>
        </p:spPr>
      </p:pic>
      <p:pic>
        <p:nvPicPr>
          <p:cNvPr id="6" name="图片 5"/>
          <p:cNvPicPr>
            <a:picLocks noChangeAspect="1"/>
          </p:cNvPicPr>
          <p:nvPr/>
        </p:nvPicPr>
        <p:blipFill>
          <a:blip r:embed="rId5"/>
          <a:stretch>
            <a:fillRect/>
          </a:stretch>
        </p:blipFill>
        <p:spPr>
          <a:xfrm>
            <a:off x="6764226" y="5024562"/>
            <a:ext cx="4254341" cy="1058186"/>
          </a:xfrm>
          <a:prstGeom prst="rect">
            <a:avLst/>
          </a:prstGeom>
        </p:spPr>
      </p:pic>
    </p:spTree>
    <p:extLst>
      <p:ext uri="{BB962C8B-B14F-4D97-AF65-F5344CB8AC3E}">
        <p14:creationId xmlns:p14="http://schemas.microsoft.com/office/powerpoint/2010/main" val="264225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外观（门面）模式</a:t>
            </a:r>
            <a:endParaRPr lang="zh-CN" altLang="en-US" dirty="0"/>
          </a:p>
        </p:txBody>
      </p:sp>
      <p:sp>
        <p:nvSpPr>
          <p:cNvPr id="5" name="矩形 3"/>
          <p:cNvSpPr>
            <a:spLocks noChangeArrowheads="1"/>
          </p:cNvSpPr>
          <p:nvPr/>
        </p:nvSpPr>
        <p:spPr bwMode="auto">
          <a:xfrm>
            <a:off x="917621" y="1639680"/>
            <a:ext cx="10174449"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基本</a:t>
            </a:r>
            <a:r>
              <a:rPr lang="zh-CN" altLang="en-US" dirty="0">
                <a:solidFill>
                  <a:schemeClr val="tx2"/>
                </a:solidFill>
                <a:latin typeface="微软雅黑" panose="020B0503020204020204" pitchFamily="34" charset="-122"/>
                <a:ea typeface="微软雅黑" panose="020B0503020204020204" pitchFamily="34" charset="-122"/>
              </a:rPr>
              <a:t>思想：用于为子系统中的一组接口提供一个一致的界面。门面模式定义了一个高层接口，这个接口使得子系统更加容易使用：引入门面角色之后，用户只需要直接与门面角色交互，用户与子系统之间的复杂关系由门面角色来实现，从而降低了系统的</a:t>
            </a:r>
            <a:r>
              <a:rPr lang="zh-CN" altLang="en-US" dirty="0" smtClean="0">
                <a:solidFill>
                  <a:schemeClr val="tx2"/>
                </a:solidFill>
                <a:latin typeface="微软雅黑" panose="020B0503020204020204" pitchFamily="34" charset="-122"/>
                <a:ea typeface="微软雅黑" panose="020B0503020204020204" pitchFamily="34" charset="-122"/>
              </a:rPr>
              <a:t>耦合度。</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使用场景：不同缓存系统，提供统一的操作接口。</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实现原理：门面类封装具体类的实际操作。</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参考代码：</a:t>
            </a:r>
            <a:endParaRPr lang="en-US" altLang="zh-CN"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89746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外观（门面）模式</a:t>
            </a:r>
            <a:endParaRPr lang="zh-CN" altLang="en-US" dirty="0"/>
          </a:p>
        </p:txBody>
      </p:sp>
      <p:pic>
        <p:nvPicPr>
          <p:cNvPr id="2" name="图片 1"/>
          <p:cNvPicPr>
            <a:picLocks noChangeAspect="1"/>
          </p:cNvPicPr>
          <p:nvPr/>
        </p:nvPicPr>
        <p:blipFill>
          <a:blip r:embed="rId3"/>
          <a:stretch>
            <a:fillRect/>
          </a:stretch>
        </p:blipFill>
        <p:spPr>
          <a:xfrm>
            <a:off x="624007" y="2224498"/>
            <a:ext cx="5991114" cy="3738980"/>
          </a:xfrm>
          <a:prstGeom prst="rect">
            <a:avLst/>
          </a:prstGeom>
        </p:spPr>
      </p:pic>
      <p:pic>
        <p:nvPicPr>
          <p:cNvPr id="3" name="图片 2"/>
          <p:cNvPicPr>
            <a:picLocks noChangeAspect="1"/>
          </p:cNvPicPr>
          <p:nvPr/>
        </p:nvPicPr>
        <p:blipFill>
          <a:blip r:embed="rId4"/>
          <a:stretch>
            <a:fillRect/>
          </a:stretch>
        </p:blipFill>
        <p:spPr>
          <a:xfrm>
            <a:off x="7343999" y="2664767"/>
            <a:ext cx="4678739" cy="953076"/>
          </a:xfrm>
          <a:prstGeom prst="rect">
            <a:avLst/>
          </a:prstGeom>
        </p:spPr>
      </p:pic>
    </p:spTree>
    <p:extLst>
      <p:ext uri="{BB962C8B-B14F-4D97-AF65-F5344CB8AC3E}">
        <p14:creationId xmlns:p14="http://schemas.microsoft.com/office/powerpoint/2010/main" val="3524167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smtClean="0">
                <a:solidFill>
                  <a:srgbClr val="FF9933"/>
                </a:solidFill>
                <a:latin typeface="微软雅黑" pitchFamily="34" charset="-122"/>
              </a:rPr>
              <a:t>感谢聆听</a:t>
            </a:r>
            <a:r>
              <a:rPr lang="zh-CN" altLang="en-US" sz="6600" dirty="0">
                <a:solidFill>
                  <a:srgbClr val="FF9933"/>
                </a:solidFill>
                <a:latin typeface="微软雅黑" pitchFamily="34" charset="-122"/>
              </a:rPr>
              <a:t>！</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SPL</a:t>
            </a:r>
            <a:r>
              <a:rPr lang="zh-CN" altLang="en-US" dirty="0" smtClean="0"/>
              <a:t>简介</a:t>
            </a:r>
            <a:endParaRPr lang="zh-CN" altLang="en-US" dirty="0"/>
          </a:p>
        </p:txBody>
      </p:sp>
      <p:sp>
        <p:nvSpPr>
          <p:cNvPr id="5" name="矩形 3"/>
          <p:cNvSpPr>
            <a:spLocks noChangeArrowheads="1"/>
          </p:cNvSpPr>
          <p:nvPr/>
        </p:nvSpPr>
        <p:spPr bwMode="auto">
          <a:xfrm>
            <a:off x="917621" y="1639680"/>
            <a:ext cx="1041298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en-US" altLang="zh-CN" dirty="0" smtClean="0">
                <a:solidFill>
                  <a:schemeClr val="tx2"/>
                </a:solidFill>
                <a:latin typeface="微软雅黑" panose="020B0503020204020204" pitchFamily="34" charset="-122"/>
                <a:ea typeface="微软雅黑" panose="020B0503020204020204" pitchFamily="34" charset="-122"/>
              </a:rPr>
              <a:t>SPL</a:t>
            </a:r>
            <a:r>
              <a:rPr lang="zh-CN" altLang="en-US" dirty="0" smtClean="0">
                <a:solidFill>
                  <a:schemeClr val="tx2"/>
                </a:solidFill>
                <a:latin typeface="微软雅黑" panose="020B0503020204020204" pitchFamily="34" charset="-122"/>
                <a:ea typeface="微软雅黑" panose="020B0503020204020204" pitchFamily="34" charset="-122"/>
              </a:rPr>
              <a:t>（</a:t>
            </a:r>
            <a:r>
              <a:rPr lang="en-US" altLang="zh-CN" b="1" dirty="0" smtClean="0">
                <a:solidFill>
                  <a:srgbClr val="C00000"/>
                </a:solidFill>
                <a:latin typeface="微软雅黑" panose="020B0503020204020204" pitchFamily="34" charset="-122"/>
                <a:ea typeface="微软雅黑" panose="020B0503020204020204" pitchFamily="34" charset="-122"/>
              </a:rPr>
              <a:t>S</a:t>
            </a:r>
            <a:r>
              <a:rPr lang="en-US" altLang="zh-CN" dirty="0" smtClean="0">
                <a:solidFill>
                  <a:schemeClr val="tx2"/>
                </a:solidFill>
                <a:latin typeface="微软雅黑" panose="020B0503020204020204" pitchFamily="34" charset="-122"/>
                <a:ea typeface="微软雅黑" panose="020B0503020204020204" pitchFamily="34" charset="-122"/>
              </a:rPr>
              <a:t>tandard </a:t>
            </a:r>
            <a:r>
              <a:rPr lang="en-US" altLang="zh-CN" b="1" dirty="0">
                <a:solidFill>
                  <a:srgbClr val="C00000"/>
                </a:solidFill>
                <a:latin typeface="微软雅黑" panose="020B0503020204020204" pitchFamily="34" charset="-122"/>
                <a:ea typeface="微软雅黑" panose="020B0503020204020204" pitchFamily="34" charset="-122"/>
              </a:rPr>
              <a:t>P</a:t>
            </a:r>
            <a:r>
              <a:rPr lang="en-US" altLang="zh-CN" dirty="0">
                <a:solidFill>
                  <a:schemeClr val="tx2"/>
                </a:solidFill>
                <a:latin typeface="微软雅黑" panose="020B0503020204020204" pitchFamily="34" charset="-122"/>
                <a:ea typeface="微软雅黑" panose="020B0503020204020204" pitchFamily="34" charset="-122"/>
              </a:rPr>
              <a:t>HP </a:t>
            </a:r>
            <a:r>
              <a:rPr lang="en-US" altLang="zh-CN" b="1" dirty="0" smtClean="0">
                <a:solidFill>
                  <a:srgbClr val="C00000"/>
                </a:solidFill>
                <a:latin typeface="微软雅黑" panose="020B0503020204020204" pitchFamily="34" charset="-122"/>
                <a:ea typeface="微软雅黑" panose="020B0503020204020204" pitchFamily="34" charset="-122"/>
              </a:rPr>
              <a:t>L</a:t>
            </a:r>
            <a:r>
              <a:rPr lang="en-US" altLang="zh-CN" dirty="0" smtClean="0">
                <a:solidFill>
                  <a:schemeClr val="tx2"/>
                </a:solidFill>
                <a:latin typeface="微软雅黑" panose="020B0503020204020204" pitchFamily="34" charset="-122"/>
                <a:ea typeface="微软雅黑" panose="020B0503020204020204" pitchFamily="34" charset="-122"/>
              </a:rPr>
              <a:t>ibrary</a:t>
            </a:r>
            <a:r>
              <a:rPr lang="zh-CN" altLang="en-US" dirty="0">
                <a:solidFill>
                  <a:schemeClr val="tx2"/>
                </a:solidFill>
                <a:latin typeface="微软雅黑" panose="020B0503020204020204" pitchFamily="34" charset="-122"/>
                <a:ea typeface="微软雅黑" panose="020B0503020204020204" pitchFamily="34" charset="-122"/>
              </a:rPr>
              <a:t>），是为了解决典型问题而存在</a:t>
            </a:r>
            <a:r>
              <a:rPr lang="zh-CN" altLang="en-US" dirty="0" smtClean="0">
                <a:solidFill>
                  <a:schemeClr val="tx2"/>
                </a:solidFill>
                <a:latin typeface="微软雅黑" panose="020B0503020204020204" pitchFamily="34" charset="-122"/>
                <a:ea typeface="微软雅黑" panose="020B0503020204020204" pitchFamily="34" charset="-122"/>
              </a:rPr>
              <a:t>，实现的一些</a:t>
            </a:r>
            <a:r>
              <a:rPr lang="zh-CN" altLang="en-US" dirty="0">
                <a:solidFill>
                  <a:schemeClr val="tx2"/>
                </a:solidFill>
                <a:latin typeface="微软雅黑" panose="020B0503020204020204" pitchFamily="34" charset="-122"/>
                <a:ea typeface="微软雅黑" panose="020B0503020204020204" pitchFamily="34" charset="-122"/>
              </a:rPr>
              <a:t>有效的数据访问</a:t>
            </a:r>
            <a:r>
              <a:rPr lang="zh-CN" altLang="en-US" b="1" dirty="0">
                <a:solidFill>
                  <a:srgbClr val="C00000"/>
                </a:solidFill>
                <a:latin typeface="微软雅黑" panose="020B0503020204020204" pitchFamily="34" charset="-122"/>
                <a:ea typeface="微软雅黑" panose="020B0503020204020204" pitchFamily="34" charset="-122"/>
              </a:rPr>
              <a:t>接口和类</a:t>
            </a:r>
            <a:r>
              <a:rPr lang="zh-CN" altLang="en-US" dirty="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它主要包括</a:t>
            </a:r>
            <a:r>
              <a:rPr lang="zh-CN" altLang="en-US" dirty="0">
                <a:solidFill>
                  <a:schemeClr val="tx2"/>
                </a:solidFill>
                <a:latin typeface="微软雅黑" panose="020B0503020204020204" pitchFamily="34" charset="-122"/>
                <a:ea typeface="微软雅黑" panose="020B0503020204020204" pitchFamily="34" charset="-122"/>
              </a:rPr>
              <a:t>对常规</a:t>
            </a:r>
            <a:r>
              <a:rPr lang="zh-CN" altLang="en-US" b="1" dirty="0">
                <a:solidFill>
                  <a:srgbClr val="C00000"/>
                </a:solidFill>
                <a:latin typeface="微软雅黑" panose="020B0503020204020204" pitchFamily="34" charset="-122"/>
                <a:ea typeface="微软雅黑" panose="020B0503020204020204" pitchFamily="34" charset="-122"/>
              </a:rPr>
              <a:t>数据结构</a:t>
            </a:r>
            <a:r>
              <a:rPr lang="zh-CN" altLang="en-US" dirty="0">
                <a:solidFill>
                  <a:schemeClr val="tx2"/>
                </a:solidFill>
                <a:latin typeface="微软雅黑" panose="020B0503020204020204" pitchFamily="34" charset="-122"/>
                <a:ea typeface="微软雅黑" panose="020B0503020204020204" pitchFamily="34" charset="-122"/>
              </a:rPr>
              <a:t>的访问，</a:t>
            </a:r>
            <a:r>
              <a:rPr lang="zh-CN" altLang="en-US" b="1" dirty="0">
                <a:solidFill>
                  <a:srgbClr val="C00000"/>
                </a:solidFill>
                <a:latin typeface="微软雅黑" panose="020B0503020204020204" pitchFamily="34" charset="-122"/>
                <a:ea typeface="微软雅黑" panose="020B0503020204020204" pitchFamily="34" charset="-122"/>
              </a:rPr>
              <a:t>迭代器</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异常处理</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文件处理</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数组处理</a:t>
            </a:r>
            <a:r>
              <a:rPr lang="zh-CN" altLang="en-US" dirty="0">
                <a:solidFill>
                  <a:schemeClr val="tx2"/>
                </a:solidFill>
                <a:latin typeface="微软雅黑" panose="020B0503020204020204" pitchFamily="34" charset="-122"/>
                <a:ea typeface="微软雅黑" panose="020B0503020204020204" pitchFamily="34" charset="-122"/>
              </a:rPr>
              <a:t>和一些</a:t>
            </a:r>
            <a:r>
              <a:rPr lang="zh-CN" altLang="en-US" b="1" dirty="0">
                <a:solidFill>
                  <a:srgbClr val="C00000"/>
                </a:solidFill>
                <a:latin typeface="微软雅黑" panose="020B0503020204020204" pitchFamily="34" charset="-122"/>
                <a:ea typeface="微软雅黑" panose="020B0503020204020204" pitchFamily="34" charset="-122"/>
              </a:rPr>
              <a:t>设计模式</a:t>
            </a:r>
            <a:r>
              <a:rPr lang="zh-CN" altLang="en-US" dirty="0">
                <a:solidFill>
                  <a:schemeClr val="tx2"/>
                </a:solidFill>
                <a:latin typeface="微软雅黑" panose="020B0503020204020204" pitchFamily="34" charset="-122"/>
                <a:ea typeface="微软雅黑" panose="020B0503020204020204" pitchFamily="34" charset="-122"/>
              </a:rPr>
              <a:t>的实现。 这些在程序设计的世界中都是一些典型的问题，以这样一种标准库的方式实现可以在很大程度上减少代码的冗余和提高开发的效率。</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数据结构：</a:t>
            </a:r>
            <a:r>
              <a:rPr lang="en-US" altLang="zh-CN" dirty="0">
                <a:solidFill>
                  <a:schemeClr val="tx2"/>
                </a:solidFill>
                <a:latin typeface="微软雅黑" panose="020B0503020204020204" pitchFamily="34" charset="-122"/>
                <a:ea typeface="微软雅黑" panose="020B0503020204020204" pitchFamily="34" charset="-122"/>
              </a:rPr>
              <a:t>SPL</a:t>
            </a:r>
            <a:r>
              <a:rPr lang="zh-CN" altLang="en-US" dirty="0">
                <a:solidFill>
                  <a:schemeClr val="tx2"/>
                </a:solidFill>
                <a:latin typeface="微软雅黑" panose="020B0503020204020204" pitchFamily="34" charset="-122"/>
                <a:ea typeface="微软雅黑" panose="020B0503020204020204" pitchFamily="34" charset="-122"/>
              </a:rPr>
              <a:t>提供了一套标准的数据结构，这些都是在应用开发过程中的常用数据结构，如双向链表、堆、栈</a:t>
            </a:r>
            <a:r>
              <a:rPr lang="zh-CN" altLang="en-US" dirty="0" smtClean="0">
                <a:solidFill>
                  <a:schemeClr val="tx2"/>
                </a:solidFill>
                <a:latin typeface="微软雅黑" panose="020B0503020204020204" pitchFamily="34" charset="-122"/>
                <a:ea typeface="微软雅黑" panose="020B0503020204020204" pitchFamily="34" charset="-122"/>
              </a:rPr>
              <a:t>等。</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迭代器：</a:t>
            </a:r>
            <a:r>
              <a:rPr lang="en-US" altLang="zh-CN" dirty="0">
                <a:solidFill>
                  <a:schemeClr val="tx2"/>
                </a:solidFill>
                <a:latin typeface="微软雅黑" panose="020B0503020204020204" pitchFamily="34" charset="-122"/>
                <a:ea typeface="微软雅黑" panose="020B0503020204020204" pitchFamily="34" charset="-122"/>
              </a:rPr>
              <a:t>SPL </a:t>
            </a:r>
            <a:r>
              <a:rPr lang="zh-CN" altLang="en-US" dirty="0">
                <a:solidFill>
                  <a:schemeClr val="tx2"/>
                </a:solidFill>
                <a:latin typeface="微软雅黑" panose="020B0503020204020204" pitchFamily="34" charset="-122"/>
                <a:ea typeface="微软雅黑" panose="020B0503020204020204" pitchFamily="34" charset="-122"/>
              </a:rPr>
              <a:t>提供一系列迭代器以遍历不同的对象。</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文件处理和数组处理：文件处理类、数组操作类。</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标准异常处理：</a:t>
            </a:r>
            <a:r>
              <a:rPr lang="en-US" altLang="zh-CN" dirty="0">
                <a:solidFill>
                  <a:schemeClr val="tx2"/>
                </a:solidFill>
                <a:latin typeface="微软雅黑" panose="020B0503020204020204" pitchFamily="34" charset="-122"/>
                <a:ea typeface="微软雅黑" panose="020B0503020204020204" pitchFamily="34" charset="-122"/>
              </a:rPr>
              <a:t>SPL</a:t>
            </a:r>
            <a:r>
              <a:rPr lang="zh-CN" altLang="en-US" dirty="0">
                <a:solidFill>
                  <a:schemeClr val="tx2"/>
                </a:solidFill>
                <a:latin typeface="微软雅黑" panose="020B0503020204020204" pitchFamily="34" charset="-122"/>
                <a:ea typeface="微软雅黑" panose="020B0503020204020204" pitchFamily="34" charset="-122"/>
              </a:rPr>
              <a:t>提供了一系列的标准异常类，包括逻辑异常和运行时异常。</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典型设计模式：观察者模式。</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en-US" altLang="zh-CN" dirty="0" smtClean="0">
                <a:solidFill>
                  <a:schemeClr val="tx2"/>
                </a:solidFill>
                <a:latin typeface="微软雅黑" panose="020B0503020204020204" pitchFamily="34" charset="-122"/>
                <a:ea typeface="微软雅黑" panose="020B0503020204020204" pitchFamily="34" charset="-122"/>
              </a:rPr>
              <a:t>SPL</a:t>
            </a:r>
            <a:r>
              <a:rPr lang="zh-CN" altLang="en-US" dirty="0" smtClean="0">
                <a:solidFill>
                  <a:schemeClr val="tx2"/>
                </a:solidFill>
                <a:latin typeface="微软雅黑" panose="020B0503020204020204" pitchFamily="34" charset="-122"/>
                <a:ea typeface="微软雅黑" panose="020B0503020204020204" pitchFamily="34" charset="-122"/>
              </a:rPr>
              <a:t>函数：</a:t>
            </a:r>
            <a:r>
              <a:rPr lang="en-US" altLang="zh-CN" dirty="0" err="1" smtClean="0">
                <a:solidFill>
                  <a:schemeClr val="tx2"/>
                </a:solidFill>
                <a:latin typeface="微软雅黑" panose="020B0503020204020204" pitchFamily="34" charset="-122"/>
                <a:ea typeface="微软雅黑" panose="020B0503020204020204" pitchFamily="34" charset="-122"/>
              </a:rPr>
              <a:t>spl_autoload_register</a:t>
            </a:r>
            <a:r>
              <a:rPr lang="zh-CN" altLang="en-US" dirty="0" smtClean="0">
                <a:solidFill>
                  <a:schemeClr val="tx2"/>
                </a:solidFill>
                <a:latin typeface="微软雅黑" panose="020B0503020204020204" pitchFamily="34" charset="-122"/>
                <a:ea typeface="微软雅黑" panose="020B0503020204020204" pitchFamily="34" charset="-122"/>
              </a:rPr>
              <a:t>等。</a:t>
            </a:r>
            <a:endParaRPr lang="en-US" altLang="zh-CN"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679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SPL</a:t>
            </a:r>
            <a:r>
              <a:rPr lang="zh-CN" altLang="en-US" dirty="0" smtClean="0"/>
              <a:t>数据结构</a:t>
            </a:r>
            <a:endParaRPr lang="zh-CN" altLang="en-US" dirty="0"/>
          </a:p>
        </p:txBody>
      </p:sp>
      <p:pic>
        <p:nvPicPr>
          <p:cNvPr id="2" name="图片 1"/>
          <p:cNvPicPr>
            <a:picLocks noChangeAspect="1"/>
          </p:cNvPicPr>
          <p:nvPr/>
        </p:nvPicPr>
        <p:blipFill>
          <a:blip r:embed="rId3"/>
          <a:stretch>
            <a:fillRect/>
          </a:stretch>
        </p:blipFill>
        <p:spPr>
          <a:xfrm>
            <a:off x="1396538" y="1391296"/>
            <a:ext cx="9271461" cy="5426708"/>
          </a:xfrm>
          <a:prstGeom prst="rect">
            <a:avLst/>
          </a:prstGeom>
        </p:spPr>
      </p:pic>
    </p:spTree>
    <p:extLst>
      <p:ext uri="{BB962C8B-B14F-4D97-AF65-F5344CB8AC3E}">
        <p14:creationId xmlns:p14="http://schemas.microsoft.com/office/powerpoint/2010/main" val="4138901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SPL</a:t>
            </a:r>
            <a:r>
              <a:rPr lang="zh-CN" altLang="en-US" dirty="0" smtClean="0"/>
              <a:t>数据结构</a:t>
            </a:r>
            <a:endParaRPr lang="zh-CN" altLang="en-US" dirty="0"/>
          </a:p>
        </p:txBody>
      </p:sp>
      <p:pic>
        <p:nvPicPr>
          <p:cNvPr id="2" name="图片 1"/>
          <p:cNvPicPr>
            <a:picLocks noChangeAspect="1"/>
          </p:cNvPicPr>
          <p:nvPr/>
        </p:nvPicPr>
        <p:blipFill>
          <a:blip r:embed="rId3"/>
          <a:stretch>
            <a:fillRect/>
          </a:stretch>
        </p:blipFill>
        <p:spPr>
          <a:xfrm>
            <a:off x="550397" y="1431700"/>
            <a:ext cx="3590476" cy="2952381"/>
          </a:xfrm>
          <a:prstGeom prst="rect">
            <a:avLst/>
          </a:prstGeom>
        </p:spPr>
      </p:pic>
      <p:pic>
        <p:nvPicPr>
          <p:cNvPr id="3" name="图片 2"/>
          <p:cNvPicPr>
            <a:picLocks noChangeAspect="1"/>
          </p:cNvPicPr>
          <p:nvPr/>
        </p:nvPicPr>
        <p:blipFill>
          <a:blip r:embed="rId4"/>
          <a:stretch>
            <a:fillRect/>
          </a:stretch>
        </p:blipFill>
        <p:spPr>
          <a:xfrm>
            <a:off x="1156584" y="4434209"/>
            <a:ext cx="2424536" cy="2128861"/>
          </a:xfrm>
          <a:prstGeom prst="rect">
            <a:avLst/>
          </a:prstGeom>
        </p:spPr>
      </p:pic>
      <p:pic>
        <p:nvPicPr>
          <p:cNvPr id="6" name="图片 5"/>
          <p:cNvPicPr>
            <a:picLocks noChangeAspect="1"/>
          </p:cNvPicPr>
          <p:nvPr/>
        </p:nvPicPr>
        <p:blipFill>
          <a:blip r:embed="rId5"/>
          <a:stretch>
            <a:fillRect/>
          </a:stretch>
        </p:blipFill>
        <p:spPr>
          <a:xfrm>
            <a:off x="5445903" y="2276059"/>
            <a:ext cx="6018949" cy="3222581"/>
          </a:xfrm>
          <a:prstGeom prst="rect">
            <a:avLst/>
          </a:prstGeom>
        </p:spPr>
      </p:pic>
    </p:spTree>
    <p:extLst>
      <p:ext uri="{BB962C8B-B14F-4D97-AF65-F5344CB8AC3E}">
        <p14:creationId xmlns:p14="http://schemas.microsoft.com/office/powerpoint/2010/main" val="250029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SPL</a:t>
            </a:r>
            <a:r>
              <a:rPr lang="zh-CN" altLang="en-US" dirty="0" smtClean="0"/>
              <a:t>迭代器</a:t>
            </a:r>
            <a:endParaRPr lang="zh-CN" altLang="en-US" dirty="0"/>
          </a:p>
        </p:txBody>
      </p:sp>
      <p:sp>
        <p:nvSpPr>
          <p:cNvPr id="5" name="矩形 3"/>
          <p:cNvSpPr>
            <a:spLocks noChangeArrowheads="1"/>
          </p:cNvSpPr>
          <p:nvPr/>
        </p:nvSpPr>
        <p:spPr bwMode="auto">
          <a:xfrm>
            <a:off x="281517" y="1599924"/>
            <a:ext cx="360137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en-US" altLang="zh-CN" dirty="0" smtClean="0">
                <a:solidFill>
                  <a:schemeClr val="tx2"/>
                </a:solidFill>
                <a:latin typeface="微软雅黑" panose="020B0503020204020204" pitchFamily="34" charset="-122"/>
                <a:ea typeface="微软雅黑" panose="020B0503020204020204" pitchFamily="34" charset="-122"/>
              </a:rPr>
              <a:t>SPL</a:t>
            </a:r>
            <a:r>
              <a:rPr lang="zh-CN" altLang="en-US" dirty="0">
                <a:solidFill>
                  <a:schemeClr val="tx2"/>
                </a:solidFill>
                <a:latin typeface="微软雅黑" panose="020B0503020204020204" pitchFamily="34" charset="-122"/>
                <a:ea typeface="微软雅黑" panose="020B0503020204020204" pitchFamily="34" charset="-122"/>
              </a:rPr>
              <a:t>提供了大量的迭代器，适用于各种应用场景，遍历不同的对象。 包括可以遍历时删除或修改元素的值或</a:t>
            </a:r>
            <a:r>
              <a:rPr lang="en-US" altLang="zh-CN" dirty="0">
                <a:solidFill>
                  <a:schemeClr val="tx2"/>
                </a:solidFill>
                <a:latin typeface="微软雅黑" panose="020B0503020204020204" pitchFamily="34" charset="-122"/>
                <a:ea typeface="微软雅黑" panose="020B0503020204020204" pitchFamily="34" charset="-122"/>
              </a:rPr>
              <a:t>key</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err="1">
                <a:solidFill>
                  <a:schemeClr val="tx2"/>
                </a:solidFill>
                <a:latin typeface="微软雅黑" panose="020B0503020204020204" pitchFamily="34" charset="-122"/>
                <a:ea typeface="微软雅黑" panose="020B0503020204020204" pitchFamily="34" charset="-122"/>
              </a:rPr>
              <a:t>ArrayIterator</a:t>
            </a:r>
            <a:r>
              <a:rPr lang="zh-CN" altLang="en-US" dirty="0">
                <a:solidFill>
                  <a:schemeClr val="tx2"/>
                </a:solidFill>
                <a:latin typeface="微软雅黑" panose="020B0503020204020204" pitchFamily="34" charset="-122"/>
                <a:ea typeface="微软雅黑" panose="020B0503020204020204" pitchFamily="34" charset="-122"/>
              </a:rPr>
              <a:t>）、空迭代器（</a:t>
            </a:r>
            <a:r>
              <a:rPr lang="en-US" altLang="zh-CN" dirty="0" err="1">
                <a:solidFill>
                  <a:schemeClr val="tx2"/>
                </a:solidFill>
                <a:latin typeface="微软雅黑" panose="020B0503020204020204" pitchFamily="34" charset="-122"/>
                <a:ea typeface="微软雅黑" panose="020B0503020204020204" pitchFamily="34" charset="-122"/>
              </a:rPr>
              <a:t>EmptyIterator</a:t>
            </a:r>
            <a:r>
              <a:rPr lang="zh-CN" altLang="en-US" dirty="0">
                <a:solidFill>
                  <a:schemeClr val="tx2"/>
                </a:solidFill>
                <a:latin typeface="微软雅黑" panose="020B0503020204020204" pitchFamily="34" charset="-122"/>
                <a:ea typeface="微软雅黑" panose="020B0503020204020204" pitchFamily="34" charset="-122"/>
              </a:rPr>
              <a:t>）、可以实现多迭代器遍历的</a:t>
            </a:r>
            <a:r>
              <a:rPr lang="en-US" altLang="zh-CN" dirty="0" err="1">
                <a:solidFill>
                  <a:schemeClr val="tx2"/>
                </a:solidFill>
                <a:latin typeface="微软雅黑" panose="020B0503020204020204" pitchFamily="34" charset="-122"/>
                <a:ea typeface="微软雅黑" panose="020B0503020204020204" pitchFamily="34" charset="-122"/>
              </a:rPr>
              <a:t>MultipleIterator</a:t>
            </a:r>
            <a:r>
              <a:rPr lang="zh-CN" altLang="en-US" dirty="0">
                <a:solidFill>
                  <a:schemeClr val="tx2"/>
                </a:solidFill>
                <a:latin typeface="微软雅黑" panose="020B0503020204020204" pitchFamily="34" charset="-122"/>
                <a:ea typeface="微软雅黑" panose="020B0503020204020204" pitchFamily="34" charset="-122"/>
              </a:rPr>
              <a:t>、文件目录迭代器</a:t>
            </a:r>
            <a:r>
              <a:rPr lang="zh-CN" altLang="en-US" dirty="0" smtClean="0">
                <a:solidFill>
                  <a:schemeClr val="tx2"/>
                </a:solidFill>
                <a:latin typeface="微软雅黑" panose="020B0503020204020204" pitchFamily="34" charset="-122"/>
                <a:ea typeface="微软雅黑" panose="020B0503020204020204" pitchFamily="34" charset="-122"/>
              </a:rPr>
              <a:t>等等。</a:t>
            </a:r>
            <a:endParaRPr lang="en-US" altLang="zh-CN" dirty="0" smtClean="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4292906" y="1018820"/>
            <a:ext cx="7104762" cy="5409524"/>
          </a:xfrm>
          <a:prstGeom prst="rect">
            <a:avLst/>
          </a:prstGeom>
        </p:spPr>
      </p:pic>
    </p:spTree>
    <p:extLst>
      <p:ext uri="{BB962C8B-B14F-4D97-AF65-F5344CB8AC3E}">
        <p14:creationId xmlns:p14="http://schemas.microsoft.com/office/powerpoint/2010/main" val="2736850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SPL</a:t>
            </a:r>
            <a:r>
              <a:rPr lang="zh-CN" altLang="en-US" dirty="0" smtClean="0"/>
              <a:t>文件处理</a:t>
            </a:r>
            <a:endParaRPr lang="zh-CN" altLang="en-US" dirty="0"/>
          </a:p>
        </p:txBody>
      </p:sp>
      <p:sp>
        <p:nvSpPr>
          <p:cNvPr id="5" name="矩形 3"/>
          <p:cNvSpPr>
            <a:spLocks noChangeArrowheads="1"/>
          </p:cNvSpPr>
          <p:nvPr/>
        </p:nvSpPr>
        <p:spPr bwMode="auto">
          <a:xfrm>
            <a:off x="917621" y="1639680"/>
            <a:ext cx="104129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en-US" altLang="zh-CN" dirty="0" smtClean="0">
                <a:solidFill>
                  <a:schemeClr val="tx2"/>
                </a:solidFill>
                <a:latin typeface="微软雅黑" panose="020B0503020204020204" pitchFamily="34" charset="-122"/>
                <a:ea typeface="微软雅黑" panose="020B0503020204020204" pitchFamily="34" charset="-122"/>
              </a:rPr>
              <a:t>SPL</a:t>
            </a:r>
            <a:r>
              <a:rPr lang="zh-CN" altLang="en-US" dirty="0" smtClean="0">
                <a:solidFill>
                  <a:schemeClr val="tx2"/>
                </a:solidFill>
                <a:latin typeface="微软雅黑" panose="020B0503020204020204" pitchFamily="34" charset="-122"/>
                <a:ea typeface="微软雅黑" panose="020B0503020204020204" pitchFamily="34" charset="-122"/>
              </a:rPr>
              <a:t>提供了内置的三个文件操作类：</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err="1" smtClean="0">
                <a:solidFill>
                  <a:schemeClr val="tx2"/>
                </a:solidFill>
                <a:latin typeface="微软雅黑" panose="020B0503020204020204" pitchFamily="34" charset="-122"/>
                <a:ea typeface="微软雅黑" panose="020B0503020204020204" pitchFamily="34" charset="-122"/>
              </a:rPr>
              <a:t>SplFileInfo</a:t>
            </a:r>
            <a:r>
              <a:rPr lang="zh-CN" altLang="en-US" dirty="0" smtClean="0">
                <a:solidFill>
                  <a:schemeClr val="tx2"/>
                </a:solidFill>
                <a:latin typeface="微软雅黑" panose="020B0503020204020204" pitchFamily="34" charset="-122"/>
                <a:ea typeface="微软雅黑" panose="020B0503020204020204" pitchFamily="34" charset="-122"/>
              </a:rPr>
              <a:t>类</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err="1" smtClean="0">
                <a:solidFill>
                  <a:schemeClr val="tx2"/>
                </a:solidFill>
                <a:latin typeface="微软雅黑" panose="020B0503020204020204" pitchFamily="34" charset="-122"/>
                <a:ea typeface="微软雅黑" panose="020B0503020204020204" pitchFamily="34" charset="-122"/>
              </a:rPr>
              <a:t>SplFileObject</a:t>
            </a:r>
            <a:r>
              <a:rPr lang="zh-CN" altLang="en-US" dirty="0" smtClean="0">
                <a:solidFill>
                  <a:schemeClr val="tx2"/>
                </a:solidFill>
                <a:latin typeface="微软雅黑" panose="020B0503020204020204" pitchFamily="34" charset="-122"/>
                <a:ea typeface="微软雅黑" panose="020B0503020204020204" pitchFamily="34" charset="-122"/>
              </a:rPr>
              <a:t>类</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err="1" smtClean="0">
                <a:solidFill>
                  <a:schemeClr val="tx2"/>
                </a:solidFill>
                <a:latin typeface="微软雅黑" panose="020B0503020204020204" pitchFamily="34" charset="-122"/>
                <a:ea typeface="微软雅黑" panose="020B0503020204020204" pitchFamily="34" charset="-122"/>
              </a:rPr>
              <a:t>SplTempFileObject</a:t>
            </a:r>
            <a:r>
              <a:rPr lang="zh-CN" altLang="en-US" dirty="0" smtClean="0">
                <a:solidFill>
                  <a:schemeClr val="tx2"/>
                </a:solidFill>
                <a:latin typeface="微软雅黑" panose="020B0503020204020204" pitchFamily="34" charset="-122"/>
                <a:ea typeface="微软雅黑" panose="020B0503020204020204" pitchFamily="34" charset="-122"/>
              </a:rPr>
              <a:t>类</a:t>
            </a:r>
            <a:endParaRPr lang="en-US" altLang="zh-CN" dirty="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4968294" y="2662476"/>
            <a:ext cx="6045131" cy="2707472"/>
          </a:xfrm>
          <a:prstGeom prst="rect">
            <a:avLst/>
          </a:prstGeom>
        </p:spPr>
      </p:pic>
    </p:spTree>
    <p:extLst>
      <p:ext uri="{BB962C8B-B14F-4D97-AF65-F5344CB8AC3E}">
        <p14:creationId xmlns:p14="http://schemas.microsoft.com/office/powerpoint/2010/main" val="1776276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SPL</a:t>
            </a:r>
            <a:r>
              <a:rPr lang="zh-CN" altLang="en-US" dirty="0" smtClean="0"/>
              <a:t>数组处理</a:t>
            </a:r>
            <a:endParaRPr lang="zh-CN" altLang="en-US" dirty="0"/>
          </a:p>
        </p:txBody>
      </p:sp>
      <p:sp>
        <p:nvSpPr>
          <p:cNvPr id="5" name="矩形 3"/>
          <p:cNvSpPr>
            <a:spLocks noChangeArrowheads="1"/>
          </p:cNvSpPr>
          <p:nvPr/>
        </p:nvSpPr>
        <p:spPr bwMode="auto">
          <a:xfrm>
            <a:off x="917621" y="1639680"/>
            <a:ext cx="1041298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en-US" altLang="zh-CN" dirty="0" smtClean="0">
                <a:solidFill>
                  <a:schemeClr val="tx2"/>
                </a:solidFill>
                <a:latin typeface="微软雅黑" panose="020B0503020204020204" pitchFamily="34" charset="-122"/>
                <a:ea typeface="微软雅黑" panose="020B0503020204020204" pitchFamily="34" charset="-122"/>
              </a:rPr>
              <a:t>ArrayObject</a:t>
            </a:r>
            <a:r>
              <a:rPr lang="zh-CN" altLang="en-US" dirty="0">
                <a:solidFill>
                  <a:schemeClr val="tx2"/>
                </a:solidFill>
                <a:latin typeface="微软雅黑" panose="020B0503020204020204" pitchFamily="34" charset="-122"/>
                <a:ea typeface="微软雅黑" panose="020B0503020204020204" pitchFamily="34" charset="-122"/>
              </a:rPr>
              <a:t>类：可以将</a:t>
            </a:r>
            <a:r>
              <a:rPr lang="en-US" altLang="zh-CN" dirty="0">
                <a:solidFill>
                  <a:schemeClr val="tx2"/>
                </a:solidFill>
                <a:latin typeface="微软雅黑" panose="020B0503020204020204" pitchFamily="34" charset="-122"/>
                <a:ea typeface="微软雅黑" panose="020B0503020204020204" pitchFamily="34" charset="-122"/>
              </a:rPr>
              <a:t>Array</a:t>
            </a:r>
            <a:r>
              <a:rPr lang="zh-CN" altLang="en-US" dirty="0">
                <a:solidFill>
                  <a:schemeClr val="tx2"/>
                </a:solidFill>
                <a:latin typeface="微软雅黑" panose="020B0503020204020204" pitchFamily="34" charset="-122"/>
                <a:ea typeface="微软雅黑" panose="020B0503020204020204" pitchFamily="34" charset="-122"/>
              </a:rPr>
              <a:t>转化为</a:t>
            </a:r>
            <a:r>
              <a:rPr lang="en-US" altLang="zh-CN" dirty="0" smtClean="0">
                <a:solidFill>
                  <a:schemeClr val="tx2"/>
                </a:solidFill>
                <a:latin typeface="微软雅黑" panose="020B0503020204020204" pitchFamily="34" charset="-122"/>
                <a:ea typeface="微软雅黑" panose="020B0503020204020204" pitchFamily="34" charset="-122"/>
              </a:rPr>
              <a:t>object </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a:solidFill>
                <a:schemeClr val="tx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973331" y="2305488"/>
            <a:ext cx="7501973" cy="4192913"/>
          </a:xfrm>
          <a:prstGeom prst="rect">
            <a:avLst/>
          </a:prstGeom>
        </p:spPr>
      </p:pic>
    </p:spTree>
    <p:extLst>
      <p:ext uri="{BB962C8B-B14F-4D97-AF65-F5344CB8AC3E}">
        <p14:creationId xmlns:p14="http://schemas.microsoft.com/office/powerpoint/2010/main" val="10794027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ags/tag1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1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2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3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3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4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4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4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6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3554</TotalTime>
  <Words>1764</Words>
  <Application>Microsoft Office PowerPoint</Application>
  <PresentationFormat>宽屏</PresentationFormat>
  <Paragraphs>166</Paragraphs>
  <Slides>35</Slides>
  <Notes>30</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35</vt:i4>
      </vt:variant>
    </vt:vector>
  </HeadingPairs>
  <TitlesOfParts>
    <vt:vector size="52" baseType="lpstr">
      <vt:lpstr>冬青黑体简体中文 W3</vt:lpstr>
      <vt:lpstr>冬青黑体简体中文 W6</vt:lpstr>
      <vt:lpstr>华文细黑</vt:lpstr>
      <vt:lpstr>宋体</vt:lpstr>
      <vt:lpstr>微软雅黑</vt:lpstr>
      <vt:lpstr>Arial</vt:lpstr>
      <vt:lpstr>Arial Narrow</vt:lpstr>
      <vt:lpstr>Calibri</vt:lpstr>
      <vt:lpstr>Calibri Light</vt:lpstr>
      <vt:lpstr>Tempus Sans ITC</vt:lpstr>
      <vt:lpstr>Times New Roman</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刘士龙</cp:lastModifiedBy>
  <cp:revision>1591</cp:revision>
  <dcterms:created xsi:type="dcterms:W3CDTF">2014-07-07T13:10:41Z</dcterms:created>
  <dcterms:modified xsi:type="dcterms:W3CDTF">2017-02-22T08:15:59Z</dcterms:modified>
</cp:coreProperties>
</file>