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663" r:id="rId3"/>
    <p:sldMasterId id="2147483688" r:id="rId4"/>
    <p:sldMasterId id="2147483691" r:id="rId5"/>
  </p:sldMasterIdLst>
  <p:notesMasterIdLst>
    <p:notesMasterId r:id="rId24"/>
  </p:notesMasterIdLst>
  <p:handoutMasterIdLst>
    <p:handoutMasterId r:id="rId25"/>
  </p:handoutMasterIdLst>
  <p:sldIdLst>
    <p:sldId id="321" r:id="rId6"/>
    <p:sldId id="328" r:id="rId7"/>
    <p:sldId id="405" r:id="rId8"/>
    <p:sldId id="432" r:id="rId9"/>
    <p:sldId id="433" r:id="rId10"/>
    <p:sldId id="441" r:id="rId11"/>
    <p:sldId id="434" r:id="rId12"/>
    <p:sldId id="435" r:id="rId13"/>
    <p:sldId id="436" r:id="rId14"/>
    <p:sldId id="437" r:id="rId15"/>
    <p:sldId id="438" r:id="rId16"/>
    <p:sldId id="443" r:id="rId17"/>
    <p:sldId id="403" r:id="rId18"/>
    <p:sldId id="411" r:id="rId19"/>
    <p:sldId id="444" r:id="rId20"/>
    <p:sldId id="445" r:id="rId21"/>
    <p:sldId id="446" r:id="rId22"/>
    <p:sldId id="311" r:id="rId23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201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nySong" initials="Tony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7AA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84911" autoAdjust="0"/>
  </p:normalViewPr>
  <p:slideViewPr>
    <p:cSldViewPr snapToGrid="0">
      <p:cViewPr varScale="1">
        <p:scale>
          <a:sx n="62" d="100"/>
          <a:sy n="62" d="100"/>
        </p:scale>
        <p:origin x="858" y="66"/>
      </p:cViewPr>
      <p:guideLst>
        <p:guide pos="5201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333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gs" Target="tags/tag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1C804-97F5-4B36-A7AC-EEEC7F44F6C2}" type="datetimeFigureOut">
              <a:rPr lang="zh-CN" altLang="en-US" smtClean="0"/>
              <a:t>2017/03/08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1DDEB-361E-476E-B813-80C618F51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0195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8D9C6-D8DC-4CC3-8480-E0C4DBA1CC07}" type="datetimeFigureOut">
              <a:rPr lang="zh-CN" altLang="en-US" smtClean="0"/>
              <a:t>2017/03/08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9C519-C3B1-4654-8EF9-A227F461F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5352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7655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466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930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1892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 smtClean="0">
              <a:ea typeface="宋体" charset="-122"/>
            </a:endParaRPr>
          </a:p>
        </p:txBody>
      </p:sp>
      <p:sp>
        <p:nvSpPr>
          <p:cNvPr id="410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r" eaLnBrk="1" hangingPunct="1"/>
            <a:fld id="{63401629-F63E-45F0-933D-27F37F2416B1}" type="slidenum">
              <a:rPr lang="zh-CN" altLang="en-US" sz="1200">
                <a:latin typeface="Calibri" pitchFamily="34" charset="0"/>
                <a:ea typeface="宋体" charset="-122"/>
              </a:rPr>
              <a:pPr algn="r" eaLnBrk="1" hangingPunct="1"/>
              <a:t>18</a:t>
            </a:fld>
            <a:endParaRPr lang="zh-CN" altLang="en-US" sz="1200">
              <a:latin typeface="Calibri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0131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367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322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570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692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694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12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http://laravelacademy.org/post/3018.html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977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220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459301"/>
            <a:ext cx="12204192" cy="2090928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664F-4C68-42D2-B189-678958EFAFDA}" type="datetime1">
              <a:rPr lang="zh-CN" altLang="en-US" smtClean="0"/>
              <a:t>2017/03/08</a:t>
            </a:fld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-12192" y="1436914"/>
            <a:ext cx="12192000" cy="3317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2634092" y="3504765"/>
            <a:ext cx="7175500" cy="989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主标题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5" hasCustomPrompt="1"/>
          </p:nvPr>
        </p:nvSpPr>
        <p:spPr>
          <a:xfrm>
            <a:off x="2599871" y="2459301"/>
            <a:ext cx="7175500" cy="7313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—— </a:t>
            </a:r>
            <a:r>
              <a:rPr lang="zh-CN" altLang="en-US" dirty="0" smtClean="0"/>
              <a:t>副标题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2313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695120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20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42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40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84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3/8/2017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67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650842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3/8/2017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528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773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78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2017/03/08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631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86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424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6166526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079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973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899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677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3/8/2017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372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846359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3/8/2017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81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2017/03/08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1581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125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37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471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8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2D9C-F9EB-4417-9C3A-C876C2AF9415}" type="datetime1">
              <a:rPr lang="zh-CN" altLang="en-US" smtClean="0"/>
              <a:t>2017/03/08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543636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目录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832513" y="1801504"/>
            <a:ext cx="10305387" cy="45103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317359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2017/03/08</a:t>
            </a:fld>
            <a:endParaRPr lang="zh-CN" altLang="en-US"/>
          </a:p>
        </p:txBody>
      </p:sp>
      <p:sp>
        <p:nvSpPr>
          <p:cNvPr id="7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1054100" y="2019300"/>
            <a:ext cx="10083800" cy="4292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课程目标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091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054100" y="6487880"/>
            <a:ext cx="2743200" cy="365125"/>
          </a:xfrm>
        </p:spPr>
        <p:txBody>
          <a:bodyPr/>
          <a:lstStyle/>
          <a:p>
            <a:fld id="{8C5BA751-A251-47D6-8494-C134D9EBED5F}" type="datetime1">
              <a:rPr lang="zh-CN" altLang="en-US" smtClean="0"/>
              <a:t>2017/03/08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417472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1856096"/>
            <a:ext cx="10071100" cy="4500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1054100" y="-1"/>
            <a:ext cx="2882900" cy="1057275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1765300" y="203200"/>
            <a:ext cx="1485900" cy="3429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 smtClean="0"/>
              <a:t>章</a:t>
            </a:r>
            <a:endParaRPr lang="zh-CN" altLang="en-US" dirty="0"/>
          </a:p>
        </p:txBody>
      </p:sp>
      <p:sp>
        <p:nvSpPr>
          <p:cNvPr id="13" name="内容占位符 11"/>
          <p:cNvSpPr>
            <a:spLocks noGrp="1"/>
          </p:cNvSpPr>
          <p:nvPr>
            <p:ph sz="quarter" idx="15" hasCustomPrompt="1"/>
          </p:nvPr>
        </p:nvSpPr>
        <p:spPr>
          <a:xfrm>
            <a:off x="1054100" y="556260"/>
            <a:ext cx="2882900" cy="5010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 smtClean="0"/>
              <a:t>章名</a:t>
            </a:r>
            <a:endParaRPr lang="zh-CN" altLang="en-US" dirty="0"/>
          </a:p>
        </p:txBody>
      </p:sp>
      <p:sp>
        <p:nvSpPr>
          <p:cNvPr id="16" name="SmartArt 占位符 15"/>
          <p:cNvSpPr>
            <a:spLocks noGrp="1"/>
          </p:cNvSpPr>
          <p:nvPr>
            <p:ph type="dgm" sz="quarter" idx="16"/>
          </p:nvPr>
        </p:nvSpPr>
        <p:spPr>
          <a:xfrm>
            <a:off x="4241800" y="555625"/>
            <a:ext cx="3660254" cy="501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416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078-F302-4651-A2A2-2FC6C4E1A3F1}" type="datetime1">
              <a:rPr lang="zh-CN" altLang="en-US" smtClean="0"/>
              <a:t>2017/03/08</a:t>
            </a:fld>
            <a:endParaRPr lang="zh-CN" altLang="en-US"/>
          </a:p>
        </p:txBody>
      </p:sp>
      <p:pic>
        <p:nvPicPr>
          <p:cNvPr id="1025" name="Picture 1" descr="C:\Users\Christal-yhy\AppData\Roaming\Tencent\Users\601238172\QQ\WinTemp\RichOle\D2$RZ2O6HM6TXVWC2NT~9[Q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701" y="1"/>
            <a:ext cx="4087631" cy="251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83962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81D97-AB7E-4FCB-A143-DD346535FC6B}" type="datetimeFigureOut">
              <a:rPr lang="zh-CN" altLang="en-US"/>
              <a:pPr>
                <a:defRPr/>
              </a:pPr>
              <a:t>2017/03/08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806F860-75D1-45F9-8F65-FAACBBD0B38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12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6979112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54100" y="6501490"/>
            <a:ext cx="2743200" cy="356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2017/03/08</a:t>
            </a:fld>
            <a:endParaRPr lang="zh-CN" altLang="en-US"/>
          </a:p>
        </p:txBody>
      </p:sp>
      <p:pic>
        <p:nvPicPr>
          <p:cNvPr id="3" name="图片 2" descr="软院logo横版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921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1" r:id="rId4"/>
    <p:sldLayoutId id="2147483654" r:id="rId5"/>
    <p:sldLayoutId id="2147483650" r:id="rId6"/>
    <p:sldLayoutId id="2147483655" r:id="rId7"/>
    <p:sldLayoutId id="2147483658" r:id="rId8"/>
    <p:sldLayoutId id="2147483659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2017/03/08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2798D-3C63-415D-8EC1-6BE98374BAF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912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2554398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2017/03/08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A3721-9BF6-4181-8215-E505A3BBED3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7984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345039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54.xml"/><Relationship Id="rId13" Type="http://schemas.openxmlformats.org/officeDocument/2006/relationships/tags" Target="../tags/tag59.xml"/><Relationship Id="rId3" Type="http://schemas.openxmlformats.org/officeDocument/2006/relationships/tags" Target="../tags/tag49.xml"/><Relationship Id="rId7" Type="http://schemas.openxmlformats.org/officeDocument/2006/relationships/tags" Target="../tags/tag53.xml"/><Relationship Id="rId12" Type="http://schemas.openxmlformats.org/officeDocument/2006/relationships/tags" Target="../tags/tag58.xml"/><Relationship Id="rId17" Type="http://schemas.openxmlformats.org/officeDocument/2006/relationships/slide" Target="slide2.xml"/><Relationship Id="rId2" Type="http://schemas.openxmlformats.org/officeDocument/2006/relationships/tags" Target="../tags/tag48.xml"/><Relationship Id="rId16" Type="http://schemas.openxmlformats.org/officeDocument/2006/relationships/slideLayout" Target="../slideLayouts/slideLayout8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11" Type="http://schemas.openxmlformats.org/officeDocument/2006/relationships/tags" Target="../tags/tag57.xml"/><Relationship Id="rId5" Type="http://schemas.openxmlformats.org/officeDocument/2006/relationships/tags" Target="../tags/tag51.xml"/><Relationship Id="rId15" Type="http://schemas.openxmlformats.org/officeDocument/2006/relationships/tags" Target="../tags/tag61.xml"/><Relationship Id="rId10" Type="http://schemas.openxmlformats.org/officeDocument/2006/relationships/tags" Target="../tags/tag56.xml"/><Relationship Id="rId4" Type="http://schemas.openxmlformats.org/officeDocument/2006/relationships/tags" Target="../tags/tag50.xml"/><Relationship Id="rId9" Type="http://schemas.openxmlformats.org/officeDocument/2006/relationships/tags" Target="../tags/tag55.xml"/><Relationship Id="rId14" Type="http://schemas.openxmlformats.org/officeDocument/2006/relationships/tags" Target="../tags/tag6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slide" Target="slide2.xml"/><Relationship Id="rId2" Type="http://schemas.openxmlformats.org/officeDocument/2006/relationships/tags" Target="../tags/tag3.xml"/><Relationship Id="rId16" Type="http://schemas.openxmlformats.org/officeDocument/2006/relationships/slideLayout" Target="../slideLayouts/slideLayout8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tags" Target="../tags/tag29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tags" Target="../tags/tag28.xml"/><Relationship Id="rId17" Type="http://schemas.openxmlformats.org/officeDocument/2006/relationships/slide" Target="slide2.xml"/><Relationship Id="rId2" Type="http://schemas.openxmlformats.org/officeDocument/2006/relationships/tags" Target="../tags/tag18.xml"/><Relationship Id="rId16" Type="http://schemas.openxmlformats.org/officeDocument/2006/relationships/slideLayout" Target="../slideLayouts/slideLayout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5" Type="http://schemas.openxmlformats.org/officeDocument/2006/relationships/tags" Target="../tags/tag21.xml"/><Relationship Id="rId15" Type="http://schemas.openxmlformats.org/officeDocument/2006/relationships/tags" Target="../tags/tag31.xml"/><Relationship Id="rId10" Type="http://schemas.openxmlformats.org/officeDocument/2006/relationships/tags" Target="../tags/tag26.xml"/><Relationship Id="rId4" Type="http://schemas.openxmlformats.org/officeDocument/2006/relationships/tags" Target="../tags/tag20.xml"/><Relationship Id="rId9" Type="http://schemas.openxmlformats.org/officeDocument/2006/relationships/tags" Target="../tags/tag25.xml"/><Relationship Id="rId14" Type="http://schemas.openxmlformats.org/officeDocument/2006/relationships/tags" Target="../tags/tag3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13" Type="http://schemas.openxmlformats.org/officeDocument/2006/relationships/tags" Target="../tags/tag44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12" Type="http://schemas.openxmlformats.org/officeDocument/2006/relationships/tags" Target="../tags/tag43.xml"/><Relationship Id="rId17" Type="http://schemas.openxmlformats.org/officeDocument/2006/relationships/slide" Target="slide2.xml"/><Relationship Id="rId2" Type="http://schemas.openxmlformats.org/officeDocument/2006/relationships/tags" Target="../tags/tag33.xml"/><Relationship Id="rId16" Type="http://schemas.openxmlformats.org/officeDocument/2006/relationships/slideLayout" Target="../slideLayouts/slideLayout8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tags" Target="../tags/tag42.xml"/><Relationship Id="rId5" Type="http://schemas.openxmlformats.org/officeDocument/2006/relationships/tags" Target="../tags/tag36.xml"/><Relationship Id="rId15" Type="http://schemas.openxmlformats.org/officeDocument/2006/relationships/tags" Target="../tags/tag46.xml"/><Relationship Id="rId10" Type="http://schemas.openxmlformats.org/officeDocument/2006/relationships/tags" Target="../tags/tag41.xml"/><Relationship Id="rId4" Type="http://schemas.openxmlformats.org/officeDocument/2006/relationships/tags" Target="../tags/tag35.xml"/><Relationship Id="rId9" Type="http://schemas.openxmlformats.org/officeDocument/2006/relationships/tags" Target="../tags/tag40.xml"/><Relationship Id="rId14" Type="http://schemas.openxmlformats.org/officeDocument/2006/relationships/tags" Target="../tags/tag4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pecl.php.net/package/ya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第</a:t>
            </a:r>
            <a:r>
              <a:rPr lang="en-US" altLang="zh-CN" dirty="0"/>
              <a:t>5</a:t>
            </a:r>
            <a:r>
              <a:rPr lang="zh-CN" altLang="en-US" smtClean="0"/>
              <a:t>讲 </a:t>
            </a:r>
            <a:r>
              <a:rPr lang="zh-CN" altLang="en-US" dirty="0" smtClean="0"/>
              <a:t>高性能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框架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 dirty="0" smtClean="0"/>
              <a:t>——PHP</a:t>
            </a:r>
            <a:r>
              <a:rPr lang="zh-CN" altLang="en-US" dirty="0" smtClean="0"/>
              <a:t>高性能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开发之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724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8544430" cy="685800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Yaf</a:t>
            </a:r>
            <a:endParaRPr lang="zh-CN" altLang="en-US" dirty="0"/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917622" y="1639680"/>
            <a:ext cx="8055898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Font typeface="+mj-lt"/>
              <a:buAutoNum type="arabicPeriod" startAt="3"/>
            </a:pPr>
            <a:r>
              <a:rPr lang="zh-CN" altLang="en-US" sz="24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编写应用程序入口文件：</a:t>
            </a:r>
            <a:r>
              <a:rPr lang="en-US" altLang="zh-CN" sz="24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public/</a:t>
            </a:r>
            <a:r>
              <a:rPr lang="en-US" altLang="zh-CN" sz="2400" b="1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index.php</a:t>
            </a:r>
            <a:endParaRPr lang="en-US" altLang="zh-CN" sz="2400" b="1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096" y="2658277"/>
            <a:ext cx="4851554" cy="299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9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8544430" cy="685800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Yaf</a:t>
            </a:r>
            <a:endParaRPr lang="zh-CN" altLang="en-US" dirty="0"/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917622" y="1639680"/>
            <a:ext cx="8055898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Font typeface="+mj-lt"/>
              <a:buAutoNum type="arabicPeriod" startAt="4"/>
            </a:pPr>
            <a:r>
              <a:rPr lang="zh-CN" altLang="en-US" sz="24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实现控制器、视图和模型</a:t>
            </a:r>
            <a:endParaRPr lang="en-US" altLang="zh-CN" sz="2400" b="1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708" y="2658277"/>
            <a:ext cx="6718661" cy="169674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4680" y="2220737"/>
            <a:ext cx="3444875" cy="28317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611824" y="5052447"/>
            <a:ext cx="58893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注意：</a:t>
            </a:r>
            <a:r>
              <a:rPr lang="en-US" altLang="zh-CN" sz="2000" dirty="0" smtClean="0"/>
              <a:t>Yaf</a:t>
            </a:r>
            <a:r>
              <a:rPr lang="zh-CN" altLang="en-US" sz="2000" dirty="0" smtClean="0"/>
              <a:t>没有提供</a:t>
            </a:r>
            <a:r>
              <a:rPr lang="en-US" altLang="zh-CN" sz="2000" dirty="0" smtClean="0"/>
              <a:t>ORM</a:t>
            </a:r>
            <a:r>
              <a:rPr lang="zh-CN" altLang="en-US" sz="2000" dirty="0" smtClean="0"/>
              <a:t>层数据库操作，建议直接使用原生</a:t>
            </a:r>
            <a:r>
              <a:rPr lang="en-US" altLang="zh-CN" sz="2000" dirty="0" smtClean="0"/>
              <a:t>PDO</a:t>
            </a:r>
            <a:r>
              <a:rPr lang="zh-CN" altLang="en-US" sz="2000" dirty="0" smtClean="0"/>
              <a:t>操作数据库。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0320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8544430" cy="685800"/>
          </a:xfrm>
        </p:spPr>
        <p:txBody>
          <a:bodyPr/>
          <a:lstStyle/>
          <a:p>
            <a:r>
              <a:rPr lang="en-US" altLang="zh-CN" dirty="0" smtClean="0"/>
              <a:t>Yaf</a:t>
            </a:r>
            <a:r>
              <a:rPr lang="zh-CN" altLang="en-US" dirty="0" smtClean="0"/>
              <a:t>中使用</a:t>
            </a:r>
            <a:r>
              <a:rPr lang="en-US" altLang="zh-CN" dirty="0" err="1" smtClean="0"/>
              <a:t>Laravel</a:t>
            </a:r>
            <a:r>
              <a:rPr lang="zh-CN" altLang="en-US" dirty="0" smtClean="0"/>
              <a:t>数据库操作</a:t>
            </a:r>
            <a:endParaRPr lang="zh-CN" altLang="en-US" dirty="0"/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917622" y="1639680"/>
            <a:ext cx="9869198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Composer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下载数据库操作库：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composer require 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illuminate/database</a:t>
            </a:r>
          </a:p>
          <a:p>
            <a:pPr marL="457200" indent="-4572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Yaf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入口文件中，引入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composer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自动加载文件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Yaf Bootstrap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启动文件，加载</a:t>
            </a:r>
            <a:r>
              <a:rPr lang="en-US" altLang="zh-CN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Laravel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数据库配置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Laravel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数据库操作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650" y="4171883"/>
            <a:ext cx="4955961" cy="24513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3649" y="4662609"/>
            <a:ext cx="5150187" cy="87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72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MH_Others_1"/>
          <p:cNvCxnSpPr/>
          <p:nvPr>
            <p:custDataLst>
              <p:tags r:id="rId2"/>
            </p:custDataLst>
          </p:nvPr>
        </p:nvCxnSpPr>
        <p:spPr>
          <a:xfrm>
            <a:off x="3413579" y="3118999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Entry_1">
            <a:hlinkClick r:id="" action="ppaction://noaction"/>
          </p:cNvPr>
          <p:cNvSpPr txBox="1"/>
          <p:nvPr>
            <p:custDataLst>
              <p:tags r:id="rId3"/>
            </p:custDataLst>
          </p:nvPr>
        </p:nvSpPr>
        <p:spPr>
          <a:xfrm>
            <a:off x="4089894" y="2673477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pPr lvl="0">
              <a:defRPr/>
            </a:pPr>
            <a:r>
              <a:rPr lang="zh-CN" altLang="en-US" sz="2000" spc="2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框架和性能</a:t>
            </a:r>
            <a:endParaRPr lang="zh-CN" altLang="en-US" sz="2000" spc="2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3" name="MH_Others_2"/>
          <p:cNvCxnSpPr/>
          <p:nvPr>
            <p:custDataLst>
              <p:tags r:id="rId4"/>
            </p:custDataLst>
          </p:nvPr>
        </p:nvCxnSpPr>
        <p:spPr>
          <a:xfrm flipH="1">
            <a:off x="3890132" y="2740808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>
            <a:hlinkClick r:id="" action="ppaction://noaction"/>
          </p:cNvPr>
          <p:cNvSpPr txBox="1"/>
          <p:nvPr>
            <p:custDataLst>
              <p:tags r:id="rId5"/>
            </p:custDataLst>
          </p:nvPr>
        </p:nvSpPr>
        <p:spPr>
          <a:xfrm>
            <a:off x="3413578" y="2637949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3" name="MH_Others_3"/>
          <p:cNvCxnSpPr/>
          <p:nvPr>
            <p:custDataLst>
              <p:tags r:id="rId6"/>
            </p:custDataLst>
          </p:nvPr>
        </p:nvCxnSpPr>
        <p:spPr>
          <a:xfrm>
            <a:off x="3413579" y="4147987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H_Entry_2">
            <a:hlinkClick r:id="rId17" action="ppaction://hlinksldjump"/>
          </p:cNvPr>
          <p:cNvSpPr txBox="1"/>
          <p:nvPr>
            <p:custDataLst>
              <p:tags r:id="rId7"/>
            </p:custDataLst>
          </p:nvPr>
        </p:nvSpPr>
        <p:spPr>
          <a:xfrm>
            <a:off x="4089894" y="3702465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en-US" altLang="zh-CN" sz="2000" dirty="0" smtClean="0"/>
              <a:t>Yaf</a:t>
            </a:r>
            <a:r>
              <a:rPr lang="zh-CN" altLang="en-US" sz="2000" dirty="0" smtClean="0"/>
              <a:t>框架</a:t>
            </a:r>
            <a:endParaRPr lang="zh-CN" altLang="en-US" sz="2000" dirty="0"/>
          </a:p>
        </p:txBody>
      </p:sp>
      <p:cxnSp>
        <p:nvCxnSpPr>
          <p:cNvPr id="37" name="MH_Others_4"/>
          <p:cNvCxnSpPr/>
          <p:nvPr>
            <p:custDataLst>
              <p:tags r:id="rId8"/>
            </p:custDataLst>
          </p:nvPr>
        </p:nvCxnSpPr>
        <p:spPr>
          <a:xfrm flipH="1">
            <a:off x="3890132" y="3769796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Number_2">
            <a:hlinkClick r:id="rId17" action="ppaction://hlinksldjump"/>
          </p:cNvPr>
          <p:cNvSpPr txBox="1"/>
          <p:nvPr>
            <p:custDataLst>
              <p:tags r:id="rId9"/>
            </p:custDataLst>
          </p:nvPr>
        </p:nvSpPr>
        <p:spPr>
          <a:xfrm>
            <a:off x="3413578" y="3666937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4" name="MH_Others_5"/>
          <p:cNvSpPr txBox="1"/>
          <p:nvPr>
            <p:custDataLst>
              <p:tags r:id="rId10"/>
            </p:custDataLst>
          </p:nvPr>
        </p:nvSpPr>
        <p:spPr>
          <a:xfrm>
            <a:off x="5322106" y="759729"/>
            <a:ext cx="1547788" cy="6670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400">
                <a:solidFill>
                  <a:srgbClr val="FF3B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95" name="MH_Others_6"/>
          <p:cNvSpPr txBox="1"/>
          <p:nvPr>
            <p:custDataLst>
              <p:tags r:id="rId11"/>
            </p:custDataLst>
          </p:nvPr>
        </p:nvSpPr>
        <p:spPr>
          <a:xfrm>
            <a:off x="4249284" y="1348887"/>
            <a:ext cx="3693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MH_Others_3"/>
          <p:cNvCxnSpPr/>
          <p:nvPr>
            <p:custDataLst>
              <p:tags r:id="rId12"/>
            </p:custDataLst>
          </p:nvPr>
        </p:nvCxnSpPr>
        <p:spPr>
          <a:xfrm>
            <a:off x="3440719" y="5164681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H_Entry_2">
            <a:hlinkClick r:id="rId17" action="ppaction://hlinksldjump"/>
          </p:cNvPr>
          <p:cNvSpPr txBox="1"/>
          <p:nvPr>
            <p:custDataLst>
              <p:tags r:id="rId13"/>
            </p:custDataLst>
          </p:nvPr>
        </p:nvSpPr>
        <p:spPr>
          <a:xfrm>
            <a:off x="4117034" y="4719159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zh-CN" altLang="en-US" sz="2000" b="1" dirty="0" smtClean="0">
                <a:solidFill>
                  <a:srgbClr val="C00000"/>
                </a:solidFill>
              </a:rPr>
              <a:t>其他典型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PHP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框架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cxnSp>
        <p:nvCxnSpPr>
          <p:cNvPr id="15" name="MH_Others_4"/>
          <p:cNvCxnSpPr/>
          <p:nvPr>
            <p:custDataLst>
              <p:tags r:id="rId14"/>
            </p:custDataLst>
          </p:nvPr>
        </p:nvCxnSpPr>
        <p:spPr>
          <a:xfrm flipH="1">
            <a:off x="3917272" y="4786490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H_Number_2">
            <a:hlinkClick r:id="rId17" action="ppaction://hlinksldjump"/>
          </p:cNvPr>
          <p:cNvSpPr txBox="1"/>
          <p:nvPr>
            <p:custDataLst>
              <p:tags r:id="rId15"/>
            </p:custDataLst>
          </p:nvPr>
        </p:nvSpPr>
        <p:spPr>
          <a:xfrm>
            <a:off x="3440718" y="4683631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156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smtClean="0"/>
              <a:t>Zend Framework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654150" y="2042636"/>
            <a:ext cx="5793145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优点：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官方框架，代表了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语言的发展方向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类库丰富，功能齐全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Composer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缺点：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学习成本较大，入门麻烦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https://timgsa.baidu.com/timg?image&amp;quality=80&amp;size=b9999_10000&amp;sec=1488990018119&amp;di=7d03a561c8f1079b8bf5bf778b61cdfb&amp;imgtype=0&amp;src=http%3A%2F%2Fwap.yesky.com%2FuploadImages%2F2015%2F082%2F02%2F7PSTI4RA2O6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341" y="1865420"/>
            <a:ext cx="5217693" cy="3930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327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err="1" smtClean="0"/>
              <a:t>Symfony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654150" y="2042636"/>
            <a:ext cx="6149606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优点：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类库最丰富，功能最强大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Composer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，组件化管理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使用了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的最新技术，代表了框架的发展方向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缺点：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学习成本较大，入门麻烦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执行速度较慢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不适合于中小企业应用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202" y="2203473"/>
            <a:ext cx="5337444" cy="300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00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err="1" smtClean="0"/>
              <a:t>CodeIgniter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654150" y="2042636"/>
            <a:ext cx="5793145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优点：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入门简单，使用简单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文档丰富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Composer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缺点：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兼容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PHP4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，代码风格古老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功能相对较少，不太适于大型应用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778" y="1950805"/>
            <a:ext cx="5169977" cy="387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4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err="1"/>
              <a:t>Phalcon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654150" y="2042636"/>
            <a:ext cx="5793145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优点：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执行速度最快，效率最高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可以使用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Composer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缺点：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排错困难，入门麻烦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719" y="1721994"/>
            <a:ext cx="3719593" cy="427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66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4016026" y="2049464"/>
            <a:ext cx="48133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6600" dirty="0" smtClean="0">
                <a:solidFill>
                  <a:srgbClr val="FF9933"/>
                </a:solidFill>
                <a:latin typeface="微软雅黑" pitchFamily="34" charset="-122"/>
              </a:rPr>
              <a:t>感谢聆听</a:t>
            </a:r>
            <a:r>
              <a:rPr lang="zh-CN" altLang="en-US" sz="6600" dirty="0">
                <a:solidFill>
                  <a:srgbClr val="FF9933"/>
                </a:solidFill>
                <a:latin typeface="微软雅黑" pitchFamily="34" charset="-122"/>
              </a:rPr>
              <a:t>！</a:t>
            </a:r>
          </a:p>
        </p:txBody>
      </p:sp>
      <p:sp>
        <p:nvSpPr>
          <p:cNvPr id="3076" name="椭圆 4"/>
          <p:cNvSpPr>
            <a:spLocks noChangeArrowheads="1"/>
          </p:cNvSpPr>
          <p:nvPr/>
        </p:nvSpPr>
        <p:spPr bwMode="auto">
          <a:xfrm>
            <a:off x="6138334" y="3189289"/>
            <a:ext cx="71967" cy="53975"/>
          </a:xfrm>
          <a:prstGeom prst="ellipse">
            <a:avLst/>
          </a:prstGeom>
          <a:solidFill>
            <a:srgbClr val="95B3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cxnSp>
        <p:nvCxnSpPr>
          <p:cNvPr id="3077" name="直接连接符 6"/>
          <p:cNvCxnSpPr>
            <a:cxnSpLocks noChangeShapeType="1"/>
          </p:cNvCxnSpPr>
          <p:nvPr/>
        </p:nvCxnSpPr>
        <p:spPr bwMode="auto">
          <a:xfrm>
            <a:off x="3699934" y="3211513"/>
            <a:ext cx="2300817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8" name="直接连接符 7"/>
          <p:cNvCxnSpPr>
            <a:cxnSpLocks noChangeShapeType="1"/>
          </p:cNvCxnSpPr>
          <p:nvPr/>
        </p:nvCxnSpPr>
        <p:spPr bwMode="auto">
          <a:xfrm>
            <a:off x="6347884" y="3211513"/>
            <a:ext cx="2302933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5" name="文本框 13"/>
          <p:cNvSpPr txBox="1">
            <a:spLocks noChangeArrowheads="1"/>
          </p:cNvSpPr>
          <p:nvPr/>
        </p:nvSpPr>
        <p:spPr bwMode="auto">
          <a:xfrm>
            <a:off x="3962401" y="3305176"/>
            <a:ext cx="430741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400" dirty="0">
                <a:solidFill>
                  <a:srgbClr val="FF9933"/>
                </a:solidFill>
                <a:latin typeface="Tempus Sans ITC" pitchFamily="82" charset="0"/>
              </a:rPr>
              <a:t>THANK YOU FOR YOUR ATTENTION</a:t>
            </a:r>
            <a:endParaRPr lang="zh-CN" altLang="en-US" sz="1400" dirty="0">
              <a:solidFill>
                <a:srgbClr val="FF9933"/>
              </a:solidFill>
              <a:latin typeface="Tempus Sans IT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72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MH_Others_1"/>
          <p:cNvCxnSpPr/>
          <p:nvPr>
            <p:custDataLst>
              <p:tags r:id="rId2"/>
            </p:custDataLst>
          </p:nvPr>
        </p:nvCxnSpPr>
        <p:spPr>
          <a:xfrm>
            <a:off x="3413579" y="3118999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Entry_1">
            <a:hlinkClick r:id="" action="ppaction://noaction"/>
          </p:cNvPr>
          <p:cNvSpPr txBox="1"/>
          <p:nvPr>
            <p:custDataLst>
              <p:tags r:id="rId3"/>
            </p:custDataLst>
          </p:nvPr>
        </p:nvSpPr>
        <p:spPr>
          <a:xfrm>
            <a:off x="4089894" y="2673477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pPr lvl="0">
              <a:defRPr/>
            </a:pPr>
            <a:r>
              <a:rPr lang="zh-CN" altLang="en-US" sz="2000" spc="2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框架和性能</a:t>
            </a:r>
            <a:endParaRPr lang="zh-CN" altLang="en-US" sz="2000" spc="2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3" name="MH_Others_2"/>
          <p:cNvCxnSpPr/>
          <p:nvPr>
            <p:custDataLst>
              <p:tags r:id="rId4"/>
            </p:custDataLst>
          </p:nvPr>
        </p:nvCxnSpPr>
        <p:spPr>
          <a:xfrm flipH="1">
            <a:off x="3890132" y="2740808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>
            <a:hlinkClick r:id="" action="ppaction://noaction"/>
          </p:cNvPr>
          <p:cNvSpPr txBox="1"/>
          <p:nvPr>
            <p:custDataLst>
              <p:tags r:id="rId5"/>
            </p:custDataLst>
          </p:nvPr>
        </p:nvSpPr>
        <p:spPr>
          <a:xfrm>
            <a:off x="3413578" y="2637949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3" name="MH_Others_3"/>
          <p:cNvCxnSpPr/>
          <p:nvPr>
            <p:custDataLst>
              <p:tags r:id="rId6"/>
            </p:custDataLst>
          </p:nvPr>
        </p:nvCxnSpPr>
        <p:spPr>
          <a:xfrm>
            <a:off x="3413579" y="4147987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H_Entry_2">
            <a:hlinkClick r:id="rId17" action="ppaction://hlinksldjump"/>
          </p:cNvPr>
          <p:cNvSpPr txBox="1"/>
          <p:nvPr>
            <p:custDataLst>
              <p:tags r:id="rId7"/>
            </p:custDataLst>
          </p:nvPr>
        </p:nvSpPr>
        <p:spPr>
          <a:xfrm>
            <a:off x="4089894" y="3702465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en-US" altLang="zh-CN" sz="2000" dirty="0" smtClean="0"/>
              <a:t>Yaf</a:t>
            </a:r>
            <a:r>
              <a:rPr lang="zh-CN" altLang="en-US" sz="2000" dirty="0" smtClean="0"/>
              <a:t>框架</a:t>
            </a:r>
            <a:endParaRPr lang="zh-CN" altLang="en-US" sz="2000" dirty="0"/>
          </a:p>
        </p:txBody>
      </p:sp>
      <p:cxnSp>
        <p:nvCxnSpPr>
          <p:cNvPr id="37" name="MH_Others_4"/>
          <p:cNvCxnSpPr/>
          <p:nvPr>
            <p:custDataLst>
              <p:tags r:id="rId8"/>
            </p:custDataLst>
          </p:nvPr>
        </p:nvCxnSpPr>
        <p:spPr>
          <a:xfrm flipH="1">
            <a:off x="3890132" y="3769796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Number_2">
            <a:hlinkClick r:id="rId17" action="ppaction://hlinksldjump"/>
          </p:cNvPr>
          <p:cNvSpPr txBox="1"/>
          <p:nvPr>
            <p:custDataLst>
              <p:tags r:id="rId9"/>
            </p:custDataLst>
          </p:nvPr>
        </p:nvSpPr>
        <p:spPr>
          <a:xfrm>
            <a:off x="3413578" y="3666937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4" name="MH_Others_5"/>
          <p:cNvSpPr txBox="1"/>
          <p:nvPr>
            <p:custDataLst>
              <p:tags r:id="rId10"/>
            </p:custDataLst>
          </p:nvPr>
        </p:nvSpPr>
        <p:spPr>
          <a:xfrm>
            <a:off x="5322106" y="759729"/>
            <a:ext cx="1547788" cy="6670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400">
                <a:solidFill>
                  <a:srgbClr val="FF3B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95" name="MH_Others_6"/>
          <p:cNvSpPr txBox="1"/>
          <p:nvPr>
            <p:custDataLst>
              <p:tags r:id="rId11"/>
            </p:custDataLst>
          </p:nvPr>
        </p:nvSpPr>
        <p:spPr>
          <a:xfrm>
            <a:off x="4249284" y="1348887"/>
            <a:ext cx="3693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MH_Others_3"/>
          <p:cNvCxnSpPr/>
          <p:nvPr>
            <p:custDataLst>
              <p:tags r:id="rId12"/>
            </p:custDataLst>
          </p:nvPr>
        </p:nvCxnSpPr>
        <p:spPr>
          <a:xfrm>
            <a:off x="3440719" y="5164681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H_Entry_2">
            <a:hlinkClick r:id="rId17" action="ppaction://hlinksldjump"/>
          </p:cNvPr>
          <p:cNvSpPr txBox="1"/>
          <p:nvPr>
            <p:custDataLst>
              <p:tags r:id="rId13"/>
            </p:custDataLst>
          </p:nvPr>
        </p:nvSpPr>
        <p:spPr>
          <a:xfrm>
            <a:off x="4117034" y="4719159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zh-CN" altLang="en-US" sz="2000" dirty="0" smtClean="0"/>
              <a:t>其它典型</a:t>
            </a:r>
            <a:r>
              <a:rPr lang="en-US" altLang="zh-CN" sz="2000" dirty="0" smtClean="0"/>
              <a:t>PHP</a:t>
            </a:r>
            <a:r>
              <a:rPr lang="zh-CN" altLang="en-US" sz="2000" smtClean="0"/>
              <a:t>框架</a:t>
            </a:r>
            <a:endParaRPr lang="zh-CN" altLang="en-US" sz="2000" dirty="0"/>
          </a:p>
        </p:txBody>
      </p:sp>
      <p:cxnSp>
        <p:nvCxnSpPr>
          <p:cNvPr id="15" name="MH_Others_4"/>
          <p:cNvCxnSpPr/>
          <p:nvPr>
            <p:custDataLst>
              <p:tags r:id="rId14"/>
            </p:custDataLst>
          </p:nvPr>
        </p:nvCxnSpPr>
        <p:spPr>
          <a:xfrm flipH="1">
            <a:off x="3917272" y="4786490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H_Number_2">
            <a:hlinkClick r:id="rId17" action="ppaction://hlinksldjump"/>
          </p:cNvPr>
          <p:cNvSpPr txBox="1"/>
          <p:nvPr>
            <p:custDataLst>
              <p:tags r:id="rId15"/>
            </p:custDataLst>
          </p:nvPr>
        </p:nvSpPr>
        <p:spPr>
          <a:xfrm>
            <a:off x="3440718" y="4683631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055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MH_Others_1"/>
          <p:cNvCxnSpPr/>
          <p:nvPr>
            <p:custDataLst>
              <p:tags r:id="rId2"/>
            </p:custDataLst>
          </p:nvPr>
        </p:nvCxnSpPr>
        <p:spPr>
          <a:xfrm>
            <a:off x="3413579" y="3118999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Entry_1">
            <a:hlinkClick r:id="" action="ppaction://noaction"/>
          </p:cNvPr>
          <p:cNvSpPr txBox="1"/>
          <p:nvPr>
            <p:custDataLst>
              <p:tags r:id="rId3"/>
            </p:custDataLst>
          </p:nvPr>
        </p:nvSpPr>
        <p:spPr>
          <a:xfrm>
            <a:off x="4089894" y="2673477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pPr lvl="0">
              <a:defRPr/>
            </a:pPr>
            <a:r>
              <a:rPr lang="zh-CN" altLang="en-US" sz="2000" b="1" spc="200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框架和性能</a:t>
            </a:r>
          </a:p>
        </p:txBody>
      </p:sp>
      <p:cxnSp>
        <p:nvCxnSpPr>
          <p:cNvPr id="3" name="MH_Others_2"/>
          <p:cNvCxnSpPr/>
          <p:nvPr>
            <p:custDataLst>
              <p:tags r:id="rId4"/>
            </p:custDataLst>
          </p:nvPr>
        </p:nvCxnSpPr>
        <p:spPr>
          <a:xfrm flipH="1">
            <a:off x="3890132" y="2740808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>
            <a:hlinkClick r:id="" action="ppaction://noaction"/>
          </p:cNvPr>
          <p:cNvSpPr txBox="1"/>
          <p:nvPr>
            <p:custDataLst>
              <p:tags r:id="rId5"/>
            </p:custDataLst>
          </p:nvPr>
        </p:nvSpPr>
        <p:spPr>
          <a:xfrm>
            <a:off x="3413578" y="2637949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3" name="MH_Others_3"/>
          <p:cNvCxnSpPr/>
          <p:nvPr>
            <p:custDataLst>
              <p:tags r:id="rId6"/>
            </p:custDataLst>
          </p:nvPr>
        </p:nvCxnSpPr>
        <p:spPr>
          <a:xfrm>
            <a:off x="3413579" y="4147987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H_Entry_2">
            <a:hlinkClick r:id="rId17" action="ppaction://hlinksldjump"/>
          </p:cNvPr>
          <p:cNvSpPr txBox="1"/>
          <p:nvPr>
            <p:custDataLst>
              <p:tags r:id="rId7"/>
            </p:custDataLst>
          </p:nvPr>
        </p:nvSpPr>
        <p:spPr>
          <a:xfrm>
            <a:off x="4089894" y="3702465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en-US" altLang="zh-CN" sz="2000" dirty="0" smtClean="0"/>
              <a:t>Yaf</a:t>
            </a:r>
            <a:r>
              <a:rPr lang="zh-CN" altLang="en-US" sz="2000" dirty="0" smtClean="0"/>
              <a:t>框架</a:t>
            </a:r>
            <a:endParaRPr lang="zh-CN" altLang="en-US" sz="2000" dirty="0"/>
          </a:p>
        </p:txBody>
      </p:sp>
      <p:cxnSp>
        <p:nvCxnSpPr>
          <p:cNvPr id="37" name="MH_Others_4"/>
          <p:cNvCxnSpPr/>
          <p:nvPr>
            <p:custDataLst>
              <p:tags r:id="rId8"/>
            </p:custDataLst>
          </p:nvPr>
        </p:nvCxnSpPr>
        <p:spPr>
          <a:xfrm flipH="1">
            <a:off x="3890132" y="3769796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Number_2">
            <a:hlinkClick r:id="rId17" action="ppaction://hlinksldjump"/>
          </p:cNvPr>
          <p:cNvSpPr txBox="1"/>
          <p:nvPr>
            <p:custDataLst>
              <p:tags r:id="rId9"/>
            </p:custDataLst>
          </p:nvPr>
        </p:nvSpPr>
        <p:spPr>
          <a:xfrm>
            <a:off x="3413578" y="3666937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4" name="MH_Others_5"/>
          <p:cNvSpPr txBox="1"/>
          <p:nvPr>
            <p:custDataLst>
              <p:tags r:id="rId10"/>
            </p:custDataLst>
          </p:nvPr>
        </p:nvSpPr>
        <p:spPr>
          <a:xfrm>
            <a:off x="5322106" y="759729"/>
            <a:ext cx="1547788" cy="6670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400">
                <a:solidFill>
                  <a:srgbClr val="FF3B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95" name="MH_Others_6"/>
          <p:cNvSpPr txBox="1"/>
          <p:nvPr>
            <p:custDataLst>
              <p:tags r:id="rId11"/>
            </p:custDataLst>
          </p:nvPr>
        </p:nvSpPr>
        <p:spPr>
          <a:xfrm>
            <a:off x="4249284" y="1348887"/>
            <a:ext cx="3693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MH_Others_3"/>
          <p:cNvCxnSpPr/>
          <p:nvPr>
            <p:custDataLst>
              <p:tags r:id="rId12"/>
            </p:custDataLst>
          </p:nvPr>
        </p:nvCxnSpPr>
        <p:spPr>
          <a:xfrm>
            <a:off x="3440719" y="5164681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H_Entry_2">
            <a:hlinkClick r:id="rId17" action="ppaction://hlinksldjump"/>
          </p:cNvPr>
          <p:cNvSpPr txBox="1"/>
          <p:nvPr>
            <p:custDataLst>
              <p:tags r:id="rId13"/>
            </p:custDataLst>
          </p:nvPr>
        </p:nvSpPr>
        <p:spPr>
          <a:xfrm>
            <a:off x="4117034" y="4719159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zh-CN" altLang="en-US" sz="2000" dirty="0" smtClean="0"/>
              <a:t>其它典型</a:t>
            </a:r>
            <a:r>
              <a:rPr lang="en-US" altLang="zh-CN" sz="2000" dirty="0" smtClean="0"/>
              <a:t>PHP</a:t>
            </a:r>
            <a:r>
              <a:rPr lang="zh-CN" altLang="en-US" sz="2000" dirty="0" smtClean="0"/>
              <a:t>框架</a:t>
            </a:r>
            <a:endParaRPr lang="zh-CN" altLang="en-US" sz="2000" dirty="0"/>
          </a:p>
        </p:txBody>
      </p:sp>
      <p:cxnSp>
        <p:nvCxnSpPr>
          <p:cNvPr id="15" name="MH_Others_4"/>
          <p:cNvCxnSpPr/>
          <p:nvPr>
            <p:custDataLst>
              <p:tags r:id="rId14"/>
            </p:custDataLst>
          </p:nvPr>
        </p:nvCxnSpPr>
        <p:spPr>
          <a:xfrm flipH="1">
            <a:off x="3917272" y="4786490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H_Number_2">
            <a:hlinkClick r:id="rId17" action="ppaction://hlinksldjump"/>
          </p:cNvPr>
          <p:cNvSpPr txBox="1"/>
          <p:nvPr>
            <p:custDataLst>
              <p:tags r:id="rId15"/>
            </p:custDataLst>
          </p:nvPr>
        </p:nvSpPr>
        <p:spPr>
          <a:xfrm>
            <a:off x="3440718" y="4683631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401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框架？</a:t>
            </a:r>
            <a:r>
              <a:rPr lang="en-US" altLang="zh-CN" dirty="0" smtClean="0"/>
              <a:t>Or </a:t>
            </a:r>
            <a:r>
              <a:rPr lang="zh-CN" altLang="en-US" dirty="0" smtClean="0"/>
              <a:t>性能？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1" y="1639680"/>
            <a:ext cx="10174449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indent="457200" eaLnBrk="1" hangingPunct="1">
              <a:lnSpc>
                <a:spcPct val="150000"/>
              </a:lnSpc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随着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发展，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层出不穷，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但到底用不用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框架，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还存在很大的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争论。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反对者认为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使用框架会降低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Zend Framework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Laravel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；而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支持者则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认为，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框架能提高开发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效率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损失点性能也是值得的。有没有那么一个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框架，既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不会有损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性能，又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能提高开发效率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呢？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Yaf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，就是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为了这个目标而生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的。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eaLnBrk="1" hangingPunct="1">
              <a:lnSpc>
                <a:spcPct val="150000"/>
              </a:lnSpc>
            </a:pP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Yaf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有着和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Zend Framework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相似的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相似的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理念，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而同时又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保持友好的兼容，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以此来提高开发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效率，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规范开发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习惯。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本着对性能的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追求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Yaf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把框架中不易变的部分抽象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出来，采用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扩展实现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，以此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来保证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性能。在性能测试中，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Yaf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相对于原生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在同样功能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下，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性能损失小于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；而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Zend Framework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的对比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Yaf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的性能是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Zend Framework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50-60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304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/>
              <a:t>框架？</a:t>
            </a:r>
            <a:r>
              <a:rPr lang="en-US" altLang="zh-CN" dirty="0"/>
              <a:t>Or </a:t>
            </a:r>
            <a:r>
              <a:rPr lang="zh-CN" altLang="en-US" dirty="0"/>
              <a:t>性能？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400" y="1578791"/>
            <a:ext cx="9385261" cy="527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12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MH_Others_1"/>
          <p:cNvCxnSpPr/>
          <p:nvPr>
            <p:custDataLst>
              <p:tags r:id="rId2"/>
            </p:custDataLst>
          </p:nvPr>
        </p:nvCxnSpPr>
        <p:spPr>
          <a:xfrm>
            <a:off x="3413579" y="3118999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Entry_1">
            <a:hlinkClick r:id="" action="ppaction://noaction"/>
          </p:cNvPr>
          <p:cNvSpPr txBox="1"/>
          <p:nvPr>
            <p:custDataLst>
              <p:tags r:id="rId3"/>
            </p:custDataLst>
          </p:nvPr>
        </p:nvSpPr>
        <p:spPr>
          <a:xfrm>
            <a:off x="4089894" y="2673477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pPr lvl="0">
              <a:defRPr/>
            </a:pPr>
            <a:r>
              <a:rPr lang="zh-CN" altLang="en-US" sz="2000" spc="2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框架和性能</a:t>
            </a:r>
            <a:endParaRPr lang="zh-CN" altLang="en-US" sz="2000" spc="2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3" name="MH_Others_2"/>
          <p:cNvCxnSpPr/>
          <p:nvPr>
            <p:custDataLst>
              <p:tags r:id="rId4"/>
            </p:custDataLst>
          </p:nvPr>
        </p:nvCxnSpPr>
        <p:spPr>
          <a:xfrm flipH="1">
            <a:off x="3890132" y="2740808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>
            <a:hlinkClick r:id="" action="ppaction://noaction"/>
          </p:cNvPr>
          <p:cNvSpPr txBox="1"/>
          <p:nvPr>
            <p:custDataLst>
              <p:tags r:id="rId5"/>
            </p:custDataLst>
          </p:nvPr>
        </p:nvSpPr>
        <p:spPr>
          <a:xfrm>
            <a:off x="3413578" y="2637949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3" name="MH_Others_3"/>
          <p:cNvCxnSpPr/>
          <p:nvPr>
            <p:custDataLst>
              <p:tags r:id="rId6"/>
            </p:custDataLst>
          </p:nvPr>
        </p:nvCxnSpPr>
        <p:spPr>
          <a:xfrm>
            <a:off x="3413579" y="4147987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H_Entry_2">
            <a:hlinkClick r:id="rId17" action="ppaction://hlinksldjump"/>
          </p:cNvPr>
          <p:cNvSpPr txBox="1"/>
          <p:nvPr>
            <p:custDataLst>
              <p:tags r:id="rId7"/>
            </p:custDataLst>
          </p:nvPr>
        </p:nvSpPr>
        <p:spPr>
          <a:xfrm>
            <a:off x="4089894" y="3702465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en-US" altLang="zh-CN" sz="2000" b="1" dirty="0" smtClean="0">
                <a:solidFill>
                  <a:srgbClr val="C00000"/>
                </a:solidFill>
              </a:rPr>
              <a:t>Yaf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框架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cxnSp>
        <p:nvCxnSpPr>
          <p:cNvPr id="37" name="MH_Others_4"/>
          <p:cNvCxnSpPr/>
          <p:nvPr>
            <p:custDataLst>
              <p:tags r:id="rId8"/>
            </p:custDataLst>
          </p:nvPr>
        </p:nvCxnSpPr>
        <p:spPr>
          <a:xfrm flipH="1">
            <a:off x="3890132" y="3769796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Number_2">
            <a:hlinkClick r:id="rId17" action="ppaction://hlinksldjump"/>
          </p:cNvPr>
          <p:cNvSpPr txBox="1"/>
          <p:nvPr>
            <p:custDataLst>
              <p:tags r:id="rId9"/>
            </p:custDataLst>
          </p:nvPr>
        </p:nvSpPr>
        <p:spPr>
          <a:xfrm>
            <a:off x="3413578" y="3666937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4" name="MH_Others_5"/>
          <p:cNvSpPr txBox="1"/>
          <p:nvPr>
            <p:custDataLst>
              <p:tags r:id="rId10"/>
            </p:custDataLst>
          </p:nvPr>
        </p:nvSpPr>
        <p:spPr>
          <a:xfrm>
            <a:off x="5322106" y="759729"/>
            <a:ext cx="1547788" cy="6670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400">
                <a:solidFill>
                  <a:srgbClr val="FF3B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95" name="MH_Others_6"/>
          <p:cNvSpPr txBox="1"/>
          <p:nvPr>
            <p:custDataLst>
              <p:tags r:id="rId11"/>
            </p:custDataLst>
          </p:nvPr>
        </p:nvSpPr>
        <p:spPr>
          <a:xfrm>
            <a:off x="4249284" y="1348887"/>
            <a:ext cx="3693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MH_Others_3"/>
          <p:cNvCxnSpPr/>
          <p:nvPr>
            <p:custDataLst>
              <p:tags r:id="rId12"/>
            </p:custDataLst>
          </p:nvPr>
        </p:nvCxnSpPr>
        <p:spPr>
          <a:xfrm>
            <a:off x="3440719" y="5164681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H_Entry_2">
            <a:hlinkClick r:id="rId17" action="ppaction://hlinksldjump"/>
          </p:cNvPr>
          <p:cNvSpPr txBox="1"/>
          <p:nvPr>
            <p:custDataLst>
              <p:tags r:id="rId13"/>
            </p:custDataLst>
          </p:nvPr>
        </p:nvSpPr>
        <p:spPr>
          <a:xfrm>
            <a:off x="4117034" y="4719159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zh-CN" altLang="en-US" sz="2000" dirty="0" smtClean="0"/>
              <a:t>其他典型</a:t>
            </a:r>
            <a:r>
              <a:rPr lang="en-US" altLang="zh-CN" sz="2000" dirty="0" smtClean="0"/>
              <a:t>PHP</a:t>
            </a:r>
            <a:r>
              <a:rPr lang="zh-CN" altLang="en-US" sz="2000" dirty="0" smtClean="0"/>
              <a:t>框架</a:t>
            </a:r>
            <a:endParaRPr lang="zh-CN" altLang="en-US" sz="2000" dirty="0"/>
          </a:p>
        </p:txBody>
      </p:sp>
      <p:cxnSp>
        <p:nvCxnSpPr>
          <p:cNvPr id="15" name="MH_Others_4"/>
          <p:cNvCxnSpPr/>
          <p:nvPr>
            <p:custDataLst>
              <p:tags r:id="rId14"/>
            </p:custDataLst>
          </p:nvPr>
        </p:nvCxnSpPr>
        <p:spPr>
          <a:xfrm flipH="1">
            <a:off x="3917272" y="4786490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H_Number_2">
            <a:hlinkClick r:id="rId17" action="ppaction://hlinksldjump"/>
          </p:cNvPr>
          <p:cNvSpPr txBox="1"/>
          <p:nvPr>
            <p:custDataLst>
              <p:tags r:id="rId15"/>
            </p:custDataLst>
          </p:nvPr>
        </p:nvSpPr>
        <p:spPr>
          <a:xfrm>
            <a:off x="3440718" y="4683631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541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smtClean="0"/>
              <a:t>Yaf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1" y="1410811"/>
            <a:ext cx="10174449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indent="457200" eaLnBrk="1" hangingPunct="1">
              <a:lnSpc>
                <a:spcPct val="150000"/>
              </a:lnSpc>
            </a:pP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Yaf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，全称 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Yet Another Framework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，是一个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语言编写的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是一个以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扩展形式提供的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框架。相比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于一般的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它更快，更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轻便。它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提供了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Bootstrap,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分发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插件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是一个全功能的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Yaf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的优点主要有：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908134" y="2931783"/>
            <a:ext cx="4910551" cy="3831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语言开发</a:t>
            </a: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相比原生的</a:t>
            </a:r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PHP, </a:t>
            </a: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几乎不会带来额外的性能开销</a:t>
            </a:r>
            <a:r>
              <a:rPr lang="en-US" altLang="zh-CN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marL="457200" indent="-457200" eaLnBrk="1" hangingPunct="1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</a:t>
            </a: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的框架类</a:t>
            </a:r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不需要编译</a:t>
            </a:r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启动的时候加载</a:t>
            </a:r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常驻内存</a:t>
            </a:r>
            <a:r>
              <a:rPr lang="en-US" altLang="zh-CN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marL="457200" indent="-457200" eaLnBrk="1" hangingPunct="1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短的内存周转周期</a:t>
            </a:r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提高内存利用率</a:t>
            </a:r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降低内存占用率</a:t>
            </a:r>
            <a:r>
              <a:rPr lang="en-US" altLang="zh-CN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marL="457200" indent="-457200" eaLnBrk="1" hangingPunct="1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灵巧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的自动加载</a:t>
            </a:r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支持全局和局部两种加载规则</a:t>
            </a:r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方便类库共享</a:t>
            </a:r>
            <a:r>
              <a:rPr lang="en-US" altLang="zh-CN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marL="457200" indent="-457200" eaLnBrk="1" hangingPunct="1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高性能</a:t>
            </a: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视图引擎</a:t>
            </a:r>
            <a:r>
              <a:rPr lang="en-US" altLang="zh-CN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1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3"/>
          <p:cNvSpPr>
            <a:spLocks noChangeArrowheads="1"/>
          </p:cNvSpPr>
          <p:nvPr/>
        </p:nvSpPr>
        <p:spPr bwMode="auto">
          <a:xfrm>
            <a:off x="6248480" y="2885288"/>
            <a:ext cx="5530232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Font typeface="+mj-ea"/>
              <a:buAutoNum type="circleNumDbPlain" startAt="6"/>
            </a:pPr>
            <a:r>
              <a:rPr lang="zh-CN" altLang="en-US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高度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灵活可扩展</a:t>
            </a: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的框架</a:t>
            </a:r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支持自定义视图引擎</a:t>
            </a:r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支持插件</a:t>
            </a:r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支持自定义路由等等</a:t>
            </a:r>
            <a:r>
              <a:rPr lang="en-US" altLang="zh-CN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marL="457200" indent="-457200" eaLnBrk="1" hangingPunct="1">
              <a:lnSpc>
                <a:spcPct val="150000"/>
              </a:lnSpc>
              <a:buFont typeface="+mj-ea"/>
              <a:buAutoNum type="circleNumDbPlain" startAt="6"/>
            </a:pPr>
            <a:r>
              <a:rPr lang="zh-CN" altLang="en-US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</a:t>
            </a: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建多种路由</a:t>
            </a:r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兼容目前常见的各种路由协议</a:t>
            </a:r>
            <a:r>
              <a:rPr lang="en-US" altLang="zh-CN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marL="457200" indent="-457200" eaLnBrk="1" hangingPunct="1">
              <a:lnSpc>
                <a:spcPct val="150000"/>
              </a:lnSpc>
              <a:buFont typeface="+mj-ea"/>
              <a:buAutoNum type="circleNumDbPlain" startAt="6"/>
            </a:pPr>
            <a:r>
              <a:rPr lang="zh-CN" altLang="en-US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强大</a:t>
            </a: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而又高度灵活的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配置文件</a:t>
            </a: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并支持缓存配置文件</a:t>
            </a:r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避免复杂的配置结构带来的性能损失</a:t>
            </a:r>
            <a:r>
              <a:rPr lang="en-US" altLang="zh-CN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marL="457200" indent="-457200" eaLnBrk="1" hangingPunct="1">
              <a:lnSpc>
                <a:spcPct val="150000"/>
              </a:lnSpc>
              <a:buFont typeface="+mj-ea"/>
              <a:buAutoNum type="circleNumDbPlain" startAt="6"/>
            </a:pPr>
            <a:r>
              <a:rPr lang="zh-CN" altLang="en-US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框架本身</a:t>
            </a:r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对危险的操作习惯做了禁止</a:t>
            </a:r>
            <a:r>
              <a:rPr lang="en-US" altLang="zh-CN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marL="457200" indent="-457200" eaLnBrk="1" hangingPunct="1">
              <a:lnSpc>
                <a:spcPct val="150000"/>
              </a:lnSpc>
              <a:buFont typeface="+mj-ea"/>
              <a:buAutoNum type="circleNumDbPlain" startAt="6"/>
            </a:pPr>
            <a:r>
              <a:rPr lang="zh-CN" altLang="en-US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快的执行速度</a:t>
            </a:r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更少的内存占用</a:t>
            </a:r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056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8544430" cy="685800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Yaf</a:t>
            </a:r>
            <a:endParaRPr lang="zh-CN" altLang="en-US" dirty="0"/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917621" y="1639680"/>
            <a:ext cx="10174449" cy="3877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sz="24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Yaf</a:t>
            </a:r>
            <a:r>
              <a:rPr lang="zh-CN" altLang="en-US" sz="24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框架（</a:t>
            </a:r>
            <a:r>
              <a:rPr lang="en-US" altLang="zh-CN" sz="24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24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环境）</a:t>
            </a:r>
            <a:endParaRPr lang="en-US" altLang="zh-CN" sz="2400" b="1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）下载</a:t>
            </a:r>
            <a:r>
              <a:rPr lang="en-US" altLang="zh-CN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yaf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框架扩展库：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http://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pecl.php.net/package/yaf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目前最新版本为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3.0.4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版，建议下载该版。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下载扩展库时，要注意自己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环境所采用的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版本、编译架构（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x86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x64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）、是否开启线程安全等（可以通过 </a:t>
            </a:r>
            <a:r>
              <a:rPr lang="en-US" altLang="zh-CN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phpinfo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中查看）。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）把</a:t>
            </a:r>
            <a:r>
              <a:rPr lang="en-US" altLang="zh-CN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yaf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扩展库文件 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php_yaf.dll 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，复制到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安装目录的 </a:t>
            </a:r>
            <a:r>
              <a:rPr lang="en-US" altLang="zh-CN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文件下。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）修改 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php.ini 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配置文件，加载</a:t>
            </a:r>
            <a:r>
              <a:rPr lang="en-US" altLang="zh-CN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yaf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扩展：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extension = php_yaf.dll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）重新启动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apache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开发环境，在</a:t>
            </a:r>
            <a:r>
              <a:rPr lang="en-US" altLang="zh-CN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phpinfo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中，查看是否正常开启 </a:t>
            </a:r>
            <a:r>
              <a:rPr lang="en-US" altLang="zh-CN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yaf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扩展。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193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8544430" cy="685800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Yaf</a:t>
            </a:r>
            <a:endParaRPr lang="zh-CN" altLang="en-US" dirty="0"/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917622" y="1639680"/>
            <a:ext cx="8055898" cy="364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Font typeface="+mj-lt"/>
              <a:buAutoNum type="arabicPeriod" startAt="2"/>
            </a:pPr>
            <a:r>
              <a:rPr lang="zh-CN" altLang="en-US" sz="24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24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Yaf</a:t>
            </a:r>
            <a:r>
              <a:rPr lang="zh-CN" altLang="en-US" sz="24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框架应用程序目录结构</a:t>
            </a:r>
            <a:endParaRPr lang="en-US" altLang="zh-CN" sz="2400" b="1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Yaf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框架完全借鉴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Zend Framework 1 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的设计理念，与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ZF1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目录结构基本类似。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zh-CN" altLang="en-US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目录：应用程序入口目录；在该目录中包含入口文件、重写文件及静态资源文件（</a:t>
            </a:r>
            <a:r>
              <a:rPr lang="en-US" altLang="zh-CN" sz="1800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、图片等）。</a:t>
            </a:r>
            <a:endParaRPr lang="en-US" altLang="zh-CN" sz="18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800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</a:t>
            </a:r>
            <a:r>
              <a:rPr lang="zh-CN" altLang="en-US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目录：应用程序配置文件目录。</a:t>
            </a:r>
            <a:endParaRPr lang="en-US" altLang="zh-CN" sz="18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Application</a:t>
            </a:r>
            <a:r>
              <a:rPr lang="zh-CN" altLang="en-US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目录：应用程序核心代码目录；包括 控制器、视图、模型、库、多模块设计、插件等。</a:t>
            </a:r>
            <a:endParaRPr lang="en-US" altLang="zh-CN" sz="1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1808311"/>
            <a:ext cx="2634711" cy="450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41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326"/>
  <p:tag name="MH_SECTIONID" val="327,328,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AUTOCOLOR" val="FALSE"/>
  <p:tag name="MH_TYPE" val="CONTENTS"/>
  <p:tag name="ID" val="55353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AUTOCOLOR" val="FALSE"/>
  <p:tag name="MH_TYPE" val="CONTENTS"/>
  <p:tag name="ID" val="55353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AUTOCOLOR" val="FALSE"/>
  <p:tag name="MH_TYPE" val="CONTENTS"/>
  <p:tag name="ID" val="55353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AUTOCOLOR" val="FALSE"/>
  <p:tag name="MH_TYPE" val="CONTENTS"/>
  <p:tag name="ID" val="55353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306786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4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A000120140530A47KPBG</Template>
  <TotalTime>3654</TotalTime>
  <Words>943</Words>
  <Application>Microsoft Office PowerPoint</Application>
  <PresentationFormat>宽屏</PresentationFormat>
  <Paragraphs>120</Paragraphs>
  <Slides>18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18</vt:i4>
      </vt:variant>
    </vt:vector>
  </HeadingPairs>
  <TitlesOfParts>
    <vt:vector size="35" baseType="lpstr">
      <vt:lpstr>冬青黑体简体中文 W3</vt:lpstr>
      <vt:lpstr>冬青黑体简体中文 W6</vt:lpstr>
      <vt:lpstr>华文细黑</vt:lpstr>
      <vt:lpstr>宋体</vt:lpstr>
      <vt:lpstr>微软雅黑</vt:lpstr>
      <vt:lpstr>Arial</vt:lpstr>
      <vt:lpstr>Arial Narrow</vt:lpstr>
      <vt:lpstr>Calibri</vt:lpstr>
      <vt:lpstr>Calibri Light</vt:lpstr>
      <vt:lpstr>Tempus Sans ITC</vt:lpstr>
      <vt:lpstr>Times New Roman</vt:lpstr>
      <vt:lpstr>Wingdings</vt:lpstr>
      <vt:lpstr>Office 主题</vt:lpstr>
      <vt:lpstr>自定义设计方案</vt:lpstr>
      <vt:lpstr>01.Business Plan Full Coulour</vt:lpstr>
      <vt:lpstr>1_自定义设计方案</vt:lpstr>
      <vt:lpstr>2_01.Business Plan Full Coulour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TonySong</dc:creator>
  <cp:lastModifiedBy>刘士龙</cp:lastModifiedBy>
  <cp:revision>1626</cp:revision>
  <dcterms:created xsi:type="dcterms:W3CDTF">2014-07-07T13:10:41Z</dcterms:created>
  <dcterms:modified xsi:type="dcterms:W3CDTF">2017-03-08T13:52:49Z</dcterms:modified>
</cp:coreProperties>
</file>