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2D8"/>
          </a:solidFill>
        </a:fill>
      </a:tcStyle>
    </a:wholeTbl>
    <a:band2H>
      <a:tcTxStyle/>
      <a:tcStyle>
        <a:tcBdr/>
        <a:fill>
          <a:solidFill>
            <a:srgbClr val="E7EA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BDBCA"/>
          </a:solidFill>
        </a:fill>
      </a:tcStyle>
    </a:wholeTbl>
    <a:band2H>
      <a:tcTxStyle/>
      <a:tcStyle>
        <a:tcBdr/>
        <a:fill>
          <a:solidFill>
            <a:srgbClr val="FDEE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3CFCB"/>
          </a:solidFill>
        </a:fill>
      </a:tcStyle>
    </a:wholeTbl>
    <a:band2H>
      <a:tcTxStyle/>
      <a:tcStyle>
        <a:tcBdr/>
        <a:fill>
          <a:solidFill>
            <a:srgbClr val="F9E9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263" y="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7" name="Shape 53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封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6"/>
          <p:cNvSpPr/>
          <p:nvPr/>
        </p:nvSpPr>
        <p:spPr>
          <a:xfrm>
            <a:off x="-1" y="2459301"/>
            <a:ext cx="12204194" cy="2090929"/>
          </a:xfrm>
          <a:prstGeom prst="rect">
            <a:avLst/>
          </a:prstGeom>
          <a:solidFill>
            <a:srgbClr val="FF99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图片占位符 8"/>
          <p:cNvSpPr>
            <a:spLocks noGrp="1"/>
          </p:cNvSpPr>
          <p:nvPr>
            <p:ph type="pic" idx="13"/>
          </p:nvPr>
        </p:nvSpPr>
        <p:spPr>
          <a:xfrm>
            <a:off x="-12192" y="1436914"/>
            <a:ext cx="12192001" cy="3317650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2634091" y="3504765"/>
            <a:ext cx="7175501" cy="98971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6000" b="1">
                <a:solidFill>
                  <a:srgbClr val="FFFFFF"/>
                </a:solidFill>
              </a:defRPr>
            </a:lvl1pPr>
            <a:lvl2pPr marL="1028700" indent="-571500" algn="ctr">
              <a:defRPr sz="6000" b="1">
                <a:solidFill>
                  <a:srgbClr val="FFFFFF"/>
                </a:solidFill>
              </a:defRPr>
            </a:lvl2pPr>
            <a:lvl3pPr marL="1600200" indent="-685800" algn="ctr">
              <a:defRPr sz="6000" b="1">
                <a:solidFill>
                  <a:srgbClr val="FFFFFF"/>
                </a:solidFill>
              </a:defRPr>
            </a:lvl3pPr>
            <a:lvl4pPr marL="2133600" indent="-762000" algn="ctr">
              <a:defRPr sz="6000" b="1">
                <a:solidFill>
                  <a:srgbClr val="FFFFFF"/>
                </a:solidFill>
              </a:defRPr>
            </a:lvl4pPr>
            <a:lvl5pPr marL="2590800" indent="-762000" algn="ctr">
              <a:defRPr sz="6000" b="1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1" cy="471561"/>
          </a:xfrm>
        </p:grpSpPr>
        <p:sp>
          <p:nvSpPr>
            <p:cNvPr id="107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08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1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16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111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12" name="Rectangle 12"/>
            <p:cNvSpPr/>
            <p:nvPr/>
          </p:nvSpPr>
          <p:spPr>
            <a:xfrm>
              <a:off x="4836919" y="-1"/>
              <a:ext cx="2596814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13" name="Rectangle 13"/>
            <p:cNvSpPr/>
            <p:nvPr/>
          </p:nvSpPr>
          <p:spPr>
            <a:xfrm>
              <a:off x="9773539" y="-1"/>
              <a:ext cx="2418461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14" name="Rectangle 14"/>
            <p:cNvSpPr/>
            <p:nvPr/>
          </p:nvSpPr>
          <p:spPr>
            <a:xfrm>
              <a:off x="7355079" y="-1"/>
              <a:ext cx="2418461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15" name="Rectangle 15"/>
            <p:cNvSpPr/>
            <p:nvPr/>
          </p:nvSpPr>
          <p:spPr>
            <a:xfrm>
              <a:off x="2418459" y="1"/>
              <a:ext cx="2418461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377">
              <a:defRPr sz="60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11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377"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0" indent="457189" algn="ctr" defTabSz="914377">
              <a:buSzTx/>
              <a:buNone/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0" indent="914377" algn="ctr" defTabSz="914377">
              <a:buSzTx/>
              <a:buNone/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0" indent="1371565" algn="ctr" defTabSz="914377">
              <a:buSzTx/>
              <a:buNone/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0" indent="1828754" algn="ctr" defTabSz="914377">
              <a:buSzTx/>
              <a:buNone/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1" cy="471561"/>
          </a:xfrm>
        </p:grpSpPr>
        <p:sp>
          <p:nvSpPr>
            <p:cNvPr id="125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26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2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1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34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129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30" name="Rectangle 12"/>
            <p:cNvSpPr/>
            <p:nvPr/>
          </p:nvSpPr>
          <p:spPr>
            <a:xfrm>
              <a:off x="4836919" y="-1"/>
              <a:ext cx="2596814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31" name="Rectangle 13"/>
            <p:cNvSpPr/>
            <p:nvPr/>
          </p:nvSpPr>
          <p:spPr>
            <a:xfrm>
              <a:off x="9773539" y="-1"/>
              <a:ext cx="2418461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32" name="Rectangle 14"/>
            <p:cNvSpPr/>
            <p:nvPr/>
          </p:nvSpPr>
          <p:spPr>
            <a:xfrm>
              <a:off x="7355079" y="-1"/>
              <a:ext cx="2418461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33" name="Rectangle 15"/>
            <p:cNvSpPr/>
            <p:nvPr/>
          </p:nvSpPr>
          <p:spPr>
            <a:xfrm>
              <a:off x="2418459" y="1"/>
              <a:ext cx="2418461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35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136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40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23881" indent="-266692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34408" indent="-320031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27156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84345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1" cy="471561"/>
          </a:xfrm>
        </p:grpSpPr>
        <p:sp>
          <p:nvSpPr>
            <p:cNvPr id="143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44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4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1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52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147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48" name="Rectangle 12"/>
            <p:cNvSpPr/>
            <p:nvPr/>
          </p:nvSpPr>
          <p:spPr>
            <a:xfrm>
              <a:off x="4836919" y="-1"/>
              <a:ext cx="2596814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49" name="Rectangle 13"/>
            <p:cNvSpPr/>
            <p:nvPr/>
          </p:nvSpPr>
          <p:spPr>
            <a:xfrm>
              <a:off x="9773539" y="-1"/>
              <a:ext cx="2418461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50" name="Rectangle 14"/>
            <p:cNvSpPr/>
            <p:nvPr/>
          </p:nvSpPr>
          <p:spPr>
            <a:xfrm>
              <a:off x="7355079" y="-1"/>
              <a:ext cx="2418461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51" name="Rectangle 15"/>
            <p:cNvSpPr/>
            <p:nvPr/>
          </p:nvSpPr>
          <p:spPr>
            <a:xfrm>
              <a:off x="2418459" y="1"/>
              <a:ext cx="2418461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53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40"/>
            <a:ext cx="105156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377">
              <a:defRPr sz="60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15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0" indent="457189" defTabSz="914377">
              <a:buSzTx/>
              <a:buNone/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0" indent="914377" defTabSz="914377">
              <a:buSzTx/>
              <a:buNone/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0" indent="1371565" defTabSz="914377">
              <a:buSzTx/>
              <a:buNone/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0" indent="1828754" defTabSz="914377">
              <a:buSzTx/>
              <a:buNone/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1" cy="471561"/>
          </a:xfrm>
        </p:grpSpPr>
        <p:sp>
          <p:nvSpPr>
            <p:cNvPr id="161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62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6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1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70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165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66" name="Rectangle 12"/>
            <p:cNvSpPr/>
            <p:nvPr/>
          </p:nvSpPr>
          <p:spPr>
            <a:xfrm>
              <a:off x="4836919" y="-1"/>
              <a:ext cx="2596814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67" name="Rectangle 13"/>
            <p:cNvSpPr/>
            <p:nvPr/>
          </p:nvSpPr>
          <p:spPr>
            <a:xfrm>
              <a:off x="9773539" y="-1"/>
              <a:ext cx="2418461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68" name="Rectangle 14"/>
            <p:cNvSpPr/>
            <p:nvPr/>
          </p:nvSpPr>
          <p:spPr>
            <a:xfrm>
              <a:off x="7355079" y="-1"/>
              <a:ext cx="2418461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69" name="Rectangle 15"/>
            <p:cNvSpPr/>
            <p:nvPr/>
          </p:nvSpPr>
          <p:spPr>
            <a:xfrm>
              <a:off x="2418459" y="1"/>
              <a:ext cx="2418461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71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172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40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23881" indent="-266692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34408" indent="-320031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27156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84345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1" cy="471561"/>
          </a:xfrm>
        </p:grpSpPr>
        <p:sp>
          <p:nvSpPr>
            <p:cNvPr id="179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80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1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188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183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84" name="Rectangle 12"/>
            <p:cNvSpPr/>
            <p:nvPr/>
          </p:nvSpPr>
          <p:spPr>
            <a:xfrm>
              <a:off x="4836919" y="-1"/>
              <a:ext cx="2596814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85" name="Rectangle 13"/>
            <p:cNvSpPr/>
            <p:nvPr/>
          </p:nvSpPr>
          <p:spPr>
            <a:xfrm>
              <a:off x="9773539" y="-1"/>
              <a:ext cx="2418461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86" name="Rectangle 14"/>
            <p:cNvSpPr/>
            <p:nvPr/>
          </p:nvSpPr>
          <p:spPr>
            <a:xfrm>
              <a:off x="7355079" y="-1"/>
              <a:ext cx="2418461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87" name="Rectangle 15"/>
            <p:cNvSpPr/>
            <p:nvPr/>
          </p:nvSpPr>
          <p:spPr>
            <a:xfrm>
              <a:off x="2418459" y="1"/>
              <a:ext cx="2418461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189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19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  <a:lvl2pPr marL="0" indent="457189" defTabSz="914377">
              <a:buSzTx/>
              <a:buNone/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2pPr>
            <a:lvl3pPr marL="0" indent="914377" defTabSz="914377">
              <a:buSzTx/>
              <a:buNone/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3pPr>
            <a:lvl4pPr marL="0" indent="1371565" defTabSz="914377">
              <a:buSzTx/>
              <a:buNone/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4pPr>
            <a:lvl5pPr marL="0" indent="1828754" defTabSz="914377">
              <a:buSzTx/>
              <a:buNone/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1" y="1681163"/>
            <a:ext cx="5183189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1" cy="471561"/>
          </a:xfrm>
        </p:grpSpPr>
        <p:sp>
          <p:nvSpPr>
            <p:cNvPr id="198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199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2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1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07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202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03" name="Rectangle 12"/>
            <p:cNvSpPr/>
            <p:nvPr/>
          </p:nvSpPr>
          <p:spPr>
            <a:xfrm>
              <a:off x="4836919" y="-1"/>
              <a:ext cx="2596814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04" name="Rectangle 13"/>
            <p:cNvSpPr/>
            <p:nvPr/>
          </p:nvSpPr>
          <p:spPr>
            <a:xfrm>
              <a:off x="9773539" y="-1"/>
              <a:ext cx="2418461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05" name="Rectangle 14"/>
            <p:cNvSpPr/>
            <p:nvPr/>
          </p:nvSpPr>
          <p:spPr>
            <a:xfrm>
              <a:off x="7355079" y="-1"/>
              <a:ext cx="2418461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06" name="Rectangle 15"/>
            <p:cNvSpPr/>
            <p:nvPr/>
          </p:nvSpPr>
          <p:spPr>
            <a:xfrm>
              <a:off x="2418459" y="1"/>
              <a:ext cx="2418461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grpSp>
        <p:nvGrpSpPr>
          <p:cNvPr id="210" name="Group 14"/>
          <p:cNvGrpSpPr/>
          <p:nvPr/>
        </p:nvGrpSpPr>
        <p:grpSpPr>
          <a:xfrm>
            <a:off x="11264455" y="675576"/>
            <a:ext cx="484633" cy="471563"/>
            <a:chOff x="0" y="0"/>
            <a:chExt cx="484631" cy="471561"/>
          </a:xfrm>
        </p:grpSpPr>
        <p:sp>
          <p:nvSpPr>
            <p:cNvPr id="208" name="Pentagon 12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09" name="Rectangle 13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grpSp>
        <p:nvGrpSpPr>
          <p:cNvPr id="216" name="Group 2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211" name="Rectangle 6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12" name="Rectangle 7"/>
            <p:cNvSpPr/>
            <p:nvPr/>
          </p:nvSpPr>
          <p:spPr>
            <a:xfrm>
              <a:off x="4836919" y="-1"/>
              <a:ext cx="2596814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13" name="Rectangle 8"/>
            <p:cNvSpPr/>
            <p:nvPr/>
          </p:nvSpPr>
          <p:spPr>
            <a:xfrm>
              <a:off x="9773539" y="-1"/>
              <a:ext cx="2418461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14" name="Rectangle 9"/>
            <p:cNvSpPr/>
            <p:nvPr/>
          </p:nvSpPr>
          <p:spPr>
            <a:xfrm>
              <a:off x="7355079" y="-1"/>
              <a:ext cx="2418461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15" name="Rectangle 10"/>
            <p:cNvSpPr/>
            <p:nvPr/>
          </p:nvSpPr>
          <p:spPr>
            <a:xfrm>
              <a:off x="2418459" y="1"/>
              <a:ext cx="2418461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217" name="文本框 3"/>
          <p:cNvSpPr txBox="1"/>
          <p:nvPr/>
        </p:nvSpPr>
        <p:spPr>
          <a:xfrm>
            <a:off x="800099" y="620185"/>
            <a:ext cx="7363970" cy="49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>
                <a:latin typeface="冬青黑体简体中文 W6"/>
                <a:ea typeface="冬青黑体简体中文 W6"/>
                <a:cs typeface="冬青黑体简体中文 W6"/>
                <a:sym typeface="冬青黑体简体中文 W6"/>
              </a:rPr>
              <a:t>商务扁平多彩信息图表设计</a:t>
            </a:r>
          </a:p>
        </p:txBody>
      </p:sp>
      <p:sp>
        <p:nvSpPr>
          <p:cNvPr id="218" name="矩形 1"/>
          <p:cNvSpPr/>
          <p:nvPr/>
        </p:nvSpPr>
        <p:spPr>
          <a:xfrm>
            <a:off x="-969707" y="-9281653"/>
            <a:ext cx="969707" cy="969708"/>
          </a:xfrm>
          <a:prstGeom prst="rect">
            <a:avLst/>
          </a:prstGeom>
          <a:solidFill>
            <a:srgbClr val="DF80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  <p:sp>
        <p:nvSpPr>
          <p:cNvPr id="219" name="矩形 15"/>
          <p:cNvSpPr/>
          <p:nvPr/>
        </p:nvSpPr>
        <p:spPr>
          <a:xfrm>
            <a:off x="12192000" y="-9281653"/>
            <a:ext cx="969707" cy="969708"/>
          </a:xfrm>
          <a:prstGeom prst="rect">
            <a:avLst/>
          </a:prstGeom>
          <a:solidFill>
            <a:srgbClr val="F0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  <p:sp>
        <p:nvSpPr>
          <p:cNvPr id="220" name="矩形 16"/>
          <p:cNvSpPr/>
          <p:nvPr/>
        </p:nvSpPr>
        <p:spPr>
          <a:xfrm>
            <a:off x="-969707" y="14849977"/>
            <a:ext cx="969707" cy="969708"/>
          </a:xfrm>
          <a:prstGeom prst="rect">
            <a:avLst/>
          </a:prstGeom>
          <a:solidFill>
            <a:srgbClr val="14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  <p:sp>
        <p:nvSpPr>
          <p:cNvPr id="221" name="矩形 17"/>
          <p:cNvSpPr/>
          <p:nvPr/>
        </p:nvSpPr>
        <p:spPr>
          <a:xfrm>
            <a:off x="12192000" y="14849977"/>
            <a:ext cx="969707" cy="969708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1" cy="471561"/>
          </a:xfrm>
        </p:grpSpPr>
        <p:sp>
          <p:nvSpPr>
            <p:cNvPr id="228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29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2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1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37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232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33" name="Rectangle 12"/>
            <p:cNvSpPr/>
            <p:nvPr/>
          </p:nvSpPr>
          <p:spPr>
            <a:xfrm>
              <a:off x="4836919" y="-1"/>
              <a:ext cx="2596814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34" name="Rectangle 13"/>
            <p:cNvSpPr/>
            <p:nvPr/>
          </p:nvSpPr>
          <p:spPr>
            <a:xfrm>
              <a:off x="9773539" y="-1"/>
              <a:ext cx="2418461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35" name="Rectangle 14"/>
            <p:cNvSpPr/>
            <p:nvPr/>
          </p:nvSpPr>
          <p:spPr>
            <a:xfrm>
              <a:off x="7355079" y="-1"/>
              <a:ext cx="2418461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36" name="Rectangle 15"/>
            <p:cNvSpPr/>
            <p:nvPr/>
          </p:nvSpPr>
          <p:spPr>
            <a:xfrm>
              <a:off x="2418459" y="1"/>
              <a:ext cx="2418461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1" cy="471561"/>
          </a:xfrm>
        </p:grpSpPr>
        <p:sp>
          <p:nvSpPr>
            <p:cNvPr id="244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45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2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1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53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248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49" name="Rectangle 12"/>
            <p:cNvSpPr/>
            <p:nvPr/>
          </p:nvSpPr>
          <p:spPr>
            <a:xfrm>
              <a:off x="4836919" y="-1"/>
              <a:ext cx="2596814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50" name="Rectangle 13"/>
            <p:cNvSpPr/>
            <p:nvPr/>
          </p:nvSpPr>
          <p:spPr>
            <a:xfrm>
              <a:off x="9773539" y="-1"/>
              <a:ext cx="2418461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51" name="Rectangle 14"/>
            <p:cNvSpPr/>
            <p:nvPr/>
          </p:nvSpPr>
          <p:spPr>
            <a:xfrm>
              <a:off x="7355079" y="-1"/>
              <a:ext cx="2418461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52" name="Rectangle 15"/>
            <p:cNvSpPr/>
            <p:nvPr/>
          </p:nvSpPr>
          <p:spPr>
            <a:xfrm>
              <a:off x="2418459" y="1"/>
              <a:ext cx="2418461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254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377">
              <a:defRPr sz="32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25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18439" indent="-261250" defTabSz="914377">
              <a:buFont typeface="Arial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19168" indent="-304791" defTabSz="914377">
              <a:buFont typeface="Arial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37316" indent="-365750" defTabSz="914377">
              <a:buFont typeface="Arial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94505" indent="-365750" defTabSz="914377">
              <a:buFont typeface="Arial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914377"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1" cy="471561"/>
          </a:xfrm>
        </p:grpSpPr>
        <p:sp>
          <p:nvSpPr>
            <p:cNvPr id="263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64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2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1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72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267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68" name="Rectangle 12"/>
            <p:cNvSpPr/>
            <p:nvPr/>
          </p:nvSpPr>
          <p:spPr>
            <a:xfrm>
              <a:off x="4836919" y="-1"/>
              <a:ext cx="2596814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69" name="Rectangle 13"/>
            <p:cNvSpPr/>
            <p:nvPr/>
          </p:nvSpPr>
          <p:spPr>
            <a:xfrm>
              <a:off x="9773539" y="-1"/>
              <a:ext cx="2418461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70" name="Rectangle 14"/>
            <p:cNvSpPr/>
            <p:nvPr/>
          </p:nvSpPr>
          <p:spPr>
            <a:xfrm>
              <a:off x="7355079" y="-1"/>
              <a:ext cx="2418461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71" name="Rectangle 15"/>
            <p:cNvSpPr/>
            <p:nvPr/>
          </p:nvSpPr>
          <p:spPr>
            <a:xfrm>
              <a:off x="2418459" y="1"/>
              <a:ext cx="2418461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273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377">
              <a:defRPr sz="32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274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27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9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0" indent="457189" defTabSz="914377">
              <a:buSzTx/>
              <a:buNone/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0" indent="914377" defTabSz="914377">
              <a:buSzTx/>
              <a:buNone/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0" indent="1371565" defTabSz="914377">
              <a:buSzTx/>
              <a:buNone/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0" indent="1828754" defTabSz="914377">
              <a:buSzTx/>
              <a:buNone/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竖排文字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1" cy="471561"/>
          </a:xfrm>
        </p:grpSpPr>
        <p:sp>
          <p:nvSpPr>
            <p:cNvPr id="282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83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2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1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291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286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87" name="Rectangle 12"/>
            <p:cNvSpPr/>
            <p:nvPr/>
          </p:nvSpPr>
          <p:spPr>
            <a:xfrm>
              <a:off x="4836919" y="-1"/>
              <a:ext cx="2596814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88" name="Rectangle 13"/>
            <p:cNvSpPr/>
            <p:nvPr/>
          </p:nvSpPr>
          <p:spPr>
            <a:xfrm>
              <a:off x="9773539" y="-1"/>
              <a:ext cx="2418461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89" name="Rectangle 14"/>
            <p:cNvSpPr/>
            <p:nvPr/>
          </p:nvSpPr>
          <p:spPr>
            <a:xfrm>
              <a:off x="7355079" y="-1"/>
              <a:ext cx="2418461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290" name="Rectangle 15"/>
            <p:cNvSpPr/>
            <p:nvPr/>
          </p:nvSpPr>
          <p:spPr>
            <a:xfrm>
              <a:off x="2418459" y="1"/>
              <a:ext cx="2418461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29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29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40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23881" indent="-266692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34408" indent="-320031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27156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84345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垂直排列标题与&#10;文本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1" cy="471561"/>
          </a:xfrm>
        </p:grpSpPr>
        <p:sp>
          <p:nvSpPr>
            <p:cNvPr id="300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01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0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1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309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304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05" name="Rectangle 12"/>
            <p:cNvSpPr/>
            <p:nvPr/>
          </p:nvSpPr>
          <p:spPr>
            <a:xfrm>
              <a:off x="4836919" y="-1"/>
              <a:ext cx="2596814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06" name="Rectangle 13"/>
            <p:cNvSpPr/>
            <p:nvPr/>
          </p:nvSpPr>
          <p:spPr>
            <a:xfrm>
              <a:off x="9773539" y="-1"/>
              <a:ext cx="2418461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07" name="Rectangle 14"/>
            <p:cNvSpPr/>
            <p:nvPr/>
          </p:nvSpPr>
          <p:spPr>
            <a:xfrm>
              <a:off x="7355079" y="-1"/>
              <a:ext cx="2418461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08" name="Rectangle 15"/>
            <p:cNvSpPr/>
            <p:nvPr/>
          </p:nvSpPr>
          <p:spPr>
            <a:xfrm>
              <a:off x="2418459" y="1"/>
              <a:ext cx="2418461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10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1" cy="5811841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311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1" cy="5811841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23881" indent="-266692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34408" indent="-320031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27156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84345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图片 6" descr="图片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96729" y="191177"/>
            <a:ext cx="2928939" cy="455613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幻灯片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1" cy="471561"/>
          </a:xfrm>
        </p:grpSpPr>
        <p:sp>
          <p:nvSpPr>
            <p:cNvPr id="326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27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2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1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335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330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31" name="Rectangle 12"/>
            <p:cNvSpPr/>
            <p:nvPr/>
          </p:nvSpPr>
          <p:spPr>
            <a:xfrm>
              <a:off x="4836919" y="-1"/>
              <a:ext cx="2596814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32" name="Rectangle 13"/>
            <p:cNvSpPr/>
            <p:nvPr/>
          </p:nvSpPr>
          <p:spPr>
            <a:xfrm>
              <a:off x="9773539" y="-1"/>
              <a:ext cx="2418461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33" name="Rectangle 14"/>
            <p:cNvSpPr/>
            <p:nvPr/>
          </p:nvSpPr>
          <p:spPr>
            <a:xfrm>
              <a:off x="7355079" y="-1"/>
              <a:ext cx="2418461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34" name="Rectangle 15"/>
            <p:cNvSpPr/>
            <p:nvPr/>
          </p:nvSpPr>
          <p:spPr>
            <a:xfrm>
              <a:off x="2418459" y="1"/>
              <a:ext cx="2418461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36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377">
              <a:defRPr sz="60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33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377"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0" indent="457189" algn="ctr" defTabSz="914377">
              <a:buSzTx/>
              <a:buNone/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0" indent="914377" algn="ctr" defTabSz="914377">
              <a:buSzTx/>
              <a:buNone/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0" indent="1371565" algn="ctr" defTabSz="914377">
              <a:buSzTx/>
              <a:buNone/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0" indent="1828754" algn="ctr" defTabSz="914377">
              <a:buSzTx/>
              <a:buNone/>
              <a:defRPr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1" cy="471561"/>
          </a:xfrm>
        </p:grpSpPr>
        <p:sp>
          <p:nvSpPr>
            <p:cNvPr id="344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45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1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353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348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49" name="Rectangle 12"/>
            <p:cNvSpPr/>
            <p:nvPr/>
          </p:nvSpPr>
          <p:spPr>
            <a:xfrm>
              <a:off x="4836919" y="-1"/>
              <a:ext cx="2596814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50" name="Rectangle 13"/>
            <p:cNvSpPr/>
            <p:nvPr/>
          </p:nvSpPr>
          <p:spPr>
            <a:xfrm>
              <a:off x="9773539" y="-1"/>
              <a:ext cx="2418461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51" name="Rectangle 14"/>
            <p:cNvSpPr/>
            <p:nvPr/>
          </p:nvSpPr>
          <p:spPr>
            <a:xfrm>
              <a:off x="7355079" y="-1"/>
              <a:ext cx="2418461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52" name="Rectangle 15"/>
            <p:cNvSpPr/>
            <p:nvPr/>
          </p:nvSpPr>
          <p:spPr>
            <a:xfrm>
              <a:off x="2418459" y="1"/>
              <a:ext cx="2418461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54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355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40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23881" indent="-266692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34408" indent="-320031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27156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84345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1" cy="471561"/>
          </a:xfrm>
        </p:grpSpPr>
        <p:sp>
          <p:nvSpPr>
            <p:cNvPr id="362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63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6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1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371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366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67" name="Rectangle 12"/>
            <p:cNvSpPr/>
            <p:nvPr/>
          </p:nvSpPr>
          <p:spPr>
            <a:xfrm>
              <a:off x="4836919" y="-1"/>
              <a:ext cx="2596814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68" name="Rectangle 13"/>
            <p:cNvSpPr/>
            <p:nvPr/>
          </p:nvSpPr>
          <p:spPr>
            <a:xfrm>
              <a:off x="9773539" y="-1"/>
              <a:ext cx="2418461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69" name="Rectangle 14"/>
            <p:cNvSpPr/>
            <p:nvPr/>
          </p:nvSpPr>
          <p:spPr>
            <a:xfrm>
              <a:off x="7355079" y="-1"/>
              <a:ext cx="2418461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70" name="Rectangle 15"/>
            <p:cNvSpPr/>
            <p:nvPr/>
          </p:nvSpPr>
          <p:spPr>
            <a:xfrm>
              <a:off x="2418459" y="1"/>
              <a:ext cx="2418461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72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40"/>
            <a:ext cx="10515601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377">
              <a:defRPr sz="60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37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4"/>
            <a:ext cx="10515601" cy="1500188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0" indent="457189" defTabSz="914377">
              <a:buSzTx/>
              <a:buNone/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0" indent="914377" defTabSz="914377">
              <a:buSzTx/>
              <a:buNone/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0" indent="1371565" defTabSz="914377">
              <a:buSzTx/>
              <a:buNone/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0" indent="1828754" defTabSz="914377">
              <a:buSzTx/>
              <a:buNone/>
              <a:defRPr>
                <a:solidFill>
                  <a:srgbClr val="99A2AC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1" cy="471561"/>
          </a:xfrm>
        </p:grpSpPr>
        <p:sp>
          <p:nvSpPr>
            <p:cNvPr id="380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81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8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1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389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384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85" name="Rectangle 12"/>
            <p:cNvSpPr/>
            <p:nvPr/>
          </p:nvSpPr>
          <p:spPr>
            <a:xfrm>
              <a:off x="4836919" y="-1"/>
              <a:ext cx="2596814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86" name="Rectangle 13"/>
            <p:cNvSpPr/>
            <p:nvPr/>
          </p:nvSpPr>
          <p:spPr>
            <a:xfrm>
              <a:off x="9773539" y="-1"/>
              <a:ext cx="2418461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87" name="Rectangle 14"/>
            <p:cNvSpPr/>
            <p:nvPr/>
          </p:nvSpPr>
          <p:spPr>
            <a:xfrm>
              <a:off x="7355079" y="-1"/>
              <a:ext cx="2418461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88" name="Rectangle 15"/>
            <p:cNvSpPr/>
            <p:nvPr/>
          </p:nvSpPr>
          <p:spPr>
            <a:xfrm>
              <a:off x="2418459" y="1"/>
              <a:ext cx="2418461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390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391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40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23881" indent="-266692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34408" indent="-320031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27156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84345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1" cy="471561"/>
          </a:xfrm>
        </p:grpSpPr>
        <p:sp>
          <p:nvSpPr>
            <p:cNvPr id="398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399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40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1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407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402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03" name="Rectangle 12"/>
            <p:cNvSpPr/>
            <p:nvPr/>
          </p:nvSpPr>
          <p:spPr>
            <a:xfrm>
              <a:off x="4836919" y="-1"/>
              <a:ext cx="2596814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04" name="Rectangle 13"/>
            <p:cNvSpPr/>
            <p:nvPr/>
          </p:nvSpPr>
          <p:spPr>
            <a:xfrm>
              <a:off x="9773539" y="-1"/>
              <a:ext cx="2418461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05" name="Rectangle 14"/>
            <p:cNvSpPr/>
            <p:nvPr/>
          </p:nvSpPr>
          <p:spPr>
            <a:xfrm>
              <a:off x="7355079" y="-1"/>
              <a:ext cx="2418461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06" name="Rectangle 15"/>
            <p:cNvSpPr/>
            <p:nvPr/>
          </p:nvSpPr>
          <p:spPr>
            <a:xfrm>
              <a:off x="2418459" y="1"/>
              <a:ext cx="2418461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408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40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  <a:lvl2pPr marL="0" indent="457189" defTabSz="914377">
              <a:buSzTx/>
              <a:buNone/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2pPr>
            <a:lvl3pPr marL="0" indent="914377" defTabSz="914377">
              <a:buSzTx/>
              <a:buNone/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3pPr>
            <a:lvl4pPr marL="0" indent="1371565" defTabSz="914377">
              <a:buSzTx/>
              <a:buNone/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4pPr>
            <a:lvl5pPr marL="0" indent="1828754" defTabSz="914377">
              <a:buSzTx/>
              <a:buNone/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1" y="1681163"/>
            <a:ext cx="5183189" cy="82391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1" cy="471561"/>
          </a:xfrm>
        </p:grpSpPr>
        <p:sp>
          <p:nvSpPr>
            <p:cNvPr id="417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18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42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1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426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421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22" name="Rectangle 12"/>
            <p:cNvSpPr/>
            <p:nvPr/>
          </p:nvSpPr>
          <p:spPr>
            <a:xfrm>
              <a:off x="4836919" y="-1"/>
              <a:ext cx="2596814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23" name="Rectangle 13"/>
            <p:cNvSpPr/>
            <p:nvPr/>
          </p:nvSpPr>
          <p:spPr>
            <a:xfrm>
              <a:off x="9773539" y="-1"/>
              <a:ext cx="2418461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24" name="Rectangle 14"/>
            <p:cNvSpPr/>
            <p:nvPr/>
          </p:nvSpPr>
          <p:spPr>
            <a:xfrm>
              <a:off x="7355079" y="-1"/>
              <a:ext cx="2418461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25" name="Rectangle 15"/>
            <p:cNvSpPr/>
            <p:nvPr/>
          </p:nvSpPr>
          <p:spPr>
            <a:xfrm>
              <a:off x="2418459" y="1"/>
              <a:ext cx="2418461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grpSp>
        <p:nvGrpSpPr>
          <p:cNvPr id="429" name="Group 14"/>
          <p:cNvGrpSpPr/>
          <p:nvPr/>
        </p:nvGrpSpPr>
        <p:grpSpPr>
          <a:xfrm>
            <a:off x="11264455" y="675576"/>
            <a:ext cx="484633" cy="471563"/>
            <a:chOff x="0" y="0"/>
            <a:chExt cx="484631" cy="471561"/>
          </a:xfrm>
        </p:grpSpPr>
        <p:sp>
          <p:nvSpPr>
            <p:cNvPr id="427" name="Pentagon 12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28" name="Rectangle 13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grpSp>
        <p:nvGrpSpPr>
          <p:cNvPr id="435" name="Group 2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430" name="Rectangle 6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31" name="Rectangle 7"/>
            <p:cNvSpPr/>
            <p:nvPr/>
          </p:nvSpPr>
          <p:spPr>
            <a:xfrm>
              <a:off x="4836919" y="-1"/>
              <a:ext cx="2596814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32" name="Rectangle 8"/>
            <p:cNvSpPr/>
            <p:nvPr/>
          </p:nvSpPr>
          <p:spPr>
            <a:xfrm>
              <a:off x="9773539" y="-1"/>
              <a:ext cx="2418461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33" name="Rectangle 9"/>
            <p:cNvSpPr/>
            <p:nvPr/>
          </p:nvSpPr>
          <p:spPr>
            <a:xfrm>
              <a:off x="7355079" y="-1"/>
              <a:ext cx="2418461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34" name="Rectangle 10"/>
            <p:cNvSpPr/>
            <p:nvPr/>
          </p:nvSpPr>
          <p:spPr>
            <a:xfrm>
              <a:off x="2418459" y="1"/>
              <a:ext cx="2418461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436" name="文本框 3"/>
          <p:cNvSpPr txBox="1"/>
          <p:nvPr/>
        </p:nvSpPr>
        <p:spPr>
          <a:xfrm>
            <a:off x="800099" y="620185"/>
            <a:ext cx="7363970" cy="49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>
              <a:defRPr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r>
              <a:rPr>
                <a:latin typeface="冬青黑体简体中文 W6"/>
                <a:ea typeface="冬青黑体简体中文 W6"/>
                <a:cs typeface="冬青黑体简体中文 W6"/>
                <a:sym typeface="冬青黑体简体中文 W6"/>
              </a:rPr>
              <a:t>商务扁平多彩信息图表设计</a:t>
            </a:r>
          </a:p>
        </p:txBody>
      </p:sp>
      <p:sp>
        <p:nvSpPr>
          <p:cNvPr id="437" name="矩形 1"/>
          <p:cNvSpPr/>
          <p:nvPr/>
        </p:nvSpPr>
        <p:spPr>
          <a:xfrm>
            <a:off x="-969707" y="-9281653"/>
            <a:ext cx="969707" cy="969708"/>
          </a:xfrm>
          <a:prstGeom prst="rect">
            <a:avLst/>
          </a:prstGeom>
          <a:solidFill>
            <a:srgbClr val="DF807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  <p:sp>
        <p:nvSpPr>
          <p:cNvPr id="438" name="矩形 15"/>
          <p:cNvSpPr/>
          <p:nvPr/>
        </p:nvSpPr>
        <p:spPr>
          <a:xfrm>
            <a:off x="12192000" y="-9281653"/>
            <a:ext cx="969707" cy="969708"/>
          </a:xfrm>
          <a:prstGeom prst="rect">
            <a:avLst/>
          </a:prstGeom>
          <a:solidFill>
            <a:srgbClr val="F09B1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  <p:sp>
        <p:nvSpPr>
          <p:cNvPr id="439" name="矩形 16"/>
          <p:cNvSpPr/>
          <p:nvPr/>
        </p:nvSpPr>
        <p:spPr>
          <a:xfrm>
            <a:off x="-969707" y="14849977"/>
            <a:ext cx="969707" cy="969708"/>
          </a:xfrm>
          <a:prstGeom prst="rect">
            <a:avLst/>
          </a:prstGeom>
          <a:solidFill>
            <a:srgbClr val="14AA9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  <p:sp>
        <p:nvSpPr>
          <p:cNvPr id="440" name="矩形 17"/>
          <p:cNvSpPr/>
          <p:nvPr/>
        </p:nvSpPr>
        <p:spPr>
          <a:xfrm>
            <a:off x="12192000" y="14849977"/>
            <a:ext cx="969707" cy="969708"/>
          </a:xfrm>
          <a:prstGeom prst="rect">
            <a:avLst/>
          </a:prstGeom>
          <a:solidFill>
            <a:srgbClr val="9BB95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1" cy="471561"/>
          </a:xfrm>
        </p:grpSpPr>
        <p:sp>
          <p:nvSpPr>
            <p:cNvPr id="447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48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45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1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456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451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52" name="Rectangle 12"/>
            <p:cNvSpPr/>
            <p:nvPr/>
          </p:nvSpPr>
          <p:spPr>
            <a:xfrm>
              <a:off x="4836919" y="-1"/>
              <a:ext cx="2596814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53" name="Rectangle 13"/>
            <p:cNvSpPr/>
            <p:nvPr/>
          </p:nvSpPr>
          <p:spPr>
            <a:xfrm>
              <a:off x="9773539" y="-1"/>
              <a:ext cx="2418461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54" name="Rectangle 14"/>
            <p:cNvSpPr/>
            <p:nvPr/>
          </p:nvSpPr>
          <p:spPr>
            <a:xfrm>
              <a:off x="7355079" y="-1"/>
              <a:ext cx="2418461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55" name="Rectangle 15"/>
            <p:cNvSpPr/>
            <p:nvPr/>
          </p:nvSpPr>
          <p:spPr>
            <a:xfrm>
              <a:off x="2418459" y="1"/>
              <a:ext cx="2418461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1" cy="471561"/>
          </a:xfrm>
        </p:grpSpPr>
        <p:sp>
          <p:nvSpPr>
            <p:cNvPr id="463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64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4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1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472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467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68" name="Rectangle 12"/>
            <p:cNvSpPr/>
            <p:nvPr/>
          </p:nvSpPr>
          <p:spPr>
            <a:xfrm>
              <a:off x="4836919" y="-1"/>
              <a:ext cx="2596814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69" name="Rectangle 13"/>
            <p:cNvSpPr/>
            <p:nvPr/>
          </p:nvSpPr>
          <p:spPr>
            <a:xfrm>
              <a:off x="9773539" y="-1"/>
              <a:ext cx="2418461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70" name="Rectangle 14"/>
            <p:cNvSpPr/>
            <p:nvPr/>
          </p:nvSpPr>
          <p:spPr>
            <a:xfrm>
              <a:off x="7355079" y="-1"/>
              <a:ext cx="2418461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71" name="Rectangle 15"/>
            <p:cNvSpPr/>
            <p:nvPr/>
          </p:nvSpPr>
          <p:spPr>
            <a:xfrm>
              <a:off x="2418459" y="1"/>
              <a:ext cx="2418461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473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377">
              <a:defRPr sz="32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474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6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18439" indent="-261250" defTabSz="914377">
              <a:buFont typeface="Arial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19168" indent="-304791" defTabSz="914377">
              <a:buFont typeface="Arial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37316" indent="-365750" defTabSz="914377">
              <a:buFont typeface="Arial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94505" indent="-365750" defTabSz="914377">
              <a:buFont typeface="Arial"/>
              <a:defRPr sz="32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75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914377"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1" cy="471561"/>
          </a:xfrm>
        </p:grpSpPr>
        <p:sp>
          <p:nvSpPr>
            <p:cNvPr id="482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83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48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1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491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486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87" name="Rectangle 12"/>
            <p:cNvSpPr/>
            <p:nvPr/>
          </p:nvSpPr>
          <p:spPr>
            <a:xfrm>
              <a:off x="4836919" y="-1"/>
              <a:ext cx="2596814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88" name="Rectangle 13"/>
            <p:cNvSpPr/>
            <p:nvPr/>
          </p:nvSpPr>
          <p:spPr>
            <a:xfrm>
              <a:off x="9773539" y="-1"/>
              <a:ext cx="2418461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89" name="Rectangle 14"/>
            <p:cNvSpPr/>
            <p:nvPr/>
          </p:nvSpPr>
          <p:spPr>
            <a:xfrm>
              <a:off x="7355079" y="-1"/>
              <a:ext cx="2418461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490" name="Rectangle 15"/>
            <p:cNvSpPr/>
            <p:nvPr/>
          </p:nvSpPr>
          <p:spPr>
            <a:xfrm>
              <a:off x="2418459" y="1"/>
              <a:ext cx="2418461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49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defTabSz="914377">
              <a:defRPr sz="3200"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49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1" cy="4873626"/>
          </a:xfrm>
          <a:prstGeom prst="rect">
            <a:avLst/>
          </a:prstGeom>
        </p:spPr>
        <p:txBody>
          <a:bodyPr lIns="91439" rIns="91439"/>
          <a:lstStyle/>
          <a:p>
            <a:endParaRPr/>
          </a:p>
        </p:txBody>
      </p:sp>
      <p:sp>
        <p:nvSpPr>
          <p:cNvPr id="49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9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0" indent="457189" defTabSz="914377">
              <a:buSzTx/>
              <a:buNone/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0" indent="914377" defTabSz="914377">
              <a:buSzTx/>
              <a:buNone/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0" indent="1371565" defTabSz="914377">
              <a:buSzTx/>
              <a:buNone/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0" indent="1828754" defTabSz="914377">
              <a:buSzTx/>
              <a:buNone/>
              <a:defRPr sz="16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竖排文字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1" cy="471561"/>
          </a:xfrm>
        </p:grpSpPr>
        <p:sp>
          <p:nvSpPr>
            <p:cNvPr id="501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02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50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1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510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505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06" name="Rectangle 12"/>
            <p:cNvSpPr/>
            <p:nvPr/>
          </p:nvSpPr>
          <p:spPr>
            <a:xfrm>
              <a:off x="4836919" y="-1"/>
              <a:ext cx="2596814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07" name="Rectangle 13"/>
            <p:cNvSpPr/>
            <p:nvPr/>
          </p:nvSpPr>
          <p:spPr>
            <a:xfrm>
              <a:off x="9773539" y="-1"/>
              <a:ext cx="2418461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08" name="Rectangle 14"/>
            <p:cNvSpPr/>
            <p:nvPr/>
          </p:nvSpPr>
          <p:spPr>
            <a:xfrm>
              <a:off x="7355079" y="-1"/>
              <a:ext cx="2418461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09" name="Rectangle 15"/>
            <p:cNvSpPr/>
            <p:nvPr/>
          </p:nvSpPr>
          <p:spPr>
            <a:xfrm>
              <a:off x="2418459" y="1"/>
              <a:ext cx="2418461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511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512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40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23881" indent="-266692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34408" indent="-320031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27156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84345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垂直排列标题与&#10;文本">
    <p:bg>
      <p:bgPr>
        <a:gradFill flip="none" rotWithShape="1">
          <a:gsLst>
            <a:gs pos="0">
              <a:srgbClr val="FFFFFF"/>
            </a:gs>
            <a:gs pos="81000">
              <a:srgbClr val="F2F2F2"/>
            </a:gs>
            <a:gs pos="100000">
              <a:srgbClr val="F2F2F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roup 6"/>
          <p:cNvGrpSpPr/>
          <p:nvPr/>
        </p:nvGrpSpPr>
        <p:grpSpPr>
          <a:xfrm>
            <a:off x="11264455" y="675576"/>
            <a:ext cx="484633" cy="471563"/>
            <a:chOff x="0" y="0"/>
            <a:chExt cx="484631" cy="471561"/>
          </a:xfrm>
        </p:grpSpPr>
        <p:sp>
          <p:nvSpPr>
            <p:cNvPr id="519" name="Pentagon 7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20" name="Rectangle 8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0F807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52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1655" y="675576"/>
            <a:ext cx="404521" cy="3200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528" name="Group 10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523" name="Rectangle 11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rgbClr val="DF807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24" name="Rectangle 12"/>
            <p:cNvSpPr/>
            <p:nvPr/>
          </p:nvSpPr>
          <p:spPr>
            <a:xfrm>
              <a:off x="4836919" y="-1"/>
              <a:ext cx="2596814" cy="132465"/>
            </a:xfrm>
            <a:prstGeom prst="rect">
              <a:avLst/>
            </a:prstGeom>
            <a:solidFill>
              <a:srgbClr val="9BB9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25" name="Rectangle 13"/>
            <p:cNvSpPr/>
            <p:nvPr/>
          </p:nvSpPr>
          <p:spPr>
            <a:xfrm>
              <a:off x="9773539" y="-1"/>
              <a:ext cx="2418461" cy="132465"/>
            </a:xfrm>
            <a:prstGeom prst="rect">
              <a:avLst/>
            </a:prstGeom>
            <a:solidFill>
              <a:srgbClr val="98A8B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26" name="Rectangle 14"/>
            <p:cNvSpPr/>
            <p:nvPr/>
          </p:nvSpPr>
          <p:spPr>
            <a:xfrm>
              <a:off x="7355079" y="-1"/>
              <a:ext cx="2418461" cy="132465"/>
            </a:xfrm>
            <a:prstGeom prst="rect">
              <a:avLst/>
            </a:prstGeom>
            <a:solidFill>
              <a:srgbClr val="F09B1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  <p:sp>
          <p:nvSpPr>
            <p:cNvPr id="527" name="Rectangle 15"/>
            <p:cNvSpPr/>
            <p:nvPr/>
          </p:nvSpPr>
          <p:spPr>
            <a:xfrm>
              <a:off x="2418459" y="1"/>
              <a:ext cx="2418461" cy="132463"/>
            </a:xfrm>
            <a:prstGeom prst="rect">
              <a:avLst/>
            </a:prstGeom>
            <a:solidFill>
              <a:srgbClr val="14AA9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  <a:latin typeface="冬青黑体简体中文 W3"/>
                  <a:ea typeface="冬青黑体简体中文 W3"/>
                  <a:cs typeface="冬青黑体简体中文 W3"/>
                  <a:sym typeface="冬青黑体简体中文 W3"/>
                </a:defRPr>
              </a:pPr>
              <a:endParaRPr/>
            </a:p>
          </p:txBody>
        </p:sp>
      </p:grpSp>
      <p:sp>
        <p:nvSpPr>
          <p:cNvPr id="529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1" cy="5811841"/>
          </a:xfrm>
          <a:prstGeom prst="rect">
            <a:avLst/>
          </a:prstGeom>
        </p:spPr>
        <p:txBody>
          <a:bodyPr>
            <a:normAutofit/>
          </a:bodyPr>
          <a:lstStyle>
            <a:lvl1pPr defTabSz="914377">
              <a:defRPr>
                <a:solidFill>
                  <a:srgbClr val="5A6E82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r>
              <a:t>标题文本</a:t>
            </a:r>
          </a:p>
        </p:txBody>
      </p:sp>
      <p:sp>
        <p:nvSpPr>
          <p:cNvPr id="530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1" cy="5811841"/>
          </a:xfrm>
          <a:prstGeom prst="rect">
            <a:avLst/>
          </a:prstGeom>
        </p:spPr>
        <p:txBody>
          <a:bodyPr>
            <a:normAutofit/>
          </a:bodyPr>
          <a:lstStyle>
            <a:lvl1pPr marL="228593" indent="-228593" defTabSz="914377">
              <a:buSzPct val="100000"/>
              <a:buFont typeface="Arial"/>
              <a:buChar char="•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  <a:lvl2pPr marL="723881" indent="-266692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2pPr>
            <a:lvl3pPr marL="1234408" indent="-320031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3pPr>
            <a:lvl4pPr marL="1727156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4pPr>
            <a:lvl5pPr marL="2184345" indent="-355590" defTabSz="914377">
              <a:buFont typeface="Arial"/>
              <a:defRPr sz="2800">
                <a:solidFill>
                  <a:srgbClr val="5A6E82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054100" y="543636"/>
            <a:ext cx="5041900" cy="685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/>
            </a:lvl1pPr>
            <a:lvl2pPr marL="876300" indent="-419100">
              <a:defRPr sz="4400" b="1"/>
            </a:lvl2pPr>
            <a:lvl3pPr marL="1417319" indent="-502919">
              <a:defRPr sz="4400" b="1"/>
            </a:lvl3pPr>
            <a:lvl4pPr marL="1930400" indent="-558800">
              <a:defRPr sz="4400" b="1"/>
            </a:lvl4pPr>
            <a:lvl5pPr marL="2387600" indent="-558800">
              <a:defRPr sz="4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课程目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5041901" cy="685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/>
            </a:lvl1pPr>
            <a:lvl2pPr marL="876300" indent="-419100">
              <a:defRPr sz="4400" b="1"/>
            </a:lvl2pPr>
            <a:lvl3pPr marL="1417319" indent="-502919">
              <a:defRPr sz="4400" b="1"/>
            </a:lvl3pPr>
            <a:lvl4pPr marL="1930400" indent="-558800">
              <a:defRPr sz="4400" b="1"/>
            </a:lvl4pPr>
            <a:lvl5pPr marL="2387600" indent="-558800">
              <a:defRPr sz="4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矩形 9"/>
          <p:cNvSpPr/>
          <p:nvPr/>
        </p:nvSpPr>
        <p:spPr>
          <a:xfrm>
            <a:off x="0" y="1393020"/>
            <a:ext cx="12192000" cy="152401"/>
          </a:xfrm>
          <a:prstGeom prst="rect">
            <a:avLst/>
          </a:prstGeom>
          <a:solidFill>
            <a:srgbClr val="FF99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6"/>
          <p:cNvSpPr/>
          <p:nvPr/>
        </p:nvSpPr>
        <p:spPr>
          <a:xfrm>
            <a:off x="0" y="1417472"/>
            <a:ext cx="12192000" cy="152401"/>
          </a:xfrm>
          <a:prstGeom prst="rect">
            <a:avLst/>
          </a:prstGeom>
          <a:solidFill>
            <a:srgbClr val="FF99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正文级别 1…"/>
          <p:cNvSpPr txBox="1">
            <a:spLocks noGrp="1"/>
          </p:cNvSpPr>
          <p:nvPr>
            <p:ph type="body" idx="1"/>
          </p:nvPr>
        </p:nvSpPr>
        <p:spPr>
          <a:xfrm>
            <a:off x="1054100" y="1856096"/>
            <a:ext cx="10071100" cy="450025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矩形 9"/>
          <p:cNvSpPr/>
          <p:nvPr/>
        </p:nvSpPr>
        <p:spPr>
          <a:xfrm>
            <a:off x="1054100" y="-2"/>
            <a:ext cx="2882900" cy="1057276"/>
          </a:xfrm>
          <a:prstGeom prst="rect">
            <a:avLst/>
          </a:prstGeom>
          <a:solidFill>
            <a:srgbClr val="FF99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课程总结页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96729" y="191177"/>
            <a:ext cx="2928939" cy="4556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Picture 1" descr="Picture 1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15701" y="1"/>
            <a:ext cx="4087632" cy="2515592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1"/>
            <a:ext cx="343903" cy="358141"/>
          </a:xfrm>
          <a:prstGeom prst="rect">
            <a:avLst/>
          </a:prstGeom>
        </p:spPr>
        <p:txBody>
          <a:bodyPr anchor="t"/>
          <a:lstStyle>
            <a:lvl1pPr algn="l"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14"/>
          <p:cNvGrpSpPr/>
          <p:nvPr/>
        </p:nvGrpSpPr>
        <p:grpSpPr>
          <a:xfrm>
            <a:off x="11264455" y="675576"/>
            <a:ext cx="484633" cy="471563"/>
            <a:chOff x="0" y="0"/>
            <a:chExt cx="484631" cy="471561"/>
          </a:xfrm>
        </p:grpSpPr>
        <p:sp>
          <p:nvSpPr>
            <p:cNvPr id="79" name="Pentagon 12"/>
            <p:cNvSpPr/>
            <p:nvPr/>
          </p:nvSpPr>
          <p:spPr>
            <a:xfrm rot="5400000">
              <a:off x="33191" y="20121"/>
              <a:ext cx="418250" cy="484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083" y="0"/>
                  </a:lnTo>
                  <a:lnTo>
                    <a:pt x="21600" y="10800"/>
                  </a:lnTo>
                  <a:lnTo>
                    <a:pt x="16083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0" name="Rectangle 13"/>
            <p:cNvSpPr/>
            <p:nvPr/>
          </p:nvSpPr>
          <p:spPr>
            <a:xfrm>
              <a:off x="0" y="0"/>
              <a:ext cx="484632" cy="106624"/>
            </a:xfrm>
            <a:prstGeom prst="rect">
              <a:avLst/>
            </a:prstGeom>
            <a:solidFill>
              <a:srgbClr val="7D891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41964" y="675576"/>
            <a:ext cx="343903" cy="358141"/>
          </a:xfrm>
          <a:prstGeom prst="rect">
            <a:avLst/>
          </a:prstGeom>
        </p:spPr>
        <p:txBody>
          <a:bodyPr anchor="t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grpSp>
        <p:nvGrpSpPr>
          <p:cNvPr id="88" name="Group 2"/>
          <p:cNvGrpSpPr/>
          <p:nvPr/>
        </p:nvGrpSpPr>
        <p:grpSpPr>
          <a:xfrm>
            <a:off x="-1" y="6725538"/>
            <a:ext cx="12192001" cy="132464"/>
            <a:chOff x="0" y="0"/>
            <a:chExt cx="12191999" cy="132463"/>
          </a:xfrm>
        </p:grpSpPr>
        <p:sp>
          <p:nvSpPr>
            <p:cNvPr id="83" name="Rectangle 6"/>
            <p:cNvSpPr/>
            <p:nvPr/>
          </p:nvSpPr>
          <p:spPr>
            <a:xfrm>
              <a:off x="-1" y="1"/>
              <a:ext cx="2418461" cy="132463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Rectangle 7"/>
            <p:cNvSpPr/>
            <p:nvPr/>
          </p:nvSpPr>
          <p:spPr>
            <a:xfrm>
              <a:off x="4836919" y="-1"/>
              <a:ext cx="2596814" cy="132465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" name="Rectangle 8"/>
            <p:cNvSpPr/>
            <p:nvPr/>
          </p:nvSpPr>
          <p:spPr>
            <a:xfrm>
              <a:off x="9773539" y="-1"/>
              <a:ext cx="2418461" cy="132465"/>
            </a:xfrm>
            <a:prstGeom prst="rect">
              <a:avLst/>
            </a:prstGeom>
            <a:solidFill>
              <a:srgbClr val="FEDB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6" name="Rectangle 9"/>
            <p:cNvSpPr/>
            <p:nvPr/>
          </p:nvSpPr>
          <p:spPr>
            <a:xfrm>
              <a:off x="7355079" y="-1"/>
              <a:ext cx="2418461" cy="13246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7" name="Rectangle 10"/>
            <p:cNvSpPr/>
            <p:nvPr/>
          </p:nvSpPr>
          <p:spPr>
            <a:xfrm>
              <a:off x="2418459" y="1"/>
              <a:ext cx="2418461" cy="132463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9" name="文本框 3"/>
          <p:cNvSpPr txBox="1"/>
          <p:nvPr/>
        </p:nvSpPr>
        <p:spPr>
          <a:xfrm>
            <a:off x="800099" y="620185"/>
            <a:ext cx="7363970" cy="497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200">
                <a:solidFill>
                  <a:schemeClr val="accent5"/>
                </a:solidFill>
                <a:latin typeface="冬青黑体简体中文 W6"/>
                <a:ea typeface="冬青黑体简体中文 W6"/>
                <a:cs typeface="冬青黑体简体中文 W6"/>
                <a:sym typeface="冬青黑体简体中文 W6"/>
              </a:defRPr>
            </a:lvl1pPr>
          </a:lstStyle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rPr>
                <a:latin typeface="冬青黑体简体中文 W6"/>
                <a:ea typeface="冬青黑体简体中文 W6"/>
                <a:cs typeface="冬青黑体简体中文 W6"/>
                <a:sym typeface="冬青黑体简体中文 W6"/>
              </a:rPr>
              <a:t>商务扁平多彩信息图表设计</a:t>
            </a:r>
          </a:p>
        </p:txBody>
      </p:sp>
      <p:sp>
        <p:nvSpPr>
          <p:cNvPr id="90" name="矩形 1"/>
          <p:cNvSpPr/>
          <p:nvPr/>
        </p:nvSpPr>
        <p:spPr>
          <a:xfrm>
            <a:off x="-969707" y="-9281653"/>
            <a:ext cx="969707" cy="96970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1" name="矩形 15"/>
          <p:cNvSpPr/>
          <p:nvPr/>
        </p:nvSpPr>
        <p:spPr>
          <a:xfrm>
            <a:off x="12192000" y="-9281653"/>
            <a:ext cx="969707" cy="969708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2" name="矩形 16"/>
          <p:cNvSpPr/>
          <p:nvPr/>
        </p:nvSpPr>
        <p:spPr>
          <a:xfrm>
            <a:off x="-969707" y="14849977"/>
            <a:ext cx="969707" cy="96970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3" name="矩形 17"/>
          <p:cNvSpPr/>
          <p:nvPr/>
        </p:nvSpPr>
        <p:spPr>
          <a:xfrm>
            <a:off x="12192000" y="14849977"/>
            <a:ext cx="969707" cy="969708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5"/>
          <p:cNvSpPr/>
          <p:nvPr/>
        </p:nvSpPr>
        <p:spPr>
          <a:xfrm>
            <a:off x="0" y="1401928"/>
            <a:ext cx="12192000" cy="152401"/>
          </a:xfrm>
          <a:prstGeom prst="rect">
            <a:avLst/>
          </a:prstGeom>
          <a:solidFill>
            <a:srgbClr val="FF993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1pPr>
      <a:lvl2pPr marL="6858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2pPr>
      <a:lvl3pPr marL="1188719" marR="0" indent="-27431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3pPr>
      <a:lvl4pPr marL="1676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4pPr>
      <a:lvl5pPr marL="21336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5pPr>
      <a:lvl6pPr marL="25908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6pPr>
      <a:lvl7pPr marL="30480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7pPr>
      <a:lvl8pPr marL="35052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8pPr>
      <a:lvl9pPr marL="3962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/>
          <a:ea typeface="微软雅黑"/>
          <a:cs typeface="微软雅黑"/>
          <a:sym typeface="微软雅黑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内容占位符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72000"/>
              </a:lnSpc>
              <a:defRPr sz="4200"/>
            </a:pPr>
            <a:r>
              <a:t>第2讲  反射机制和设计模式</a:t>
            </a:r>
          </a:p>
        </p:txBody>
      </p:sp>
      <p:sp>
        <p:nvSpPr>
          <p:cNvPr id="540" name="内容占位符 3"/>
          <p:cNvSpPr txBox="1"/>
          <p:nvPr/>
        </p:nvSpPr>
        <p:spPr>
          <a:xfrm>
            <a:off x="2599870" y="2459301"/>
            <a:ext cx="7175501" cy="731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 sz="20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——高性能PHP应用开发之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MH_Others_1"/>
          <p:cNvSpPr/>
          <p:nvPr/>
        </p:nvSpPr>
        <p:spPr>
          <a:xfrm>
            <a:off x="3413578" y="3118998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3" name="MH_Entry_1"/>
          <p:cNvSpPr txBox="1"/>
          <p:nvPr/>
        </p:nvSpPr>
        <p:spPr>
          <a:xfrm>
            <a:off x="4089894" y="2673476"/>
            <a:ext cx="4688529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2000" spc="200">
                <a:latin typeface="华文细黑"/>
                <a:ea typeface="华文细黑"/>
                <a:cs typeface="华文细黑"/>
                <a:sym typeface="华文细黑"/>
              </a:defRPr>
            </a:lvl1pPr>
          </a:lstStyle>
          <a:p>
            <a:r>
              <a:t>反射API</a:t>
            </a:r>
          </a:p>
        </p:txBody>
      </p:sp>
      <p:sp>
        <p:nvSpPr>
          <p:cNvPr id="594" name="MH_Others_2"/>
          <p:cNvSpPr/>
          <p:nvPr/>
        </p:nvSpPr>
        <p:spPr>
          <a:xfrm flipH="1">
            <a:off x="3890131" y="2740808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5" name="MH_Number_1"/>
          <p:cNvSpPr txBox="1"/>
          <p:nvPr/>
        </p:nvSpPr>
        <p:spPr>
          <a:xfrm>
            <a:off x="3413578" y="2788484"/>
            <a:ext cx="534425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1</a:t>
            </a:r>
          </a:p>
        </p:txBody>
      </p:sp>
      <p:sp>
        <p:nvSpPr>
          <p:cNvPr id="596" name="MH_Others_3"/>
          <p:cNvSpPr/>
          <p:nvPr/>
        </p:nvSpPr>
        <p:spPr>
          <a:xfrm>
            <a:off x="3413578" y="4147987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7" name="MH_Entry_2"/>
          <p:cNvSpPr txBox="1"/>
          <p:nvPr/>
        </p:nvSpPr>
        <p:spPr>
          <a:xfrm>
            <a:off x="4089894" y="3702465"/>
            <a:ext cx="4688529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2000" b="1">
                <a:solidFill>
                  <a:srgbClr val="C00000"/>
                </a:solidFill>
              </a:defRPr>
            </a:lvl1pPr>
          </a:lstStyle>
          <a:p>
            <a:r>
              <a:t>设计模式</a:t>
            </a:r>
          </a:p>
        </p:txBody>
      </p:sp>
      <p:sp>
        <p:nvSpPr>
          <p:cNvPr id="598" name="MH_Others_4"/>
          <p:cNvSpPr/>
          <p:nvPr/>
        </p:nvSpPr>
        <p:spPr>
          <a:xfrm flipH="1">
            <a:off x="3890131" y="3769796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9" name="MH_Number_2"/>
          <p:cNvSpPr txBox="1"/>
          <p:nvPr/>
        </p:nvSpPr>
        <p:spPr>
          <a:xfrm>
            <a:off x="3413578" y="3817472"/>
            <a:ext cx="534425" cy="391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2</a:t>
            </a:r>
          </a:p>
        </p:txBody>
      </p:sp>
      <p:sp>
        <p:nvSpPr>
          <p:cNvPr id="600" name="MH_Others_5"/>
          <p:cNvSpPr txBox="1"/>
          <p:nvPr/>
        </p:nvSpPr>
        <p:spPr>
          <a:xfrm>
            <a:off x="5322106" y="699531"/>
            <a:ext cx="154778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>
                <a:solidFill>
                  <a:srgbClr val="FF3B0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 录</a:t>
            </a:r>
          </a:p>
        </p:txBody>
      </p:sp>
      <p:sp>
        <p:nvSpPr>
          <p:cNvPr id="601" name="MH_Others_6"/>
          <p:cNvSpPr txBox="1"/>
          <p:nvPr/>
        </p:nvSpPr>
        <p:spPr>
          <a:xfrm>
            <a:off x="4249284" y="1348887"/>
            <a:ext cx="369343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spc="400">
                <a:solidFill>
                  <a:srgbClr val="DDDDD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>
            <a:lvl1pPr defTabSz="694944">
              <a:spcBef>
                <a:spcPts val="700"/>
              </a:spcBef>
              <a:defRPr sz="3343"/>
            </a:lvl1pPr>
          </a:lstStyle>
          <a:p>
            <a:r>
              <a:t>设计模式</a:t>
            </a:r>
          </a:p>
        </p:txBody>
      </p:sp>
      <p:sp>
        <p:nvSpPr>
          <p:cNvPr id="604" name="矩形 3"/>
          <p:cNvSpPr txBox="1"/>
          <p:nvPr/>
        </p:nvSpPr>
        <p:spPr>
          <a:xfrm>
            <a:off x="917620" y="1639679"/>
            <a:ext cx="10174451" cy="4714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457200">
              <a:lnSpc>
                <a:spcPct val="150000"/>
              </a:lnSpc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设计模式（Design pattern）是一套被反复使用、多数人知晓的、经过分类编目的、代码设计经验的总结；使用设计模式是为了可重用代码、让代码更容易被他人理解、保证代码可靠性。总体来说设计模式分为三大类：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创建型模式，共5种：工厂方法模式、抽象工厂模式、单例模式、建造者模式、原型模式。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结构型模式，共7种：适配器模式、装饰器模式、代理模式、外观模式、桥接模式、组合模式、享元模式。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行为型模式，共11种：策略模式、模板方法模式、观察者模式、迭代子模式、责任链模式、命令模式、备忘录模式、状态模式、访问者模式、中介者模式、解释器模式。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>
            <a:lvl1pPr defTabSz="694944">
              <a:spcBef>
                <a:spcPts val="700"/>
              </a:spcBef>
              <a:defRPr sz="3343"/>
            </a:lvl1pPr>
          </a:lstStyle>
          <a:p>
            <a:r>
              <a:t>设计模式</a:t>
            </a:r>
          </a:p>
        </p:txBody>
      </p:sp>
      <p:pic>
        <p:nvPicPr>
          <p:cNvPr id="607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23438" y="516339"/>
            <a:ext cx="5233877" cy="63416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2" y="516339"/>
            <a:ext cx="8544430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依赖注入（</a:t>
            </a:r>
            <a:r>
              <a:rPr>
                <a:solidFill>
                  <a:srgbClr val="C00000"/>
                </a:solidFill>
              </a:rPr>
              <a:t>D</a:t>
            </a:r>
            <a:r>
              <a:t>ependency </a:t>
            </a:r>
            <a:r>
              <a:rPr>
                <a:solidFill>
                  <a:srgbClr val="C00000"/>
                </a:solidFill>
              </a:rPr>
              <a:t>I</a:t>
            </a:r>
            <a:r>
              <a:t>nject）</a:t>
            </a:r>
          </a:p>
        </p:txBody>
      </p:sp>
      <p:sp>
        <p:nvSpPr>
          <p:cNvPr id="610" name="矩形 3"/>
          <p:cNvSpPr txBox="1"/>
          <p:nvPr/>
        </p:nvSpPr>
        <p:spPr>
          <a:xfrm>
            <a:off x="917620" y="1639679"/>
            <a:ext cx="10174451" cy="332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/>
              <a:t>简介：当一个类的实例需要另一个类的实例协助时，在传统的程序设计过程中，通常</a:t>
            </a:r>
            <a:r>
              <a:rPr dirty="0">
                <a:solidFill>
                  <a:srgbClr val="C00000"/>
                </a:solidFill>
              </a:rPr>
              <a:t>由调用者来创建被调用者的实例</a:t>
            </a:r>
            <a:r>
              <a:rPr dirty="0"/>
              <a:t>。而采用依赖注入的方式，创建被调用者的工作不再由调用者来完成，因此叫</a:t>
            </a:r>
            <a:r>
              <a:rPr b="1" dirty="0">
                <a:solidFill>
                  <a:srgbClr val="C00000"/>
                </a:solidFill>
              </a:rPr>
              <a:t>控制反转（Inverse Of Control）</a:t>
            </a:r>
            <a:r>
              <a:rPr dirty="0"/>
              <a:t>，</a:t>
            </a:r>
            <a:r>
              <a:rPr b="1" dirty="0" err="1">
                <a:solidFill>
                  <a:srgbClr val="C00000"/>
                </a:solidFill>
              </a:rPr>
              <a:t>创建被调用者的实例的工作由IOC容器来完成</a:t>
            </a:r>
            <a:r>
              <a:rPr dirty="0" err="1"/>
              <a:t>，然后注入调用者，因此也称为依赖注入</a:t>
            </a:r>
            <a:r>
              <a:rPr dirty="0"/>
              <a:t>。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使用场景：Laravel框架大量使用了依赖注入机制</a:t>
            </a:r>
            <a:r>
              <a:rPr dirty="0"/>
              <a:t>。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实现原理：创建</a:t>
            </a:r>
            <a:r>
              <a:rPr b="1" dirty="0" err="1">
                <a:solidFill>
                  <a:srgbClr val="C00000"/>
                </a:solidFill>
              </a:rPr>
              <a:t>IOC容器</a:t>
            </a:r>
            <a:r>
              <a:rPr dirty="0" err="1"/>
              <a:t>管理注入类，</a:t>
            </a:r>
            <a:r>
              <a:rPr b="1" dirty="0" err="1" smtClean="0">
                <a:solidFill>
                  <a:srgbClr val="C00000"/>
                </a:solidFill>
              </a:rPr>
              <a:t>闭包函数</a:t>
            </a:r>
            <a:r>
              <a:rPr dirty="0" smtClean="0"/>
              <a:t>。</a:t>
            </a:r>
            <a:endParaRPr dirty="0"/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dirty="0" err="1"/>
              <a:t>参考代码</a:t>
            </a:r>
            <a:r>
              <a:rPr dirty="0"/>
              <a:t>：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2" y="516339"/>
            <a:ext cx="8544430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依赖注入（</a:t>
            </a:r>
            <a:r>
              <a:rPr>
                <a:solidFill>
                  <a:srgbClr val="C00000"/>
                </a:solidFill>
              </a:rPr>
              <a:t>D</a:t>
            </a:r>
            <a:r>
              <a:t>ependency </a:t>
            </a:r>
            <a:r>
              <a:rPr>
                <a:solidFill>
                  <a:srgbClr val="C00000"/>
                </a:solidFill>
              </a:rPr>
              <a:t>I</a:t>
            </a:r>
            <a:r>
              <a:t>nject）</a:t>
            </a:r>
          </a:p>
        </p:txBody>
      </p:sp>
      <p:pic>
        <p:nvPicPr>
          <p:cNvPr id="613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7040" y="1909204"/>
            <a:ext cx="5686453" cy="1113598"/>
          </a:xfrm>
          <a:prstGeom prst="rect">
            <a:avLst/>
          </a:prstGeom>
          <a:ln w="12700">
            <a:miter lim="400000"/>
          </a:ln>
        </p:spPr>
      </p:pic>
      <p:pic>
        <p:nvPicPr>
          <p:cNvPr id="614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54196" y="1963765"/>
            <a:ext cx="5770384" cy="10044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15" name="图片 5" descr="图片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45711" y="3729864"/>
            <a:ext cx="6597072" cy="26691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2" y="516339"/>
            <a:ext cx="8544430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依赖注入（</a:t>
            </a:r>
            <a:r>
              <a:rPr>
                <a:solidFill>
                  <a:srgbClr val="C00000"/>
                </a:solidFill>
              </a:rPr>
              <a:t>D</a:t>
            </a:r>
            <a:r>
              <a:t>ependency </a:t>
            </a:r>
            <a:r>
              <a:rPr>
                <a:solidFill>
                  <a:srgbClr val="C00000"/>
                </a:solidFill>
              </a:rPr>
              <a:t>I</a:t>
            </a:r>
            <a:r>
              <a:t>nject）</a:t>
            </a:r>
          </a:p>
        </p:txBody>
      </p:sp>
      <p:pic>
        <p:nvPicPr>
          <p:cNvPr id="618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9428" y="1649958"/>
            <a:ext cx="6208102" cy="2657344"/>
          </a:xfrm>
          <a:prstGeom prst="rect">
            <a:avLst/>
          </a:prstGeom>
          <a:ln w="12700">
            <a:miter lim="400000"/>
          </a:ln>
        </p:spPr>
      </p:pic>
      <p:pic>
        <p:nvPicPr>
          <p:cNvPr id="619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3065" y="4307301"/>
            <a:ext cx="3923809" cy="2219049"/>
          </a:xfrm>
          <a:prstGeom prst="rect">
            <a:avLst/>
          </a:prstGeom>
          <a:ln w="12700">
            <a:miter lim="400000"/>
          </a:ln>
        </p:spPr>
      </p:pic>
      <p:pic>
        <p:nvPicPr>
          <p:cNvPr id="620" name="图片 6" descr="图片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25097" y="4307301"/>
            <a:ext cx="3516979" cy="1709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2" y="516339"/>
            <a:ext cx="8544430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依赖注入（</a:t>
            </a:r>
            <a:r>
              <a:rPr>
                <a:solidFill>
                  <a:srgbClr val="C00000"/>
                </a:solidFill>
              </a:rPr>
              <a:t>D</a:t>
            </a:r>
            <a:r>
              <a:t>ependency </a:t>
            </a:r>
            <a:r>
              <a:rPr>
                <a:solidFill>
                  <a:srgbClr val="C00000"/>
                </a:solidFill>
              </a:rPr>
              <a:t>I</a:t>
            </a:r>
            <a:r>
              <a:t>nject）</a:t>
            </a:r>
          </a:p>
        </p:txBody>
      </p:sp>
      <p:pic>
        <p:nvPicPr>
          <p:cNvPr id="623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8017" y="1722759"/>
            <a:ext cx="6983639" cy="3578111"/>
          </a:xfrm>
          <a:prstGeom prst="rect">
            <a:avLst/>
          </a:prstGeom>
          <a:ln w="12700">
            <a:miter lim="400000"/>
          </a:ln>
        </p:spPr>
      </p:pic>
      <p:pic>
        <p:nvPicPr>
          <p:cNvPr id="624" name="图片 4" descr="图片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941698" y="5000066"/>
            <a:ext cx="4739959" cy="14286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>
            <a:lvl1pPr defTabSz="694944">
              <a:spcBef>
                <a:spcPts val="700"/>
              </a:spcBef>
              <a:defRPr sz="3343"/>
            </a:lvl1pPr>
          </a:lstStyle>
          <a:p>
            <a:r>
              <a:t>简单工厂模式</a:t>
            </a:r>
          </a:p>
        </p:txBody>
      </p:sp>
      <p:sp>
        <p:nvSpPr>
          <p:cNvPr id="627" name="矩形 3"/>
          <p:cNvSpPr txBox="1"/>
          <p:nvPr/>
        </p:nvSpPr>
        <p:spPr>
          <a:xfrm>
            <a:off x="917620" y="1639679"/>
            <a:ext cx="10174451" cy="303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基本思想：提供获取某个对象实例的一个接口，同时使调用代码避免确定实例化基类的步骤。 工厂模式实际上就是建立一个统一的类实例化的函数接口，统一调用，统一控制。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应用场景：针对不同缓存类型，建立统一的构建工厂。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实现原理：分别创建各个具体类，创建工厂类提供静态方法实现各具体类的实例化。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参考代码：</a:t>
            </a:r>
          </a:p>
        </p:txBody>
      </p:sp>
      <p:pic>
        <p:nvPicPr>
          <p:cNvPr id="62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753" y="4643513"/>
            <a:ext cx="4303898" cy="141273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9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70068" y="4188378"/>
            <a:ext cx="5667691" cy="24642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>
            <a:lvl1pPr defTabSz="694944">
              <a:spcBef>
                <a:spcPts val="700"/>
              </a:spcBef>
              <a:defRPr sz="3343"/>
            </a:lvl1pPr>
          </a:lstStyle>
          <a:p>
            <a:r>
              <a:t>单例模式</a:t>
            </a:r>
          </a:p>
        </p:txBody>
      </p:sp>
      <p:sp>
        <p:nvSpPr>
          <p:cNvPr id="632" name="矩形 3"/>
          <p:cNvSpPr txBox="1"/>
          <p:nvPr/>
        </p:nvSpPr>
        <p:spPr>
          <a:xfrm>
            <a:off x="917620" y="1639679"/>
            <a:ext cx="10174451" cy="258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基本思想：通过提供自身共享实例的访问，单例设计模式用于限制特定对象只能被创建一次。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使用场景：数据库连接池的实例化。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实现原理：定义构造方法为private类型，定义静态属性保存已经实例化的对象。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参考代码：</a:t>
            </a:r>
          </a:p>
        </p:txBody>
      </p:sp>
      <p:pic>
        <p:nvPicPr>
          <p:cNvPr id="633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8099" y="3703130"/>
            <a:ext cx="4885715" cy="29238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>
            <a:lvl1pPr defTabSz="694944">
              <a:spcBef>
                <a:spcPts val="700"/>
              </a:spcBef>
              <a:defRPr sz="3343"/>
            </a:lvl1pPr>
          </a:lstStyle>
          <a:p>
            <a:r>
              <a:t>观察者模式</a:t>
            </a:r>
          </a:p>
        </p:txBody>
      </p:sp>
      <p:sp>
        <p:nvSpPr>
          <p:cNvPr id="636" name="矩形 3"/>
          <p:cNvSpPr txBox="1"/>
          <p:nvPr/>
        </p:nvSpPr>
        <p:spPr>
          <a:xfrm>
            <a:off x="917620" y="1639679"/>
            <a:ext cx="10373233" cy="31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基本思想：能够更便利地创建和查看目标对象状态的对象，并且提供和核心对象非耦合的置顶功能性。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使用场景：订单完成后，执行后续多种操作。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实现原理：每一种后续操作抽象成类中的方法，为目标类添加观察者，循环遍历观察者，执行观察者的方法。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参考代码：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MH_Others_1"/>
          <p:cNvSpPr/>
          <p:nvPr/>
        </p:nvSpPr>
        <p:spPr>
          <a:xfrm>
            <a:off x="3413578" y="3207898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3" name="MH_Entry_1"/>
          <p:cNvSpPr txBox="1"/>
          <p:nvPr/>
        </p:nvSpPr>
        <p:spPr>
          <a:xfrm>
            <a:off x="4089894" y="2762376"/>
            <a:ext cx="4688529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2000" spc="200">
                <a:latin typeface="华文细黑"/>
                <a:ea typeface="华文细黑"/>
                <a:cs typeface="华文细黑"/>
                <a:sym typeface="华文细黑"/>
              </a:defRPr>
            </a:lvl1pPr>
          </a:lstStyle>
          <a:p>
            <a:r>
              <a:t>反射API</a:t>
            </a:r>
          </a:p>
        </p:txBody>
      </p:sp>
      <p:sp>
        <p:nvSpPr>
          <p:cNvPr id="544" name="MH_Others_2"/>
          <p:cNvSpPr/>
          <p:nvPr/>
        </p:nvSpPr>
        <p:spPr>
          <a:xfrm flipH="1">
            <a:off x="3890131" y="2829708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5" name="MH_Number_1"/>
          <p:cNvSpPr txBox="1"/>
          <p:nvPr/>
        </p:nvSpPr>
        <p:spPr>
          <a:xfrm>
            <a:off x="3413578" y="2877384"/>
            <a:ext cx="534425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1</a:t>
            </a:r>
          </a:p>
        </p:txBody>
      </p:sp>
      <p:sp>
        <p:nvSpPr>
          <p:cNvPr id="546" name="MH_Others_3"/>
          <p:cNvSpPr/>
          <p:nvPr/>
        </p:nvSpPr>
        <p:spPr>
          <a:xfrm>
            <a:off x="3413578" y="4236887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7" name="MH_Entry_2"/>
          <p:cNvSpPr txBox="1"/>
          <p:nvPr/>
        </p:nvSpPr>
        <p:spPr>
          <a:xfrm>
            <a:off x="4089894" y="3791365"/>
            <a:ext cx="4688529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2000"/>
            </a:lvl1pPr>
          </a:lstStyle>
          <a:p>
            <a:r>
              <a:t>设计模式</a:t>
            </a:r>
          </a:p>
        </p:txBody>
      </p:sp>
      <p:sp>
        <p:nvSpPr>
          <p:cNvPr id="548" name="MH_Others_4"/>
          <p:cNvSpPr/>
          <p:nvPr/>
        </p:nvSpPr>
        <p:spPr>
          <a:xfrm flipH="1">
            <a:off x="3890131" y="3858696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9" name="MH_Number_2"/>
          <p:cNvSpPr txBox="1"/>
          <p:nvPr/>
        </p:nvSpPr>
        <p:spPr>
          <a:xfrm>
            <a:off x="3413578" y="3906372"/>
            <a:ext cx="534425" cy="391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2</a:t>
            </a:r>
          </a:p>
        </p:txBody>
      </p:sp>
      <p:sp>
        <p:nvSpPr>
          <p:cNvPr id="550" name="MH_Others_5"/>
          <p:cNvSpPr txBox="1"/>
          <p:nvPr/>
        </p:nvSpPr>
        <p:spPr>
          <a:xfrm>
            <a:off x="5322106" y="699531"/>
            <a:ext cx="154778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>
                <a:solidFill>
                  <a:srgbClr val="FF3B0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 录</a:t>
            </a:r>
          </a:p>
        </p:txBody>
      </p:sp>
      <p:sp>
        <p:nvSpPr>
          <p:cNvPr id="551" name="MH_Others_6"/>
          <p:cNvSpPr txBox="1"/>
          <p:nvPr/>
        </p:nvSpPr>
        <p:spPr>
          <a:xfrm>
            <a:off x="4249284" y="1348887"/>
            <a:ext cx="369343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spc="400">
                <a:solidFill>
                  <a:srgbClr val="DDDDD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>
            <a:lvl1pPr defTabSz="694944">
              <a:spcBef>
                <a:spcPts val="700"/>
              </a:spcBef>
              <a:defRPr sz="3343"/>
            </a:lvl1pPr>
          </a:lstStyle>
          <a:p>
            <a:r>
              <a:t>观察者模式</a:t>
            </a:r>
          </a:p>
        </p:txBody>
      </p:sp>
      <p:pic>
        <p:nvPicPr>
          <p:cNvPr id="639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6642" y="1518112"/>
            <a:ext cx="5495238" cy="520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640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22054" y="1518112"/>
            <a:ext cx="4800001" cy="3190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641" name="图片 5" descr="图片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64225" y="5024561"/>
            <a:ext cx="4254342" cy="1058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SPL设计模式：观察者模式</a:t>
            </a:r>
          </a:p>
        </p:txBody>
      </p:sp>
      <p:sp>
        <p:nvSpPr>
          <p:cNvPr id="644" name="矩形 3"/>
          <p:cNvSpPr txBox="1"/>
          <p:nvPr/>
        </p:nvSpPr>
        <p:spPr>
          <a:xfrm>
            <a:off x="917621" y="1639679"/>
            <a:ext cx="10412988" cy="4809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457200">
              <a:lnSpc>
                <a:spcPct val="150000"/>
              </a:lnSpc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观察者模式定义对象间的一种一对多的依赖关系，当一个对象的状态发生改变时，所有依赖于它的对象都得到通知并被自动更新。 一般来说，观察者模式包括如下四个角色：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抽象主题（Subject）角色：主题角色将所有对观察者对象的引用保存在一个集合中，每个主题可以有任意多个观察者。 抽象主题提供了增加和删除观察者对象的接口。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抽象观察者（Observer）角色：为所有的具体观察者定义一个接口，在观察的主题发生改变时更新自己。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具体主题（ConcreteSubject）角色：存储相关状态到具体观察者对象，当具体主题的内部状态改变时，给所有登记过的观察者发出通知。 具体主题角色通常用一个具体子类实现。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具体观察者（ConcretedObserver）角色：存储一个具体主题对象，存储相关状态，实现抽象观察者角色所要求的更新接口， 以使得其自身状态和主题的状态保持一致。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SPL设计模式：观察者模式</a:t>
            </a:r>
          </a:p>
        </p:txBody>
      </p:sp>
      <p:sp>
        <p:nvSpPr>
          <p:cNvPr id="647" name="矩形 3"/>
          <p:cNvSpPr txBox="1"/>
          <p:nvPr/>
        </p:nvSpPr>
        <p:spPr>
          <a:xfrm>
            <a:off x="917621" y="1639679"/>
            <a:ext cx="10412988" cy="88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457200">
              <a:lnSpc>
                <a:spcPct val="150000"/>
              </a:lnSpc>
              <a:defRPr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SPL实现了其中两个抽象角色：</a:t>
            </a:r>
            <a:r>
              <a:rPr b="1">
                <a:solidFill>
                  <a:srgbClr val="C00000"/>
                </a:solidFill>
              </a:rPr>
              <a:t>SplObserver接口和SplSubject接口</a:t>
            </a:r>
            <a:r>
              <a:t>。 如果我们需要实现观察者模式，仅需要实现这两个接口即可。并且这两个接口定义在模块初始化的方法中</a:t>
            </a:r>
          </a:p>
        </p:txBody>
      </p:sp>
      <p:pic>
        <p:nvPicPr>
          <p:cNvPr id="648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397" y="2514087"/>
            <a:ext cx="5531238" cy="4070156"/>
          </a:xfrm>
          <a:prstGeom prst="rect">
            <a:avLst/>
          </a:prstGeom>
          <a:ln w="12700">
            <a:miter lim="400000"/>
          </a:ln>
        </p:spPr>
      </p:pic>
      <p:pic>
        <p:nvPicPr>
          <p:cNvPr id="649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24114" y="2514087"/>
            <a:ext cx="5206495" cy="40701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SPL设计模式：观察者模式</a:t>
            </a:r>
          </a:p>
        </p:txBody>
      </p:sp>
      <p:sp>
        <p:nvSpPr>
          <p:cNvPr id="652" name="矩形 3"/>
          <p:cNvSpPr txBox="1"/>
          <p:nvPr/>
        </p:nvSpPr>
        <p:spPr>
          <a:xfrm>
            <a:off x="917621" y="1639679"/>
            <a:ext cx="10412988" cy="885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457200">
              <a:lnSpc>
                <a:spcPct val="150000"/>
              </a:lnSpc>
              <a:defRPr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SPL实现了其中两个抽象角色：</a:t>
            </a:r>
            <a:r>
              <a:rPr b="1">
                <a:solidFill>
                  <a:srgbClr val="C00000"/>
                </a:solidFill>
              </a:rPr>
              <a:t>SplObserver接口和SplSubject接口</a:t>
            </a:r>
            <a:r>
              <a:t>。 如果我们需要实现观察者模式，仅需要实现这两个接口即可。并且这两个接口定义在模块初始化的方法中</a:t>
            </a:r>
          </a:p>
        </p:txBody>
      </p:sp>
      <p:pic>
        <p:nvPicPr>
          <p:cNvPr id="653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561" y="2938798"/>
            <a:ext cx="5715555" cy="3051609"/>
          </a:xfrm>
          <a:prstGeom prst="rect">
            <a:avLst/>
          </a:prstGeom>
          <a:ln w="12700">
            <a:miter lim="400000"/>
          </a:ln>
        </p:spPr>
      </p:pic>
      <p:pic>
        <p:nvPicPr>
          <p:cNvPr id="654" name="图片 6" descr="图片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5663" y="2741109"/>
            <a:ext cx="4914947" cy="34469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>
            <a:lvl1pPr defTabSz="694944">
              <a:spcBef>
                <a:spcPts val="700"/>
              </a:spcBef>
              <a:defRPr sz="3343"/>
            </a:lvl1pPr>
          </a:lstStyle>
          <a:p>
            <a:r>
              <a:t>外观（门面）模式</a:t>
            </a:r>
          </a:p>
        </p:txBody>
      </p:sp>
      <p:sp>
        <p:nvSpPr>
          <p:cNvPr id="657" name="矩形 3"/>
          <p:cNvSpPr txBox="1"/>
          <p:nvPr/>
        </p:nvSpPr>
        <p:spPr>
          <a:xfrm>
            <a:off x="917620" y="1639679"/>
            <a:ext cx="10174451" cy="357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基本思想：用于为子系统中的一组接口提供一个一致的界面。门面模式定义了一个高层接口，这个接口使得子系统更加容易使用：引入门面角色之后，用户只需要直接与门面角色交互，用户与子系统之间的复杂关系由门面角色来实现，从而降低了系统的耦合度。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使用场景：不同缓存系统，提供统一的操作接口。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实现原理：门面类封装具体类的实际操作。</a:t>
            </a:r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参考代码：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>
            <a:lvl1pPr defTabSz="694944">
              <a:spcBef>
                <a:spcPts val="700"/>
              </a:spcBef>
              <a:defRPr sz="3343"/>
            </a:lvl1pPr>
          </a:lstStyle>
          <a:p>
            <a:r>
              <a:t>外观（门面）模式</a:t>
            </a:r>
          </a:p>
        </p:txBody>
      </p:sp>
      <p:pic>
        <p:nvPicPr>
          <p:cNvPr id="660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4007" y="2224497"/>
            <a:ext cx="5991115" cy="3738981"/>
          </a:xfrm>
          <a:prstGeom prst="rect">
            <a:avLst/>
          </a:prstGeom>
          <a:ln w="12700">
            <a:miter lim="400000"/>
          </a:ln>
        </p:spPr>
      </p:pic>
      <p:pic>
        <p:nvPicPr>
          <p:cNvPr id="661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3999" y="2664766"/>
            <a:ext cx="4678739" cy="953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文本框 1"/>
          <p:cNvSpPr txBox="1"/>
          <p:nvPr/>
        </p:nvSpPr>
        <p:spPr>
          <a:xfrm>
            <a:off x="4016026" y="1973581"/>
            <a:ext cx="4813301" cy="1259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6600">
                <a:solidFill>
                  <a:srgbClr val="FF9933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感谢聆听！</a:t>
            </a:r>
          </a:p>
        </p:txBody>
      </p:sp>
      <p:sp>
        <p:nvSpPr>
          <p:cNvPr id="664" name="椭圆 4"/>
          <p:cNvSpPr/>
          <p:nvPr/>
        </p:nvSpPr>
        <p:spPr>
          <a:xfrm>
            <a:off x="6138333" y="3189289"/>
            <a:ext cx="71969" cy="53977"/>
          </a:xfrm>
          <a:prstGeom prst="ellipse">
            <a:avLst/>
          </a:prstGeom>
          <a:solidFill>
            <a:srgbClr val="95B3D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pPr>
            <a:endParaRPr/>
          </a:p>
        </p:txBody>
      </p:sp>
      <p:sp>
        <p:nvSpPr>
          <p:cNvPr id="665" name="直接连接符 6"/>
          <p:cNvSpPr/>
          <p:nvPr/>
        </p:nvSpPr>
        <p:spPr>
          <a:xfrm>
            <a:off x="3699933" y="3211513"/>
            <a:ext cx="2300818" cy="1"/>
          </a:xfrm>
          <a:prstGeom prst="line">
            <a:avLst/>
          </a:prstGeom>
          <a:ln w="12700">
            <a:solidFill>
              <a:srgbClr val="95B3D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6" name="直接连接符 7"/>
          <p:cNvSpPr/>
          <p:nvPr/>
        </p:nvSpPr>
        <p:spPr>
          <a:xfrm>
            <a:off x="6347883" y="3211513"/>
            <a:ext cx="2302934" cy="1"/>
          </a:xfrm>
          <a:prstGeom prst="line">
            <a:avLst/>
          </a:prstGeom>
          <a:ln w="12700">
            <a:solidFill>
              <a:srgbClr val="95B3D7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7" name="文本框 13"/>
          <p:cNvSpPr txBox="1"/>
          <p:nvPr/>
        </p:nvSpPr>
        <p:spPr>
          <a:xfrm>
            <a:off x="4709203" y="3259996"/>
            <a:ext cx="2813813" cy="368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defRPr sz="1400">
                <a:solidFill>
                  <a:srgbClr val="FF9933"/>
                </a:solidFill>
                <a:latin typeface="Tempus Sans ITC"/>
                <a:ea typeface="Tempus Sans ITC"/>
                <a:cs typeface="Tempus Sans ITC"/>
                <a:sym typeface="Tempus Sans ITC"/>
              </a:defRPr>
            </a:lvl1pPr>
          </a:lstStyle>
          <a:p>
            <a:r>
              <a:t>THANK YOU FOR YOUR ATTENTION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MH_Others_1"/>
          <p:cNvSpPr/>
          <p:nvPr/>
        </p:nvSpPr>
        <p:spPr>
          <a:xfrm>
            <a:off x="3413578" y="3118998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4" name="MH_Entry_1"/>
          <p:cNvSpPr txBox="1"/>
          <p:nvPr/>
        </p:nvSpPr>
        <p:spPr>
          <a:xfrm>
            <a:off x="4089894" y="2673476"/>
            <a:ext cx="4688529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2000" spc="200">
                <a:solidFill>
                  <a:srgbClr val="C00000"/>
                </a:solidFill>
                <a:latin typeface="华文细黑"/>
                <a:ea typeface="华文细黑"/>
                <a:cs typeface="华文细黑"/>
                <a:sym typeface="华文细黑"/>
              </a:defRPr>
            </a:lvl1pPr>
          </a:lstStyle>
          <a:p>
            <a:r>
              <a:t>反射API</a:t>
            </a:r>
          </a:p>
        </p:txBody>
      </p:sp>
      <p:sp>
        <p:nvSpPr>
          <p:cNvPr id="555" name="MH_Others_2"/>
          <p:cNvSpPr/>
          <p:nvPr/>
        </p:nvSpPr>
        <p:spPr>
          <a:xfrm flipH="1">
            <a:off x="3890131" y="2740808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6" name="MH_Number_1"/>
          <p:cNvSpPr txBox="1"/>
          <p:nvPr/>
        </p:nvSpPr>
        <p:spPr>
          <a:xfrm>
            <a:off x="3413578" y="2788484"/>
            <a:ext cx="534425" cy="391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1</a:t>
            </a:r>
          </a:p>
        </p:txBody>
      </p:sp>
      <p:sp>
        <p:nvSpPr>
          <p:cNvPr id="557" name="MH_Others_3"/>
          <p:cNvSpPr/>
          <p:nvPr/>
        </p:nvSpPr>
        <p:spPr>
          <a:xfrm>
            <a:off x="3413578" y="4147987"/>
            <a:ext cx="5364844" cy="1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8" name="MH_Entry_2"/>
          <p:cNvSpPr txBox="1"/>
          <p:nvPr/>
        </p:nvSpPr>
        <p:spPr>
          <a:xfrm>
            <a:off x="4089894" y="3702465"/>
            <a:ext cx="4688529" cy="44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2000"/>
            </a:lvl1pPr>
          </a:lstStyle>
          <a:p>
            <a:r>
              <a:t>设计模式</a:t>
            </a:r>
          </a:p>
        </p:txBody>
      </p:sp>
      <p:sp>
        <p:nvSpPr>
          <p:cNvPr id="559" name="MH_Others_4"/>
          <p:cNvSpPr/>
          <p:nvPr/>
        </p:nvSpPr>
        <p:spPr>
          <a:xfrm flipH="1">
            <a:off x="3890131" y="3769796"/>
            <a:ext cx="185249" cy="328779"/>
          </a:xfrm>
          <a:prstGeom prst="line">
            <a:avLst/>
          </a:prstGeom>
          <a:ln w="6350">
            <a:solidFill>
              <a:srgbClr val="FFBBAB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0" name="MH_Number_2"/>
          <p:cNvSpPr txBox="1"/>
          <p:nvPr/>
        </p:nvSpPr>
        <p:spPr>
          <a:xfrm>
            <a:off x="3413578" y="3817472"/>
            <a:ext cx="534425" cy="391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>
              <a:lnSpc>
                <a:spcPct val="130000"/>
              </a:lnSpc>
              <a:defRPr sz="2800">
                <a:solidFill>
                  <a:srgbClr val="FF3B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2</a:t>
            </a:r>
          </a:p>
        </p:txBody>
      </p:sp>
      <p:sp>
        <p:nvSpPr>
          <p:cNvPr id="561" name="MH_Others_5"/>
          <p:cNvSpPr txBox="1"/>
          <p:nvPr/>
        </p:nvSpPr>
        <p:spPr>
          <a:xfrm>
            <a:off x="5322106" y="699531"/>
            <a:ext cx="154778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4400">
                <a:solidFill>
                  <a:srgbClr val="FF3B0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 录</a:t>
            </a:r>
          </a:p>
        </p:txBody>
      </p:sp>
      <p:sp>
        <p:nvSpPr>
          <p:cNvPr id="562" name="MH_Others_6"/>
          <p:cNvSpPr txBox="1"/>
          <p:nvPr/>
        </p:nvSpPr>
        <p:spPr>
          <a:xfrm>
            <a:off x="4249284" y="1348887"/>
            <a:ext cx="3693432" cy="396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000" spc="400">
                <a:solidFill>
                  <a:srgbClr val="DDDDDD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CONTENTS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反射API简介</a:t>
            </a:r>
          </a:p>
        </p:txBody>
      </p:sp>
      <p:sp>
        <p:nvSpPr>
          <p:cNvPr id="565" name="矩形 3"/>
          <p:cNvSpPr txBox="1"/>
          <p:nvPr/>
        </p:nvSpPr>
        <p:spPr>
          <a:xfrm>
            <a:off x="917620" y="1639679"/>
            <a:ext cx="6795146" cy="524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457200">
              <a:lnSpc>
                <a:spcPct val="150000"/>
              </a:lnSpc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反射是指在PHP运行状态中，扩展分析PHP程序，导出或提取出关于类、方法、属性、参数、注释等的详细信息。这种</a:t>
            </a:r>
            <a:r>
              <a:rPr b="1">
                <a:solidFill>
                  <a:srgbClr val="C00000"/>
                </a:solidFill>
              </a:rPr>
              <a:t>动态获取的信息以及动态调用对象的方法</a:t>
            </a:r>
            <a:r>
              <a:t>的功能称为反射API。反射API主要使用场景：自动加载插件，自动生成文档，甚至可用来扩充PHP语言。</a:t>
            </a:r>
            <a:endParaRPr>
              <a:solidFill>
                <a:srgbClr val="A500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>
              <a:lnSpc>
                <a:spcPct val="150000"/>
              </a:lnSpc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反射API由若干类组成，可帮助我们用来访问程序的元数据或者同相关的注释交互。借助反射API我们可以获取诸如类实现了那些方法，创建一个类的实例（</a:t>
            </a:r>
            <a:r>
              <a:rPr b="1">
                <a:solidFill>
                  <a:srgbClr val="C00000"/>
                </a:solidFill>
              </a:rPr>
              <a:t>不同于用new创建</a:t>
            </a:r>
            <a:r>
              <a:t>），调用一个方法（不同于常规调用），传递参数，动态调用类的静态方法等等功能。</a:t>
            </a:r>
          </a:p>
        </p:txBody>
      </p:sp>
      <p:pic>
        <p:nvPicPr>
          <p:cNvPr id="566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2764" y="2196659"/>
            <a:ext cx="3811095" cy="3223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Reflection类</a:t>
            </a:r>
          </a:p>
        </p:txBody>
      </p:sp>
      <p:sp>
        <p:nvSpPr>
          <p:cNvPr id="569" name="矩形 3"/>
          <p:cNvSpPr txBox="1"/>
          <p:nvPr/>
        </p:nvSpPr>
        <p:spPr>
          <a:xfrm>
            <a:off x="917621" y="1639679"/>
            <a:ext cx="10412988" cy="306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457200">
              <a:lnSpc>
                <a:spcPct val="150000"/>
              </a:lnSpc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Reflection类只提供了两个静态方法，以查看当前PHP中可使用反射API方法。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export( )：导出一个类或方法的详细信息。</a:t>
            </a:r>
          </a:p>
          <a:p>
            <a:pPr marL="342900" indent="-342900">
              <a:lnSpc>
                <a:spcPct val="150000"/>
              </a:lnSpc>
              <a:buSzPct val="100000"/>
              <a:buChar char="✓"/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getModifierNames( )：取得修饰符的名字。</a:t>
            </a:r>
          </a:p>
          <a:p>
            <a:pPr indent="457200">
              <a:lnSpc>
                <a:spcPct val="150000"/>
              </a:lnSpc>
              <a:defRPr sz="20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可以使用 </a:t>
            </a:r>
            <a:r>
              <a:rPr b="1">
                <a:solidFill>
                  <a:srgbClr val="C00000"/>
                </a:solidFill>
              </a:rPr>
              <a:t>Reflection::export( new ReflectionExtension(‘reflection’)); </a:t>
            </a:r>
            <a:r>
              <a:rPr>
                <a:solidFill>
                  <a:srgbClr val="5E5E5E"/>
                </a:solidFill>
              </a:rPr>
              <a:t>列出当前可用的完整反射API类声明。</a:t>
            </a:r>
          </a:p>
        </p:txBody>
      </p:sp>
      <p:pic>
        <p:nvPicPr>
          <p:cNvPr id="570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45232" y="4098828"/>
            <a:ext cx="7478986" cy="16814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ReflectionFunction类</a:t>
            </a:r>
          </a:p>
        </p:txBody>
      </p:sp>
      <p:sp>
        <p:nvSpPr>
          <p:cNvPr id="573" name="矩形 3"/>
          <p:cNvSpPr txBox="1"/>
          <p:nvPr/>
        </p:nvSpPr>
        <p:spPr>
          <a:xfrm>
            <a:off x="785100" y="1516626"/>
            <a:ext cx="1041298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457200">
              <a:lnSpc>
                <a:spcPct val="150000"/>
              </a:lnSpc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ReflectionFunction返回一个函数的相关信息。</a:t>
            </a:r>
          </a:p>
        </p:txBody>
      </p:sp>
      <p:pic>
        <p:nvPicPr>
          <p:cNvPr id="574" name="图片 4" descr="图片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8687" y="2330736"/>
            <a:ext cx="4847696" cy="3997988"/>
          </a:xfrm>
          <a:prstGeom prst="rect">
            <a:avLst/>
          </a:prstGeom>
          <a:ln w="12700">
            <a:miter lim="400000"/>
          </a:ln>
        </p:spPr>
      </p:pic>
      <p:pic>
        <p:nvPicPr>
          <p:cNvPr id="575" name="图片 5" descr="图片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74949" y="2173594"/>
            <a:ext cx="3676190" cy="44380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ReflectionClass类</a:t>
            </a:r>
          </a:p>
        </p:txBody>
      </p:sp>
      <p:sp>
        <p:nvSpPr>
          <p:cNvPr id="578" name="矩形 3"/>
          <p:cNvSpPr txBox="1"/>
          <p:nvPr/>
        </p:nvSpPr>
        <p:spPr>
          <a:xfrm>
            <a:off x="785100" y="1498531"/>
            <a:ext cx="1041298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457200">
              <a:lnSpc>
                <a:spcPct val="150000"/>
              </a:lnSpc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ReflectionClass返回一个类的相关信息。</a:t>
            </a:r>
          </a:p>
        </p:txBody>
      </p:sp>
      <p:pic>
        <p:nvPicPr>
          <p:cNvPr id="579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2665" y="2052528"/>
            <a:ext cx="3600001" cy="4457145"/>
          </a:xfrm>
          <a:prstGeom prst="rect">
            <a:avLst/>
          </a:prstGeom>
          <a:ln w="12700">
            <a:miter lim="400000"/>
          </a:ln>
        </p:spPr>
      </p:pic>
      <p:pic>
        <p:nvPicPr>
          <p:cNvPr id="580" name="图片 7" descr="图片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17135" y="2052528"/>
            <a:ext cx="4780953" cy="44190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/>
          <a:p>
            <a:pPr defTabSz="694944">
              <a:spcBef>
                <a:spcPts val="700"/>
              </a:spcBef>
              <a:defRPr sz="3343"/>
            </a:pPr>
            <a:r>
              <a:t>ReflectionClass类</a:t>
            </a:r>
          </a:p>
        </p:txBody>
      </p:sp>
      <p:sp>
        <p:nvSpPr>
          <p:cNvPr id="583" name="矩形 3"/>
          <p:cNvSpPr txBox="1"/>
          <p:nvPr/>
        </p:nvSpPr>
        <p:spPr>
          <a:xfrm>
            <a:off x="785100" y="1498531"/>
            <a:ext cx="10412988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457200">
              <a:lnSpc>
                <a:spcPct val="150000"/>
              </a:lnSpc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ReflectionClass返回一个类的相关信息。</a:t>
            </a:r>
          </a:p>
        </p:txBody>
      </p:sp>
      <p:pic>
        <p:nvPicPr>
          <p:cNvPr id="584" name="图片 1" descr="图片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7621" y="2145294"/>
            <a:ext cx="4409525" cy="443809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5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07044" y="2145294"/>
            <a:ext cx="6257144" cy="39904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内容占位符 3"/>
          <p:cNvSpPr txBox="1">
            <a:spLocks noGrp="1"/>
          </p:cNvSpPr>
          <p:nvPr>
            <p:ph type="body" sz="quarter" idx="1"/>
          </p:nvPr>
        </p:nvSpPr>
        <p:spPr>
          <a:xfrm>
            <a:off x="917621" y="516339"/>
            <a:ext cx="7537758" cy="685801"/>
          </a:xfrm>
          <a:prstGeom prst="rect">
            <a:avLst/>
          </a:prstGeom>
        </p:spPr>
        <p:txBody>
          <a:bodyPr/>
          <a:lstStyle>
            <a:lvl1pPr defTabSz="694944">
              <a:spcBef>
                <a:spcPts val="700"/>
              </a:spcBef>
              <a:defRPr sz="3343"/>
            </a:lvl1pPr>
          </a:lstStyle>
          <a:p>
            <a:r>
              <a:t>其它反射类</a:t>
            </a:r>
          </a:p>
        </p:txBody>
      </p:sp>
      <p:sp>
        <p:nvSpPr>
          <p:cNvPr id="589" name="矩形 3"/>
          <p:cNvSpPr txBox="1"/>
          <p:nvPr/>
        </p:nvSpPr>
        <p:spPr>
          <a:xfrm>
            <a:off x="665830" y="1776827"/>
            <a:ext cx="10412988" cy="364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  <a:p>
            <a:pPr marL="342900" indent="-342900">
              <a:lnSpc>
                <a:spcPct val="150000"/>
              </a:lnSpc>
              <a:buSzPct val="100000"/>
              <a:buChar char="■"/>
              <a:defRPr sz="2000">
                <a:solidFill>
                  <a:srgbClr val="5E5E5E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实战应用：使用反射API查询Redis类的方法和属性。</a:t>
            </a:r>
          </a:p>
        </p:txBody>
      </p:sp>
      <p:pic>
        <p:nvPicPr>
          <p:cNvPr id="590" name="图片 5" descr="图片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9744" y="1776827"/>
            <a:ext cx="7399836" cy="28349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06786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516</Words>
  <Application>Microsoft Office PowerPoint</Application>
  <PresentationFormat>宽屏</PresentationFormat>
  <Paragraphs>91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冬青黑体简体中文 W3</vt:lpstr>
      <vt:lpstr>冬青黑体简体中文 W6</vt:lpstr>
      <vt:lpstr>华文细黑</vt:lpstr>
      <vt:lpstr>微软雅黑</vt:lpstr>
      <vt:lpstr>Arial</vt:lpstr>
      <vt:lpstr>Arial Narrow</vt:lpstr>
      <vt:lpstr>Calibri</vt:lpstr>
      <vt:lpstr>Calibri Light</vt:lpstr>
      <vt:lpstr>Tempus Sans ITC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刘士龙</cp:lastModifiedBy>
  <cp:revision>3</cp:revision>
  <dcterms:modified xsi:type="dcterms:W3CDTF">2018-03-06T12:09:55Z</dcterms:modified>
</cp:coreProperties>
</file>