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D8"/>
          </a:solidFill>
        </a:fill>
      </a:tcStyle>
    </a:wholeTbl>
    <a:band2H>
      <a:tcTxStyle/>
      <a:tcStyle>
        <a:tcBdr/>
        <a:fill>
          <a:solidFill>
            <a:srgbClr val="E7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/>
      <a:tcStyle>
        <a:tcBdr/>
        <a:fill>
          <a:solidFill>
            <a:srgbClr val="FD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/>
      <a:tcStyle>
        <a:tcBdr/>
        <a:fill>
          <a:solidFill>
            <a:srgbClr val="F9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5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fog0000000069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reddit.com/r/IAmA/comments/1nl9at/i_am_a_member_of_facebooks_hhvm_team_a_c_and_d/ccjlvoq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repo.or.cz/w/luajit-2.0.git/blob_plain/HEAD:/src/vm_x86.dasc" TargetMode="External"/><Relationship Id="rId13" Type="http://schemas.openxmlformats.org/officeDocument/2006/relationships/hyperlink" Target="http://lambda-the-ultimate.org/node/3851#comment-57805" TargetMode="External"/><Relationship Id="rId3" Type="http://schemas.openxmlformats.org/officeDocument/2006/relationships/hyperlink" Target="http://pecl.php.net/package/xhprof" TargetMode="External"/><Relationship Id="rId7" Type="http://schemas.openxmlformats.org/officeDocument/2006/relationships/hyperlink" Target="http://trac.webkit.org/browser/trunk/Source/JavaScriptCore/llint/LowLevelInterpreter.asm" TargetMode="External"/><Relationship Id="rId12" Type="http://schemas.openxmlformats.org/officeDocument/2006/relationships/hyperlink" Target="http://nerds-central.blogspot.ie/2012/08/facebook-moving-to-jvm.html" TargetMode="External"/><Relationship Id="rId2" Type="http://schemas.openxmlformats.org/officeDocument/2006/relationships/slide" Target="../slides/slide22.xml"/><Relationship Id="rId16" Type="http://schemas.openxmlformats.org/officeDocument/2006/relationships/hyperlink" Target="http://mail.openjdk.java.net/pipermail/graal-dev/2013-December/001250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l.acm.org/citation.cfm?id=277743" TargetMode="External"/><Relationship Id="rId11" Type="http://schemas.openxmlformats.org/officeDocument/2006/relationships/hyperlink" Target="https://www.ibm.com/developerworks/community/forums/html/topic?id=77777777-0000-0000-0000-000014910522&amp;ps=25" TargetMode="External"/><Relationship Id="rId5" Type="http://schemas.openxmlformats.org/officeDocument/2006/relationships/hyperlink" Target="http://www.php-internals.com/book/?p=chapt02/02-03-02-opcode" TargetMode="External"/><Relationship Id="rId15" Type="http://schemas.openxmlformats.org/officeDocument/2006/relationships/hyperlink" Target="http://openjdk.java.net/projects/graal/" TargetMode="External"/><Relationship Id="rId10" Type="http://schemas.openxmlformats.org/officeDocument/2006/relationships/hyperlink" Target="http://quercus.caucho.com/" TargetMode="External"/><Relationship Id="rId4" Type="http://schemas.openxmlformats.org/officeDocument/2006/relationships/hyperlink" Target="https://github.com/zendtech/ZendOptimizerPlus" TargetMode="External"/><Relationship Id="rId9" Type="http://schemas.openxmlformats.org/officeDocument/2006/relationships/hyperlink" Target="http://www.reddit.com/r/programming/comments/badl2/luajit_2_beta_3_is_out_support_both_x32_x64/c0lrus0" TargetMode="External"/><Relationship Id="rId14" Type="http://schemas.openxmlformats.org/officeDocument/2006/relationships/hyperlink" Target="https://www.dartlang.org/articles/why-not-bytecode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14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http://fastjoomlahost.com/mod_php-fastcgi-php-fpm-server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http://blog.csdn.net/yukon12345/article/details/11408617#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方案1</a:t>
            </a:r>
            <a:r>
              <a:rPr i="0"/>
              <a:t>几乎不可行，十年前 Joel 就</a:t>
            </a:r>
            <a:r>
              <a:rPr i="0"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3"/>
              </a:rPr>
              <a:t>拿 Netscape 的例子警告过</a:t>
            </a:r>
            <a:r>
              <a:rPr i="0"/>
              <a:t>，你将放弃是多年的经验积累，尤其是像 Facebook 这种业务逻辑复杂的产品，PHP 代码实在太多了，据称有2千万行（引用自 [PHP on the Metal with HHVM]），修改起来的成本恐怕比写个虚拟机还大，而且对于一个上千人的团队，从头开始学习也是不可接受的。</a:t>
            </a:r>
          </a:p>
          <a:p>
            <a:pPr>
              <a:defRPr i="1"/>
            </a:pPr>
            <a:r>
              <a:t>方案2</a:t>
            </a:r>
            <a:r>
              <a:rPr i="0"/>
              <a:t>是最保险的方案，可以逐步迁移，事实上 Facebook 也在朝这方面努力了，而且还开发了 Thrift 这样的 RPC 解决方案，Facebook 内部主要使用的另一个语言是 C++，从早期的 Thrift 代码就能看出来，因为其它语言的实现都很简陋，没法在生产环境下使用。</a:t>
            </a:r>
          </a:p>
          <a:p>
            <a:r>
              <a:t>目前在 Facebook 中据称 PHP:C++ 已经从 9:1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4"/>
              </a:rPr>
              <a:t>增加到 7:3 了</a:t>
            </a:r>
            <a:r>
              <a:t>，加上有 Andrei Alexandrescu 的存在，C++ 在 Facebook 中越来越流行，但这只能解决部分问题，毕竟 C++ 开发成本比 PHP 高得多，不适合用在经常修改的地方，而且太多 RPC 的调用也会严重影响性能。</a:t>
            </a:r>
          </a:p>
          <a:p>
            <a:pPr>
              <a:defRPr i="1"/>
            </a:pPr>
            <a:r>
              <a:t>方案3</a:t>
            </a:r>
            <a:r>
              <a:rPr i="0"/>
              <a:t>看起来美好，实际执行起来却很难，一般来说性能瓶颈并不会很显著，大多是不断累加的结果，加上 PHP 扩展开发成本高，这种方案一般只用在公共且变化不大的基础库上，所以这种方案解决不了多少问题。</a:t>
            </a:r>
          </a:p>
          <a:p>
            <a:r>
              <a:t>可以看到，前面3个方案并不能很好地解决问题，所以 Facebook 其实没有选择的余地，只能去考虑 PHP 本身的优化了。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HP 语言层面的优化是最简单可行的，Facebook 当然想到了，而且还开发了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3"/>
              </a:rPr>
              <a:t>XHProf</a:t>
            </a:r>
            <a:r>
              <a:t> 这样的性能分析工具，对于定位性能瓶颈是很有帮助的。</a:t>
            </a:r>
          </a:p>
          <a:p>
            <a:r>
              <a:t>不过 XHProf 还是没能很好解决 Facebook 的问题，所以我们继续看，接下来是方案2，简单来看，Zend 的执行过程可以分为两部分：将 PHP 编译为 opcode、执行 opcode，所以优化 Zend 可以从这两方面来考虑。</a:t>
            </a:r>
          </a:p>
          <a:p>
            <a:r>
              <a:t>优化 opcode 是一种常见的做法，可以避免重复解析 PHP，而且还能做一些静态的编译优化，比如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4"/>
              </a:rPr>
              <a:t>Zend Optimizer Plus</a:t>
            </a:r>
            <a:r>
              <a:t>，但由于 PHP 语言的动态性，这种优化方法是有局限性的，乐观估计也只能提升20%的性能。另一种考虑是优化 opcode 架构本身，如基于寄存器的方式，但这种做法修改起来工作量太大，性能提升也不会特别明显（可能30%？），所以投入产出比不高。</a:t>
            </a:r>
          </a:p>
          <a:p>
            <a:r>
              <a:t>另一个方法是优化 opcode 的执行，首先简单提一下 Zend 是如何执行的，Zend 的 interpreter（也叫解释器）在读到 opcode 后，会根据不同的 opcode 调用不同函数（其实有些是 switch，不过为了描述方便我简化了），然后在这个函数中执行各种语言相关的操作（感兴趣的话可看看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5"/>
              </a:rPr>
              <a:t>深入理解 PHP 内核</a:t>
            </a:r>
            <a:r>
              <a:t>这本书），所以 Zend 中并没有什么复杂封装和间接调用，作为一个解释器来说已经做得很好了。</a:t>
            </a:r>
          </a:p>
          <a:p>
            <a:r>
              <a:t>想要提升 Zend 的执行性能，就需要对程序的底层执行有所解，比如函数调用其实是有开销的，所以能通过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6"/>
              </a:rPr>
              <a:t>Inline threading</a:t>
            </a:r>
            <a:r>
              <a:t> 来优化掉，它的原理就像 C 语言中的 inline 关键字那样，但它是在运行时将相关的函数展开，然后依次执行（只是打个比方，实际实现不太一样），同时还避免了 CPU 流水线预测失败导致的浪费。</a:t>
            </a:r>
          </a:p>
          <a:p>
            <a:r>
              <a:t>另外还可以像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7"/>
              </a:rPr>
              <a:t>JavaScriptCore</a:t>
            </a:r>
            <a:r>
              <a:t> 和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8"/>
              </a:rPr>
              <a:t>LuaJIT</a:t>
            </a:r>
            <a:r>
              <a:t> 那样使用汇编来实现 interpreter，具体细节建议看看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9"/>
              </a:rPr>
              <a:t>Mike 的解释</a:t>
            </a:r>
          </a:p>
          <a:p>
            <a:r>
              <a:t>但这两种做法修改代价太大，甚至比重写一个还难，尤其是要保证向下兼容，后面提到 PHP 的特点时你就知道了。</a:t>
            </a:r>
          </a:p>
          <a:p>
            <a:r>
              <a:t>开发一个高性能的虚拟机不是件简单的事情，JVM 花了10多年才达到现在的性能，那是否能直接利用这些高性能的虚拟机来优化 PHP 的性能呢？这就是方案3的思路。</a:t>
            </a:r>
          </a:p>
          <a:p>
            <a:r>
              <a:t>其实这种方案早就有人尝试过了，比如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0"/>
              </a:rPr>
              <a:t>Quercus</a:t>
            </a:r>
            <a:r>
              <a:t> 和 IBM 的 P8，Quercus 几乎没见有人使用，而 P8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1"/>
              </a:rPr>
              <a:t>也已经死掉了</a:t>
            </a:r>
            <a:r>
              <a:t>。Facebook 也曾经调研过这种方式，甚至还出现过不靠谱的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2"/>
              </a:rPr>
              <a:t>传闻</a:t>
            </a:r>
            <a:r>
              <a:t> ，但其实 Facebook 在2011年就放弃了。</a:t>
            </a:r>
          </a:p>
          <a:p>
            <a:r>
              <a:t>因为方案3看起来美好，但实际效果却不理想，按照很多大牛的说法（比如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3"/>
              </a:rPr>
              <a:t>Mike</a:t>
            </a:r>
            <a:r>
              <a:t>），VM 总是为某个语言优化的，其它语言在上面实现会遇到很多瓶颈，比如动态的方法调用，关于这点在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4"/>
              </a:rPr>
              <a:t>Dart 的文档中有过介绍</a:t>
            </a:r>
            <a:r>
              <a:t>，而且据说 Quercus 的性能与 Zend+APC 比差不了太多（[来自The HipHop Compiler for PHP]），所以没太大意义。</a:t>
            </a:r>
          </a:p>
          <a:p>
            <a:r>
              <a:t>不过 OpenJDK 这几年也在努力，最近的 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5"/>
              </a:rPr>
              <a:t>Grall</a:t>
            </a:r>
            <a:r>
              <a:t> 项目看起来还不错，也有语言在上面取得了</a:t>
            </a:r>
            <a:r>
              <a:rPr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16"/>
              </a:rPr>
              <a:t>显著的效果</a:t>
            </a:r>
            <a:r>
              <a:t>，但我还没空研究 Grall，所以这里无法判断。</a:t>
            </a:r>
          </a:p>
          <a:p>
            <a:r>
              <a:t>接下来是方案4，它正是 HPHPc（HHVM 的前身）的做法，原理是将 PHP 代码转成 C++，然后编译为本地文件，可以认为是一种 AOT（ahead of time）的方式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0" name="Shape 7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http://www.laruence.com/2012/08/30/2738.html</a:t>
            </a:r>
          </a:p>
          <a:p>
            <a:r>
              <a:t>http://www.laruence.com/2015/05/28/3038.html</a:t>
            </a:r>
          </a:p>
          <a:p>
            <a:r>
              <a:t>从</a:t>
            </a:r>
            <a:r>
              <a:rPr b="1" u="sng">
                <a:solidFill>
                  <a:srgbClr val="F59E00"/>
                </a:solidFill>
                <a:uFill>
                  <a:solidFill>
                    <a:srgbClr val="F59E00"/>
                  </a:solidFill>
                </a:uFill>
                <a:hlinkClick r:id="rId3"/>
              </a:rPr>
              <a:t>数据库</a:t>
            </a:r>
            <a:r>
              <a:t>取出数亿条数据，这个时候要求用一次请求加响应返回所有值该怎么办呢？获取所有值，然后输出，这样肯定不行，因为会造成PHP内存溢出的，因为数据量太大了。如果这时候用yield就可以将数据分段获取，理论上这样是可以取出无限的数据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-1" y="2459301"/>
            <a:ext cx="12204194" cy="2090929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图片占位符 8"/>
          <p:cNvSpPr>
            <a:spLocks noGrp="1"/>
          </p:cNvSpPr>
          <p:nvPr>
            <p:ph type="pic" idx="13"/>
          </p:nvPr>
        </p:nvSpPr>
        <p:spPr>
          <a:xfrm>
            <a:off x="-12192" y="1436914"/>
            <a:ext cx="12192001" cy="331765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34091" y="3504765"/>
            <a:ext cx="7175501" cy="9897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FFFFFF"/>
                </a:solidFill>
              </a:defRPr>
            </a:lvl1pPr>
            <a:lvl2pPr marL="1028700" indent="-571500" algn="ctr">
              <a:defRPr sz="6000" b="1">
                <a:solidFill>
                  <a:srgbClr val="FFFFFF"/>
                </a:solidFill>
              </a:defRPr>
            </a:lvl2pPr>
            <a:lvl3pPr marL="1600200" indent="-685800" algn="ctr">
              <a:defRPr sz="6000" b="1">
                <a:solidFill>
                  <a:srgbClr val="FFFFFF"/>
                </a:solidFill>
              </a:defRPr>
            </a:lvl3pPr>
            <a:lvl4pPr marL="2133600" indent="-762000" algn="ctr">
              <a:defRPr sz="6000" b="1">
                <a:solidFill>
                  <a:srgbClr val="FFFFFF"/>
                </a:solidFill>
              </a:defRPr>
            </a:lvl4pPr>
            <a:lvl5pPr marL="2590800" indent="-762000" algn="ctr">
              <a:defRPr sz="6000" b="1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0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0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1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25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26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34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29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0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1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2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3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4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5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4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6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7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6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6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7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8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9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7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8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8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4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5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6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7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1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0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08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9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6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11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2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3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4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5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17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218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19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0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1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2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2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3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3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9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0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1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2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5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1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7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2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9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9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9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0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0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0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5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6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7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8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26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27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35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30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1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2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3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4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36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9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0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1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2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5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5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6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7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6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7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72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8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8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8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5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6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7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8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9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9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3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3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4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5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6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8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0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1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1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2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2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29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27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8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35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30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1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2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3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4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36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437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8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9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40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4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4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5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5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2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3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4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5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8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9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0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1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1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4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7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8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9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90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9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9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50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1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0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6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7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8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9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1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1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51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2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2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2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4" name="Rectangle 12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5" name="Rectangle 13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6" name="Rectangle 14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7" name="Rectangle 15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9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3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54100" y="543636"/>
            <a:ext cx="5041900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5041901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矩形 9"/>
          <p:cNvSpPr/>
          <p:nvPr/>
        </p:nvSpPr>
        <p:spPr>
          <a:xfrm>
            <a:off x="0" y="1393020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6"/>
          <p:cNvSpPr/>
          <p:nvPr/>
        </p:nvSpPr>
        <p:spPr>
          <a:xfrm>
            <a:off x="0" y="1417472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正文级别 1…"/>
          <p:cNvSpPr txBox="1">
            <a:spLocks noGrp="1"/>
          </p:cNvSpPr>
          <p:nvPr>
            <p:ph type="body" idx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矩形 9"/>
          <p:cNvSpPr/>
          <p:nvPr/>
        </p:nvSpPr>
        <p:spPr>
          <a:xfrm>
            <a:off x="1054100" y="-2"/>
            <a:ext cx="2882900" cy="1057276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总结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5701" y="1"/>
            <a:ext cx="4087632" cy="251559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1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2" cy="471561"/>
          </a:xfrm>
        </p:grpSpPr>
        <p:sp>
          <p:nvSpPr>
            <p:cNvPr id="78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7D89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1965" y="675576"/>
            <a:ext cx="343903" cy="3581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7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82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Rectangle 7"/>
            <p:cNvSpPr/>
            <p:nvPr/>
          </p:nvSpPr>
          <p:spPr>
            <a:xfrm>
              <a:off x="4836918" y="-1"/>
              <a:ext cx="2596815" cy="1324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Rectangle 8"/>
            <p:cNvSpPr/>
            <p:nvPr/>
          </p:nvSpPr>
          <p:spPr>
            <a:xfrm>
              <a:off x="9773540" y="-1"/>
              <a:ext cx="2418460" cy="132465"/>
            </a:xfrm>
            <a:prstGeom prst="rect">
              <a:avLst/>
            </a:prstGeom>
            <a:solidFill>
              <a:srgbClr val="FEDB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Rectangle 9"/>
            <p:cNvSpPr/>
            <p:nvPr/>
          </p:nvSpPr>
          <p:spPr>
            <a:xfrm>
              <a:off x="7355080" y="-1"/>
              <a:ext cx="2418460" cy="13246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Rectangle 10"/>
            <p:cNvSpPr/>
            <p:nvPr/>
          </p:nvSpPr>
          <p:spPr>
            <a:xfrm>
              <a:off x="2418460" y="1"/>
              <a:ext cx="2418460" cy="1324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8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5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89" name="矩形 1"/>
          <p:cNvSpPr/>
          <p:nvPr/>
        </p:nvSpPr>
        <p:spPr>
          <a:xfrm>
            <a:off x="-969707" y="-9281653"/>
            <a:ext cx="969708" cy="9697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矩形 16"/>
          <p:cNvSpPr/>
          <p:nvPr/>
        </p:nvSpPr>
        <p:spPr>
          <a:xfrm>
            <a:off x="-969707" y="14849977"/>
            <a:ext cx="969708" cy="96970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1401928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内容占位符 2"/>
          <p:cNvSpPr txBox="1">
            <a:spLocks noGrp="1"/>
          </p:cNvSpPr>
          <p:nvPr>
            <p:ph type="body" sz="quarter" idx="1"/>
          </p:nvPr>
        </p:nvSpPr>
        <p:spPr>
          <a:xfrm>
            <a:off x="2634091" y="3504765"/>
            <a:ext cx="7175501" cy="989712"/>
          </a:xfrm>
          <a:prstGeom prst="rect">
            <a:avLst/>
          </a:prstGeom>
        </p:spPr>
        <p:txBody>
          <a:bodyPr/>
          <a:lstStyle/>
          <a:p>
            <a:pPr defTabSz="777240">
              <a:spcBef>
                <a:spcPts val="800"/>
              </a:spcBef>
              <a:defRPr sz="5100"/>
            </a:pPr>
            <a:r>
              <a:t>第3讲 PHP性能优化</a:t>
            </a:r>
          </a:p>
        </p:txBody>
      </p:sp>
      <p:sp>
        <p:nvSpPr>
          <p:cNvPr id="540" name="内容占位符 3"/>
          <p:cNvSpPr txBox="1"/>
          <p:nvPr/>
        </p:nvSpPr>
        <p:spPr>
          <a:xfrm>
            <a:off x="2599870" y="2459301"/>
            <a:ext cx="7175501" cy="73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——PHP高性能Web开发之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ab压力测试工具</a:t>
            </a:r>
          </a:p>
        </p:txBody>
      </p:sp>
      <p:pic>
        <p:nvPicPr>
          <p:cNvPr id="59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841" y="1787619"/>
            <a:ext cx="8426492" cy="4122696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矩形 2"/>
          <p:cNvSpPr/>
          <p:nvPr/>
        </p:nvSpPr>
        <p:spPr>
          <a:xfrm>
            <a:off x="2386739" y="1787620"/>
            <a:ext cx="5594888" cy="258157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ab压力测试工具</a:t>
            </a:r>
          </a:p>
        </p:txBody>
      </p:sp>
      <p:pic>
        <p:nvPicPr>
          <p:cNvPr id="60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885" y="1880786"/>
            <a:ext cx="8370380" cy="4321209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矩形 4"/>
          <p:cNvSpPr/>
          <p:nvPr/>
        </p:nvSpPr>
        <p:spPr>
          <a:xfrm>
            <a:off x="2927885" y="1880786"/>
            <a:ext cx="4340822" cy="660936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4" name="直接箭头连接符 6"/>
          <p:cNvSpPr/>
          <p:nvPr/>
        </p:nvSpPr>
        <p:spPr>
          <a:xfrm flipH="1">
            <a:off x="2448734" y="2211254"/>
            <a:ext cx="479152" cy="2050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5" name="文本框 8"/>
          <p:cNvSpPr txBox="1"/>
          <p:nvPr/>
        </p:nvSpPr>
        <p:spPr>
          <a:xfrm>
            <a:off x="1100380" y="2047089"/>
            <a:ext cx="13638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服务器信息</a:t>
            </a:r>
          </a:p>
        </p:txBody>
      </p:sp>
      <p:sp>
        <p:nvSpPr>
          <p:cNvPr id="606" name="矩形 9"/>
          <p:cNvSpPr/>
          <p:nvPr/>
        </p:nvSpPr>
        <p:spPr>
          <a:xfrm>
            <a:off x="2927885" y="2820691"/>
            <a:ext cx="4340822" cy="495946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7" name="直接箭头连接符 11"/>
          <p:cNvSpPr/>
          <p:nvPr/>
        </p:nvSpPr>
        <p:spPr>
          <a:xfrm flipH="1" flipV="1">
            <a:off x="2464231" y="3068664"/>
            <a:ext cx="463654" cy="2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8" name="文本框 12"/>
          <p:cNvSpPr txBox="1"/>
          <p:nvPr/>
        </p:nvSpPr>
        <p:spPr>
          <a:xfrm>
            <a:off x="1000289" y="2883997"/>
            <a:ext cx="156403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访问网页信息</a:t>
            </a:r>
          </a:p>
        </p:txBody>
      </p:sp>
      <p:sp>
        <p:nvSpPr>
          <p:cNvPr id="609" name="矩形 13"/>
          <p:cNvSpPr/>
          <p:nvPr/>
        </p:nvSpPr>
        <p:spPr>
          <a:xfrm>
            <a:off x="2927885" y="5176434"/>
            <a:ext cx="5208726" cy="309967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0" name="直接箭头连接符 15"/>
          <p:cNvSpPr/>
          <p:nvPr/>
        </p:nvSpPr>
        <p:spPr>
          <a:xfrm flipH="1">
            <a:off x="2464231" y="5331416"/>
            <a:ext cx="463654" cy="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1" name="文本框 16"/>
          <p:cNvSpPr txBox="1"/>
          <p:nvPr/>
        </p:nvSpPr>
        <p:spPr>
          <a:xfrm>
            <a:off x="239575" y="5145437"/>
            <a:ext cx="232474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吞吐率，每秒事务数</a:t>
            </a:r>
          </a:p>
        </p:txBody>
      </p:sp>
      <p:sp>
        <p:nvSpPr>
          <p:cNvPr id="612" name="矩形 17"/>
          <p:cNvSpPr/>
          <p:nvPr/>
        </p:nvSpPr>
        <p:spPr>
          <a:xfrm>
            <a:off x="2927885" y="5514768"/>
            <a:ext cx="8370380" cy="421083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3" name="直接箭头连接符 19"/>
          <p:cNvSpPr/>
          <p:nvPr/>
        </p:nvSpPr>
        <p:spPr>
          <a:xfrm flipH="1">
            <a:off x="2123268" y="5725309"/>
            <a:ext cx="804618" cy="148549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4" name="文本框 20"/>
          <p:cNvSpPr txBox="1"/>
          <p:nvPr/>
        </p:nvSpPr>
        <p:spPr>
          <a:xfrm>
            <a:off x="239576" y="5657670"/>
            <a:ext cx="220915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每个请求处理时间并发请求处理时间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xDebug性能测试工具</a:t>
            </a:r>
          </a:p>
        </p:txBody>
      </p:sp>
      <p:sp>
        <p:nvSpPr>
          <p:cNvPr id="617" name="矩形 3"/>
          <p:cNvSpPr txBox="1"/>
          <p:nvPr/>
        </p:nvSpPr>
        <p:spPr>
          <a:xfrm>
            <a:off x="917620" y="1639679"/>
            <a:ext cx="10731042" cy="463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安装xDebug扩展：直接在 phpstudy 中开启即可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配置xDebug扩展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xdebug.profiler_enable = 0		设置是否开启性能测试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xdebug.profiler_enable_trigger = 1		若未开启性能测试，使用url查询字符串形式显示调用性能测试工具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xdebug.profiler_output_dir=“D:\Program Files\tmp\xdebug“		性能分析报告保存路径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注意，若未开启性能测试，在访问url时，需要给出查询字符串   </a:t>
            </a:r>
            <a:r>
              <a:rPr b="1">
                <a:solidFill>
                  <a:srgbClr val="C00000"/>
                </a:solidFill>
              </a:rPr>
              <a:t>?XDEBUG_PROFILE=1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xDebug性能测试工具</a:t>
            </a:r>
          </a:p>
        </p:txBody>
      </p:sp>
      <p:sp>
        <p:nvSpPr>
          <p:cNvPr id="620" name="矩形 3"/>
          <p:cNvSpPr txBox="1"/>
          <p:nvPr/>
        </p:nvSpPr>
        <p:spPr>
          <a:xfrm>
            <a:off x="917620" y="1639679"/>
            <a:ext cx="10174451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安装和使用webgrind分析工具</a:t>
            </a:r>
            <a:endParaRPr dirty="0"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下载</a:t>
            </a:r>
            <a:r>
              <a:rPr dirty="0"/>
              <a:t> </a:t>
            </a:r>
            <a:r>
              <a:rPr dirty="0" err="1"/>
              <a:t>webgrind：https</a:t>
            </a:r>
            <a:r>
              <a:rPr dirty="0"/>
              <a:t>://github.com/</a:t>
            </a:r>
            <a:r>
              <a:rPr dirty="0" err="1"/>
              <a:t>jokkedk</a:t>
            </a:r>
            <a:r>
              <a:rPr dirty="0"/>
              <a:t>/</a:t>
            </a:r>
            <a:r>
              <a:rPr dirty="0" err="1"/>
              <a:t>webgrind</a:t>
            </a:r>
            <a:endParaRPr dirty="0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安装</a:t>
            </a:r>
            <a:r>
              <a:rPr dirty="0"/>
              <a:t> </a:t>
            </a:r>
            <a:r>
              <a:rPr dirty="0" err="1"/>
              <a:t>webgrind</a:t>
            </a:r>
            <a:r>
              <a:rPr dirty="0"/>
              <a:t> ：</a:t>
            </a:r>
            <a:r>
              <a:rPr dirty="0" err="1"/>
              <a:t>直接解压缩到服务器根目录下即可</a:t>
            </a:r>
            <a:endParaRPr dirty="0"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webgrind工具：浏览器访问</a:t>
            </a:r>
            <a:endParaRPr dirty="0"/>
          </a:p>
        </p:txBody>
      </p:sp>
      <p:pic>
        <p:nvPicPr>
          <p:cNvPr id="62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10" y="3813350"/>
            <a:ext cx="11345668" cy="930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矩形 2"/>
          <p:cNvSpPr/>
          <p:nvPr/>
        </p:nvSpPr>
        <p:spPr>
          <a:xfrm>
            <a:off x="3909390" y="3843130"/>
            <a:ext cx="1630019" cy="490332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3" name="直接箭头连接符 6"/>
          <p:cNvSpPr/>
          <p:nvPr/>
        </p:nvSpPr>
        <p:spPr>
          <a:xfrm flipH="1">
            <a:off x="3384884" y="4154904"/>
            <a:ext cx="1267329" cy="1042738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4" name="文本框 7"/>
          <p:cNvSpPr txBox="1"/>
          <p:nvPr/>
        </p:nvSpPr>
        <p:spPr>
          <a:xfrm>
            <a:off x="2318300" y="5197642"/>
            <a:ext cx="287153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显示调用开销时间的前百分比信息</a:t>
            </a:r>
          </a:p>
        </p:txBody>
      </p:sp>
      <p:sp>
        <p:nvSpPr>
          <p:cNvPr id="625" name="矩形 9"/>
          <p:cNvSpPr/>
          <p:nvPr/>
        </p:nvSpPr>
        <p:spPr>
          <a:xfrm>
            <a:off x="5718795" y="3843130"/>
            <a:ext cx="2989999" cy="490332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6" name="直接箭头连接符 10"/>
          <p:cNvSpPr/>
          <p:nvPr/>
        </p:nvSpPr>
        <p:spPr>
          <a:xfrm>
            <a:off x="7213793" y="4154904"/>
            <a:ext cx="21094" cy="1042738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7" name="文本框 12"/>
          <p:cNvSpPr txBox="1"/>
          <p:nvPr/>
        </p:nvSpPr>
        <p:spPr>
          <a:xfrm>
            <a:off x="5539408" y="5197642"/>
            <a:ext cx="331583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选择待分析的文件（xdebug生成的文件）</a:t>
            </a:r>
          </a:p>
        </p:txBody>
      </p:sp>
      <p:sp>
        <p:nvSpPr>
          <p:cNvPr id="628" name="矩形 13"/>
          <p:cNvSpPr/>
          <p:nvPr/>
        </p:nvSpPr>
        <p:spPr>
          <a:xfrm>
            <a:off x="9325678" y="3843130"/>
            <a:ext cx="1647123" cy="490332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9" name="直接箭头连接符 14"/>
          <p:cNvSpPr/>
          <p:nvPr/>
        </p:nvSpPr>
        <p:spPr>
          <a:xfrm>
            <a:off x="10095958" y="4132234"/>
            <a:ext cx="21094" cy="1042738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0" name="文本框 15"/>
          <p:cNvSpPr txBox="1"/>
          <p:nvPr/>
        </p:nvSpPr>
        <p:spPr>
          <a:xfrm>
            <a:off x="8899445" y="5149515"/>
            <a:ext cx="24995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结果显示形式（百分比形式）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xDebug性能测试工具</a:t>
            </a:r>
          </a:p>
        </p:txBody>
      </p:sp>
      <p:sp>
        <p:nvSpPr>
          <p:cNvPr id="633" name="矩形 3"/>
          <p:cNvSpPr txBox="1"/>
          <p:nvPr/>
        </p:nvSpPr>
        <p:spPr>
          <a:xfrm>
            <a:off x="917621" y="1526745"/>
            <a:ext cx="10174451" cy="202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安装和使用webgrind分析工具</a:t>
            </a:r>
          </a:p>
          <a:p>
            <a:pPr marL="342900" indent="-342900">
              <a:lnSpc>
                <a:spcPct val="12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结果分析</a:t>
            </a:r>
          </a:p>
          <a:p>
            <a:pPr marL="1085850" lvl="1" indent="-342900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Invocation Count：被调用次数</a:t>
            </a:r>
          </a:p>
          <a:p>
            <a:pPr marL="1085850" lvl="1" indent="-342900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Total Self Cost：自身调用开销</a:t>
            </a:r>
          </a:p>
          <a:p>
            <a:pPr marL="1085850" lvl="1" indent="-342900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Total Inclusive Cost：从程序开始到结束，该函数的总调用开销</a:t>
            </a:r>
          </a:p>
        </p:txBody>
      </p:sp>
      <p:pic>
        <p:nvPicPr>
          <p:cNvPr id="63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621" y="3565490"/>
            <a:ext cx="10972360" cy="264280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矩形 16"/>
          <p:cNvSpPr/>
          <p:nvPr/>
        </p:nvSpPr>
        <p:spPr>
          <a:xfrm>
            <a:off x="917621" y="3962399"/>
            <a:ext cx="314831" cy="410818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6" name="矩形 17"/>
          <p:cNvSpPr/>
          <p:nvPr/>
        </p:nvSpPr>
        <p:spPr>
          <a:xfrm>
            <a:off x="917621" y="4412972"/>
            <a:ext cx="314831" cy="1497498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7" name="矩形 18"/>
          <p:cNvSpPr/>
          <p:nvPr/>
        </p:nvSpPr>
        <p:spPr>
          <a:xfrm>
            <a:off x="917621" y="5946388"/>
            <a:ext cx="314831" cy="410817"/>
          </a:xfrm>
          <a:prstGeom prst="rect">
            <a:avLst/>
          </a:prstGeom>
          <a:ln w="317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直接箭头连接符 11"/>
          <p:cNvSpPr/>
          <p:nvPr/>
        </p:nvSpPr>
        <p:spPr>
          <a:xfrm flipH="1" flipV="1">
            <a:off x="768625" y="3354939"/>
            <a:ext cx="306412" cy="700227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9" name="文本框 19"/>
          <p:cNvSpPr txBox="1"/>
          <p:nvPr/>
        </p:nvSpPr>
        <p:spPr>
          <a:xfrm>
            <a:off x="225287" y="2610678"/>
            <a:ext cx="100716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用户定义函数</a:t>
            </a:r>
          </a:p>
        </p:txBody>
      </p:sp>
      <p:sp>
        <p:nvSpPr>
          <p:cNvPr id="640" name="直接箭头连接符 20"/>
          <p:cNvSpPr/>
          <p:nvPr/>
        </p:nvSpPr>
        <p:spPr>
          <a:xfrm flipH="1">
            <a:off x="670040" y="5083557"/>
            <a:ext cx="365242" cy="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1" name="文本框 22"/>
          <p:cNvSpPr txBox="1"/>
          <p:nvPr/>
        </p:nvSpPr>
        <p:spPr>
          <a:xfrm>
            <a:off x="225286" y="4665547"/>
            <a:ext cx="47287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类方法</a:t>
            </a:r>
          </a:p>
        </p:txBody>
      </p:sp>
      <p:sp>
        <p:nvSpPr>
          <p:cNvPr id="642" name="直接箭头连接符 23"/>
          <p:cNvSpPr/>
          <p:nvPr/>
        </p:nvSpPr>
        <p:spPr>
          <a:xfrm>
            <a:off x="995524" y="6146519"/>
            <a:ext cx="919234" cy="3342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3" name="文本框 24"/>
          <p:cNvSpPr txBox="1"/>
          <p:nvPr/>
        </p:nvSpPr>
        <p:spPr>
          <a:xfrm>
            <a:off x="1914757" y="6157578"/>
            <a:ext cx="10071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PHP内置函数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8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PHP程序性能瓶颈及性能测试工具</a:t>
            </a:r>
          </a:p>
        </p:txBody>
      </p:sp>
      <p:sp>
        <p:nvSpPr>
          <p:cNvPr id="649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0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651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2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PHP性能优化策略</a:t>
            </a:r>
          </a:p>
        </p:txBody>
      </p:sp>
      <p:sp>
        <p:nvSpPr>
          <p:cNvPr id="653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4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655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656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657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8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HHVM和PHP7</a:t>
            </a:r>
          </a:p>
        </p:txBody>
      </p:sp>
      <p:sp>
        <p:nvSpPr>
          <p:cNvPr id="659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0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PHP性能优化策略</a:t>
            </a:r>
          </a:p>
        </p:txBody>
      </p:sp>
      <p:sp>
        <p:nvSpPr>
          <p:cNvPr id="663" name="矩形 3"/>
          <p:cNvSpPr txBox="1"/>
          <p:nvPr/>
        </p:nvSpPr>
        <p:spPr>
          <a:xfrm>
            <a:off x="917621" y="1639679"/>
            <a:ext cx="10412988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PHP性能优化策略：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服务器环境的优化：网络环境、CPU、内存、外部服务器等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Opcode 和 Opcache 优化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缓存机制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PHP代码层优化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7751" y="1639679"/>
            <a:ext cx="8399693" cy="4995476"/>
          </a:xfrm>
          <a:prstGeom prst="rect">
            <a:avLst/>
          </a:prstGeom>
          <a:ln w="12700">
            <a:miter lim="400000"/>
          </a:ln>
        </p:spPr>
      </p:pic>
      <p:sp>
        <p:nvSpPr>
          <p:cNvPr id="66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PHP性能优化策略</a:t>
            </a:r>
          </a:p>
        </p:txBody>
      </p:sp>
      <p:sp>
        <p:nvSpPr>
          <p:cNvPr id="667" name="矩形 3"/>
          <p:cNvSpPr txBox="1"/>
          <p:nvPr/>
        </p:nvSpPr>
        <p:spPr>
          <a:xfrm>
            <a:off x="917621" y="1639679"/>
            <a:ext cx="10412988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Zend Enginer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Zend Optimizer优化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开启 Opcache </a:t>
            </a:r>
          </a:p>
        </p:txBody>
      </p:sp>
      <p:pic>
        <p:nvPicPr>
          <p:cNvPr id="66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4486" y="3172981"/>
            <a:ext cx="2152382" cy="247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PHP性能优化策略</a:t>
            </a:r>
          </a:p>
        </p:txBody>
      </p:sp>
      <p:sp>
        <p:nvSpPr>
          <p:cNvPr id="671" name="矩形 3"/>
          <p:cNvSpPr txBox="1"/>
          <p:nvPr/>
        </p:nvSpPr>
        <p:spPr>
          <a:xfrm>
            <a:off x="917621" y="1639679"/>
            <a:ext cx="1041298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缓存机制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数据库缓存：Memcached、Redis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静态页面缓存：减少数据库查询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PHP性能优化策略</a:t>
            </a:r>
          </a:p>
        </p:txBody>
      </p:sp>
      <p:sp>
        <p:nvSpPr>
          <p:cNvPr id="674" name="矩形 3"/>
          <p:cNvSpPr txBox="1"/>
          <p:nvPr/>
        </p:nvSpPr>
        <p:spPr>
          <a:xfrm>
            <a:off x="917621" y="1639679"/>
            <a:ext cx="1041298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PHP代码层优化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引用传递函数参数问题：大数组、对象类型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数据库查询 预处理 问题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其它细节问题：http://net-beta.net/ubench/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PHP程序性能瓶颈及性能测试工具</a:t>
            </a:r>
          </a:p>
        </p:txBody>
      </p:sp>
      <p:sp>
        <p:nvSpPr>
          <p:cNvPr id="544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46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PHP性能优化策略</a:t>
            </a:r>
          </a:p>
        </p:txBody>
      </p:sp>
      <p:sp>
        <p:nvSpPr>
          <p:cNvPr id="548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50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51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552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3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HHVM和PHP7</a:t>
            </a:r>
          </a:p>
        </p:txBody>
      </p:sp>
      <p:sp>
        <p:nvSpPr>
          <p:cNvPr id="554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5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PHP程序性能瓶颈及性能测试工具</a:t>
            </a:r>
          </a:p>
        </p:txBody>
      </p:sp>
      <p:sp>
        <p:nvSpPr>
          <p:cNvPr id="678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9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680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1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PHP性能优化策略</a:t>
            </a:r>
          </a:p>
        </p:txBody>
      </p:sp>
      <p:sp>
        <p:nvSpPr>
          <p:cNvPr id="682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3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684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685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686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7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HHVM和PHP7</a:t>
            </a:r>
          </a:p>
        </p:txBody>
      </p:sp>
      <p:sp>
        <p:nvSpPr>
          <p:cNvPr id="688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9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Facebook遇到的问题</a:t>
            </a:r>
          </a:p>
        </p:txBody>
      </p:sp>
      <p:sp>
        <p:nvSpPr>
          <p:cNvPr id="692" name="矩形 3"/>
          <p:cNvSpPr txBox="1"/>
          <p:nvPr/>
        </p:nvSpPr>
        <p:spPr>
          <a:xfrm>
            <a:off x="917621" y="1595020"/>
            <a:ext cx="10174451" cy="587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假设你有个 PHP 写的网站遇到了性能问题，经分析后发现很大一部分资源就耗在 PHP 上，这时你会怎么优化 PHP 性能？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方案1：迁移到性能更好的语言上，如 Java、C++、Go。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方案2：通过 RPC 将功能分离出来用其它语言实现，让 PHP 做更少的事情，比如 Twitter 就将大量业务逻辑放到了 Scala 中，前端的 Rails 只负责展现。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方案3：写 PHP 扩展，在性能瓶颈地方换 C/C++。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方案4：优化 PHP 本身性能。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4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Facebook的选择：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方案1：放弃多年的经验积累，从头开始学习，成本巨大。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方案2：引入C++，但是C++开发成本太高，不适合使用在经常修改的应用中。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方案3：开发成本过高，且效果不明显（性能瓶颈是高并发情况下累积的结果）。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PHP性能优化思路</a:t>
            </a:r>
          </a:p>
        </p:txBody>
      </p:sp>
      <p:sp>
        <p:nvSpPr>
          <p:cNvPr id="697" name="矩形 3"/>
          <p:cNvSpPr txBox="1"/>
          <p:nvPr/>
        </p:nvSpPr>
        <p:spPr>
          <a:xfrm>
            <a:off x="917620" y="1639679"/>
            <a:ext cx="10174451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方案1：PHP 语言层面的优化；Facebook开发出XHProf性能分析工具，在一定程序上提升了性能，但并没有很好解决问题。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方案2：优化 PHP 的官方实现（也就是 Zend）；提升Zend执行性能，需要对程序的底层执行有深刻理解，并且修改代码太大，甚至不如重构。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方案3：将 PHP 编译成其它语言的 bytecode（字节码），借助其它语言的虚拟机（如 JVM）来运行；VM总是为某个语言优化的，其它语言在上面实现会遇到很多瓶颈。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方案4：将 PHP 转成 C/C++，然后编译成本地代码；该方案即为HHVM的前身（HipHop Compile），相对于VM来说，实现简单，但是很难支持PHP中的动态方法，不太适合于动态语言。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方案5：开发更快的 PHP 虚拟机；即HHVM。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HHVM和Hack</a:t>
            </a:r>
          </a:p>
        </p:txBody>
      </p:sp>
      <p:sp>
        <p:nvSpPr>
          <p:cNvPr id="702" name="矩形 3"/>
          <p:cNvSpPr txBox="1"/>
          <p:nvPr/>
        </p:nvSpPr>
        <p:spPr>
          <a:xfrm>
            <a:off x="917620" y="1639679"/>
            <a:ext cx="10174451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HipHop Virtual Machine (HHVM) 是一个基于即时（JIT）编译的开源虚拟机，作为</a:t>
            </a:r>
            <a:r>
              <a:rPr>
                <a:solidFill>
                  <a:srgbClr val="C00000"/>
                </a:solidFill>
              </a:rPr>
              <a:t>PHP和Hack</a:t>
            </a:r>
            <a:r>
              <a:t>编程语言的执行引擎。 HHVM是由Facebook在 HPHPC 引擎上基础上扩展而来的，在HPHPC的基础上，引入对PHP动态特性的支持，同时大幅提升了PHP引擎的执行速度。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Hack</a:t>
            </a:r>
            <a:r>
              <a:rPr b="0">
                <a:solidFill>
                  <a:srgbClr val="5E5E5E"/>
                </a:solidFill>
              </a:rPr>
              <a:t>：Facebook推出的编程语言，同时结合了动态类型语言（如PHP语言）和静态类型语言（如C语言）的特性，需要在HHVM引擎上执行，而不能在Zend引擎上执行。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Hack相对于PHP，最显著的区别在于提供了</a:t>
            </a:r>
            <a:r>
              <a:rPr>
                <a:solidFill>
                  <a:srgbClr val="C00000"/>
                </a:solidFill>
              </a:rPr>
              <a:t>静态类型</a:t>
            </a:r>
            <a:r>
              <a:t>的支持。</a:t>
            </a:r>
          </a:p>
        </p:txBody>
      </p:sp>
      <p:pic>
        <p:nvPicPr>
          <p:cNvPr id="70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2051" y="4054578"/>
            <a:ext cx="2643649" cy="2643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>
            <a:lvl1pPr defTabSz="822959">
              <a:spcBef>
                <a:spcPts val="900"/>
              </a:spcBef>
              <a:defRPr sz="3959"/>
            </a:lvl1pPr>
          </a:lstStyle>
          <a:p>
            <a:r>
              <a:t>Hack</a:t>
            </a:r>
          </a:p>
        </p:txBody>
      </p:sp>
      <p:pic>
        <p:nvPicPr>
          <p:cNvPr id="706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621" y="1787394"/>
            <a:ext cx="6899024" cy="4501906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矩形 5"/>
          <p:cNvSpPr/>
          <p:nvPr/>
        </p:nvSpPr>
        <p:spPr>
          <a:xfrm>
            <a:off x="805325" y="1656077"/>
            <a:ext cx="1729328" cy="365228"/>
          </a:xfrm>
          <a:prstGeom prst="rect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8" name="直接连接符 7"/>
          <p:cNvSpPr/>
          <p:nvPr/>
        </p:nvSpPr>
        <p:spPr>
          <a:xfrm flipV="1">
            <a:off x="2534652" y="1787394"/>
            <a:ext cx="4684296" cy="51298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9" name="文本框 8"/>
          <p:cNvSpPr txBox="1"/>
          <p:nvPr/>
        </p:nvSpPr>
        <p:spPr>
          <a:xfrm>
            <a:off x="7475621" y="1656077"/>
            <a:ext cx="224589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Hack开始标识</a:t>
            </a:r>
          </a:p>
        </p:txBody>
      </p:sp>
      <p:sp>
        <p:nvSpPr>
          <p:cNvPr id="710" name="矩形 9"/>
          <p:cNvSpPr/>
          <p:nvPr/>
        </p:nvSpPr>
        <p:spPr>
          <a:xfrm>
            <a:off x="4014206" y="4708523"/>
            <a:ext cx="1568448" cy="280572"/>
          </a:xfrm>
          <a:prstGeom prst="rect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1" name="直接连接符 10"/>
          <p:cNvSpPr/>
          <p:nvPr/>
        </p:nvSpPr>
        <p:spPr>
          <a:xfrm flipV="1">
            <a:off x="4908884" y="2610662"/>
            <a:ext cx="2775285" cy="51299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2" name="文本框 12"/>
          <p:cNvSpPr txBox="1"/>
          <p:nvPr/>
        </p:nvSpPr>
        <p:spPr>
          <a:xfrm>
            <a:off x="7684168" y="2425997"/>
            <a:ext cx="36255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定义属性时，指明数据类型</a:t>
            </a:r>
          </a:p>
        </p:txBody>
      </p:sp>
      <p:sp>
        <p:nvSpPr>
          <p:cNvPr id="713" name="直接连接符 13"/>
          <p:cNvSpPr/>
          <p:nvPr/>
        </p:nvSpPr>
        <p:spPr>
          <a:xfrm flipV="1">
            <a:off x="5153655" y="4071971"/>
            <a:ext cx="1728408" cy="63552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4" name="矩形 16"/>
          <p:cNvSpPr/>
          <p:nvPr/>
        </p:nvSpPr>
        <p:spPr>
          <a:xfrm>
            <a:off x="2361868" y="2475240"/>
            <a:ext cx="2547017" cy="320089"/>
          </a:xfrm>
          <a:prstGeom prst="rect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文本框 17"/>
          <p:cNvSpPr txBox="1"/>
          <p:nvPr/>
        </p:nvSpPr>
        <p:spPr>
          <a:xfrm>
            <a:off x="6882062" y="3853679"/>
            <a:ext cx="36255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方法参数中，指明数据类型</a:t>
            </a:r>
          </a:p>
        </p:txBody>
      </p:sp>
      <p:sp>
        <p:nvSpPr>
          <p:cNvPr id="716" name="矩形 18"/>
          <p:cNvSpPr/>
          <p:nvPr/>
        </p:nvSpPr>
        <p:spPr>
          <a:xfrm>
            <a:off x="5642695" y="4777044"/>
            <a:ext cx="918527" cy="212053"/>
          </a:xfrm>
          <a:prstGeom prst="rect">
            <a:avLst/>
          </a:prstGeom>
          <a:ln w="190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直接连接符 19"/>
          <p:cNvSpPr/>
          <p:nvPr/>
        </p:nvSpPr>
        <p:spPr>
          <a:xfrm flipV="1">
            <a:off x="6611417" y="4876799"/>
            <a:ext cx="880247" cy="627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8" name="文本框 22"/>
          <p:cNvSpPr txBox="1"/>
          <p:nvPr/>
        </p:nvSpPr>
        <p:spPr>
          <a:xfrm>
            <a:off x="7475621" y="4710043"/>
            <a:ext cx="362551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方法的返回值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>
            <a:lvl1pPr defTabSz="822959">
              <a:spcBef>
                <a:spcPts val="900"/>
              </a:spcBef>
              <a:defRPr sz="3959"/>
            </a:lvl1pPr>
          </a:lstStyle>
          <a:p>
            <a:r>
              <a:t>HHVM&amp;Hack  VS  PHP7</a:t>
            </a:r>
          </a:p>
        </p:txBody>
      </p:sp>
      <p:sp>
        <p:nvSpPr>
          <p:cNvPr id="721" name="矩形 3"/>
          <p:cNvSpPr txBox="1"/>
          <p:nvPr/>
        </p:nvSpPr>
        <p:spPr>
          <a:xfrm>
            <a:off x="917620" y="1639679"/>
            <a:ext cx="10174451" cy="418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Facebook推出的HHVM和Hack，给PHP引擎（Zend）带来了极大的挑战。PHP开发组成员，开发方向转向Zend引擎的性能优化和PHP语言的性能优化上，从而带来了PHP7的发布。</a:t>
            </a:r>
          </a:p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PHP7大量借鉴了Hack的语法特性，引入静态类型的特点，保证了Zend引擎的性能，同时大大提高了PHP程序的开发效率。</a:t>
            </a:r>
          </a:p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在性能上HHVM大大超过PHP7以下的版本，而PHP7已经十分接近（并在某些程序上超过）HHVM的性能。在实际的应用中，建议选择PHP7作为主力生产工具，享受现代PHP带来的快乐！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PHP7新语法</a:t>
            </a:r>
          </a:p>
        </p:txBody>
      </p:sp>
      <p:sp>
        <p:nvSpPr>
          <p:cNvPr id="724" name="矩形 3"/>
          <p:cNvSpPr txBox="1"/>
          <p:nvPr/>
        </p:nvSpPr>
        <p:spPr>
          <a:xfrm>
            <a:off x="917621" y="1639679"/>
            <a:ext cx="10412988" cy="519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PHP7提供了一些新的语法特征：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类型提示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返回类型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匿名类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闭包函数的call方法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新的运算符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批量引入命名空间支持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常量数组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生成器（yield）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类型提示</a:t>
            </a:r>
          </a:p>
        </p:txBody>
      </p:sp>
      <p:sp>
        <p:nvSpPr>
          <p:cNvPr id="727" name="矩形 3"/>
          <p:cNvSpPr txBox="1"/>
          <p:nvPr/>
        </p:nvSpPr>
        <p:spPr>
          <a:xfrm>
            <a:off x="917621" y="1639679"/>
            <a:ext cx="1041298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在PHP7之前，只支持 对象类型或数组类型 的类型提示，在PHP7中，支持所有数据类型的类型提示。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支持的类型：int 、float 、string 、Bool 、array 、类名或接口名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开启强制类型提示指令： declare(strict_types = 1)</a:t>
            </a:r>
          </a:p>
        </p:txBody>
      </p:sp>
      <p:pic>
        <p:nvPicPr>
          <p:cNvPr id="7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054" y="3654726"/>
            <a:ext cx="6798955" cy="2664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返回类型</a:t>
            </a:r>
          </a:p>
        </p:txBody>
      </p:sp>
      <p:sp>
        <p:nvSpPr>
          <p:cNvPr id="731" name="矩形 3"/>
          <p:cNvSpPr txBox="1"/>
          <p:nvPr/>
        </p:nvSpPr>
        <p:spPr>
          <a:xfrm>
            <a:off x="917621" y="1639679"/>
            <a:ext cx="1041298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PHP7中，支持指定函数的返回类型：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基本格式：function  函数名( 参数列表 ) </a:t>
            </a:r>
            <a:r>
              <a:rPr b="1">
                <a:solidFill>
                  <a:srgbClr val="C00000"/>
                </a:solidFill>
              </a:rPr>
              <a:t> :  返回类型 </a:t>
            </a:r>
            <a:r>
              <a:t>{  ……  ｝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若已经设置 declare(strict_types = 1) ，则返回类型不匹配时，会出现错误。</a:t>
            </a:r>
          </a:p>
        </p:txBody>
      </p:sp>
      <p:pic>
        <p:nvPicPr>
          <p:cNvPr id="73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4048" y="3357507"/>
            <a:ext cx="6922942" cy="2654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5111" y="1639679"/>
            <a:ext cx="5742737" cy="4451155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匿名类</a:t>
            </a:r>
          </a:p>
        </p:txBody>
      </p:sp>
      <p:sp>
        <p:nvSpPr>
          <p:cNvPr id="736" name="矩形 3"/>
          <p:cNvSpPr txBox="1"/>
          <p:nvPr/>
        </p:nvSpPr>
        <p:spPr>
          <a:xfrm>
            <a:off x="452672" y="1639679"/>
            <a:ext cx="5824144" cy="410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PHP7中，支持创建匿名类的对象：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基本格式：$obj = new class( ) { …… }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匿名类可以嵌套在普通类中，但是不能使用普通类中的属性，可以通过构造参数传递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匿名类可以 extends 父类、implements 接口 、 use  traits 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匿名类不能被序列化（因为没有类的结构）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匿名类的主要作用：使用指定接口的对象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 spc="200">
                <a:solidFill>
                  <a:srgbClr val="C00000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t>PHP程序性能瓶颈及性能测试工具</a:t>
            </a:r>
          </a:p>
        </p:txBody>
      </p:sp>
      <p:sp>
        <p:nvSpPr>
          <p:cNvPr id="559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0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61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2" name="MH_Entry_2">
            <a:hlinkClick r:id="rId2" action="ppaction://hlinksldjump"/>
          </p:cNvPr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PHP性能优化策略</a:t>
            </a:r>
          </a:p>
        </p:txBody>
      </p:sp>
      <p:sp>
        <p:nvSpPr>
          <p:cNvPr id="563" name="MH_Others_4"/>
          <p:cNvSpPr/>
          <p:nvPr/>
        </p:nvSpPr>
        <p:spPr>
          <a:xfrm flipH="1">
            <a:off x="3890131" y="3769795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4" name="MH_Number_2">
            <a:hlinkClick r:id="rId2" action="ppaction://hlinksldjump"/>
          </p:cNvPr>
          <p:cNvSpPr txBox="1"/>
          <p:nvPr/>
        </p:nvSpPr>
        <p:spPr>
          <a:xfrm>
            <a:off x="3413578" y="3817472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65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66" name="MH_Others_6"/>
          <p:cNvSpPr txBox="1"/>
          <p:nvPr/>
        </p:nvSpPr>
        <p:spPr>
          <a:xfrm>
            <a:off x="4249284" y="1348887"/>
            <a:ext cx="36934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sp>
        <p:nvSpPr>
          <p:cNvPr id="567" name="MH_Others_3"/>
          <p:cNvSpPr/>
          <p:nvPr/>
        </p:nvSpPr>
        <p:spPr>
          <a:xfrm>
            <a:off x="3440719" y="5164680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8" name="MH_Entry_2">
            <a:hlinkClick r:id="rId2" action="ppaction://hlinksldjump"/>
          </p:cNvPr>
          <p:cNvSpPr txBox="1"/>
          <p:nvPr/>
        </p:nvSpPr>
        <p:spPr>
          <a:xfrm>
            <a:off x="4117033" y="4719158"/>
            <a:ext cx="4688530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>
              <a:defRPr sz="2000"/>
            </a:pPr>
            <a:r>
              <a:t>HHVM和PHP7</a:t>
            </a:r>
          </a:p>
        </p:txBody>
      </p:sp>
      <p:sp>
        <p:nvSpPr>
          <p:cNvPr id="569" name="MH_Others_4"/>
          <p:cNvSpPr/>
          <p:nvPr/>
        </p:nvSpPr>
        <p:spPr>
          <a:xfrm flipH="1">
            <a:off x="3917272" y="4786490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0" name="MH_Number_2">
            <a:hlinkClick r:id="rId2" action="ppaction://hlinksldjump"/>
          </p:cNvPr>
          <p:cNvSpPr txBox="1"/>
          <p:nvPr/>
        </p:nvSpPr>
        <p:spPr>
          <a:xfrm>
            <a:off x="3440717" y="4834166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5884" y="2391785"/>
            <a:ext cx="6454208" cy="4172185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822959">
              <a:spcBef>
                <a:spcPts val="900"/>
              </a:spcBef>
              <a:defRPr sz="3959"/>
            </a:lvl1pPr>
          </a:lstStyle>
          <a:p>
            <a:r>
              <a:t>Closure::call( )</a:t>
            </a:r>
          </a:p>
        </p:txBody>
      </p:sp>
      <p:sp>
        <p:nvSpPr>
          <p:cNvPr id="740" name="矩形 3"/>
          <p:cNvSpPr txBox="1"/>
          <p:nvPr/>
        </p:nvSpPr>
        <p:spPr>
          <a:xfrm>
            <a:off x="917619" y="1639679"/>
            <a:ext cx="5328199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PHP7中，闭包函数支持使用 $this 关键字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 call 方法调用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作用：将一个闭包函数动态绑定到一个新的对象实例并调用执行该函数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新的运算符</a:t>
            </a:r>
          </a:p>
        </p:txBody>
      </p:sp>
      <p:sp>
        <p:nvSpPr>
          <p:cNvPr id="743" name="矩形 3"/>
          <p:cNvSpPr txBox="1"/>
          <p:nvPr/>
        </p:nvSpPr>
        <p:spPr>
          <a:xfrm>
            <a:off x="917622" y="1702163"/>
            <a:ext cx="8412358" cy="341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PHP7中，添加了两个新的运算符：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?? 运算符：用于执行isset()检测的三元运算的快捷方式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&lt;=&gt; 运算符：比较两个表达式 $a 和 $b，如果 $a 小于、等于或大于 $b时，它分别返回-1、0或1</a:t>
            </a:r>
          </a:p>
        </p:txBody>
      </p:sp>
      <p:pic>
        <p:nvPicPr>
          <p:cNvPr id="74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101" y="2712023"/>
            <a:ext cx="6099017" cy="1304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9980" y="3038693"/>
            <a:ext cx="2666599" cy="320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use命名空间</a:t>
            </a:r>
          </a:p>
        </p:txBody>
      </p:sp>
      <p:sp>
        <p:nvSpPr>
          <p:cNvPr id="748" name="矩形 3"/>
          <p:cNvSpPr txBox="1"/>
          <p:nvPr/>
        </p:nvSpPr>
        <p:spPr>
          <a:xfrm>
            <a:off x="917622" y="1702163"/>
            <a:ext cx="455328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PHP7中，支持使用一个 use 从同一个 namespace 中导入类、函数和常量。</a:t>
            </a:r>
          </a:p>
        </p:txBody>
      </p:sp>
      <p:pic>
        <p:nvPicPr>
          <p:cNvPr id="74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0138" y="1702163"/>
            <a:ext cx="6455392" cy="4714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常量数组</a:t>
            </a:r>
          </a:p>
        </p:txBody>
      </p:sp>
      <p:sp>
        <p:nvSpPr>
          <p:cNvPr id="752" name="矩形 3"/>
          <p:cNvSpPr txBox="1"/>
          <p:nvPr/>
        </p:nvSpPr>
        <p:spPr>
          <a:xfrm>
            <a:off x="917621" y="1702163"/>
            <a:ext cx="993119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PHP7中，支持通过 define( ) 定义常量数组：</a:t>
            </a:r>
          </a:p>
        </p:txBody>
      </p:sp>
      <p:pic>
        <p:nvPicPr>
          <p:cNvPr id="75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0437" y="2701812"/>
            <a:ext cx="2535861" cy="2563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生成器yield</a:t>
            </a:r>
          </a:p>
        </p:txBody>
      </p:sp>
      <p:sp>
        <p:nvSpPr>
          <p:cNvPr id="756" name="矩形 3"/>
          <p:cNvSpPr txBox="1"/>
          <p:nvPr/>
        </p:nvSpPr>
        <p:spPr>
          <a:xfrm>
            <a:off x="917621" y="1702163"/>
            <a:ext cx="4987234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生成器提供了一种更容易的方法来实现简单的对象迭代，相比较定义类实现 Iterator 接口的方式，性能开销和复杂性大大降低。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借助关键字 yield 实现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自php5.5+即可使用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使用场景：</a:t>
            </a:r>
          </a:p>
          <a:p>
            <a:pPr marL="1085850" lvl="1" indent="-34290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内存溢出情况：</a:t>
            </a:r>
          </a:p>
          <a:p>
            <a:pPr marL="1085850" lvl="1" indent="-342900">
              <a:lnSpc>
                <a:spcPct val="150000"/>
              </a:lnSpc>
              <a:buSzPct val="100000"/>
              <a:buFont typeface="Arial"/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协程工作情况：</a:t>
            </a:r>
          </a:p>
        </p:txBody>
      </p:sp>
      <p:pic>
        <p:nvPicPr>
          <p:cNvPr id="757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2466" y="1018488"/>
            <a:ext cx="3947262" cy="1367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8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2466" y="2886018"/>
            <a:ext cx="5461604" cy="331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文本框 1"/>
          <p:cNvSpPr txBox="1"/>
          <p:nvPr/>
        </p:nvSpPr>
        <p:spPr>
          <a:xfrm>
            <a:off x="4016026" y="1973581"/>
            <a:ext cx="481330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>
                <a:solidFill>
                  <a:srgbClr val="FF99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感谢聆听！</a:t>
            </a:r>
          </a:p>
        </p:txBody>
      </p:sp>
      <p:sp>
        <p:nvSpPr>
          <p:cNvPr id="763" name="椭圆 4"/>
          <p:cNvSpPr/>
          <p:nvPr/>
        </p:nvSpPr>
        <p:spPr>
          <a:xfrm>
            <a:off x="6138333" y="3189289"/>
            <a:ext cx="71969" cy="53977"/>
          </a:xfrm>
          <a:prstGeom prst="ellipse">
            <a:avLst/>
          </a:pr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764" name="直接连接符 6"/>
          <p:cNvSpPr/>
          <p:nvPr/>
        </p:nvSpPr>
        <p:spPr>
          <a:xfrm>
            <a:off x="3699933" y="3211513"/>
            <a:ext cx="2300818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5" name="直接连接符 7"/>
          <p:cNvSpPr/>
          <p:nvPr/>
        </p:nvSpPr>
        <p:spPr>
          <a:xfrm>
            <a:off x="6347883" y="3211513"/>
            <a:ext cx="2302934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文本框 13"/>
          <p:cNvSpPr txBox="1"/>
          <p:nvPr/>
        </p:nvSpPr>
        <p:spPr>
          <a:xfrm>
            <a:off x="4709203" y="3259996"/>
            <a:ext cx="2813813" cy="36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>
                <a:solidFill>
                  <a:srgbClr val="FF9933"/>
                </a:solidFill>
                <a:latin typeface="Tempus Sans ITC"/>
                <a:ea typeface="Tempus Sans ITC"/>
                <a:cs typeface="Tempus Sans ITC"/>
                <a:sym typeface="Tempus Sans ITC"/>
              </a:defRPr>
            </a:lvl1pPr>
          </a:lstStyle>
          <a:p>
            <a:r>
              <a:t>THANK YOU FOR YOUR ATTENTION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PHP程序性能瓶颈</a:t>
            </a:r>
          </a:p>
        </p:txBody>
      </p:sp>
      <p:sp>
        <p:nvSpPr>
          <p:cNvPr id="573" name="矩形 3"/>
          <p:cNvSpPr txBox="1"/>
          <p:nvPr/>
        </p:nvSpPr>
        <p:spPr>
          <a:xfrm>
            <a:off x="917621" y="1639679"/>
            <a:ext cx="10412988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网络环境</a:t>
            </a:r>
            <a:r>
              <a:rPr b="0">
                <a:solidFill>
                  <a:srgbClr val="5E5E5E"/>
                </a:solidFill>
              </a:rPr>
              <a:t>：网络因素可能是访问速度的最大瓶颈；把应用程序部署在更高的带宽环境中，将会显著提升应用程序的访问速度；另一方面，带宽越高，应用程序的并发访问支持能力就越大。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服务器CPU</a:t>
            </a:r>
            <a:r>
              <a:rPr b="0">
                <a:solidFill>
                  <a:srgbClr val="5E5E5E"/>
                </a:solidFill>
              </a:rPr>
              <a:t>：如果仅仅加载普通的HTML网页，CPU能力对访问速度的影响可能微乎其微；如果加载动态PHP脚本，多核心的CPU将会显著提升应用程序的访问性能。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共享内存</a:t>
            </a:r>
            <a:r>
              <a:rPr b="0">
                <a:solidFill>
                  <a:srgbClr val="5E5E5E"/>
                </a:solidFill>
              </a:rPr>
              <a:t>：共享内存用于进程间通信，并用于存储在多个进程（如缓存的数据和代码）之间共享的资源；如果分配的共享内存不足，则尝试访问使用共享内存（如数据库连接或可执行代码）的资源将无法正常工作。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文件系统</a:t>
            </a:r>
            <a:r>
              <a:rPr b="0">
                <a:solidFill>
                  <a:srgbClr val="5E5E5E"/>
                </a:solidFill>
              </a:rPr>
              <a:t>：内存的访问速度远远大于硬盘的读写速度；而不同类型硬盘的读写速度也是相差悬殊。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PHP程序性能瓶颈</a:t>
            </a:r>
          </a:p>
        </p:txBody>
      </p:sp>
      <p:sp>
        <p:nvSpPr>
          <p:cNvPr id="576" name="矩形 3"/>
          <p:cNvSpPr txBox="1"/>
          <p:nvPr/>
        </p:nvSpPr>
        <p:spPr>
          <a:xfrm>
            <a:off x="917621" y="1639679"/>
            <a:ext cx="10412988" cy="463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进程管理</a:t>
            </a:r>
            <a:r>
              <a:rPr b="0">
                <a:solidFill>
                  <a:srgbClr val="5E5E5E"/>
                </a:solidFill>
              </a:rPr>
              <a:t>：在多线程环境中运行PHP性能会得到显著的提升；如果你的Web服务器只是用来提供PHP服务，请选择Linux或Unix操作系统而不是Windows操作系统。</a:t>
            </a:r>
            <a:endParaRPr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4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PHP运行模式</a:t>
            </a:r>
            <a:r>
              <a:rPr sz="2000" b="0">
                <a:solidFill>
                  <a:srgbClr val="5E5E5E"/>
                </a:solidFill>
              </a:rPr>
              <a:t>：PHP在Windows系统中主要有三种运行模式，可以使用 </a:t>
            </a:r>
            <a:r>
              <a:rPr sz="2000"/>
              <a:t>php_sapi_name( )</a:t>
            </a:r>
            <a:r>
              <a:rPr sz="2000" b="0">
                <a:solidFill>
                  <a:srgbClr val="5E5E5E"/>
                </a:solidFill>
              </a:rPr>
              <a:t>函数返回当前的运行模式。</a:t>
            </a:r>
            <a:endParaRPr sz="2000">
              <a:solidFill>
                <a:srgbClr val="5E5E5E"/>
              </a:solidFill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Mod（模块）方式</a:t>
            </a:r>
            <a:r>
              <a:rPr>
                <a:solidFill>
                  <a:srgbClr val="5E5E5E"/>
                </a:solidFill>
              </a:rPr>
              <a:t>：只支持Apache服务器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FastCGI方式</a:t>
            </a:r>
            <a:r>
              <a:rPr>
                <a:solidFill>
                  <a:srgbClr val="5E5E5E"/>
                </a:solidFill>
              </a:rPr>
              <a:t>：可以使用 cgi-fcgi模式，或者 fpm-fcgi模式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CLI方式</a:t>
            </a:r>
            <a:r>
              <a:rPr>
                <a:solidFill>
                  <a:srgbClr val="5E5E5E"/>
                </a:solidFill>
              </a:rPr>
              <a:t>：命令行模式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与其它服务的交互</a:t>
            </a:r>
            <a:r>
              <a:rPr b="0">
                <a:solidFill>
                  <a:srgbClr val="5E5E5E"/>
                </a:solidFill>
              </a:rPr>
              <a:t>：如果你的程序需要与运行在其它服务器上的服务交互，那么交互的这个服务可能是性能的瓶颈所在；例如 较慢的数据库服务支撑大量的复杂的SQL请求。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性能测试工具</a:t>
            </a:r>
          </a:p>
        </p:txBody>
      </p:sp>
      <p:sp>
        <p:nvSpPr>
          <p:cNvPr id="581" name="矩形 3"/>
          <p:cNvSpPr txBox="1"/>
          <p:nvPr/>
        </p:nvSpPr>
        <p:spPr>
          <a:xfrm>
            <a:off x="917620" y="1639679"/>
            <a:ext cx="10174451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要进行PHP代码的性能优化，首先要找出当前脚本的性能状况。可以使用一些开源的性能测试工具测试应用程序的性能状况。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Chrome浏览器开发者工具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Apache ab工具（压力测试工具）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XHProf性能测试工具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 b="1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Xdebug性能测试工具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Chrome浏览器开发者工具</a:t>
            </a:r>
          </a:p>
        </p:txBody>
      </p:sp>
      <p:sp>
        <p:nvSpPr>
          <p:cNvPr id="584" name="矩形 3"/>
          <p:cNvSpPr txBox="1"/>
          <p:nvPr/>
        </p:nvSpPr>
        <p:spPr>
          <a:xfrm>
            <a:off x="917620" y="1639679"/>
            <a:ext cx="10174451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使用Chrome浏览器开发者工具，可以显示一次HTTP请求的请求消息、响应消息、响应时间等信息。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使用方法：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在Chrome浏览器中访问某一个网页（http://协议，不能是本地file://协议）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F12快捷键，打开浏览器开发者工具；选中 “Network”面板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刷新网页，查看网络消息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Chrome浏览器开发者工具</a:t>
            </a:r>
          </a:p>
        </p:txBody>
      </p:sp>
      <p:pic>
        <p:nvPicPr>
          <p:cNvPr id="58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385" y="1756711"/>
            <a:ext cx="9655441" cy="4721488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矩形 5"/>
          <p:cNvSpPr/>
          <p:nvPr/>
        </p:nvSpPr>
        <p:spPr>
          <a:xfrm>
            <a:off x="3983063" y="1766807"/>
            <a:ext cx="1456842" cy="294469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9" name="矩形 6"/>
          <p:cNvSpPr/>
          <p:nvPr/>
        </p:nvSpPr>
        <p:spPr>
          <a:xfrm>
            <a:off x="1069384" y="3998562"/>
            <a:ext cx="1487837" cy="356462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矩形 7"/>
          <p:cNvSpPr/>
          <p:nvPr/>
        </p:nvSpPr>
        <p:spPr>
          <a:xfrm>
            <a:off x="3595606" y="3781585"/>
            <a:ext cx="3208150" cy="335870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1" name="矩形 8"/>
          <p:cNvSpPr/>
          <p:nvPr/>
        </p:nvSpPr>
        <p:spPr>
          <a:xfrm>
            <a:off x="3487118" y="5672380"/>
            <a:ext cx="1332855" cy="247974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2" name="矩形 9"/>
          <p:cNvSpPr/>
          <p:nvPr/>
        </p:nvSpPr>
        <p:spPr>
          <a:xfrm>
            <a:off x="3487118" y="4086149"/>
            <a:ext cx="1348353" cy="268876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ab压力测试工具</a:t>
            </a:r>
          </a:p>
        </p:txBody>
      </p:sp>
      <p:sp>
        <p:nvSpPr>
          <p:cNvPr id="595" name="矩形 3"/>
          <p:cNvSpPr txBox="1"/>
          <p:nvPr/>
        </p:nvSpPr>
        <p:spPr>
          <a:xfrm>
            <a:off x="917620" y="1639679"/>
            <a:ext cx="10174451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Apache Benchmark (ab)工具是最著名的压力测试工具，它能够通过模拟对特定URL任意数量请求来对Web服务器进行压力测试。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ab工具反馈的测试信息有：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传输的总数据大小（以字节为单位）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Web服务器在模拟流量下每秒可以支持的请求总数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完成一次请求所花费的最长时间（以毫秒为单位）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完成一次请求所花费的最短时间（以毫秒为单位）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基本使用方法： </a:t>
            </a:r>
            <a:r>
              <a:rPr>
                <a:solidFill>
                  <a:srgbClr val="C00000"/>
                </a:solidFill>
              </a:rPr>
              <a:t>ab  -n 次数 -c 并发数  请求URL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ab工具位于Apache安装目录的 bin 目录下，直接在命令行中使用即可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ab命令包含很多命令选项，直接输入 ab ，即可给出提示信息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1" build="p" bldLvl="5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宽屏</PresentationFormat>
  <Paragraphs>221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冬青黑体简体中文 W3</vt:lpstr>
      <vt:lpstr>冬青黑体简体中文 W6</vt:lpstr>
      <vt:lpstr>华文细黑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刘士龙</cp:lastModifiedBy>
  <cp:revision>1</cp:revision>
  <dcterms:modified xsi:type="dcterms:W3CDTF">2018-03-07T23:25:52Z</dcterms:modified>
</cp:coreProperties>
</file>