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6" r:id="rId19"/>
    <p:sldId id="27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2D8"/>
          </a:solidFill>
        </a:fill>
      </a:tcStyle>
    </a:wholeTbl>
    <a:band2H>
      <a:tcTxStyle/>
      <a:tcStyle>
        <a:tcBdr/>
        <a:fill>
          <a:solidFill>
            <a:srgbClr val="E7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A"/>
          </a:solidFill>
        </a:fill>
      </a:tcStyle>
    </a:wholeTbl>
    <a:band2H>
      <a:tcTxStyle/>
      <a:tcStyle>
        <a:tcBdr/>
        <a:fill>
          <a:solidFill>
            <a:srgbClr val="FD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FCB"/>
          </a:solidFill>
        </a:fill>
      </a:tcStyle>
    </a:wholeTbl>
    <a:band2H>
      <a:tcTxStyle/>
      <a:tcStyle>
        <a:tcBdr/>
        <a:fill>
          <a:solidFill>
            <a:srgbClr val="F9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5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4" name="Shape 5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从图中可以发现，最下面的是</a:t>
            </a:r>
            <a:r>
              <a:rPr b="1"/>
              <a:t>单元测试</a:t>
            </a:r>
            <a:r>
              <a:t>（</a:t>
            </a:r>
            <a:r>
              <a:rPr b="1"/>
              <a:t>白盒测试</a:t>
            </a:r>
            <a:r>
              <a:t>），主要用于测试开发人员编写的代码是否正确，这部分工作都是开发人员自己来做的。通常而言，一个单元测试是用于判断某个特定条件（或者场景）下某个特定函数的行为。再往上，就是</a:t>
            </a:r>
            <a:r>
              <a:rPr b="1"/>
              <a:t>BDD</a:t>
            </a:r>
            <a:r>
              <a:t>（</a:t>
            </a:r>
            <a:r>
              <a:rPr b="1"/>
              <a:t>灰盒测试、黑盒测试</a:t>
            </a:r>
            <a:r>
              <a:t>），主要用于测试代码是否符合客户的需求，这里的BDD更加侧重于代码的</a:t>
            </a:r>
            <a:r>
              <a:rPr b="1"/>
              <a:t>功能逻辑</a:t>
            </a:r>
            <a:r>
              <a:t>。</a:t>
            </a:r>
          </a:p>
          <a:p>
            <a:r>
              <a:t>　　从左边的范畴也可以看出，测试的范围也是逐层扩大，从单元测试的类到BDD里面的服务、控制器等，再到最上层的模拟实际操作场景的Selenium（</a:t>
            </a:r>
            <a:r>
              <a:rPr b="1"/>
              <a:t>Selenium</a:t>
            </a:r>
            <a:r>
              <a:t>也是一个用于Web应用程序测试的工具。Selenium测试直接运行在浏览器中，就像真正的用户在操作一样。支持的浏览器包括IE(7、8、9)、Mozilla Firefox、Mozilla Suite等。）对于包括UI界面的测试。之前自己有做过这样的编码测试工作，通过写代码，可以打开IE、FF等浏览器，模拟用户点击、填写数据等操作，从而完成一整套的流程测试。整个测试从小到大，从函数、方法、类到功能模块乃至系统有着一系列严谨的体系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https://www.kancloud.cn/code7/tpunit/378488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3" name="Shape 6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https://github.com/snowair/think-phpunit</a:t>
            </a:r>
          </a:p>
        </p:txBody>
      </p:sp>
    </p:spTree>
    <p:extLst>
      <p:ext uri="{BB962C8B-B14F-4D97-AF65-F5344CB8AC3E}">
        <p14:creationId xmlns:p14="http://schemas.microsoft.com/office/powerpoint/2010/main" val="284262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3" name="Shape 6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https://github.com/snowair/think-phpunit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3" name="Shape 6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https://github.com/snowair/think-phpunit</a:t>
            </a:r>
          </a:p>
        </p:txBody>
      </p:sp>
    </p:spTree>
    <p:extLst>
      <p:ext uri="{BB962C8B-B14F-4D97-AF65-F5344CB8AC3E}">
        <p14:creationId xmlns:p14="http://schemas.microsoft.com/office/powerpoint/2010/main" val="292543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6"/>
          <p:cNvSpPr/>
          <p:nvPr/>
        </p:nvSpPr>
        <p:spPr>
          <a:xfrm>
            <a:off x="-1" y="2459301"/>
            <a:ext cx="12204194" cy="2090929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图片占位符 8"/>
          <p:cNvSpPr>
            <a:spLocks noGrp="1"/>
          </p:cNvSpPr>
          <p:nvPr>
            <p:ph type="pic" idx="13"/>
          </p:nvPr>
        </p:nvSpPr>
        <p:spPr>
          <a:xfrm>
            <a:off x="-12192" y="1436914"/>
            <a:ext cx="12192001" cy="331765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34091" y="3504765"/>
            <a:ext cx="7175501" cy="9897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1">
                <a:solidFill>
                  <a:srgbClr val="FFFFFF"/>
                </a:solidFill>
              </a:defRPr>
            </a:lvl1pPr>
            <a:lvl2pPr marL="1028700" indent="-571500" algn="ctr">
              <a:defRPr sz="6000" b="1">
                <a:solidFill>
                  <a:srgbClr val="FFFFFF"/>
                </a:solidFill>
              </a:defRPr>
            </a:lvl2pPr>
            <a:lvl3pPr marL="1600200" indent="-685800" algn="ctr">
              <a:defRPr sz="6000" b="1">
                <a:solidFill>
                  <a:srgbClr val="FFFFFF"/>
                </a:solidFill>
              </a:defRPr>
            </a:lvl3pPr>
            <a:lvl4pPr marL="2133600" indent="-762000" algn="ctr">
              <a:defRPr sz="6000" b="1">
                <a:solidFill>
                  <a:srgbClr val="FFFFFF"/>
                </a:solidFill>
              </a:defRPr>
            </a:lvl4pPr>
            <a:lvl5pPr marL="2590800" indent="-762000" algn="ctr">
              <a:defRPr sz="6000" b="1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6729" y="191177"/>
            <a:ext cx="2928939" cy="45561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07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08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16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11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2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3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4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5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77"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25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26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34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29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0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1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2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3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43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44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52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47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48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49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50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51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53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61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2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70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65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6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7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8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9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79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0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88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83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4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5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6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7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89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9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  <a:lvl2pPr marL="0" indent="457189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2pPr>
            <a:lvl3pPr marL="0" indent="914377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3pPr>
            <a:lvl4pPr marL="0" indent="1371565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4pPr>
            <a:lvl5pPr marL="0" indent="1828754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98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99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07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02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3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4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5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6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210" name="Group 14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08" name="Pentagon 12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9" name="Rectangle 13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216" name="Group 2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11" name="Rectangle 6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2" name="Rectangle 7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3" name="Rectangle 8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4" name="Rectangle 9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5" name="Rectangle 10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17" name="文本框 3"/>
          <p:cNvSpPr txBox="1"/>
          <p:nvPr/>
        </p:nvSpPr>
        <p:spPr>
          <a:xfrm>
            <a:off x="800099" y="620185"/>
            <a:ext cx="73639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商务扁平多彩信息图表设计</a:t>
            </a:r>
          </a:p>
        </p:txBody>
      </p:sp>
      <p:sp>
        <p:nvSpPr>
          <p:cNvPr id="218" name="矩形 1"/>
          <p:cNvSpPr/>
          <p:nvPr/>
        </p:nvSpPr>
        <p:spPr>
          <a:xfrm>
            <a:off x="-969707" y="-9281653"/>
            <a:ext cx="969708" cy="969708"/>
          </a:xfrm>
          <a:prstGeom prst="rect">
            <a:avLst/>
          </a:prstGeom>
          <a:solidFill>
            <a:srgbClr val="DF8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219" name="矩形 15"/>
          <p:cNvSpPr/>
          <p:nvPr/>
        </p:nvSpPr>
        <p:spPr>
          <a:xfrm>
            <a:off x="12192000" y="-9281653"/>
            <a:ext cx="969707" cy="969708"/>
          </a:xfrm>
          <a:prstGeom prst="rect">
            <a:avLst/>
          </a:prstGeom>
          <a:solidFill>
            <a:srgbClr val="F0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220" name="矩形 16"/>
          <p:cNvSpPr/>
          <p:nvPr/>
        </p:nvSpPr>
        <p:spPr>
          <a:xfrm>
            <a:off x="-969707" y="14849977"/>
            <a:ext cx="969708" cy="969708"/>
          </a:xfrm>
          <a:prstGeom prst="rect">
            <a:avLst/>
          </a:prstGeom>
          <a:solidFill>
            <a:srgbClr val="14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221" name="矩形 17"/>
          <p:cNvSpPr/>
          <p:nvPr/>
        </p:nvSpPr>
        <p:spPr>
          <a:xfrm>
            <a:off x="12192000" y="14849977"/>
            <a:ext cx="969707" cy="969708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28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29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37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32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3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4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5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6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44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45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53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48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49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50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51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52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54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25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18439" indent="-2612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19168" indent="-304791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37316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94505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1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63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64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72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67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68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69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70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71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7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27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7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9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82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3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91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86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7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8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9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90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9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29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00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1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09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04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5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6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7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8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1" cy="5811841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1" cy="5811841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6729" y="191177"/>
            <a:ext cx="2928939" cy="455613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26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27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35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30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1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2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3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4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36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3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77"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44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45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53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48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49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50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51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52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5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5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62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3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71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66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7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8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9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70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72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7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80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1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89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84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5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6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7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8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90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9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98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99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07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02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3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4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5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6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08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40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  <a:lvl2pPr marL="0" indent="457189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2pPr>
            <a:lvl3pPr marL="0" indent="914377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3pPr>
            <a:lvl4pPr marL="0" indent="1371565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4pPr>
            <a:lvl5pPr marL="0" indent="1828754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17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18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26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21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2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3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4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5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429" name="Group 14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27" name="Pentagon 12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8" name="Rectangle 13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435" name="Group 2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30" name="Rectangle 6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1" name="Rectangle 7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2" name="Rectangle 8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3" name="Rectangle 9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4" name="Rectangle 10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36" name="文本框 3"/>
          <p:cNvSpPr txBox="1"/>
          <p:nvPr/>
        </p:nvSpPr>
        <p:spPr>
          <a:xfrm>
            <a:off x="800099" y="620185"/>
            <a:ext cx="73639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商务扁平多彩信息图表设计</a:t>
            </a:r>
          </a:p>
        </p:txBody>
      </p:sp>
      <p:sp>
        <p:nvSpPr>
          <p:cNvPr id="437" name="矩形 1"/>
          <p:cNvSpPr/>
          <p:nvPr/>
        </p:nvSpPr>
        <p:spPr>
          <a:xfrm>
            <a:off x="-969707" y="-9281653"/>
            <a:ext cx="969708" cy="969708"/>
          </a:xfrm>
          <a:prstGeom prst="rect">
            <a:avLst/>
          </a:prstGeom>
          <a:solidFill>
            <a:srgbClr val="DF8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438" name="矩形 15"/>
          <p:cNvSpPr/>
          <p:nvPr/>
        </p:nvSpPr>
        <p:spPr>
          <a:xfrm>
            <a:off x="12192000" y="-9281653"/>
            <a:ext cx="969707" cy="969708"/>
          </a:xfrm>
          <a:prstGeom prst="rect">
            <a:avLst/>
          </a:prstGeom>
          <a:solidFill>
            <a:srgbClr val="F0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439" name="矩形 16"/>
          <p:cNvSpPr/>
          <p:nvPr/>
        </p:nvSpPr>
        <p:spPr>
          <a:xfrm>
            <a:off x="-969707" y="14849977"/>
            <a:ext cx="969708" cy="969708"/>
          </a:xfrm>
          <a:prstGeom prst="rect">
            <a:avLst/>
          </a:prstGeom>
          <a:solidFill>
            <a:srgbClr val="14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440" name="矩形 17"/>
          <p:cNvSpPr/>
          <p:nvPr/>
        </p:nvSpPr>
        <p:spPr>
          <a:xfrm>
            <a:off x="12192000" y="14849977"/>
            <a:ext cx="969707" cy="969708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47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48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56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51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2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3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4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5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63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64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72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67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68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69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70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71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7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47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18439" indent="-2612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19168" indent="-304791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37316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94505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1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82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3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91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86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7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8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9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90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9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49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9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9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501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2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510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505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6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7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8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9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11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51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519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0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528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523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4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5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6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7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29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1" cy="5811841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530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1" cy="5811841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54100" y="543636"/>
            <a:ext cx="5041900" cy="685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  <a:lvl2pPr marL="876300" indent="-419100">
              <a:defRPr sz="4400" b="1"/>
            </a:lvl2pPr>
            <a:lvl3pPr marL="1417319" indent="-502919">
              <a:defRPr sz="4400" b="1"/>
            </a:lvl3pPr>
            <a:lvl4pPr marL="1930400" indent="-558800">
              <a:defRPr sz="4400" b="1"/>
            </a:lvl4pPr>
            <a:lvl5pPr marL="2387600" indent="-558800">
              <a:defRPr sz="4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5041901" cy="685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  <a:lvl2pPr marL="876300" indent="-419100">
              <a:defRPr sz="4400" b="1"/>
            </a:lvl2pPr>
            <a:lvl3pPr marL="1417319" indent="-502919">
              <a:defRPr sz="4400" b="1"/>
            </a:lvl3pPr>
            <a:lvl4pPr marL="1930400" indent="-558800">
              <a:defRPr sz="4400" b="1"/>
            </a:lvl4pPr>
            <a:lvl5pPr marL="2387600" indent="-558800">
              <a:defRPr sz="4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矩形 9"/>
          <p:cNvSpPr/>
          <p:nvPr/>
        </p:nvSpPr>
        <p:spPr>
          <a:xfrm>
            <a:off x="0" y="1393020"/>
            <a:ext cx="12192000" cy="152401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6"/>
          <p:cNvSpPr/>
          <p:nvPr/>
        </p:nvSpPr>
        <p:spPr>
          <a:xfrm>
            <a:off x="0" y="1417472"/>
            <a:ext cx="12192000" cy="152401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正文级别 1…"/>
          <p:cNvSpPr txBox="1">
            <a:spLocks noGrp="1"/>
          </p:cNvSpPr>
          <p:nvPr>
            <p:ph type="body" idx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矩形 9"/>
          <p:cNvSpPr/>
          <p:nvPr/>
        </p:nvSpPr>
        <p:spPr>
          <a:xfrm>
            <a:off x="1054100" y="-2"/>
            <a:ext cx="2882900" cy="1057276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课程总结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15701" y="1"/>
            <a:ext cx="4087632" cy="251559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1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14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78" name="Pentagon 12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Rectangle 13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7D89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1965" y="675576"/>
            <a:ext cx="343903" cy="3581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7" name="Group 2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82" name="Rectangle 6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Rectangle 7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Rectangle 8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FEDB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Rectangle 9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Rectangle 10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8" name="文本框 3"/>
          <p:cNvSpPr txBox="1"/>
          <p:nvPr/>
        </p:nvSpPr>
        <p:spPr>
          <a:xfrm>
            <a:off x="800099" y="620185"/>
            <a:ext cx="73639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5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商务扁平多彩信息图表设计</a:t>
            </a:r>
          </a:p>
        </p:txBody>
      </p:sp>
      <p:sp>
        <p:nvSpPr>
          <p:cNvPr id="89" name="矩形 1"/>
          <p:cNvSpPr/>
          <p:nvPr/>
        </p:nvSpPr>
        <p:spPr>
          <a:xfrm>
            <a:off x="-969707" y="-9281653"/>
            <a:ext cx="969708" cy="9697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矩形 15"/>
          <p:cNvSpPr/>
          <p:nvPr/>
        </p:nvSpPr>
        <p:spPr>
          <a:xfrm>
            <a:off x="12192000" y="-9281653"/>
            <a:ext cx="969707" cy="96970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矩形 16"/>
          <p:cNvSpPr/>
          <p:nvPr/>
        </p:nvSpPr>
        <p:spPr>
          <a:xfrm>
            <a:off x="-969707" y="14849977"/>
            <a:ext cx="969708" cy="96970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矩形 17"/>
          <p:cNvSpPr/>
          <p:nvPr/>
        </p:nvSpPr>
        <p:spPr>
          <a:xfrm>
            <a:off x="12192000" y="14849977"/>
            <a:ext cx="969707" cy="96970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1401928"/>
            <a:ext cx="12192000" cy="152401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685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887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内容占位符 2"/>
          <p:cNvSpPr txBox="1">
            <a:spLocks noGrp="1"/>
          </p:cNvSpPr>
          <p:nvPr>
            <p:ph type="body" sz="quarter" idx="1"/>
          </p:nvPr>
        </p:nvSpPr>
        <p:spPr>
          <a:xfrm>
            <a:off x="2634091" y="3504765"/>
            <a:ext cx="7175501" cy="989712"/>
          </a:xfrm>
          <a:prstGeom prst="rect">
            <a:avLst/>
          </a:prstGeom>
        </p:spPr>
        <p:txBody>
          <a:bodyPr/>
          <a:lstStyle/>
          <a:p>
            <a:pPr defTabSz="777240">
              <a:spcBef>
                <a:spcPts val="800"/>
              </a:spcBef>
              <a:defRPr sz="5100"/>
            </a:pPr>
            <a:r>
              <a:rPr dirty="0" smtClean="0"/>
              <a:t>第</a:t>
            </a:r>
            <a:r>
              <a:rPr lang="en-US" dirty="0"/>
              <a:t>4</a:t>
            </a:r>
            <a:r>
              <a:rPr dirty="0" smtClean="0"/>
              <a:t>讲 </a:t>
            </a:r>
            <a:r>
              <a:rPr dirty="0" err="1"/>
              <a:t>PHP单元测试</a:t>
            </a:r>
            <a:endParaRPr dirty="0"/>
          </a:p>
        </p:txBody>
      </p:sp>
      <p:sp>
        <p:nvSpPr>
          <p:cNvPr id="540" name="内容占位符 3"/>
          <p:cNvSpPr txBox="1"/>
          <p:nvPr/>
        </p:nvSpPr>
        <p:spPr>
          <a:xfrm>
            <a:off x="2599870" y="2459301"/>
            <a:ext cx="7175501" cy="73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——PHP高性能Web开发之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使用PHP Unit</a:t>
            </a:r>
          </a:p>
        </p:txBody>
      </p:sp>
      <p:sp>
        <p:nvSpPr>
          <p:cNvPr id="606" name="矩形 3"/>
          <p:cNvSpPr txBox="1"/>
          <p:nvPr/>
        </p:nvSpPr>
        <p:spPr>
          <a:xfrm>
            <a:off x="666427" y="1425553"/>
            <a:ext cx="5080641" cy="442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■"/>
              <a:defRPr sz="24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 Unit使用流程：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创建测试用例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测试类需要继承 \PHPUnit\Framework\TestCase 类</a:t>
            </a:r>
            <a:r>
              <a:rPr b="0">
                <a:solidFill>
                  <a:srgbClr val="5E5E5E"/>
                </a:solidFill>
              </a:rPr>
              <a:t>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测试方法务必以 test 为方法名前缀</a:t>
            </a:r>
            <a:r>
              <a:rPr b="0">
                <a:solidFill>
                  <a:srgbClr val="5E5E5E"/>
                </a:solidFill>
              </a:rPr>
              <a:t>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setUp( )</a:t>
            </a:r>
            <a:r>
              <a:rPr b="0">
                <a:solidFill>
                  <a:srgbClr val="5E5E5E"/>
                </a:solidFill>
              </a:rPr>
              <a:t>方法：每个测试方法被</a:t>
            </a:r>
            <a:r>
              <a:rPr b="0"/>
              <a:t>调用之前</a:t>
            </a:r>
            <a:r>
              <a:rPr b="0">
                <a:solidFill>
                  <a:srgbClr val="5E5E5E"/>
                </a:solidFill>
              </a:rPr>
              <a:t>会被自动调用，初始化测试环境。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tearDown( )</a:t>
            </a:r>
            <a:r>
              <a:rPr b="0">
                <a:solidFill>
                  <a:srgbClr val="5E5E5E"/>
                </a:solidFill>
              </a:rPr>
              <a:t>方法：每个测试方法</a:t>
            </a:r>
            <a:r>
              <a:rPr b="0"/>
              <a:t>调用之后</a:t>
            </a:r>
            <a:r>
              <a:rPr b="0">
                <a:solidFill>
                  <a:srgbClr val="5E5E5E"/>
                </a:solidFill>
              </a:rPr>
              <a:t>会自动执行该方法，恢复测试环境状态。</a:t>
            </a:r>
          </a:p>
        </p:txBody>
      </p:sp>
      <p:pic>
        <p:nvPicPr>
          <p:cNvPr id="60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7067" y="1778478"/>
            <a:ext cx="6224811" cy="3663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使用PHP Unit</a:t>
            </a:r>
          </a:p>
        </p:txBody>
      </p:sp>
      <p:sp>
        <p:nvSpPr>
          <p:cNvPr id="610" name="矩形 3"/>
          <p:cNvSpPr txBox="1"/>
          <p:nvPr/>
        </p:nvSpPr>
        <p:spPr>
          <a:xfrm>
            <a:off x="573437" y="1639679"/>
            <a:ext cx="9829519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■"/>
              <a:defRPr sz="24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PHP </a:t>
            </a:r>
            <a:r>
              <a:rPr dirty="0" err="1"/>
              <a:t>Unit使用流程</a:t>
            </a:r>
            <a:r>
              <a:rPr dirty="0"/>
              <a:t>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执行测试</a:t>
            </a:r>
            <a:endParaRPr dirty="0"/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进入到</a:t>
            </a:r>
            <a:r>
              <a:rPr dirty="0"/>
              <a:t> </a:t>
            </a:r>
            <a:r>
              <a:rPr dirty="0">
                <a:solidFill>
                  <a:srgbClr val="C00000"/>
                </a:solidFill>
              </a:rPr>
              <a:t>vendor/bin </a:t>
            </a:r>
            <a:r>
              <a:rPr dirty="0" err="1" smtClean="0">
                <a:solidFill>
                  <a:srgbClr val="C00000"/>
                </a:solidFill>
              </a:rPr>
              <a:t>目录</a:t>
            </a:r>
            <a:r>
              <a:rPr dirty="0" err="1" smtClean="0"/>
              <a:t>下</a:t>
            </a:r>
            <a:endParaRPr dirty="0"/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执行</a:t>
            </a:r>
            <a:r>
              <a:rPr dirty="0"/>
              <a:t> </a:t>
            </a:r>
            <a:r>
              <a:rPr dirty="0" err="1">
                <a:solidFill>
                  <a:srgbClr val="C00000"/>
                </a:solidFill>
              </a:rPr>
              <a:t>phpunit</a:t>
            </a:r>
            <a:r>
              <a:rPr dirty="0"/>
              <a:t> </a:t>
            </a:r>
            <a:r>
              <a:rPr dirty="0" err="1"/>
              <a:t>命令</a:t>
            </a:r>
            <a:r>
              <a:rPr dirty="0"/>
              <a:t>；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可以使用</a:t>
            </a:r>
            <a:r>
              <a:rPr dirty="0"/>
              <a:t> --bootstrap </a:t>
            </a:r>
            <a:r>
              <a:rPr dirty="0" err="1"/>
              <a:t>选项指明自动加载机制</a:t>
            </a:r>
            <a:r>
              <a:rPr dirty="0"/>
              <a:t>。</a:t>
            </a:r>
          </a:p>
        </p:txBody>
      </p:sp>
      <p:pic>
        <p:nvPicPr>
          <p:cNvPr id="61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380" y="4274160"/>
            <a:ext cx="9248495" cy="2262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断言方法</a:t>
            </a:r>
          </a:p>
        </p:txBody>
      </p:sp>
      <p:pic>
        <p:nvPicPr>
          <p:cNvPr id="61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0704" y="1374635"/>
            <a:ext cx="8328427" cy="5373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约束方法</a:t>
            </a:r>
          </a:p>
        </p:txBody>
      </p:sp>
      <p:pic>
        <p:nvPicPr>
          <p:cNvPr id="61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891" y="1444487"/>
            <a:ext cx="7424640" cy="5265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PHP测试</a:t>
            </a:r>
          </a:p>
        </p:txBody>
      </p:sp>
      <p:sp>
        <p:nvSpPr>
          <p:cNvPr id="621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2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623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4" name="MH_Entry_2">
            <a:hlinkClick r:id="rId2" action="ppaction://hlinksldjump"/>
          </p:cNvPr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PHPUnit的使用</a:t>
            </a:r>
          </a:p>
        </p:txBody>
      </p:sp>
      <p:sp>
        <p:nvSpPr>
          <p:cNvPr id="625" name="MH_Others_4"/>
          <p:cNvSpPr/>
          <p:nvPr/>
        </p:nvSpPr>
        <p:spPr>
          <a:xfrm flipH="1">
            <a:off x="3890131" y="3769795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6" name="MH_Number_2">
            <a:hlinkClick r:id="rId2" action="ppaction://hlinksldjump"/>
          </p:cNvPr>
          <p:cNvSpPr txBox="1"/>
          <p:nvPr/>
        </p:nvSpPr>
        <p:spPr>
          <a:xfrm>
            <a:off x="3413578" y="3817472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627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628" name="MH_Others_6"/>
          <p:cNvSpPr txBox="1"/>
          <p:nvPr/>
        </p:nvSpPr>
        <p:spPr>
          <a:xfrm>
            <a:off x="4249284" y="1348887"/>
            <a:ext cx="36934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629" name="MH_Others_3"/>
          <p:cNvSpPr/>
          <p:nvPr/>
        </p:nvSpPr>
        <p:spPr>
          <a:xfrm>
            <a:off x="3440719" y="5164680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0" name="MH_Entry_2">
            <a:hlinkClick r:id="rId2" action="ppaction://hlinksldjump"/>
          </p:cNvPr>
          <p:cNvSpPr txBox="1"/>
          <p:nvPr/>
        </p:nvSpPr>
        <p:spPr>
          <a:xfrm>
            <a:off x="4117033" y="4719158"/>
            <a:ext cx="4688530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b="1">
                <a:solidFill>
                  <a:srgbClr val="C00000"/>
                </a:solidFill>
              </a:defRPr>
            </a:pPr>
            <a:r>
              <a:t>在ThinkPHP中使用PHPUnit</a:t>
            </a:r>
          </a:p>
        </p:txBody>
      </p:sp>
      <p:sp>
        <p:nvSpPr>
          <p:cNvPr id="631" name="MH_Others_4"/>
          <p:cNvSpPr/>
          <p:nvPr/>
        </p:nvSpPr>
        <p:spPr>
          <a:xfrm flipH="1">
            <a:off x="3917272" y="4786490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2" name="MH_Number_2">
            <a:hlinkClick r:id="rId2" action="ppaction://hlinksldjump"/>
          </p:cNvPr>
          <p:cNvSpPr txBox="1"/>
          <p:nvPr/>
        </p:nvSpPr>
        <p:spPr>
          <a:xfrm>
            <a:off x="3440717" y="4834166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rPr lang="en-US" altLang="zh-CN" dirty="0" smtClean="0"/>
              <a:t>TP5</a:t>
            </a:r>
            <a:r>
              <a:rPr lang="zh-CN" altLang="en-US" dirty="0" smtClean="0"/>
              <a:t>中使用单元测试</a:t>
            </a:r>
            <a:endParaRPr dirty="0"/>
          </a:p>
        </p:txBody>
      </p:sp>
      <p:sp>
        <p:nvSpPr>
          <p:cNvPr id="636" name="矩形 3"/>
          <p:cNvSpPr txBox="1"/>
          <p:nvPr/>
        </p:nvSpPr>
        <p:spPr>
          <a:xfrm>
            <a:off x="573437" y="1639679"/>
            <a:ext cx="7394906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■"/>
              <a:defRPr sz="24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TP5</a:t>
            </a:r>
            <a:r>
              <a:rPr lang="zh-CN" altLang="en-US" dirty="0" smtClean="0">
                <a:solidFill>
                  <a:schemeClr val="tx1"/>
                </a:solidFill>
              </a:rPr>
              <a:t>中使用单元测试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使用 </a:t>
            </a:r>
            <a:r>
              <a:rPr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composer </a:t>
            </a:r>
            <a:r>
              <a:rPr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安装单元测试</a:t>
            </a:r>
            <a:endParaRPr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lvl="4" indent="0">
              <a:lnSpc>
                <a:spcPct val="150000"/>
              </a:lnSpc>
              <a:buSzPct val="100000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安装命令：</a:t>
            </a:r>
            <a:r>
              <a:rPr lang="en-US" altLang="zh-CN" dirty="0">
                <a:solidFill>
                  <a:srgbClr val="C00000"/>
                </a:solidFill>
              </a:rPr>
              <a:t>composer require </a:t>
            </a:r>
            <a:r>
              <a:rPr lang="en-US" altLang="zh-CN" dirty="0" err="1" smtClean="0">
                <a:solidFill>
                  <a:srgbClr val="C00000"/>
                </a:solidFill>
              </a:rPr>
              <a:t>topthink</a:t>
            </a:r>
            <a:r>
              <a:rPr lang="en-US" altLang="zh-CN" dirty="0" smtClean="0">
                <a:solidFill>
                  <a:srgbClr val="C00000"/>
                </a:solidFill>
              </a:rPr>
              <a:t>/think-testing</a:t>
            </a:r>
          </a:p>
          <a:p>
            <a:pPr marL="342900" lvl="1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安装成功后，会自动在项目根目录下创建 </a:t>
            </a:r>
            <a:r>
              <a:rPr lang="en-US" altLang="zh-CN" dirty="0" smtClean="0">
                <a:solidFill>
                  <a:schemeClr val="tx1"/>
                </a:solidFill>
              </a:rPr>
              <a:t>tests </a:t>
            </a:r>
            <a:r>
              <a:rPr lang="zh-CN" altLang="en-US" dirty="0" smtClean="0">
                <a:solidFill>
                  <a:schemeClr val="tx1"/>
                </a:solidFill>
              </a:rPr>
              <a:t>目录，测试文件就位于该目录下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执行单元测试命令： </a:t>
            </a:r>
            <a:r>
              <a:rPr lang="en-US" altLang="zh-CN" dirty="0" err="1" smtClean="0">
                <a:solidFill>
                  <a:srgbClr val="C00000"/>
                </a:solidFill>
              </a:rPr>
              <a:t>php</a:t>
            </a:r>
            <a:r>
              <a:rPr lang="en-US" altLang="zh-CN" dirty="0" smtClean="0">
                <a:solidFill>
                  <a:srgbClr val="C00000"/>
                </a:solidFill>
              </a:rPr>
              <a:t>  think   unit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9" y="1722276"/>
            <a:ext cx="2972869" cy="47565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82" y="4033524"/>
            <a:ext cx="6638925" cy="2647950"/>
          </a:xfrm>
          <a:prstGeom prst="rect">
            <a:avLst/>
          </a:prstGeom>
        </p:spPr>
      </p:pic>
      <p:sp>
        <p:nvSpPr>
          <p:cNvPr id="640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rPr lang="en-US" altLang="zh-CN" dirty="0" smtClean="0"/>
              <a:t>TP5</a:t>
            </a:r>
            <a:r>
              <a:rPr lang="zh-CN" altLang="en-US" dirty="0" smtClean="0"/>
              <a:t>中使用单元测试</a:t>
            </a:r>
            <a:endParaRPr dirty="0"/>
          </a:p>
        </p:txBody>
      </p:sp>
      <p:sp>
        <p:nvSpPr>
          <p:cNvPr id="641" name="矩形 3"/>
          <p:cNvSpPr txBox="1"/>
          <p:nvPr/>
        </p:nvSpPr>
        <p:spPr>
          <a:xfrm>
            <a:off x="526784" y="1420909"/>
            <a:ext cx="11136481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smtClean="0">
                <a:solidFill>
                  <a:schemeClr val="tx1"/>
                </a:solidFill>
              </a:rPr>
              <a:t>TP5</a:t>
            </a:r>
            <a:r>
              <a:rPr lang="zh-CN" altLang="en-US" dirty="0" smtClean="0">
                <a:solidFill>
                  <a:schemeClr val="tx1"/>
                </a:solidFill>
              </a:rPr>
              <a:t>中使用单元测试，</a:t>
            </a:r>
            <a:r>
              <a:rPr dirty="0" err="1" smtClean="0">
                <a:solidFill>
                  <a:schemeClr val="tx1"/>
                </a:solidFill>
              </a:rPr>
              <a:t>遵循以下规则</a:t>
            </a:r>
            <a:r>
              <a:rPr dirty="0">
                <a:solidFill>
                  <a:schemeClr val="tx1"/>
                </a:solidFill>
              </a:rPr>
              <a:t>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类保存在</a:t>
            </a:r>
            <a:r>
              <a:rPr lang="en-US" altLang="zh-CN" dirty="0">
                <a:solidFill>
                  <a:schemeClr val="tx1"/>
                </a:solidFill>
              </a:rPr>
              <a:t>tests</a:t>
            </a:r>
            <a:r>
              <a:rPr lang="zh-CN" altLang="en-US" dirty="0">
                <a:solidFill>
                  <a:schemeClr val="tx1"/>
                </a:solidFill>
              </a:rPr>
              <a:t>目录下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solidFill>
                  <a:schemeClr val="tx1"/>
                </a:solidFill>
              </a:rPr>
              <a:t>针对某个控制器的测试类命名规则为</a:t>
            </a:r>
            <a:r>
              <a:rPr lang="en-US" altLang="zh-CN" dirty="0" err="1">
                <a:solidFill>
                  <a:schemeClr val="tx1"/>
                </a:solidFill>
              </a:rPr>
              <a:t>xxxTest.php</a:t>
            </a:r>
            <a:r>
              <a:rPr lang="zh-CN" altLang="en-US" dirty="0">
                <a:solidFill>
                  <a:schemeClr val="tx1"/>
                </a:solidFill>
              </a:rPr>
              <a:t>，比如针对</a:t>
            </a:r>
            <a:r>
              <a:rPr lang="en-US" altLang="zh-CN" dirty="0">
                <a:solidFill>
                  <a:schemeClr val="tx1"/>
                </a:solidFill>
              </a:rPr>
              <a:t>Index</a:t>
            </a:r>
            <a:r>
              <a:rPr lang="zh-CN" altLang="en-US" dirty="0">
                <a:solidFill>
                  <a:schemeClr val="tx1"/>
                </a:solidFill>
              </a:rPr>
              <a:t>控制器进行测试的话，则测试的命名为：</a:t>
            </a:r>
            <a:r>
              <a:rPr lang="en-US" altLang="zh-CN" dirty="0" err="1">
                <a:solidFill>
                  <a:schemeClr val="tx1"/>
                </a:solidFill>
              </a:rPr>
              <a:t>IndexTest.php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solidFill>
                  <a:schemeClr val="tx1"/>
                </a:solidFill>
              </a:rPr>
              <a:t>测试类通常继承自</a:t>
            </a:r>
            <a:r>
              <a:rPr lang="en-US" altLang="zh-CN" dirty="0" err="1">
                <a:solidFill>
                  <a:schemeClr val="tx1"/>
                </a:solidFill>
              </a:rPr>
              <a:t>TestCase</a:t>
            </a:r>
            <a:r>
              <a:rPr lang="zh-CN" altLang="en-US" dirty="0">
                <a:solidFill>
                  <a:schemeClr val="tx1"/>
                </a:solidFill>
              </a:rPr>
              <a:t>，命名空间通常为</a:t>
            </a:r>
            <a:r>
              <a:rPr lang="en-US" altLang="zh-CN" dirty="0">
                <a:solidFill>
                  <a:schemeClr val="tx1"/>
                </a:solidFill>
              </a:rPr>
              <a:t>tests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solidFill>
                  <a:schemeClr val="tx1"/>
                </a:solidFill>
              </a:rPr>
              <a:t>针对某个操作的测试通常命名为</a:t>
            </a:r>
            <a:r>
              <a:rPr lang="en-US" altLang="zh-CN" dirty="0" err="1">
                <a:solidFill>
                  <a:schemeClr val="tx1"/>
                </a:solidFill>
              </a:rPr>
              <a:t>testxxx</a:t>
            </a:r>
            <a:r>
              <a:rPr lang="zh-CN" altLang="en-US" dirty="0">
                <a:solidFill>
                  <a:schemeClr val="tx1"/>
                </a:solidFill>
              </a:rPr>
              <a:t>，比如针对</a:t>
            </a:r>
            <a:r>
              <a:rPr lang="en-US" altLang="zh-CN" dirty="0">
                <a:solidFill>
                  <a:schemeClr val="tx1"/>
                </a:solidFill>
              </a:rPr>
              <a:t>Index</a:t>
            </a:r>
            <a:r>
              <a:rPr lang="zh-CN" altLang="en-US" dirty="0">
                <a:solidFill>
                  <a:schemeClr val="tx1"/>
                </a:solidFill>
              </a:rPr>
              <a:t>控制器下的</a:t>
            </a:r>
            <a:r>
              <a:rPr lang="en-US" altLang="zh-CN" dirty="0">
                <a:solidFill>
                  <a:schemeClr val="tx1"/>
                </a:solidFill>
              </a:rPr>
              <a:t>index</a:t>
            </a:r>
            <a:r>
              <a:rPr lang="zh-CN" altLang="en-US" dirty="0">
                <a:solidFill>
                  <a:schemeClr val="tx1"/>
                </a:solidFill>
              </a:rPr>
              <a:t>操作，其测试方法命名为：</a:t>
            </a:r>
            <a:r>
              <a:rPr lang="en-US" altLang="zh-CN" dirty="0" err="1">
                <a:solidFill>
                  <a:schemeClr val="tx1"/>
                </a:solidFill>
              </a:rPr>
              <a:t>testIndex</a:t>
            </a:r>
            <a:r>
              <a:rPr lang="zh-CN" altLang="en-US" dirty="0">
                <a:solidFill>
                  <a:schemeClr val="tx1"/>
                </a:solidFill>
              </a:rPr>
              <a:t>，并且需要为公有方法</a:t>
            </a:r>
            <a:r>
              <a:rPr lang="en-US" altLang="zh-CN" dirty="0">
                <a:solidFill>
                  <a:schemeClr val="tx1"/>
                </a:solidFill>
              </a:rPr>
              <a:t>(public)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379" y="170720"/>
            <a:ext cx="2898419" cy="20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576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rPr lang="en-US" altLang="zh-CN" dirty="0" smtClean="0"/>
              <a:t>TP5</a:t>
            </a:r>
            <a:r>
              <a:rPr lang="zh-CN" altLang="en-US" dirty="0" smtClean="0"/>
              <a:t>中使用单元测试</a:t>
            </a:r>
            <a:endParaRPr dirty="0"/>
          </a:p>
        </p:txBody>
      </p:sp>
      <p:sp>
        <p:nvSpPr>
          <p:cNvPr id="641" name="矩形 3"/>
          <p:cNvSpPr txBox="1"/>
          <p:nvPr/>
        </p:nvSpPr>
        <p:spPr>
          <a:xfrm>
            <a:off x="573437" y="1639679"/>
            <a:ext cx="11005853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核心测试方法：发送请求（访问控制器中的方法）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>
                <a:solidFill>
                  <a:srgbClr val="C00000"/>
                </a:solidFill>
              </a:rPr>
              <a:t>visit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只接受一个参数</a:t>
            </a:r>
            <a:r>
              <a:rPr lang="en-US" altLang="zh-CN" dirty="0" err="1">
                <a:solidFill>
                  <a:schemeClr val="tx1"/>
                </a:solidFill>
              </a:rPr>
              <a:t>uri</a:t>
            </a:r>
            <a:r>
              <a:rPr lang="zh-CN" altLang="en-US" dirty="0">
                <a:solidFill>
                  <a:schemeClr val="tx1"/>
                </a:solidFill>
              </a:rPr>
              <a:t>，在这个参数传入我们的请求路径，扩展便会帮助我们构建一个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请求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err="1" smtClean="0">
                <a:solidFill>
                  <a:srgbClr val="C00000"/>
                </a:solidFill>
              </a:rPr>
              <a:t>makeRequest</a:t>
            </a:r>
            <a:r>
              <a:rPr lang="en-US" altLang="zh-CN" dirty="0" smtClean="0">
                <a:solidFill>
                  <a:schemeClr val="tx1"/>
                </a:solidFill>
              </a:rPr>
              <a:t>( </a:t>
            </a:r>
            <a:r>
              <a:rPr lang="zh-CN" altLang="en-US" dirty="0" smtClean="0">
                <a:solidFill>
                  <a:schemeClr val="tx1"/>
                </a:solidFill>
              </a:rPr>
              <a:t>请求方法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请求地址，请求参数 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</a:rPr>
              <a:t>发送请求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err="1" smtClean="0">
                <a:solidFill>
                  <a:srgbClr val="C00000"/>
                </a:solidFill>
              </a:rPr>
              <a:t>sumbitForm</a:t>
            </a:r>
            <a:r>
              <a:rPr lang="en-US" altLang="zh-CN" dirty="0" smtClean="0">
                <a:solidFill>
                  <a:schemeClr val="tx1"/>
                </a:solidFill>
              </a:rPr>
              <a:t>( </a:t>
            </a:r>
            <a:r>
              <a:rPr lang="zh-CN" altLang="en-US" dirty="0" smtClean="0">
                <a:solidFill>
                  <a:schemeClr val="tx1"/>
                </a:solidFill>
              </a:rPr>
              <a:t>提交按钮的</a:t>
            </a:r>
            <a:r>
              <a:rPr lang="en-US" altLang="zh-CN" dirty="0" smtClean="0">
                <a:solidFill>
                  <a:schemeClr val="tx1"/>
                </a:solidFill>
              </a:rPr>
              <a:t>value</a:t>
            </a:r>
            <a:r>
              <a:rPr lang="zh-CN" altLang="en-US" dirty="0" smtClean="0">
                <a:solidFill>
                  <a:schemeClr val="tx1"/>
                </a:solidFill>
              </a:rPr>
              <a:t>值</a:t>
            </a:r>
            <a:r>
              <a:rPr lang="en-US" altLang="zh-CN" dirty="0" smtClean="0">
                <a:solidFill>
                  <a:schemeClr val="tx1"/>
                </a:solidFill>
              </a:rPr>
              <a:t>,  </a:t>
            </a:r>
            <a:r>
              <a:rPr lang="zh-CN" altLang="en-US" dirty="0" smtClean="0">
                <a:solidFill>
                  <a:schemeClr val="tx1"/>
                </a:solidFill>
              </a:rPr>
              <a:t>表单数据</a:t>
            </a:r>
            <a:r>
              <a:rPr lang="en-US" altLang="zh-CN" dirty="0" smtClean="0">
                <a:solidFill>
                  <a:schemeClr val="tx1"/>
                </a:solidFill>
              </a:rPr>
              <a:t>,  </a:t>
            </a:r>
            <a:r>
              <a:rPr lang="zh-CN" altLang="en-US" dirty="0" smtClean="0">
                <a:solidFill>
                  <a:schemeClr val="tx1"/>
                </a:solidFill>
              </a:rPr>
              <a:t>文件上传信息 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</a:rPr>
              <a:t>，模拟表单提交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49" y="2692950"/>
            <a:ext cx="6921271" cy="591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858" y="4178908"/>
            <a:ext cx="10621093" cy="5050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561" y="5515520"/>
            <a:ext cx="7764917" cy="10460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rPr lang="en-US" altLang="zh-CN" dirty="0" smtClean="0"/>
              <a:t>TP5</a:t>
            </a:r>
            <a:r>
              <a:rPr lang="zh-CN" altLang="en-US" dirty="0" smtClean="0"/>
              <a:t>中使用单元测试</a:t>
            </a:r>
            <a:endParaRPr dirty="0"/>
          </a:p>
        </p:txBody>
      </p:sp>
      <p:sp>
        <p:nvSpPr>
          <p:cNvPr id="641" name="矩形 3"/>
          <p:cNvSpPr txBox="1"/>
          <p:nvPr/>
        </p:nvSpPr>
        <p:spPr>
          <a:xfrm>
            <a:off x="573437" y="1639679"/>
            <a:ext cx="11369747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核心测试方法：对请求结果进行断言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smtClean="0">
                <a:solidFill>
                  <a:srgbClr val="C00000"/>
                </a:solidFill>
              </a:rPr>
              <a:t>see( </a:t>
            </a:r>
            <a:r>
              <a:rPr lang="zh-CN" altLang="en-US" dirty="0" smtClean="0">
                <a:solidFill>
                  <a:srgbClr val="C00000"/>
                </a:solidFill>
              </a:rPr>
              <a:t>正则字符串</a:t>
            </a:r>
            <a:r>
              <a:rPr lang="en-US" altLang="zh-CN" dirty="0" smtClean="0">
                <a:solidFill>
                  <a:srgbClr val="C00000"/>
                </a:solidFill>
              </a:rPr>
              <a:t> ) </a:t>
            </a:r>
            <a:r>
              <a:rPr lang="zh-CN" altLang="en-US" dirty="0" smtClean="0">
                <a:solidFill>
                  <a:schemeClr val="tx1"/>
                </a:solidFill>
              </a:rPr>
              <a:t>方法，断言</a:t>
            </a:r>
            <a:r>
              <a:rPr lang="en-US" altLang="zh-CN" dirty="0" smtClean="0">
                <a:solidFill>
                  <a:schemeClr val="tx1"/>
                </a:solidFill>
              </a:rPr>
              <a:t>TP5</a:t>
            </a:r>
            <a:r>
              <a:rPr lang="zh-CN" altLang="en-US" dirty="0" smtClean="0">
                <a:solidFill>
                  <a:schemeClr val="tx1"/>
                </a:solidFill>
              </a:rPr>
              <a:t>输出结果是否符合正则表达式规则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 smtClean="0">
                <a:solidFill>
                  <a:srgbClr val="C00000"/>
                </a:solidFill>
              </a:rPr>
              <a:t>seeJson</a:t>
            </a:r>
            <a:r>
              <a:rPr lang="en-US" dirty="0" smtClean="0">
                <a:solidFill>
                  <a:srgbClr val="C00000"/>
                </a:solidFill>
              </a:rPr>
              <a:t>( </a:t>
            </a:r>
            <a:r>
              <a:rPr lang="zh-CN" altLang="en-US" dirty="0" smtClean="0">
                <a:solidFill>
                  <a:srgbClr val="C00000"/>
                </a:solidFill>
              </a:rPr>
              <a:t>数组 ）</a:t>
            </a:r>
            <a:r>
              <a:rPr lang="zh-CN" altLang="en-US" dirty="0" smtClean="0">
                <a:solidFill>
                  <a:schemeClr val="tx1"/>
                </a:solidFill>
              </a:rPr>
              <a:t>，断言数组表示的</a:t>
            </a:r>
            <a:r>
              <a:rPr lang="en-US" altLang="zh-CN" dirty="0" smtClean="0">
                <a:solidFill>
                  <a:schemeClr val="tx1"/>
                </a:solidFill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</a:rPr>
              <a:t>数据是否在结果中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seeModule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seeController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seeAction</a:t>
            </a:r>
            <a:r>
              <a:rPr lang="zh-CN" altLang="en-US" dirty="0" smtClean="0">
                <a:solidFill>
                  <a:schemeClr val="tx1"/>
                </a:solidFill>
              </a:rPr>
              <a:t>：断言是否加载指定的模块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控制器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动作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>
                <a:solidFill>
                  <a:srgbClr val="C00000"/>
                </a:solidFill>
              </a:rPr>
              <a:t>assertSessionHas</a:t>
            </a:r>
            <a:r>
              <a:rPr lang="en-US" dirty="0">
                <a:solidFill>
                  <a:schemeClr val="tx1"/>
                </a:solidFill>
              </a:rPr>
              <a:t>($key, $value = null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</a:rPr>
              <a:t>：断言是否在</a:t>
            </a:r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</a:rPr>
              <a:t>中存在指定 </a:t>
            </a:r>
            <a:r>
              <a:rPr lang="en-US" altLang="zh-CN" dirty="0" smtClean="0">
                <a:solidFill>
                  <a:schemeClr val="tx1"/>
                </a:solidFill>
              </a:rPr>
              <a:t>$key = $value </a:t>
            </a:r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 smtClean="0">
                <a:solidFill>
                  <a:srgbClr val="C00000"/>
                </a:solidFill>
              </a:rPr>
              <a:t>assertViewHas</a:t>
            </a:r>
            <a:r>
              <a:rPr lang="en-US" dirty="0" smtClean="0">
                <a:solidFill>
                  <a:schemeClr val="tx1"/>
                </a:solidFill>
              </a:rPr>
              <a:t>($key, $value = null)</a:t>
            </a:r>
            <a:r>
              <a:rPr lang="zh-CN" altLang="en-US" dirty="0" smtClean="0">
                <a:solidFill>
                  <a:schemeClr val="tx1"/>
                </a:solidFill>
              </a:rPr>
              <a:t>：断言模板输出中是否包含有指定的模板变量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assertResponseOk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err="1" smtClean="0">
                <a:solidFill>
                  <a:schemeClr val="tx1"/>
                </a:solidFill>
              </a:rPr>
              <a:t>assertResponseStatus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</a:rPr>
              <a:t>响应状态码的断言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直接使用 </a:t>
            </a:r>
            <a:r>
              <a:rPr lang="en-US" altLang="zh-CN" dirty="0" err="1" smtClean="0">
                <a:solidFill>
                  <a:schemeClr val="tx1"/>
                </a:solidFill>
              </a:rPr>
              <a:t>PHPUnit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中指定的断言方法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数据库连接的测试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093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文本框 1"/>
          <p:cNvSpPr txBox="1"/>
          <p:nvPr/>
        </p:nvSpPr>
        <p:spPr>
          <a:xfrm>
            <a:off x="4016026" y="1973581"/>
            <a:ext cx="4813301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>
                <a:solidFill>
                  <a:srgbClr val="FF993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感谢聆听！</a:t>
            </a:r>
          </a:p>
        </p:txBody>
      </p:sp>
      <p:sp>
        <p:nvSpPr>
          <p:cNvPr id="656" name="椭圆 4"/>
          <p:cNvSpPr/>
          <p:nvPr/>
        </p:nvSpPr>
        <p:spPr>
          <a:xfrm>
            <a:off x="6138333" y="3189289"/>
            <a:ext cx="71969" cy="53977"/>
          </a:xfrm>
          <a:prstGeom prst="ellipse">
            <a:avLst/>
          </a:pr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657" name="直接连接符 6"/>
          <p:cNvSpPr/>
          <p:nvPr/>
        </p:nvSpPr>
        <p:spPr>
          <a:xfrm>
            <a:off x="3699933" y="3211513"/>
            <a:ext cx="2300818" cy="1"/>
          </a:xfrm>
          <a:prstGeom prst="line">
            <a:avLst/>
          </a:prstGeom>
          <a:ln w="12700">
            <a:solidFill>
              <a:srgbClr val="95B3D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8" name="直接连接符 7"/>
          <p:cNvSpPr/>
          <p:nvPr/>
        </p:nvSpPr>
        <p:spPr>
          <a:xfrm>
            <a:off x="6347883" y="3211513"/>
            <a:ext cx="2302934" cy="1"/>
          </a:xfrm>
          <a:prstGeom prst="line">
            <a:avLst/>
          </a:prstGeom>
          <a:ln w="12700">
            <a:solidFill>
              <a:srgbClr val="95B3D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9" name="文本框 13"/>
          <p:cNvSpPr txBox="1"/>
          <p:nvPr/>
        </p:nvSpPr>
        <p:spPr>
          <a:xfrm>
            <a:off x="4709203" y="3259996"/>
            <a:ext cx="2813813" cy="36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400">
                <a:solidFill>
                  <a:srgbClr val="FF9933"/>
                </a:solidFill>
                <a:latin typeface="Tempus Sans ITC"/>
                <a:ea typeface="Tempus Sans ITC"/>
                <a:cs typeface="Tempus Sans ITC"/>
                <a:sym typeface="Tempus Sans ITC"/>
              </a:defRPr>
            </a:lvl1pPr>
          </a:lstStyle>
          <a:p>
            <a:r>
              <a:t>THANK YOU FOR YOUR ATTENTION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PHP测试</a:t>
            </a:r>
          </a:p>
        </p:txBody>
      </p:sp>
      <p:sp>
        <p:nvSpPr>
          <p:cNvPr id="544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546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MH_Entry_2">
            <a:hlinkClick r:id="rId2" action="ppaction://hlinksldjump"/>
          </p:cNvPr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PHPUnit的使用</a:t>
            </a:r>
          </a:p>
        </p:txBody>
      </p:sp>
      <p:sp>
        <p:nvSpPr>
          <p:cNvPr id="548" name="MH_Others_4"/>
          <p:cNvSpPr/>
          <p:nvPr/>
        </p:nvSpPr>
        <p:spPr>
          <a:xfrm flipH="1">
            <a:off x="3890131" y="3769795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MH_Number_2">
            <a:hlinkClick r:id="rId2" action="ppaction://hlinksldjump"/>
          </p:cNvPr>
          <p:cNvSpPr txBox="1"/>
          <p:nvPr/>
        </p:nvSpPr>
        <p:spPr>
          <a:xfrm>
            <a:off x="3413578" y="3817472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550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551" name="MH_Others_6"/>
          <p:cNvSpPr txBox="1"/>
          <p:nvPr/>
        </p:nvSpPr>
        <p:spPr>
          <a:xfrm>
            <a:off x="4249284" y="1348887"/>
            <a:ext cx="36934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552" name="MH_Others_3"/>
          <p:cNvSpPr/>
          <p:nvPr/>
        </p:nvSpPr>
        <p:spPr>
          <a:xfrm>
            <a:off x="3440719" y="5164680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3" name="MH_Entry_2">
            <a:hlinkClick r:id="rId2" action="ppaction://hlinksldjump"/>
          </p:cNvPr>
          <p:cNvSpPr txBox="1"/>
          <p:nvPr/>
        </p:nvSpPr>
        <p:spPr>
          <a:xfrm>
            <a:off x="4117033" y="4719158"/>
            <a:ext cx="4688530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在ThinkPHP中使用PHPUnit</a:t>
            </a:r>
          </a:p>
        </p:txBody>
      </p:sp>
      <p:sp>
        <p:nvSpPr>
          <p:cNvPr id="554" name="MH_Others_4"/>
          <p:cNvSpPr/>
          <p:nvPr/>
        </p:nvSpPr>
        <p:spPr>
          <a:xfrm flipH="1">
            <a:off x="3917272" y="4786490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5" name="MH_Number_2">
            <a:hlinkClick r:id="rId2" action="ppaction://hlinksldjump"/>
          </p:cNvPr>
          <p:cNvSpPr txBox="1"/>
          <p:nvPr/>
        </p:nvSpPr>
        <p:spPr>
          <a:xfrm>
            <a:off x="3440717" y="4834166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spc="200">
                <a:solidFill>
                  <a:srgbClr val="C00000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PHP测试</a:t>
            </a:r>
          </a:p>
        </p:txBody>
      </p:sp>
      <p:sp>
        <p:nvSpPr>
          <p:cNvPr id="559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0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561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2" name="MH_Entry_2">
            <a:hlinkClick r:id="rId2" action="ppaction://hlinksldjump"/>
          </p:cNvPr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PHPUnit的使用</a:t>
            </a:r>
          </a:p>
        </p:txBody>
      </p:sp>
      <p:sp>
        <p:nvSpPr>
          <p:cNvPr id="563" name="MH_Others_4"/>
          <p:cNvSpPr/>
          <p:nvPr/>
        </p:nvSpPr>
        <p:spPr>
          <a:xfrm flipH="1">
            <a:off x="3890131" y="3769795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4" name="MH_Number_2">
            <a:hlinkClick r:id="rId2" action="ppaction://hlinksldjump"/>
          </p:cNvPr>
          <p:cNvSpPr txBox="1"/>
          <p:nvPr/>
        </p:nvSpPr>
        <p:spPr>
          <a:xfrm>
            <a:off x="3413578" y="3817472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565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566" name="MH_Others_6"/>
          <p:cNvSpPr txBox="1"/>
          <p:nvPr/>
        </p:nvSpPr>
        <p:spPr>
          <a:xfrm>
            <a:off x="4249284" y="1348887"/>
            <a:ext cx="36934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567" name="MH_Others_3"/>
          <p:cNvSpPr/>
          <p:nvPr/>
        </p:nvSpPr>
        <p:spPr>
          <a:xfrm>
            <a:off x="3440719" y="5164680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8" name="MH_Entry_2">
            <a:hlinkClick r:id="rId2" action="ppaction://hlinksldjump"/>
          </p:cNvPr>
          <p:cNvSpPr txBox="1"/>
          <p:nvPr/>
        </p:nvSpPr>
        <p:spPr>
          <a:xfrm>
            <a:off x="4117033" y="4719158"/>
            <a:ext cx="4688530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在ThinkPHP中使用PHPUnit</a:t>
            </a:r>
          </a:p>
        </p:txBody>
      </p:sp>
      <p:sp>
        <p:nvSpPr>
          <p:cNvPr id="569" name="MH_Others_4"/>
          <p:cNvSpPr/>
          <p:nvPr/>
        </p:nvSpPr>
        <p:spPr>
          <a:xfrm flipH="1">
            <a:off x="3917272" y="4786490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0" name="MH_Number_2">
            <a:hlinkClick r:id="rId2" action="ppaction://hlinksldjump"/>
          </p:cNvPr>
          <p:cNvSpPr txBox="1"/>
          <p:nvPr/>
        </p:nvSpPr>
        <p:spPr>
          <a:xfrm>
            <a:off x="3440717" y="4834166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为什么需要测试？</a:t>
            </a:r>
          </a:p>
        </p:txBody>
      </p:sp>
      <p:sp>
        <p:nvSpPr>
          <p:cNvPr id="573" name="矩形 3"/>
          <p:cNvSpPr txBox="1"/>
          <p:nvPr/>
        </p:nvSpPr>
        <p:spPr>
          <a:xfrm>
            <a:off x="917621" y="1562187"/>
            <a:ext cx="10174451" cy="578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在任何项目中都是一个基本要素，在将应用程序部署到生产环境中之前，必须确保我们的应用程序能够按照期望正常地工作；另一方面，应用程序中的每个组件务必要经过测试，以方便后续程序的维护和扩展。从长远来说，测试节省了我们的时间，节省了我们的金钱。</a:t>
            </a:r>
          </a:p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很多开发人员，把测试当成项目最后的一种思考，他们把测试工作放到项目的收尾阶段。但是从工程学的角度上来说，这种想法是不可取的。测试应该位于开发之前、开发过程中、开发之后的各个阶段中。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开发之前</a:t>
            </a:r>
            <a:r>
              <a:rPr>
                <a:solidFill>
                  <a:srgbClr val="5E5E5E"/>
                </a:solidFill>
              </a:rPr>
              <a:t>：安装和配置测试工具，以方便在开发中测试，同时更加熟悉项目需求。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开发过程中</a:t>
            </a:r>
            <a:r>
              <a:rPr>
                <a:solidFill>
                  <a:srgbClr val="5E5E5E"/>
                </a:solidFill>
              </a:rPr>
              <a:t>：开发完成每一个单元时，编写并运行测试，以保证代码的稳定，并保证当前单元不影响已存在单元的运行。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开发之后</a:t>
            </a:r>
            <a:r>
              <a:rPr>
                <a:solidFill>
                  <a:srgbClr val="5E5E5E"/>
                </a:solidFill>
              </a:rPr>
              <a:t>：测试功能是否符合预期。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如何进行测试？</a:t>
            </a:r>
          </a:p>
        </p:txBody>
      </p:sp>
      <p:sp>
        <p:nvSpPr>
          <p:cNvPr id="576" name="矩形 3"/>
          <p:cNvSpPr txBox="1"/>
          <p:nvPr/>
        </p:nvSpPr>
        <p:spPr>
          <a:xfrm>
            <a:off x="917621" y="1562187"/>
            <a:ext cx="10174451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从测试的对象上来说，测试可以分为</a:t>
            </a:r>
            <a:r>
              <a:rPr b="1">
                <a:solidFill>
                  <a:srgbClr val="C00000"/>
                </a:solidFill>
              </a:rPr>
              <a:t>功能测试和单元测试</a:t>
            </a:r>
            <a:r>
              <a:t>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功能测试</a:t>
            </a:r>
            <a:r>
              <a:rPr b="0">
                <a:solidFill>
                  <a:srgbClr val="5E5E5E"/>
                </a:solidFill>
              </a:rPr>
              <a:t>：也叫黑盒</a:t>
            </a:r>
            <a:r>
              <a:rPr b="0">
                <a:solidFill>
                  <a:srgbClr val="000000"/>
                </a:solidFill>
              </a:rPr>
              <a:t>测试</a:t>
            </a:r>
            <a:r>
              <a:rPr b="0">
                <a:solidFill>
                  <a:srgbClr val="5E5E5E"/>
                </a:solidFill>
              </a:rPr>
              <a:t>，通过测试来检测每个功能是否都能正常使用。一般从一个项目的界面开始，为用户可能使用系统的各种方式建模，这也是手工测试通常使用的方式。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单元测试</a:t>
            </a:r>
            <a:r>
              <a:rPr b="0">
                <a:solidFill>
                  <a:srgbClr val="5E5E5E"/>
                </a:solidFill>
              </a:rPr>
              <a:t>：也叫白盒测试，单元测试从内部作用到外部，更加专注于类，并将测试方法组合到测试用例中。</a:t>
            </a:r>
            <a:r>
              <a:t>每个测试用例严格检测每个类、每个方法是否如预期成功执行或失败。</a:t>
            </a:r>
            <a:r>
              <a:rPr b="0">
                <a:solidFill>
                  <a:srgbClr val="5E5E5E"/>
                </a:solidFill>
              </a:rPr>
              <a:t>单元测试的目标是尽可能地在隔离周边环境的情况下测试每个组件。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单元测试、TDD和BDD的区别</a:t>
            </a:r>
          </a:p>
        </p:txBody>
      </p:sp>
      <p:sp>
        <p:nvSpPr>
          <p:cNvPr id="579" name="矩形 3"/>
          <p:cNvSpPr txBox="1"/>
          <p:nvPr/>
        </p:nvSpPr>
        <p:spPr>
          <a:xfrm>
            <a:off x="917621" y="1639680"/>
            <a:ext cx="10412988" cy="480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■"/>
              <a:defRPr sz="24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几组相关概念：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Unit Tests</a:t>
            </a:r>
            <a:r>
              <a:rPr b="0">
                <a:solidFill>
                  <a:srgbClr val="5E5E5E"/>
                </a:solidFill>
              </a:rPr>
              <a:t>：单元测试，单独验证各个类、方法和函数的有效性，从而保证完整应用程序的有效性。最常用的单元测试框架是 </a:t>
            </a:r>
            <a:r>
              <a:t>PHP Unit </a:t>
            </a:r>
            <a:r>
              <a:rPr b="0">
                <a:solidFill>
                  <a:srgbClr val="5E5E5E"/>
                </a:solidFill>
              </a:rPr>
              <a:t>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TDD</a:t>
            </a:r>
            <a:r>
              <a:rPr b="0">
                <a:solidFill>
                  <a:srgbClr val="5E5E5E"/>
                </a:solidFill>
              </a:rPr>
              <a:t>：test-driven development ，测试驱动开发，在编写某个功能的代码之前先编写测试代码，然后只编写使测试通过的功能代码，通过测试来推动整个开发的进行。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BDD</a:t>
            </a:r>
            <a:r>
              <a:rPr b="0">
                <a:solidFill>
                  <a:srgbClr val="5E5E5E"/>
                </a:solidFill>
              </a:rPr>
              <a:t>：Behavior-driven development，行为驱动开发，任何软件单元的测试应该根据该单元所期望的行为来决定。BDD描述的行为就像一个个的故事(Story)，产品人员、开发者、测试人员一起合作，分析软件的需求，然后将这些需求写成一个个的故事。开发者负责填充这些故事的内容，测试者负责检验这些故事的结果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单元测试、TDD和BDD的区别</a:t>
            </a:r>
          </a:p>
        </p:txBody>
      </p:sp>
      <p:pic>
        <p:nvPicPr>
          <p:cNvPr id="582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621" y="1701673"/>
            <a:ext cx="10412989" cy="471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7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PHP测试</a:t>
            </a:r>
          </a:p>
        </p:txBody>
      </p:sp>
      <p:sp>
        <p:nvSpPr>
          <p:cNvPr id="588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9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590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1" name="MH_Entry_2">
            <a:hlinkClick r:id="rId2" action="ppaction://hlinksldjump"/>
          </p:cNvPr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b="1">
                <a:solidFill>
                  <a:srgbClr val="C00000"/>
                </a:solidFill>
              </a:defRPr>
            </a:pPr>
            <a:r>
              <a:t>PHPUnit的使用</a:t>
            </a:r>
          </a:p>
        </p:txBody>
      </p:sp>
      <p:sp>
        <p:nvSpPr>
          <p:cNvPr id="592" name="MH_Others_4"/>
          <p:cNvSpPr/>
          <p:nvPr/>
        </p:nvSpPr>
        <p:spPr>
          <a:xfrm flipH="1">
            <a:off x="3890131" y="3769795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3" name="MH_Number_2">
            <a:hlinkClick r:id="rId2" action="ppaction://hlinksldjump"/>
          </p:cNvPr>
          <p:cNvSpPr txBox="1"/>
          <p:nvPr/>
        </p:nvSpPr>
        <p:spPr>
          <a:xfrm>
            <a:off x="3413578" y="3817472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594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595" name="MH_Others_6"/>
          <p:cNvSpPr txBox="1"/>
          <p:nvPr/>
        </p:nvSpPr>
        <p:spPr>
          <a:xfrm>
            <a:off x="4249284" y="1348887"/>
            <a:ext cx="36934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596" name="MH_Others_3"/>
          <p:cNvSpPr/>
          <p:nvPr/>
        </p:nvSpPr>
        <p:spPr>
          <a:xfrm>
            <a:off x="3440719" y="5164680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7" name="MH_Entry_2">
            <a:hlinkClick r:id="rId2" action="ppaction://hlinksldjump"/>
          </p:cNvPr>
          <p:cNvSpPr txBox="1"/>
          <p:nvPr/>
        </p:nvSpPr>
        <p:spPr>
          <a:xfrm>
            <a:off x="4117033" y="4719158"/>
            <a:ext cx="4688530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在ThinkPHP中使用PHPUnit</a:t>
            </a:r>
          </a:p>
        </p:txBody>
      </p:sp>
      <p:sp>
        <p:nvSpPr>
          <p:cNvPr id="598" name="MH_Others_4"/>
          <p:cNvSpPr/>
          <p:nvPr/>
        </p:nvSpPr>
        <p:spPr>
          <a:xfrm flipH="1">
            <a:off x="3917272" y="4786490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9" name="MH_Number_2">
            <a:hlinkClick r:id="rId2" action="ppaction://hlinksldjump"/>
          </p:cNvPr>
          <p:cNvSpPr txBox="1"/>
          <p:nvPr/>
        </p:nvSpPr>
        <p:spPr>
          <a:xfrm>
            <a:off x="3440717" y="4834166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使用PHP Unit</a:t>
            </a:r>
          </a:p>
        </p:txBody>
      </p:sp>
      <p:sp>
        <p:nvSpPr>
          <p:cNvPr id="602" name="矩形 3"/>
          <p:cNvSpPr txBox="1"/>
          <p:nvPr/>
        </p:nvSpPr>
        <p:spPr>
          <a:xfrm>
            <a:off x="1100379" y="1655178"/>
            <a:ext cx="8896027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■"/>
              <a:defRPr sz="24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PHP </a:t>
            </a:r>
            <a:r>
              <a:rPr dirty="0" err="1"/>
              <a:t>Unit使用流程</a:t>
            </a:r>
            <a:r>
              <a:rPr dirty="0"/>
              <a:t>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使用Composer下载</a:t>
            </a:r>
            <a:r>
              <a:rPr dirty="0"/>
              <a:t> PHP </a:t>
            </a:r>
            <a:r>
              <a:rPr dirty="0" err="1"/>
              <a:t>Unit库，并在应用程序中，设置自动加载机制</a:t>
            </a:r>
            <a:r>
              <a:rPr dirty="0"/>
              <a:t>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smtClean="0"/>
              <a:t>composer  require  </a:t>
            </a:r>
            <a:r>
              <a:rPr dirty="0" err="1" smtClean="0"/>
              <a:t>phpunit</a:t>
            </a:r>
            <a:r>
              <a:rPr dirty="0" smtClean="0"/>
              <a:t>/</a:t>
            </a:r>
            <a:r>
              <a:rPr dirty="0" err="1" smtClean="0"/>
              <a:t>phpunit</a:t>
            </a:r>
            <a:endParaRPr dirty="0"/>
          </a:p>
        </p:txBody>
      </p:sp>
      <p:pic>
        <p:nvPicPr>
          <p:cNvPr id="60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9141" y="4088412"/>
            <a:ext cx="5094711" cy="818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665</Words>
  <Application>Microsoft Office PowerPoint</Application>
  <PresentationFormat>宽屏</PresentationFormat>
  <Paragraphs>107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冬青黑体简体中文 W3</vt:lpstr>
      <vt:lpstr>冬青黑体简体中文 W6</vt:lpstr>
      <vt:lpstr>华文细黑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刘士龙</dc:creator>
  <cp:lastModifiedBy>刘士龙</cp:lastModifiedBy>
  <cp:revision>17</cp:revision>
  <dcterms:modified xsi:type="dcterms:W3CDTF">2018-03-12T13:06:36Z</dcterms:modified>
</cp:coreProperties>
</file>