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17"/>
  </p:notesMasterIdLst>
  <p:handoutMasterIdLst>
    <p:handoutMasterId r:id="rId18"/>
  </p:handoutMasterIdLst>
  <p:sldIdLst>
    <p:sldId id="257" r:id="rId6"/>
    <p:sldId id="600" r:id="rId7"/>
    <p:sldId id="601" r:id="rId8"/>
    <p:sldId id="590" r:id="rId9"/>
    <p:sldId id="606" r:id="rId10"/>
    <p:sldId id="617" r:id="rId11"/>
    <p:sldId id="602" r:id="rId12"/>
    <p:sldId id="604" r:id="rId13"/>
    <p:sldId id="609" r:id="rId14"/>
    <p:sldId id="616" r:id="rId15"/>
    <p:sldId id="3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5110" autoAdjust="0"/>
  </p:normalViewPr>
  <p:slideViewPr>
    <p:cSldViewPr snapToGrid="0">
      <p:cViewPr varScale="1">
        <p:scale>
          <a:sx n="79" d="100"/>
          <a:sy n="79" d="100"/>
        </p:scale>
        <p:origin x="470" y="65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3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3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2018/03/12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2018/03/12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2018/03/12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" Target="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" Target="slide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" Target="slide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开发</a:t>
            </a:r>
            <a:r>
              <a:rPr lang="zh-CN" altLang="en-US" dirty="0"/>
              <a:t>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两种使用方式：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扩展中提供的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开源库形式：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类形式：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操作对象：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-&gt;connect('127.0.0.1', 6379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执行操作：执行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类提供的方法基本上涵盖了所有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命令，可以使用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反射机制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查看所有可用方法。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-&gt;close( );</a:t>
            </a:r>
          </a:p>
        </p:txBody>
      </p:sp>
    </p:spTree>
    <p:extLst>
      <p:ext uri="{BB962C8B-B14F-4D97-AF65-F5344CB8AC3E}">
        <p14:creationId xmlns:p14="http://schemas.microsoft.com/office/powerpoint/2010/main" val="2454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3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3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b="1" spc="200" dirty="0" err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3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Redis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3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是一个高性能的</a:t>
            </a:r>
            <a:r>
              <a:rPr lang="en-US" altLang="zh-CN" dirty="0"/>
              <a:t>key-value</a:t>
            </a:r>
            <a:r>
              <a:rPr lang="zh-CN" altLang="en-US" dirty="0" smtClean="0"/>
              <a:t>数据库，和</a:t>
            </a:r>
            <a:r>
              <a:rPr lang="en-US" altLang="zh-CN" dirty="0" smtClean="0"/>
              <a:t>Memcached</a:t>
            </a:r>
            <a:r>
              <a:rPr lang="zh-CN" altLang="en-US" dirty="0" smtClean="0"/>
              <a:t>类似，在内存中存取数据，大幅度提升应用程序性能。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的数据类型</a:t>
            </a:r>
            <a:r>
              <a:rPr lang="zh-CN" altLang="en-US" sz="2000" dirty="0"/>
              <a:t>相对更多，包括</a:t>
            </a:r>
            <a:r>
              <a:rPr lang="en-US" altLang="zh-CN" sz="2000" dirty="0">
                <a:solidFill>
                  <a:srgbClr val="C00000"/>
                </a:solidFill>
              </a:rPr>
              <a:t>string(</a:t>
            </a:r>
            <a:r>
              <a:rPr lang="zh-CN" altLang="en-US" sz="2000" dirty="0">
                <a:solidFill>
                  <a:srgbClr val="C00000"/>
                </a:solidFill>
              </a:rPr>
              <a:t>字符串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list(</a:t>
            </a:r>
            <a:r>
              <a:rPr lang="zh-CN" altLang="en-US" sz="2000" dirty="0">
                <a:solidFill>
                  <a:srgbClr val="C00000"/>
                </a:solidFill>
              </a:rPr>
              <a:t>链表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set(</a:t>
            </a:r>
            <a:r>
              <a:rPr lang="zh-CN" altLang="en-US" sz="2000" dirty="0">
                <a:solidFill>
                  <a:srgbClr val="C00000"/>
                </a:solidFill>
              </a:rPr>
              <a:t>集合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、</a:t>
            </a:r>
            <a:r>
              <a:rPr lang="en-US" altLang="zh-CN" sz="2000" dirty="0" err="1">
                <a:solidFill>
                  <a:srgbClr val="C00000"/>
                </a:solidFill>
              </a:rPr>
              <a:t>zset</a:t>
            </a:r>
            <a:r>
              <a:rPr lang="en-US" altLang="zh-CN" sz="2000" dirty="0">
                <a:solidFill>
                  <a:srgbClr val="C00000"/>
                </a:solidFill>
              </a:rPr>
              <a:t>(sorted set --</a:t>
            </a:r>
            <a:r>
              <a:rPr lang="zh-CN" altLang="en-US" sz="2000" dirty="0">
                <a:solidFill>
                  <a:srgbClr val="C00000"/>
                </a:solidFill>
              </a:rPr>
              <a:t>有序集合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</a:rPr>
              <a:t>hash</a:t>
            </a:r>
            <a:r>
              <a:rPr lang="zh-CN" altLang="en-US" sz="2000" dirty="0">
                <a:solidFill>
                  <a:srgbClr val="C00000"/>
                </a:solidFill>
              </a:rPr>
              <a:t>（哈希类型</a:t>
            </a:r>
            <a:r>
              <a:rPr lang="zh-CN" altLang="en-US" sz="2000" dirty="0" smtClean="0">
                <a:solidFill>
                  <a:srgbClr val="C00000"/>
                </a:solidFill>
              </a:rPr>
              <a:t>），</a:t>
            </a:r>
            <a:r>
              <a:rPr lang="zh-CN" altLang="en-US" sz="2000" dirty="0" smtClean="0"/>
              <a:t>很大程度上补偿了</a:t>
            </a:r>
            <a:r>
              <a:rPr lang="en-US" altLang="zh-CN" sz="2000" dirty="0" smtClean="0"/>
              <a:t>Memcached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不足</a:t>
            </a:r>
            <a:r>
              <a:rPr lang="zh-CN" altLang="en-US" sz="2000" dirty="0" smtClean="0"/>
              <a:t>，可以</a:t>
            </a:r>
            <a:r>
              <a:rPr lang="zh-CN" altLang="en-US" sz="2000" dirty="0"/>
              <a:t>对关系数据库起到很好的补充作用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支持数据的</a:t>
            </a:r>
            <a:r>
              <a:rPr lang="zh-CN" altLang="en-US" sz="2000" dirty="0" smtClean="0">
                <a:solidFill>
                  <a:srgbClr val="C00000"/>
                </a:solidFill>
              </a:rPr>
              <a:t>持久化存储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Redis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周期性地把</a:t>
            </a:r>
            <a:r>
              <a:rPr lang="zh-CN" altLang="en-US" sz="2000" dirty="0"/>
              <a:t>更新的数据写入磁盘或者把修改操作写入追加的记录</a:t>
            </a:r>
            <a:r>
              <a:rPr lang="zh-CN" altLang="en-US" sz="2000" dirty="0" smtClean="0"/>
              <a:t>文件中。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Redis</a:t>
            </a:r>
            <a:r>
              <a:rPr lang="zh-CN" altLang="en-US" sz="2000" dirty="0"/>
              <a:t>支持</a:t>
            </a:r>
            <a:r>
              <a:rPr lang="zh-CN" altLang="en-US" sz="2000" dirty="0">
                <a:solidFill>
                  <a:srgbClr val="C00000"/>
                </a:solidFill>
              </a:rPr>
              <a:t>主从</a:t>
            </a:r>
            <a:r>
              <a:rPr lang="zh-CN" altLang="en-US" sz="2000" dirty="0" smtClean="0">
                <a:solidFill>
                  <a:srgbClr val="C00000"/>
                </a:solidFill>
              </a:rPr>
              <a:t>同步</a:t>
            </a:r>
            <a:r>
              <a:rPr lang="zh-CN" altLang="en-US" sz="2000" dirty="0" smtClean="0"/>
              <a:t>：数据</a:t>
            </a:r>
            <a:r>
              <a:rPr lang="zh-CN" altLang="en-US" sz="2000" dirty="0"/>
              <a:t>可以从主服务器向任意数量的从服务器上同步，从服务器可以是关联其他从服务器的主</a:t>
            </a:r>
            <a:r>
              <a:rPr lang="zh-CN" altLang="en-US" sz="2000" dirty="0" smtClean="0"/>
              <a:t>服务器。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支持订阅和发布功能，可以很方便地实现类似即时通信的功能。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6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下载地址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https://github.com/MSOpenTech/redis/releases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Linux</a:t>
            </a:r>
            <a:r>
              <a:rPr lang="zh-CN" altLang="en-US" sz="2000" dirty="0" smtClean="0"/>
              <a:t>环境：</a:t>
            </a:r>
            <a:r>
              <a:rPr lang="en-US" altLang="zh-CN" sz="2000" dirty="0"/>
              <a:t>https://</a:t>
            </a:r>
            <a:r>
              <a:rPr lang="en-US" altLang="zh-CN" sz="2000" dirty="0" smtClean="0"/>
              <a:t>redis.io/download </a:t>
            </a:r>
            <a:endParaRPr lang="en-US" altLang="zh-CN" sz="20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环境下，建议下载 </a:t>
            </a:r>
            <a:r>
              <a:rPr lang="en-US" altLang="zh-CN" sz="2000" dirty="0" err="1" smtClean="0"/>
              <a:t>msi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安装包形式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安装时</a:t>
            </a:r>
            <a:r>
              <a:rPr lang="zh-CN" altLang="en-US" sz="2000" dirty="0"/>
              <a:t>，注意把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写入到</a:t>
            </a:r>
            <a:r>
              <a:rPr lang="zh-CN" altLang="en-US" sz="2000" dirty="0">
                <a:solidFill>
                  <a:srgbClr val="C00000"/>
                </a:solidFill>
              </a:rPr>
              <a:t>环境变量</a:t>
            </a:r>
            <a:r>
              <a:rPr lang="zh-CN" altLang="en-US" sz="2000" dirty="0"/>
              <a:t>中，以方便后续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安装成功后，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会自动作为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系统服务，可以在“服务”中管理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默认端口号为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6379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可以在命令行使用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redis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-cli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命令，启动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客户端，从而判断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是否安装成功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0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所支持的数据类型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String</a:t>
            </a:r>
            <a:r>
              <a:rPr lang="zh-CN" altLang="en-US" sz="2000" dirty="0"/>
              <a:t>（字符串）：最</a:t>
            </a:r>
            <a:r>
              <a:rPr lang="zh-CN" altLang="en-US" sz="2000" dirty="0" smtClean="0"/>
              <a:t>基本的数据类型</a:t>
            </a:r>
            <a:r>
              <a:rPr lang="zh-CN" altLang="en-US" sz="2000" dirty="0"/>
              <a:t>，一个</a:t>
            </a:r>
            <a:r>
              <a:rPr lang="en-US" altLang="zh-CN" sz="2000" dirty="0"/>
              <a:t>key</a:t>
            </a:r>
            <a:r>
              <a:rPr lang="zh-CN" altLang="en-US" sz="2000" dirty="0"/>
              <a:t>对应一个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Hash</a:t>
            </a:r>
            <a:r>
              <a:rPr lang="zh-CN" altLang="en-US" sz="2000" dirty="0"/>
              <a:t>（哈希）：是一个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</a:t>
            </a:r>
            <a:r>
              <a:rPr lang="en-US" altLang="zh-CN" sz="2000" dirty="0"/>
              <a:t>field</a:t>
            </a:r>
            <a:r>
              <a:rPr lang="zh-CN" altLang="en-US" sz="2000" dirty="0"/>
              <a:t>和</a:t>
            </a:r>
            <a:r>
              <a:rPr lang="en-US" altLang="zh-CN" sz="2000" dirty="0"/>
              <a:t>value</a:t>
            </a:r>
            <a:r>
              <a:rPr lang="zh-CN" altLang="en-US" sz="2000" dirty="0"/>
              <a:t>的映射表，</a:t>
            </a:r>
            <a:r>
              <a:rPr lang="en-US" altLang="zh-CN" sz="2000" dirty="0"/>
              <a:t>hash</a:t>
            </a:r>
            <a:r>
              <a:rPr lang="zh-CN" altLang="en-US" sz="2000" dirty="0"/>
              <a:t>特别适合用于存储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List</a:t>
            </a:r>
            <a:r>
              <a:rPr lang="zh-CN" altLang="en-US" sz="2000" dirty="0"/>
              <a:t>（列表）：字符串列表，按照插入顺序</a:t>
            </a:r>
            <a:r>
              <a:rPr lang="zh-CN" altLang="en-US" sz="2000" dirty="0" smtClean="0"/>
              <a:t>排序；可以</a:t>
            </a:r>
            <a:r>
              <a:rPr lang="zh-CN" altLang="en-US" sz="2000" dirty="0"/>
              <a:t>添加一个</a:t>
            </a:r>
            <a:r>
              <a:rPr lang="zh-CN" altLang="en-US" sz="2000" dirty="0" smtClean="0"/>
              <a:t>元素到列表</a:t>
            </a:r>
            <a:r>
              <a:rPr lang="zh-CN" altLang="en-US" sz="2000" dirty="0"/>
              <a:t>的头部（左边）或者尾部（右边）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Set</a:t>
            </a:r>
            <a:r>
              <a:rPr lang="zh-CN" altLang="en-US" sz="2000" dirty="0"/>
              <a:t>（集合</a:t>
            </a:r>
            <a:r>
              <a:rPr lang="zh-CN" altLang="en-US" sz="2000" dirty="0" smtClean="0"/>
              <a:t>）：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类型的无序</a:t>
            </a:r>
            <a:r>
              <a:rPr lang="zh-CN" altLang="en-US" sz="2000" dirty="0" smtClean="0"/>
              <a:t>集合，通过</a:t>
            </a:r>
            <a:r>
              <a:rPr lang="zh-CN" altLang="en-US" sz="2000" dirty="0"/>
              <a:t>哈希表</a:t>
            </a:r>
            <a:r>
              <a:rPr lang="zh-CN" altLang="en-US" sz="2000" dirty="0" smtClean="0"/>
              <a:t>实现。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Zset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sorted </a:t>
            </a:r>
            <a:r>
              <a:rPr lang="en-US" altLang="zh-CN" sz="2000" dirty="0"/>
              <a:t>set</a:t>
            </a:r>
            <a:r>
              <a:rPr lang="zh-CN" altLang="en-US" sz="2000" dirty="0"/>
              <a:t>：有序集合）：每个元素都会关联一个</a:t>
            </a:r>
            <a:r>
              <a:rPr lang="en-US" altLang="zh-CN" sz="2000" dirty="0"/>
              <a:t>double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的数值；</a:t>
            </a:r>
            <a:r>
              <a:rPr lang="en-US" altLang="zh-CN" sz="2000" dirty="0" err="1" smtClean="0"/>
              <a:t>Redis</a:t>
            </a:r>
            <a:r>
              <a:rPr lang="zh-CN" altLang="en-US" sz="2000" dirty="0"/>
              <a:t>正是</a:t>
            </a:r>
            <a:r>
              <a:rPr lang="zh-CN" altLang="en-US" sz="2000" dirty="0" smtClean="0"/>
              <a:t>通过该数值来</a:t>
            </a:r>
            <a:r>
              <a:rPr lang="zh-CN" altLang="en-US" sz="2000" dirty="0"/>
              <a:t>为集合中的成员进行从小到大的排序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命令：具体查看参考手册 </a:t>
            </a:r>
            <a:r>
              <a:rPr lang="en-US" altLang="zh-CN" dirty="0" smtClean="0"/>
              <a:t>https</a:t>
            </a:r>
            <a:r>
              <a:rPr lang="en-US" altLang="zh-CN" dirty="0"/>
              <a:t>://redis.io/documentation</a:t>
            </a:r>
            <a:endParaRPr lang="zh-CN" altLang="en-US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1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安装和使用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Redis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MH_Entry_2">
            <a:hlinkClick r:id="rId12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PHP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中使用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Redis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7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2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9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0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扩展库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http://pecl.php.net/package/redis/3.1.1/windows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的版本、编译架构、线程安全等信息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把下载好的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的扩展目录中（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配置文件中，加载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php_redis.dll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重新启动服务器，通过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查看扩展是否开启成功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9085360" cy="685800"/>
          </a:xfrm>
        </p:spPr>
        <p:txBody>
          <a:bodyPr/>
          <a:lstStyle/>
          <a:p>
            <a:r>
              <a:rPr lang="en-US" altLang="zh-CN" dirty="0" err="1"/>
              <a:t>phpRedisAdmin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43281" y="1624277"/>
            <a:ext cx="10898445" cy="241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phpRedisAdmin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：图形化形式管理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https://github.com/ErikDubbelboer/phpRedisAdmin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安装和使用方式：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解压缩到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服务器根目录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命令行中在当前目录下执行 “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 update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”命令，自动下载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predis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通过浏览器访问即可（类似于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04" y="4190137"/>
            <a:ext cx="5167124" cy="26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966</TotalTime>
  <Words>659</Words>
  <Application>Microsoft Office PowerPoint</Application>
  <PresentationFormat>宽屏</PresentationFormat>
  <Paragraphs>73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1766</cp:revision>
  <dcterms:created xsi:type="dcterms:W3CDTF">2014-07-07T13:10:00Z</dcterms:created>
  <dcterms:modified xsi:type="dcterms:W3CDTF">2018-03-12T13:33:29Z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