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2"/>
  </p:notesMasterIdLst>
  <p:handoutMasterIdLst>
    <p:handoutMasterId r:id="rId33"/>
  </p:handoutMasterIdLst>
  <p:sldIdLst>
    <p:sldId id="321" r:id="rId6"/>
    <p:sldId id="328" r:id="rId7"/>
    <p:sldId id="405" r:id="rId8"/>
    <p:sldId id="423" r:id="rId9"/>
    <p:sldId id="428" r:id="rId10"/>
    <p:sldId id="437" r:id="rId11"/>
    <p:sldId id="438" r:id="rId12"/>
    <p:sldId id="439" r:id="rId13"/>
    <p:sldId id="440" r:id="rId14"/>
    <p:sldId id="441" r:id="rId15"/>
    <p:sldId id="442" r:id="rId16"/>
    <p:sldId id="402" r:id="rId17"/>
    <p:sldId id="443" r:id="rId18"/>
    <p:sldId id="444" r:id="rId19"/>
    <p:sldId id="445" r:id="rId20"/>
    <p:sldId id="446" r:id="rId21"/>
    <p:sldId id="447" r:id="rId22"/>
    <p:sldId id="403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311" r:id="rId31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70" d="100"/>
          <a:sy n="70" d="100"/>
        </p:scale>
        <p:origin x="806" y="69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2018/03/19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2018/03/19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438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066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072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597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714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934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68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438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669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38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221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20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124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26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007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446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985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57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90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51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38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2018/03/19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—— 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2018/03/19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2018/03/19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2018/03/19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2018/03/19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2018/03/19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章名</a:t>
            </a:r>
            <a:endParaRPr lang="zh-CN" altLang="en-US" dirty="0"/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2018/03/19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2018/03/19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2018/03/19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650" r:id="rId6"/>
    <p:sldLayoutId id="2147483655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2018/03/19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2018/03/19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slide" Target="slide2.xml"/><Relationship Id="rId2" Type="http://schemas.openxmlformats.org/officeDocument/2006/relationships/tags" Target="../tags/tag3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slide" Target="slide2.xml"/><Relationship Id="rId2" Type="http://schemas.openxmlformats.org/officeDocument/2006/relationships/tags" Target="../tags/tag4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2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" Target="slide2.xml"/><Relationship Id="rId2" Type="http://schemas.openxmlformats.org/officeDocument/2006/relationships/tags" Target="../tags/tag1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634091" y="3504765"/>
            <a:ext cx="7455305" cy="9897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9</a:t>
            </a:r>
            <a:r>
              <a:rPr lang="zh-CN" altLang="en-US" dirty="0" smtClean="0"/>
              <a:t>讲  </a:t>
            </a:r>
            <a:r>
              <a:rPr lang="zh-CN" altLang="en-US" dirty="0" smtClean="0"/>
              <a:t>请求和响应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高性能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应用开发</a:t>
            </a:r>
            <a:r>
              <a:rPr lang="zh-CN" altLang="en-US" dirty="0" smtClean="0"/>
              <a:t>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2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重定向响应对象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559812" y="1586672"/>
            <a:ext cx="1127438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获取重定向响应对象：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redirect(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辅助函数、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辅助函数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直接构造 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RedirectResponse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);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Redirector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实例对象重定向方法：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$redirector = redirect( )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重定向到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$redirector-&gt;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URL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重定向到外网地址：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$redirector-&gt;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away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外网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 );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重定向到命名路由：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$redirector-&gt;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路由名称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重定向到控制器动作：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$redirector-&gt;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控制器动作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注意，不能为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控制器的自定义动作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返回上一个页面：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$redirector-&gt;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刷新当前页面：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$redirector-&gt;refresh( );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567" y="1994258"/>
            <a:ext cx="4711228" cy="2586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293" y="3988547"/>
            <a:ext cx="5019048" cy="285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3453" y="3451634"/>
            <a:ext cx="3228571" cy="3047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366" y="4485976"/>
            <a:ext cx="4171429" cy="2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4567" y="5346349"/>
            <a:ext cx="5376722" cy="2914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4567" y="5997556"/>
            <a:ext cx="3410966" cy="24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响应其它类型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559812" y="1586672"/>
            <a:ext cx="11274380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方法会自动将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Content-Type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头设置为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application/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，并使用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方法将给定数组转化为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文件下载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download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方法用于生成强制用户浏览器下载给定路径文件的响应。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download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方法接受文件名作为第二个参数，该参数决定用户下载文件的显示名称，你还可以将 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头信息作为第三个参数传递到该方法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直接响应文件内容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方法可用于直接在用户浏览器显示文件，例如图片或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，而不需要下载，该方法接收文件路径作为第一个参数，头信息数组作为第二个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参数。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9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请求</a:t>
            </a: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对象和响应对象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视图和控制器动作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/>
              <a:t>Blade</a:t>
            </a:r>
            <a:r>
              <a:rPr lang="zh-CN" altLang="en-US" sz="2000" dirty="0" smtClean="0"/>
              <a:t>模板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13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视图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控制器动作和视图</a:t>
            </a:r>
            <a:endParaRPr lang="en-US" altLang="zh-CN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视图文件和控制器动作的关系：一般情况下，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控制器的一个动作对应一个视图文件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另一方面，一个视图文件也可以被多个动作所加载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视图文件目录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/resources/views/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；该目录下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针对不同控制器创建不同的子目录，在子目录中存放某一个动作所对应的视图文件（非强制性要求）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视图文件名：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动作名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blade.php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注意扩展名为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blade.php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控制器中加载视图方法：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辅助函数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view( )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指定的视图文件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643061" y="4040337"/>
            <a:ext cx="5019931" cy="2375961"/>
            <a:chOff x="6643061" y="4040337"/>
            <a:chExt cx="5019931" cy="237596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3250" y="4040337"/>
              <a:ext cx="3049742" cy="2375961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9205993" y="5408908"/>
              <a:ext cx="1115878" cy="27897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 flipV="1">
              <a:off x="7798637" y="5220568"/>
              <a:ext cx="1376361" cy="29683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6643061" y="5043651"/>
              <a:ext cx="167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控制器名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9763932" y="5687878"/>
              <a:ext cx="681926" cy="37195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>
              <a:stCxn id="10" idx="1"/>
            </p:cNvCxnSpPr>
            <p:nvPr/>
          </p:nvCxnSpPr>
          <p:spPr>
            <a:xfrm flipH="1">
              <a:off x="7864872" y="5873858"/>
              <a:ext cx="1899060" cy="12398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753554" y="5813178"/>
              <a:ext cx="167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动作名称</a:t>
              </a:r>
              <a:endParaRPr lang="zh-CN" altLang="en-US" dirty="0"/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138" y="5640069"/>
            <a:ext cx="3103373" cy="8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2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视图对象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view( )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辅助函数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获取视图对象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不传入参数，获取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Illuminate\View\Factory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$factory = view( );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传入参数，获取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Illuminate\View\View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$view = view( "hello" );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Facades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门面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方式使用视图对象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View::make(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View::share(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View::composer( )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借助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获取视图对象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app( )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容器对象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app(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：获取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容器对象中绑定的依赖类实例对象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$view  =  app(“view”); 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22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视图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向视图中传递数据：使用辅助函数 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view( )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传递单个数据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view("index")-&gt;with( key,  value );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数组类型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函数中给出第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个参数（数组数据）表示待传入的数据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445" y="2844142"/>
            <a:ext cx="6129727" cy="9529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445" y="4718756"/>
            <a:ext cx="3212036" cy="175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视图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在视图中显示数据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直接使用原生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模板语法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500" y="2401648"/>
            <a:ext cx="3960407" cy="6670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500" y="3830632"/>
            <a:ext cx="2354379" cy="58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视图间共享数据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20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视图间共享简单数据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ServiceProvider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中注册数据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AppServiceProvider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中绑定，也可以在自定义的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中绑定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在视图文件中使用数据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视图组件共享数据：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 Composer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ServiceProvider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中绑定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可以绑定闭包函数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可以绑定类文件（必须实现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方法）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在视图文件中使用数据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908" y="1641783"/>
            <a:ext cx="5101605" cy="9758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813" y="3265338"/>
            <a:ext cx="4743796" cy="19956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483" y="5580558"/>
            <a:ext cx="7243789" cy="27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请求</a:t>
            </a: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对象和响应对象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视图和控制器动作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</a:rPr>
              <a:t>Blade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模板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15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Blade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78135" y="1732670"/>
            <a:ext cx="10659613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提供的一个非常简单但很强大的模板引擎，不同于其他流行的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模板引擎，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在视图中并不约束你使用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原生代码。所有的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视图都会被编译成原生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代码并缓存起来直到被修改，这意味着对应用的性能而言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基本上是零开销。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视图文件使用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blade.php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文件扩展并存放在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resources/views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显示数据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显示简单数据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输出函数：直接书写函数调用即可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默认值输出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970" y="4228216"/>
            <a:ext cx="2354379" cy="5855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782" y="5068894"/>
            <a:ext cx="4732268" cy="3279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7782" y="5800280"/>
            <a:ext cx="3989634" cy="30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9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请求</a:t>
            </a: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对象和响应对象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视图和控制器动作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/>
              <a:t>Blade</a:t>
            </a:r>
            <a:r>
              <a:rPr lang="zh-CN" altLang="en-US" sz="2000" dirty="0" smtClean="0"/>
              <a:t>模板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5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Blade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78135" y="1468652"/>
            <a:ext cx="1065961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模板继承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@section  :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占位符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@yield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：替换模板输出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@extends 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模板继承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@parent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输出父视图中指定内容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47" y="3784627"/>
            <a:ext cx="4196821" cy="27735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706" y="2379262"/>
            <a:ext cx="5143344" cy="2810729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3626603" y="3006671"/>
            <a:ext cx="2257103" cy="11778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991173" y="3518115"/>
            <a:ext cx="2892533" cy="13483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177153" y="4697184"/>
            <a:ext cx="2706553" cy="11393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57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Blade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2" y="1640931"/>
            <a:ext cx="10659613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@section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结束标签的区别：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@show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执行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到此处时将该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中的内容输出到页面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@stop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：只是进行内容解析，并且不再处理当前模板中后续对该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的处理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endsection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：已经被弃用，用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@stop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@yield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@section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@yield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不能被子视图继承（即父视图内容会丢失）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@yield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是单标签，不能有结束标签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@section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可以被子视图继承（使用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@parent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040" y="4136494"/>
            <a:ext cx="2657143" cy="11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4991" y="3630442"/>
            <a:ext cx="2257465" cy="2886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107" y="859240"/>
            <a:ext cx="2288405" cy="8581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9702" y="782779"/>
            <a:ext cx="2196924" cy="173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7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Blade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78135" y="1732670"/>
            <a:ext cx="10659613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流程控制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：可以使用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@if , @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elseif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 @else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endif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来构造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语句，这些指令函数和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还提供了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@unless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336" y="3090098"/>
            <a:ext cx="3625864" cy="19523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335" y="5456176"/>
            <a:ext cx="2512681" cy="73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4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Blade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78135" y="1732670"/>
            <a:ext cx="66033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流程控制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在循环的时候可以使用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$loop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变量获取循环信息，例如是否是循环的第一个或最后一个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707" y="1838688"/>
            <a:ext cx="4150232" cy="41046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410" y="4594992"/>
            <a:ext cx="2472025" cy="206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Blade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78135" y="1732670"/>
            <a:ext cx="513233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流程控制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在循环的时候可以使用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$loop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变量获取循环信息，例如是否是循环的第一个或最后一个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$loop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470" y="1851891"/>
            <a:ext cx="6071623" cy="433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5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Blade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78135" y="1732670"/>
            <a:ext cx="1095003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包含子视图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@include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指令允许你很简单的在一个视图中包含另一个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视图，所有父级视图中变量在被包含的子视图中依然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尽管被包含的视图继承所有父视图中的数据，你还可以传递额外参数到被包含的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121" y="3926863"/>
            <a:ext cx="3218986" cy="20233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853" y="4595687"/>
            <a:ext cx="4475447" cy="54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8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 smtClean="0">
                <a:solidFill>
                  <a:srgbClr val="FF9933"/>
                </a:solidFill>
                <a:latin typeface="微软雅黑" pitchFamily="34" charset="-122"/>
              </a:rPr>
              <a:t>感谢聆听</a:t>
            </a: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b="1" spc="200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请求</a:t>
            </a:r>
            <a:r>
              <a:rPr lang="zh-CN" altLang="en-US" sz="2000" b="1" spc="200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对象和响应对象</a:t>
            </a:r>
            <a:endParaRPr lang="zh-CN" altLang="en-US" sz="2000" b="1" spc="200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视图和控制器动作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/>
              <a:t>Blade</a:t>
            </a:r>
            <a:r>
              <a:rPr lang="zh-CN" altLang="en-US" sz="2000" dirty="0" smtClean="0"/>
              <a:t>模板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40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266" y="4029285"/>
            <a:ext cx="4152381" cy="22380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356" y="1639680"/>
            <a:ext cx="4533333" cy="2238095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Laravel</a:t>
            </a:r>
            <a:r>
              <a:rPr lang="zh-CN" altLang="en-US" dirty="0" smtClean="0"/>
              <a:t>请求对象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8582840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对象类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Illuminate\Http\Request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使用方法：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依赖注入机制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（通过参数形式）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若有路由参数，写在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$request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请求门面类：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Illuminate\Support\Facades\Request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使用方法：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732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获取请求路径和请求方法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8582840" cy="484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获取请求路径：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path( )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方法：返回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请求的路径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方法：返回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不带查询字符串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的完整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fullUrl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方法：返回包含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字符串的完整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is( )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方法：允许验证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进入的请求是否与给定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模式匹配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获取请求方法：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method( 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方法：返回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isMethod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方法：验证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请求方式是否匹配给定字符串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827" y="1778832"/>
            <a:ext cx="4142278" cy="11855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5726" y="3266881"/>
            <a:ext cx="3549470" cy="14258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800" y="4194019"/>
            <a:ext cx="3318243" cy="8456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5920" y="5269428"/>
            <a:ext cx="4412171" cy="69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7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获取请求参数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0" y="1639680"/>
            <a:ext cx="10956327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获取请求参数：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注意：无论是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参数（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参数或表单参数）还是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参数（任何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请求参数），均可以被请求对象获取到。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all( )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方法：以数组格式获取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所有请求参数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input( 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方法：获取给定参数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所对应的请求参数（若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为空，以数组返回所有请求参数）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has( )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方法：判断某一个请求参数是否存在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only(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方法：只获取指定的请求参数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方法：获取指定参数之外的所有请求参数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473" y="4327345"/>
            <a:ext cx="4759474" cy="208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2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获取上一次请求参数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0" y="1639680"/>
            <a:ext cx="10956327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允许你在两次请求之间保存输入数据，这个特性在检测校验数据失败后需要重新填充表单数据时很有用。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存储一次性数据：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简单存储：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flash(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方法、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flashOnly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方法、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flashExcept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存储并重定向：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redirect( )-&gt;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withInput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使用一次性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获取上一次数据：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811" y="3843131"/>
            <a:ext cx="4851443" cy="275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Laravel</a:t>
            </a:r>
            <a:r>
              <a:rPr lang="zh-CN" altLang="en-US" dirty="0" smtClean="0"/>
              <a:t>响应对象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262177" y="1811958"/>
            <a:ext cx="1008168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中的响应对象分为三类：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Illuminate\Http\Response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类：基本响应类，可以使用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依赖注入或门面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方式访问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Illuminate\Http\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JsonResponse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 和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Illuminate\Http\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RedirectResponse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JsonResponse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类：响应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RedirectResponse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类：重定向响应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Illuminate\Routing\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ResponseFactory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：响应工厂类，提供一系列方法响应不同类型内容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0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8292639" cy="685800"/>
          </a:xfrm>
        </p:spPr>
        <p:txBody>
          <a:bodyPr/>
          <a:lstStyle/>
          <a:p>
            <a:r>
              <a:rPr lang="en-US" altLang="zh-CN" dirty="0"/>
              <a:t>Illuminate\Http\Response </a:t>
            </a:r>
            <a:r>
              <a:rPr lang="zh-CN" altLang="en-US" dirty="0"/>
              <a:t>类</a:t>
            </a: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559812" y="1586672"/>
            <a:ext cx="1127438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直接返回响应对象： 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返回字符串：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 ‘hello’;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返回视图： 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 view(‘test’);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使用响应对象：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setContent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方法，设置响应内容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门面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Facades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使用响应对象：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Response::make( )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创建响应对象并设置内容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响应对象的其它方法：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 和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withHeaders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：设置响应消息头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方法：设置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 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350" y="2875179"/>
            <a:ext cx="4827990" cy="14020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350" y="4661726"/>
            <a:ext cx="5181468" cy="3569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350" y="1869020"/>
            <a:ext cx="3150024" cy="48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5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3463</TotalTime>
  <Words>1578</Words>
  <Application>Microsoft Office PowerPoint</Application>
  <PresentationFormat>宽屏</PresentationFormat>
  <Paragraphs>215</Paragraphs>
  <Slides>26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1612</cp:revision>
  <dcterms:created xsi:type="dcterms:W3CDTF">2014-07-07T13:10:41Z</dcterms:created>
  <dcterms:modified xsi:type="dcterms:W3CDTF">2018-03-19T11:44:02Z</dcterms:modified>
</cp:coreProperties>
</file>