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43"/>
  </p:notesMasterIdLst>
  <p:handoutMasterIdLst>
    <p:handoutMasterId r:id="rId44"/>
  </p:handoutMasterIdLst>
  <p:sldIdLst>
    <p:sldId id="321" r:id="rId6"/>
    <p:sldId id="328" r:id="rId7"/>
    <p:sldId id="405" r:id="rId8"/>
    <p:sldId id="428" r:id="rId9"/>
    <p:sldId id="429" r:id="rId10"/>
    <p:sldId id="430" r:id="rId11"/>
    <p:sldId id="431" r:id="rId12"/>
    <p:sldId id="432" r:id="rId13"/>
    <p:sldId id="433" r:id="rId14"/>
    <p:sldId id="442" r:id="rId15"/>
    <p:sldId id="402" r:id="rId16"/>
    <p:sldId id="434" r:id="rId17"/>
    <p:sldId id="435" r:id="rId18"/>
    <p:sldId id="436" r:id="rId19"/>
    <p:sldId id="443" r:id="rId20"/>
    <p:sldId id="444" r:id="rId21"/>
    <p:sldId id="445" r:id="rId22"/>
    <p:sldId id="446" r:id="rId23"/>
    <p:sldId id="447" r:id="rId24"/>
    <p:sldId id="448" r:id="rId25"/>
    <p:sldId id="403" r:id="rId26"/>
    <p:sldId id="449" r:id="rId27"/>
    <p:sldId id="450" r:id="rId28"/>
    <p:sldId id="451" r:id="rId29"/>
    <p:sldId id="452" r:id="rId30"/>
    <p:sldId id="453" r:id="rId31"/>
    <p:sldId id="454" r:id="rId32"/>
    <p:sldId id="455" r:id="rId33"/>
    <p:sldId id="456" r:id="rId34"/>
    <p:sldId id="457" r:id="rId35"/>
    <p:sldId id="458" r:id="rId36"/>
    <p:sldId id="459" r:id="rId37"/>
    <p:sldId id="460" r:id="rId38"/>
    <p:sldId id="461" r:id="rId39"/>
    <p:sldId id="462" r:id="rId40"/>
    <p:sldId id="463" r:id="rId41"/>
    <p:sldId id="311" r:id="rId42"/>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0" d="100"/>
          <a:sy n="70" d="100"/>
        </p:scale>
        <p:origin x="806" y="69"/>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2018/03/19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2018/03/19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4</a:t>
            </a:fld>
            <a:endParaRPr lang="zh-CN" altLang="en-US"/>
          </a:p>
        </p:txBody>
      </p:sp>
    </p:spTree>
    <p:extLst>
      <p:ext uri="{BB962C8B-B14F-4D97-AF65-F5344CB8AC3E}">
        <p14:creationId xmlns:p14="http://schemas.microsoft.com/office/powerpoint/2010/main" val="169400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14</a:t>
            </a:fld>
            <a:endParaRPr lang="zh-CN" altLang="en-US"/>
          </a:p>
        </p:txBody>
      </p:sp>
    </p:spTree>
    <p:extLst>
      <p:ext uri="{BB962C8B-B14F-4D97-AF65-F5344CB8AC3E}">
        <p14:creationId xmlns:p14="http://schemas.microsoft.com/office/powerpoint/2010/main" val="1733914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15</a:t>
            </a:fld>
            <a:endParaRPr lang="zh-CN" altLang="en-US"/>
          </a:p>
        </p:txBody>
      </p:sp>
    </p:spTree>
    <p:extLst>
      <p:ext uri="{BB962C8B-B14F-4D97-AF65-F5344CB8AC3E}">
        <p14:creationId xmlns:p14="http://schemas.microsoft.com/office/powerpoint/2010/main" val="1868732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16</a:t>
            </a:fld>
            <a:endParaRPr lang="zh-CN" altLang="en-US"/>
          </a:p>
        </p:txBody>
      </p:sp>
    </p:spTree>
    <p:extLst>
      <p:ext uri="{BB962C8B-B14F-4D97-AF65-F5344CB8AC3E}">
        <p14:creationId xmlns:p14="http://schemas.microsoft.com/office/powerpoint/2010/main" val="943718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17</a:t>
            </a:fld>
            <a:endParaRPr lang="zh-CN" altLang="en-US"/>
          </a:p>
        </p:txBody>
      </p:sp>
    </p:spTree>
    <p:extLst>
      <p:ext uri="{BB962C8B-B14F-4D97-AF65-F5344CB8AC3E}">
        <p14:creationId xmlns:p14="http://schemas.microsoft.com/office/powerpoint/2010/main" val="1244444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18</a:t>
            </a:fld>
            <a:endParaRPr lang="zh-CN" altLang="en-US"/>
          </a:p>
        </p:txBody>
      </p:sp>
    </p:spTree>
    <p:extLst>
      <p:ext uri="{BB962C8B-B14F-4D97-AF65-F5344CB8AC3E}">
        <p14:creationId xmlns:p14="http://schemas.microsoft.com/office/powerpoint/2010/main" val="354563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19</a:t>
            </a:fld>
            <a:endParaRPr lang="zh-CN" altLang="en-US"/>
          </a:p>
        </p:txBody>
      </p:sp>
    </p:spTree>
    <p:extLst>
      <p:ext uri="{BB962C8B-B14F-4D97-AF65-F5344CB8AC3E}">
        <p14:creationId xmlns:p14="http://schemas.microsoft.com/office/powerpoint/2010/main" val="219031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20</a:t>
            </a:fld>
            <a:endParaRPr lang="zh-CN" altLang="en-US"/>
          </a:p>
        </p:txBody>
      </p:sp>
    </p:spTree>
    <p:extLst>
      <p:ext uri="{BB962C8B-B14F-4D97-AF65-F5344CB8AC3E}">
        <p14:creationId xmlns:p14="http://schemas.microsoft.com/office/powerpoint/2010/main" val="67131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22</a:t>
            </a:fld>
            <a:endParaRPr lang="zh-CN" altLang="en-US"/>
          </a:p>
        </p:txBody>
      </p:sp>
    </p:spTree>
    <p:extLst>
      <p:ext uri="{BB962C8B-B14F-4D97-AF65-F5344CB8AC3E}">
        <p14:creationId xmlns:p14="http://schemas.microsoft.com/office/powerpoint/2010/main" val="1283862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23</a:t>
            </a:fld>
            <a:endParaRPr lang="zh-CN" altLang="en-US"/>
          </a:p>
        </p:txBody>
      </p:sp>
    </p:spTree>
    <p:extLst>
      <p:ext uri="{BB962C8B-B14F-4D97-AF65-F5344CB8AC3E}">
        <p14:creationId xmlns:p14="http://schemas.microsoft.com/office/powerpoint/2010/main" val="3397223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24</a:t>
            </a:fld>
            <a:endParaRPr lang="zh-CN" altLang="en-US"/>
          </a:p>
        </p:txBody>
      </p:sp>
    </p:spTree>
    <p:extLst>
      <p:ext uri="{BB962C8B-B14F-4D97-AF65-F5344CB8AC3E}">
        <p14:creationId xmlns:p14="http://schemas.microsoft.com/office/powerpoint/2010/main" val="415566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5</a:t>
            </a:fld>
            <a:endParaRPr lang="zh-CN" altLang="en-US"/>
          </a:p>
        </p:txBody>
      </p:sp>
    </p:spTree>
    <p:extLst>
      <p:ext uri="{BB962C8B-B14F-4D97-AF65-F5344CB8AC3E}">
        <p14:creationId xmlns:p14="http://schemas.microsoft.com/office/powerpoint/2010/main" val="1791924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25</a:t>
            </a:fld>
            <a:endParaRPr lang="zh-CN" altLang="en-US"/>
          </a:p>
        </p:txBody>
      </p:sp>
    </p:spTree>
    <p:extLst>
      <p:ext uri="{BB962C8B-B14F-4D97-AF65-F5344CB8AC3E}">
        <p14:creationId xmlns:p14="http://schemas.microsoft.com/office/powerpoint/2010/main" val="3351318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26</a:t>
            </a:fld>
            <a:endParaRPr lang="zh-CN" altLang="en-US"/>
          </a:p>
        </p:txBody>
      </p:sp>
    </p:spTree>
    <p:extLst>
      <p:ext uri="{BB962C8B-B14F-4D97-AF65-F5344CB8AC3E}">
        <p14:creationId xmlns:p14="http://schemas.microsoft.com/office/powerpoint/2010/main" val="1241960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27</a:t>
            </a:fld>
            <a:endParaRPr lang="zh-CN" altLang="en-US"/>
          </a:p>
        </p:txBody>
      </p:sp>
    </p:spTree>
    <p:extLst>
      <p:ext uri="{BB962C8B-B14F-4D97-AF65-F5344CB8AC3E}">
        <p14:creationId xmlns:p14="http://schemas.microsoft.com/office/powerpoint/2010/main" val="3185368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28</a:t>
            </a:fld>
            <a:endParaRPr lang="zh-CN" altLang="en-US"/>
          </a:p>
        </p:txBody>
      </p:sp>
    </p:spTree>
    <p:extLst>
      <p:ext uri="{BB962C8B-B14F-4D97-AF65-F5344CB8AC3E}">
        <p14:creationId xmlns:p14="http://schemas.microsoft.com/office/powerpoint/2010/main" val="3869550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29</a:t>
            </a:fld>
            <a:endParaRPr lang="zh-CN" altLang="en-US"/>
          </a:p>
        </p:txBody>
      </p:sp>
    </p:spTree>
    <p:extLst>
      <p:ext uri="{BB962C8B-B14F-4D97-AF65-F5344CB8AC3E}">
        <p14:creationId xmlns:p14="http://schemas.microsoft.com/office/powerpoint/2010/main" val="964345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30</a:t>
            </a:fld>
            <a:endParaRPr lang="zh-CN" altLang="en-US"/>
          </a:p>
        </p:txBody>
      </p:sp>
    </p:spTree>
    <p:extLst>
      <p:ext uri="{BB962C8B-B14F-4D97-AF65-F5344CB8AC3E}">
        <p14:creationId xmlns:p14="http://schemas.microsoft.com/office/powerpoint/2010/main" val="4226148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31</a:t>
            </a:fld>
            <a:endParaRPr lang="zh-CN" altLang="en-US"/>
          </a:p>
        </p:txBody>
      </p:sp>
    </p:spTree>
    <p:extLst>
      <p:ext uri="{BB962C8B-B14F-4D97-AF65-F5344CB8AC3E}">
        <p14:creationId xmlns:p14="http://schemas.microsoft.com/office/powerpoint/2010/main" val="2229903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32</a:t>
            </a:fld>
            <a:endParaRPr lang="zh-CN" altLang="en-US"/>
          </a:p>
        </p:txBody>
      </p:sp>
    </p:spTree>
    <p:extLst>
      <p:ext uri="{BB962C8B-B14F-4D97-AF65-F5344CB8AC3E}">
        <p14:creationId xmlns:p14="http://schemas.microsoft.com/office/powerpoint/2010/main" val="2102080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33</a:t>
            </a:fld>
            <a:endParaRPr lang="zh-CN" altLang="en-US"/>
          </a:p>
        </p:txBody>
      </p:sp>
    </p:spTree>
    <p:extLst>
      <p:ext uri="{BB962C8B-B14F-4D97-AF65-F5344CB8AC3E}">
        <p14:creationId xmlns:p14="http://schemas.microsoft.com/office/powerpoint/2010/main" val="2465657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34</a:t>
            </a:fld>
            <a:endParaRPr lang="zh-CN" altLang="en-US"/>
          </a:p>
        </p:txBody>
      </p:sp>
    </p:spTree>
    <p:extLst>
      <p:ext uri="{BB962C8B-B14F-4D97-AF65-F5344CB8AC3E}">
        <p14:creationId xmlns:p14="http://schemas.microsoft.com/office/powerpoint/2010/main" val="1624157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6</a:t>
            </a:fld>
            <a:endParaRPr lang="zh-CN" altLang="en-US"/>
          </a:p>
        </p:txBody>
      </p:sp>
    </p:spTree>
    <p:extLst>
      <p:ext uri="{BB962C8B-B14F-4D97-AF65-F5344CB8AC3E}">
        <p14:creationId xmlns:p14="http://schemas.microsoft.com/office/powerpoint/2010/main" val="785763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35</a:t>
            </a:fld>
            <a:endParaRPr lang="zh-CN" altLang="en-US"/>
          </a:p>
        </p:txBody>
      </p:sp>
    </p:spTree>
    <p:extLst>
      <p:ext uri="{BB962C8B-B14F-4D97-AF65-F5344CB8AC3E}">
        <p14:creationId xmlns:p14="http://schemas.microsoft.com/office/powerpoint/2010/main" val="3235071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36</a:t>
            </a:fld>
            <a:endParaRPr lang="zh-CN" altLang="en-US"/>
          </a:p>
        </p:txBody>
      </p:sp>
    </p:spTree>
    <p:extLst>
      <p:ext uri="{BB962C8B-B14F-4D97-AF65-F5344CB8AC3E}">
        <p14:creationId xmlns:p14="http://schemas.microsoft.com/office/powerpoint/2010/main" val="1062966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37</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7</a:t>
            </a:fld>
            <a:endParaRPr lang="zh-CN" altLang="en-US"/>
          </a:p>
        </p:txBody>
      </p:sp>
    </p:spTree>
    <p:extLst>
      <p:ext uri="{BB962C8B-B14F-4D97-AF65-F5344CB8AC3E}">
        <p14:creationId xmlns:p14="http://schemas.microsoft.com/office/powerpoint/2010/main" val="219449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8</a:t>
            </a:fld>
            <a:endParaRPr lang="zh-CN" altLang="en-US"/>
          </a:p>
        </p:txBody>
      </p:sp>
    </p:spTree>
    <p:extLst>
      <p:ext uri="{BB962C8B-B14F-4D97-AF65-F5344CB8AC3E}">
        <p14:creationId xmlns:p14="http://schemas.microsoft.com/office/powerpoint/2010/main" val="33163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9</a:t>
            </a:fld>
            <a:endParaRPr lang="zh-CN" altLang="en-US"/>
          </a:p>
        </p:txBody>
      </p:sp>
    </p:spTree>
    <p:extLst>
      <p:ext uri="{BB962C8B-B14F-4D97-AF65-F5344CB8AC3E}">
        <p14:creationId xmlns:p14="http://schemas.microsoft.com/office/powerpoint/2010/main" val="2565329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10</a:t>
            </a:fld>
            <a:endParaRPr lang="zh-CN" altLang="en-US"/>
          </a:p>
        </p:txBody>
      </p:sp>
    </p:spTree>
    <p:extLst>
      <p:ext uri="{BB962C8B-B14F-4D97-AF65-F5344CB8AC3E}">
        <p14:creationId xmlns:p14="http://schemas.microsoft.com/office/powerpoint/2010/main" val="3105422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12</a:t>
            </a:fld>
            <a:endParaRPr lang="zh-CN" altLang="en-US"/>
          </a:p>
        </p:txBody>
      </p:sp>
    </p:spTree>
    <p:extLst>
      <p:ext uri="{BB962C8B-B14F-4D97-AF65-F5344CB8AC3E}">
        <p14:creationId xmlns:p14="http://schemas.microsoft.com/office/powerpoint/2010/main" val="2709694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13</a:t>
            </a:fld>
            <a:endParaRPr lang="zh-CN" altLang="en-US"/>
          </a:p>
        </p:txBody>
      </p:sp>
    </p:spTree>
    <p:extLst>
      <p:ext uri="{BB962C8B-B14F-4D97-AF65-F5344CB8AC3E}">
        <p14:creationId xmlns:p14="http://schemas.microsoft.com/office/powerpoint/2010/main" val="303644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2018/03/19</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主标题</a:t>
            </a:r>
            <a:endParaRPr lang="zh-CN" altLang="en-US" dirty="0"/>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smtClean="0"/>
              <a:t>—— </a:t>
            </a:r>
            <a:r>
              <a:rPr lang="zh-CN" altLang="en-US" dirty="0" smtClean="0"/>
              <a:t>副标题</a:t>
            </a:r>
            <a:endParaRPr lang="zh-CN" altLang="en-US" dirty="0"/>
          </a:p>
        </p:txBody>
      </p:sp>
    </p:spTree>
    <p:extLst>
      <p:ext uri="{BB962C8B-B14F-4D97-AF65-F5344CB8AC3E}">
        <p14:creationId xmlns:p14="http://schemas.microsoft.com/office/powerpoint/2010/main" val="2922313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3/19/2018</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2018/03/19</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3/19/2018</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2018/03/19</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2018/03/19</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smtClean="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2018/03/19</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smtClean="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2018/03/19</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内容</a:t>
            </a:r>
            <a:endParaRPr lang="zh-CN" altLang="en-US" dirty="0"/>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smtClean="0"/>
              <a:t>章</a:t>
            </a:r>
            <a:endParaRPr lang="zh-CN" altLang="en-US" dirty="0"/>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smtClean="0"/>
              <a:t>章名</a:t>
            </a:r>
            <a:endParaRPr lang="zh-CN" altLang="en-US" dirty="0"/>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2018/03/19</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2018/03/19</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2018/03/19</a:t>
            </a:fld>
            <a:endParaRPr lang="zh-CN" altLang="en-US"/>
          </a:p>
        </p:txBody>
      </p:sp>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650" r:id="rId6"/>
    <p:sldLayoutId id="2147483655" r:id="rId7"/>
    <p:sldLayoutId id="2147483658" r:id="rId8"/>
    <p:sldLayoutId id="2147483659"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2018/03/19</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3/19/2018</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2018/03/19</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3/19/2018</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slide" Target="slide2.xml"/><Relationship Id="rId2" Type="http://schemas.openxmlformats.org/officeDocument/2006/relationships/tags" Target="../tags/tag33.xml"/><Relationship Id="rId16" Type="http://schemas.openxmlformats.org/officeDocument/2006/relationships/slideLayout" Target="../slideLayouts/slideLayout8.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 Target="slide2.xml"/><Relationship Id="rId2" Type="http://schemas.openxmlformats.org/officeDocument/2006/relationships/tags" Target="../tags/tag3.xml"/><Relationship Id="rId16" Type="http://schemas.openxmlformats.org/officeDocument/2006/relationships/slideLayout" Target="../slideLayouts/slideLayout8.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slide" Target="slide2.xml"/><Relationship Id="rId2" Type="http://schemas.openxmlformats.org/officeDocument/2006/relationships/tags" Target="../tags/tag48.xml"/><Relationship Id="rId16" Type="http://schemas.openxmlformats.org/officeDocument/2006/relationships/slideLayout" Target="../slideLayouts/slideLayout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tags" Target="../tags/tag61.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slide" Target="slide2.xml"/><Relationship Id="rId2" Type="http://schemas.openxmlformats.org/officeDocument/2006/relationships/tags" Target="../tags/tag18.xml"/><Relationship Id="rId16" Type="http://schemas.openxmlformats.org/officeDocument/2006/relationships/slideLayout" Target="../slideLayouts/slideLayout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2634091" y="3504765"/>
            <a:ext cx="7455305" cy="989711"/>
          </a:xfrm>
        </p:spPr>
        <p:txBody>
          <a:bodyPr>
            <a:normAutofit fontScale="85000" lnSpcReduction="10000"/>
          </a:bodyPr>
          <a:lstStyle/>
          <a:p>
            <a:r>
              <a:rPr lang="zh-CN" altLang="en-US" dirty="0" smtClean="0"/>
              <a:t>第</a:t>
            </a:r>
            <a:r>
              <a:rPr lang="en-US" altLang="zh-CN" dirty="0" smtClean="0"/>
              <a:t>10</a:t>
            </a:r>
            <a:r>
              <a:rPr lang="zh-CN" altLang="en-US" dirty="0" smtClean="0"/>
              <a:t>讲  数据库基本操作</a:t>
            </a:r>
            <a:endParaRPr lang="zh-CN" altLang="en-US" dirty="0"/>
          </a:p>
        </p:txBody>
      </p:sp>
      <p:sp>
        <p:nvSpPr>
          <p:cNvPr id="4" name="内容占位符 3"/>
          <p:cNvSpPr>
            <a:spLocks noGrp="1"/>
          </p:cNvSpPr>
          <p:nvPr>
            <p:ph sz="quarter" idx="15"/>
          </p:nvPr>
        </p:nvSpPr>
        <p:spPr/>
        <p:txBody>
          <a:bodyPr/>
          <a:lstStyle/>
          <a:p>
            <a:r>
              <a:rPr lang="en-US" altLang="zh-CN" dirty="0" smtClean="0"/>
              <a:t>——</a:t>
            </a:r>
            <a:r>
              <a:rPr lang="zh-CN" altLang="en-US" dirty="0" smtClean="0"/>
              <a:t>高性能</a:t>
            </a:r>
            <a:r>
              <a:rPr lang="en-US" altLang="zh-CN" dirty="0" smtClean="0"/>
              <a:t>PHP</a:t>
            </a:r>
            <a:r>
              <a:rPr lang="zh-CN" altLang="en-US" dirty="0" smtClean="0"/>
              <a:t>应用开发之</a:t>
            </a:r>
            <a:endParaRPr lang="zh-CN" altLang="en-US" dirty="0"/>
          </a:p>
        </p:txBody>
      </p:sp>
    </p:spTree>
    <p:extLst>
      <p:ext uri="{BB962C8B-B14F-4D97-AF65-F5344CB8AC3E}">
        <p14:creationId xmlns:p14="http://schemas.microsoft.com/office/powerpoint/2010/main" val="3867247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数据库填充</a:t>
            </a:r>
            <a:endParaRPr lang="zh-CN" altLang="en-US" dirty="0"/>
          </a:p>
        </p:txBody>
      </p:sp>
      <p:sp>
        <p:nvSpPr>
          <p:cNvPr id="107" name="矩形 3"/>
          <p:cNvSpPr>
            <a:spLocks noChangeArrowheads="1"/>
          </p:cNvSpPr>
          <p:nvPr/>
        </p:nvSpPr>
        <p:spPr bwMode="auto">
          <a:xfrm>
            <a:off x="917621" y="1639680"/>
            <a:ext cx="1041298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en-US" altLang="zh-CN" dirty="0" err="1" smtClean="0">
                <a:solidFill>
                  <a:schemeClr val="tx1"/>
                </a:solidFill>
                <a:latin typeface="微软雅黑" panose="020B0503020204020204" pitchFamily="34" charset="-122"/>
                <a:ea typeface="微软雅黑" panose="020B0503020204020204" pitchFamily="34" charset="-122"/>
              </a:rPr>
              <a:t>Laravel</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使用填充类和测试数据提供了一个简单方法来填充数据到数据库。所有的填充类都位于</a:t>
            </a:r>
            <a:r>
              <a:rPr lang="en-US" altLang="zh-CN" dirty="0">
                <a:solidFill>
                  <a:schemeClr val="tx1"/>
                </a:solidFill>
                <a:latin typeface="微软雅黑" panose="020B0503020204020204" pitchFamily="34" charset="-122"/>
                <a:ea typeface="微软雅黑" panose="020B0503020204020204" pitchFamily="34" charset="-122"/>
              </a:rPr>
              <a:t>database/seeds</a:t>
            </a:r>
            <a:r>
              <a:rPr lang="zh-CN" altLang="en-US" dirty="0">
                <a:solidFill>
                  <a:schemeClr val="tx1"/>
                </a:solidFill>
                <a:latin typeface="微软雅黑" panose="020B0503020204020204" pitchFamily="34" charset="-122"/>
                <a:ea typeface="微软雅黑" panose="020B0503020204020204" pitchFamily="34" charset="-122"/>
              </a:rPr>
              <a:t>目录。安装完 </a:t>
            </a:r>
            <a:r>
              <a:rPr lang="en-US" altLang="zh-CN" dirty="0" err="1">
                <a:solidFill>
                  <a:schemeClr val="tx1"/>
                </a:solidFill>
                <a:latin typeface="微软雅黑" panose="020B0503020204020204" pitchFamily="34" charset="-122"/>
                <a:ea typeface="微软雅黑" panose="020B0503020204020204" pitchFamily="34" charset="-122"/>
              </a:rPr>
              <a:t>Laravel</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后，会默认提供一个</a:t>
            </a:r>
            <a:r>
              <a:rPr lang="en-US" altLang="zh-CN" dirty="0" err="1">
                <a:solidFill>
                  <a:schemeClr val="tx1"/>
                </a:solidFill>
                <a:latin typeface="微软雅黑" panose="020B0503020204020204" pitchFamily="34" charset="-122"/>
                <a:ea typeface="微软雅黑" panose="020B0503020204020204" pitchFamily="34" charset="-122"/>
              </a:rPr>
              <a:t>DatabaseSeeder</a:t>
            </a:r>
            <a:r>
              <a:rPr lang="zh-CN" altLang="en-US" dirty="0">
                <a:solidFill>
                  <a:schemeClr val="tx1"/>
                </a:solidFill>
                <a:latin typeface="微软雅黑" panose="020B0503020204020204" pitchFamily="34" charset="-122"/>
                <a:ea typeface="微软雅黑" panose="020B0503020204020204" pitchFamily="34" charset="-122"/>
              </a:rPr>
              <a:t>类。从这个类中，你可以使用</a:t>
            </a:r>
            <a:r>
              <a:rPr lang="en-US" altLang="zh-CN" dirty="0">
                <a:solidFill>
                  <a:schemeClr val="tx1"/>
                </a:solidFill>
                <a:latin typeface="微软雅黑" panose="020B0503020204020204" pitchFamily="34" charset="-122"/>
                <a:ea typeface="微软雅黑" panose="020B0503020204020204" pitchFamily="34" charset="-122"/>
              </a:rPr>
              <a:t>call</a:t>
            </a:r>
            <a:r>
              <a:rPr lang="zh-CN" altLang="en-US" dirty="0">
                <a:solidFill>
                  <a:schemeClr val="tx1"/>
                </a:solidFill>
                <a:latin typeface="微软雅黑" panose="020B0503020204020204" pitchFamily="34" charset="-122"/>
                <a:ea typeface="微软雅黑" panose="020B0503020204020204" pitchFamily="34" charset="-122"/>
              </a:rPr>
              <a:t>方法来运行其他填充类，从而允许你控制填充顺序。</a:t>
            </a:r>
          </a:p>
          <a:p>
            <a:pPr marL="342900" indent="-342900" eaLnBrk="1" hangingPunct="1">
              <a:lnSpc>
                <a:spcPct val="150000"/>
              </a:lnSpc>
              <a:buFont typeface="Wingdings" panose="05000000000000000000" pitchFamily="2" charset="2"/>
              <a:buChar char="n"/>
            </a:pPr>
            <a:r>
              <a:rPr lang="zh-CN" altLang="en-US" dirty="0">
                <a:solidFill>
                  <a:schemeClr val="tx1"/>
                </a:solidFill>
                <a:latin typeface="微软雅黑" panose="020B0503020204020204" pitchFamily="34" charset="-122"/>
                <a:ea typeface="微软雅黑" panose="020B0503020204020204" pitchFamily="34" charset="-122"/>
              </a:rPr>
              <a:t>编写填充：要生成一个填充器，可以通过 </a:t>
            </a:r>
            <a:r>
              <a:rPr lang="en-US" altLang="zh-CN" dirty="0">
                <a:solidFill>
                  <a:schemeClr val="tx1"/>
                </a:solidFill>
                <a:latin typeface="微软雅黑" panose="020B0503020204020204" pitchFamily="34" charset="-122"/>
                <a:ea typeface="微软雅黑" panose="020B0503020204020204" pitchFamily="34" charset="-122"/>
              </a:rPr>
              <a:t>Artisan </a:t>
            </a:r>
            <a:r>
              <a:rPr lang="zh-CN" altLang="en-US" dirty="0">
                <a:solidFill>
                  <a:schemeClr val="tx1"/>
                </a:solidFill>
                <a:latin typeface="微软雅黑" panose="020B0503020204020204" pitchFamily="34" charset="-122"/>
                <a:ea typeface="微软雅黑" panose="020B0503020204020204" pitchFamily="34" charset="-122"/>
              </a:rPr>
              <a:t>命令</a:t>
            </a:r>
            <a:r>
              <a:rPr lang="en-US" altLang="zh-CN" b="1" dirty="0" err="1">
                <a:solidFill>
                  <a:srgbClr val="C00000"/>
                </a:solidFill>
                <a:latin typeface="微软雅黑" panose="020B0503020204020204" pitchFamily="34" charset="-122"/>
                <a:ea typeface="微软雅黑" panose="020B0503020204020204" pitchFamily="34" charset="-122"/>
              </a:rPr>
              <a:t>make:seeder</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所有框架生成的填充器都位于</a:t>
            </a:r>
            <a:r>
              <a:rPr lang="en-US" altLang="zh-CN" dirty="0">
                <a:solidFill>
                  <a:schemeClr val="tx1"/>
                </a:solidFill>
                <a:latin typeface="微软雅黑" panose="020B0503020204020204" pitchFamily="34" charset="-122"/>
                <a:ea typeface="微软雅黑" panose="020B0503020204020204" pitchFamily="34" charset="-122"/>
              </a:rPr>
              <a:t>database/seeders</a:t>
            </a:r>
            <a:r>
              <a:rPr lang="zh-CN" altLang="en-US" dirty="0" smtClean="0">
                <a:solidFill>
                  <a:schemeClr val="tx1"/>
                </a:solidFill>
                <a:latin typeface="微软雅黑" panose="020B0503020204020204" pitchFamily="34" charset="-122"/>
                <a:ea typeface="微软雅黑" panose="020B0503020204020204" pitchFamily="34" charset="-122"/>
              </a:rPr>
              <a:t>目录。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一</a:t>
            </a:r>
            <a:r>
              <a:rPr lang="zh-CN" altLang="en-US" dirty="0">
                <a:solidFill>
                  <a:schemeClr val="tx1"/>
                </a:solidFill>
                <a:latin typeface="微软雅黑" panose="020B0503020204020204" pitchFamily="34" charset="-122"/>
                <a:ea typeface="微软雅黑" panose="020B0503020204020204" pitchFamily="34" charset="-122"/>
              </a:rPr>
              <a:t>个填充器类默认只包含一个方法：</a:t>
            </a:r>
            <a:r>
              <a:rPr lang="en-US" altLang="zh-CN" dirty="0">
                <a:solidFill>
                  <a:schemeClr val="tx1"/>
                </a:solidFill>
                <a:latin typeface="微软雅黑" panose="020B0503020204020204" pitchFamily="34" charset="-122"/>
                <a:ea typeface="微软雅黑" panose="020B0503020204020204" pitchFamily="34" charset="-122"/>
              </a:rPr>
              <a:t>run</a:t>
            </a:r>
            <a:r>
              <a:rPr lang="zh-CN" altLang="en-US" dirty="0">
                <a:solidFill>
                  <a:schemeClr val="tx1"/>
                </a:solidFill>
                <a:latin typeface="微软雅黑" panose="020B0503020204020204" pitchFamily="34" charset="-122"/>
                <a:ea typeface="微软雅黑" panose="020B0503020204020204" pitchFamily="34" charset="-122"/>
              </a:rPr>
              <a:t>。当</a:t>
            </a:r>
            <a:r>
              <a:rPr lang="en-US" altLang="zh-CN" dirty="0">
                <a:solidFill>
                  <a:schemeClr val="tx1"/>
                </a:solidFill>
                <a:latin typeface="微软雅黑" panose="020B0503020204020204" pitchFamily="34" charset="-122"/>
                <a:ea typeface="微软雅黑" panose="020B0503020204020204" pitchFamily="34" charset="-122"/>
              </a:rPr>
              <a:t>Artisan</a:t>
            </a:r>
            <a:r>
              <a:rPr lang="zh-CN" altLang="en-US" dirty="0">
                <a:solidFill>
                  <a:schemeClr val="tx1"/>
                </a:solidFill>
                <a:latin typeface="微软雅黑" panose="020B0503020204020204" pitchFamily="34" charset="-122"/>
                <a:ea typeface="微软雅黑" panose="020B0503020204020204" pitchFamily="34" charset="-122"/>
              </a:rPr>
              <a:t>命令</a:t>
            </a:r>
            <a:r>
              <a:rPr lang="en-US" altLang="zh-CN" b="1" dirty="0" err="1">
                <a:solidFill>
                  <a:srgbClr val="C00000"/>
                </a:solidFill>
                <a:latin typeface="微软雅黑" panose="020B0503020204020204" pitchFamily="34" charset="-122"/>
                <a:ea typeface="微软雅黑" panose="020B0503020204020204" pitchFamily="34" charset="-122"/>
              </a:rPr>
              <a:t>db:seed</a:t>
            </a:r>
            <a:r>
              <a:rPr lang="zh-CN" altLang="en-US" dirty="0">
                <a:solidFill>
                  <a:schemeClr val="tx1"/>
                </a:solidFill>
                <a:latin typeface="微软雅黑" panose="020B0503020204020204" pitchFamily="34" charset="-122"/>
                <a:ea typeface="微软雅黑" panose="020B0503020204020204" pitchFamily="34" charset="-122"/>
              </a:rPr>
              <a:t>运行时该方法被调用</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在</a:t>
            </a:r>
            <a:r>
              <a:rPr lang="en-US" altLang="zh-CN" dirty="0">
                <a:solidFill>
                  <a:schemeClr val="tx1"/>
                </a:solidFill>
                <a:latin typeface="微软雅黑" panose="020B0503020204020204" pitchFamily="34" charset="-122"/>
                <a:ea typeface="微软雅黑" panose="020B0503020204020204" pitchFamily="34" charset="-122"/>
              </a:rPr>
              <a:t>run</a:t>
            </a:r>
            <a:r>
              <a:rPr lang="zh-CN" altLang="en-US" dirty="0">
                <a:solidFill>
                  <a:schemeClr val="tx1"/>
                </a:solidFill>
                <a:latin typeface="微软雅黑" panose="020B0503020204020204" pitchFamily="34" charset="-122"/>
                <a:ea typeface="微软雅黑" panose="020B0503020204020204" pitchFamily="34" charset="-122"/>
              </a:rPr>
              <a:t>方法中，可以插入任何你想插入数据库的数据，你可以使用查询构建器手动插入数据，也可以使用 </a:t>
            </a:r>
            <a:r>
              <a:rPr lang="en-US" altLang="zh-CN" dirty="0">
                <a:solidFill>
                  <a:schemeClr val="tx1"/>
                </a:solidFill>
                <a:latin typeface="微软雅黑" panose="020B0503020204020204" pitchFamily="34" charset="-122"/>
                <a:ea typeface="微软雅黑" panose="020B0503020204020204" pitchFamily="34" charset="-122"/>
              </a:rPr>
              <a:t>Eloquent </a:t>
            </a:r>
            <a:r>
              <a:rPr lang="zh-CN" altLang="en-US" dirty="0">
                <a:solidFill>
                  <a:schemeClr val="tx1"/>
                </a:solidFill>
                <a:latin typeface="微软雅黑" panose="020B0503020204020204" pitchFamily="34" charset="-122"/>
                <a:ea typeface="微软雅黑" panose="020B0503020204020204" pitchFamily="34" charset="-122"/>
              </a:rPr>
              <a:t>模型工厂</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运行填充：</a:t>
            </a:r>
            <a:r>
              <a:rPr lang="en-US" altLang="zh-CN" dirty="0" err="1">
                <a:solidFill>
                  <a:schemeClr val="tx1"/>
                </a:solidFill>
                <a:latin typeface="微软雅黑" panose="020B0503020204020204" pitchFamily="34" charset="-122"/>
                <a:ea typeface="微软雅黑" panose="020B0503020204020204" pitchFamily="34" charset="-122"/>
              </a:rPr>
              <a:t>db:seed</a:t>
            </a:r>
            <a:r>
              <a:rPr lang="zh-CN" altLang="en-US" dirty="0">
                <a:solidFill>
                  <a:schemeClr val="tx1"/>
                </a:solidFill>
                <a:latin typeface="微软雅黑" panose="020B0503020204020204" pitchFamily="34" charset="-122"/>
                <a:ea typeface="微软雅黑" panose="020B0503020204020204" pitchFamily="34" charset="-122"/>
              </a:rPr>
              <a:t>命令运行可以用来运行其它填充器类的</a:t>
            </a:r>
            <a:r>
              <a:rPr lang="en-US" altLang="zh-CN" dirty="0" err="1">
                <a:solidFill>
                  <a:schemeClr val="tx1"/>
                </a:solidFill>
                <a:latin typeface="微软雅黑" panose="020B0503020204020204" pitchFamily="34" charset="-122"/>
                <a:ea typeface="微软雅黑" panose="020B0503020204020204" pitchFamily="34" charset="-122"/>
              </a:rPr>
              <a:t>DatabaseSeeder</a:t>
            </a:r>
            <a:r>
              <a:rPr lang="zh-CN" altLang="en-US" dirty="0">
                <a:solidFill>
                  <a:schemeClr val="tx1"/>
                </a:solidFill>
                <a:latin typeface="微软雅黑" panose="020B0503020204020204" pitchFamily="34" charset="-122"/>
                <a:ea typeface="微软雅黑" panose="020B0503020204020204" pitchFamily="34" charset="-122"/>
              </a:rPr>
              <a:t>类，但是，你也可以使用</a:t>
            </a:r>
            <a:r>
              <a:rPr lang="en-US" altLang="zh-CN" dirty="0">
                <a:solidFill>
                  <a:schemeClr val="tx1"/>
                </a:solidFill>
                <a:latin typeface="微软雅黑" panose="020B0503020204020204" pitchFamily="34" charset="-122"/>
                <a:ea typeface="微软雅黑" panose="020B0503020204020204" pitchFamily="34" charset="-122"/>
              </a:rPr>
              <a:t>--class </a:t>
            </a:r>
            <a:r>
              <a:rPr lang="zh-CN" altLang="en-US" dirty="0">
                <a:solidFill>
                  <a:schemeClr val="tx1"/>
                </a:solidFill>
                <a:latin typeface="微软雅黑" panose="020B0503020204020204" pitchFamily="34" charset="-122"/>
                <a:ea typeface="微软雅黑" panose="020B0503020204020204" pitchFamily="34" charset="-122"/>
              </a:rPr>
              <a:t>选项来指定你想要运行的独立的填充器</a:t>
            </a:r>
            <a:r>
              <a:rPr lang="zh-CN" altLang="en-US" dirty="0" smtClean="0">
                <a:solidFill>
                  <a:schemeClr val="tx1"/>
                </a:solidFill>
                <a:latin typeface="微软雅黑" panose="020B0503020204020204" pitchFamily="34" charset="-122"/>
                <a:ea typeface="微软雅黑" panose="020B0503020204020204" pitchFamily="34" charset="-122"/>
              </a:rPr>
              <a:t>类。</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7389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zh-CN" altLang="en-US" sz="2000" spc="200" dirty="0">
                <a:solidFill>
                  <a:srgbClr val="000000"/>
                </a:solidFill>
                <a:latin typeface="华文细黑" panose="02010600040101010101" pitchFamily="2" charset="-122"/>
                <a:ea typeface="华文细黑" panose="02010600040101010101" pitchFamily="2" charset="-122"/>
              </a:rPr>
              <a:t>数据库迁移和填充</a:t>
            </a: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b="1" dirty="0" smtClean="0">
                <a:solidFill>
                  <a:srgbClr val="C00000"/>
                </a:solidFill>
              </a:rPr>
              <a:t>原生</a:t>
            </a:r>
            <a:r>
              <a:rPr lang="en-US" altLang="zh-CN" sz="2000" b="1" dirty="0" smtClean="0">
                <a:solidFill>
                  <a:srgbClr val="C00000"/>
                </a:solidFill>
              </a:rPr>
              <a:t>SQL</a:t>
            </a:r>
            <a:r>
              <a:rPr lang="zh-CN" altLang="en-US" sz="2000" b="1" dirty="0" smtClean="0">
                <a:solidFill>
                  <a:srgbClr val="C00000"/>
                </a:solidFill>
              </a:rPr>
              <a:t>查询和查询构造器</a:t>
            </a:r>
            <a:endParaRPr lang="zh-CN" altLang="en-US" sz="2000" b="1" dirty="0">
              <a:solidFill>
                <a:srgbClr val="C00000"/>
              </a:solidFill>
            </a:endParaRPr>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en-US" altLang="zh-CN" sz="2000" dirty="0" smtClean="0"/>
              <a:t>Eloquent ORM</a:t>
            </a:r>
            <a:endParaRPr lang="zh-CN" altLang="en-US" sz="2000" dirty="0"/>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611346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配置数据库连接</a:t>
            </a:r>
            <a:endParaRPr lang="zh-CN" altLang="en-US" dirty="0"/>
          </a:p>
        </p:txBody>
      </p:sp>
      <p:sp>
        <p:nvSpPr>
          <p:cNvPr id="5" name="矩形 3"/>
          <p:cNvSpPr>
            <a:spLocks noChangeArrowheads="1"/>
          </p:cNvSpPr>
          <p:nvPr/>
        </p:nvSpPr>
        <p:spPr bwMode="auto">
          <a:xfrm>
            <a:off x="917621" y="1639680"/>
            <a:ext cx="1041298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rPr>
              <a:t>在</a:t>
            </a:r>
            <a:r>
              <a:rPr lang="en-US" altLang="zh-CN" dirty="0" err="1" smtClean="0">
                <a:solidFill>
                  <a:schemeClr val="tx1"/>
                </a:solidFill>
                <a:latin typeface="微软雅黑" panose="020B0503020204020204" pitchFamily="34" charset="-122"/>
                <a:ea typeface="微软雅黑" panose="020B0503020204020204" pitchFamily="34" charset="-122"/>
              </a:rPr>
              <a:t>Laravel</a:t>
            </a:r>
            <a:r>
              <a:rPr lang="zh-CN" altLang="en-US" dirty="0" smtClean="0">
                <a:solidFill>
                  <a:schemeClr val="tx1"/>
                </a:solidFill>
                <a:latin typeface="微软雅黑" panose="020B0503020204020204" pitchFamily="34" charset="-122"/>
                <a:ea typeface="微软雅黑" panose="020B0503020204020204" pitchFamily="34" charset="-122"/>
              </a:rPr>
              <a:t>中建立数据库连接非常简单，只需要修改配置文件，设置数据库连接配置项即可。但是需要注意的是，在</a:t>
            </a:r>
            <a:r>
              <a:rPr lang="en-US" altLang="zh-CN" dirty="0" err="1" smtClean="0">
                <a:solidFill>
                  <a:schemeClr val="tx1"/>
                </a:solidFill>
                <a:latin typeface="微软雅黑" panose="020B0503020204020204" pitchFamily="34" charset="-122"/>
                <a:ea typeface="微软雅黑" panose="020B0503020204020204" pitchFamily="34" charset="-122"/>
              </a:rPr>
              <a:t>Laravel</a:t>
            </a:r>
            <a:r>
              <a:rPr lang="zh-CN" altLang="en-US" dirty="0" smtClean="0">
                <a:solidFill>
                  <a:schemeClr val="tx1"/>
                </a:solidFill>
                <a:latin typeface="微软雅黑" panose="020B0503020204020204" pitchFamily="34" charset="-122"/>
                <a:ea typeface="微软雅黑" panose="020B0503020204020204" pitchFamily="34" charset="-122"/>
              </a:rPr>
              <a:t>中关于数据库配置信息有两个位置：一是在 </a:t>
            </a:r>
            <a:r>
              <a:rPr lang="en-US" altLang="zh-CN" dirty="0" smtClean="0">
                <a:solidFill>
                  <a:schemeClr val="tx2"/>
                </a:solidFill>
                <a:latin typeface="微软雅黑" panose="020B0503020204020204" pitchFamily="34" charset="-122"/>
                <a:ea typeface="微软雅黑" panose="020B0503020204020204" pitchFamily="34" charset="-122"/>
              </a:rPr>
              <a:t>/</a:t>
            </a:r>
            <a:r>
              <a:rPr lang="en-US" altLang="zh-CN" dirty="0" err="1" smtClean="0">
                <a:solidFill>
                  <a:srgbClr val="C00000"/>
                </a:solidFill>
                <a:latin typeface="微软雅黑" panose="020B0503020204020204" pitchFamily="34" charset="-122"/>
                <a:ea typeface="微软雅黑" panose="020B0503020204020204" pitchFamily="34" charset="-122"/>
              </a:rPr>
              <a:t>config</a:t>
            </a:r>
            <a:r>
              <a:rPr lang="en-US" altLang="zh-CN" dirty="0" smtClean="0">
                <a:solidFill>
                  <a:srgbClr val="C00000"/>
                </a:solidFill>
                <a:latin typeface="微软雅黑" panose="020B0503020204020204" pitchFamily="34" charset="-122"/>
                <a:ea typeface="微软雅黑" panose="020B0503020204020204" pitchFamily="34" charset="-122"/>
              </a:rPr>
              <a:t>/</a:t>
            </a:r>
            <a:r>
              <a:rPr lang="en-US" altLang="zh-CN" dirty="0" err="1" smtClean="0">
                <a:solidFill>
                  <a:srgbClr val="C00000"/>
                </a:solidFill>
                <a:latin typeface="微软雅黑" panose="020B0503020204020204" pitchFamily="34" charset="-122"/>
                <a:ea typeface="微软雅黑" panose="020B0503020204020204" pitchFamily="34" charset="-122"/>
              </a:rPr>
              <a:t>database.php</a:t>
            </a:r>
            <a:r>
              <a:rPr lang="zh-CN" altLang="en-US" dirty="0" smtClean="0">
                <a:solidFill>
                  <a:schemeClr val="tx2"/>
                </a:solidFill>
                <a:latin typeface="微软雅黑" panose="020B0503020204020204" pitchFamily="34" charset="-122"/>
                <a:ea typeface="微软雅黑" panose="020B0503020204020204" pitchFamily="34" charset="-122"/>
              </a:rPr>
              <a:t>中，另一个在 </a:t>
            </a:r>
            <a:r>
              <a:rPr lang="en-US" altLang="zh-CN" dirty="0" smtClean="0">
                <a:solidFill>
                  <a:schemeClr val="tx2"/>
                </a:solidFill>
                <a:latin typeface="微软雅黑" panose="020B0503020204020204" pitchFamily="34" charset="-122"/>
                <a:ea typeface="微软雅黑" panose="020B0503020204020204" pitchFamily="34" charset="-122"/>
              </a:rPr>
              <a:t>/</a:t>
            </a:r>
            <a:r>
              <a:rPr lang="en-US" altLang="zh-CN" dirty="0" smtClean="0">
                <a:solidFill>
                  <a:srgbClr val="C00000"/>
                </a:solidFill>
                <a:latin typeface="微软雅黑" panose="020B0503020204020204" pitchFamily="34" charset="-122"/>
                <a:ea typeface="微软雅黑" panose="020B0503020204020204" pitchFamily="34" charset="-122"/>
              </a:rPr>
              <a:t>.</a:t>
            </a:r>
            <a:r>
              <a:rPr lang="en-US" altLang="zh-CN" dirty="0" err="1" smtClean="0">
                <a:solidFill>
                  <a:srgbClr val="C00000"/>
                </a:solidFill>
                <a:latin typeface="微软雅黑" panose="020B0503020204020204" pitchFamily="34" charset="-122"/>
                <a:ea typeface="微软雅黑" panose="020B0503020204020204" pitchFamily="34" charset="-122"/>
              </a:rPr>
              <a:t>env</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文件中。</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b="1" dirty="0" smtClean="0">
                <a:solidFill>
                  <a:schemeClr val="tx1"/>
                </a:solidFill>
                <a:latin typeface="微软雅黑" panose="020B0503020204020204" pitchFamily="34" charset="-122"/>
                <a:ea typeface="微软雅黑" panose="020B0503020204020204" pitchFamily="34" charset="-122"/>
              </a:rPr>
              <a:t>/</a:t>
            </a:r>
            <a:r>
              <a:rPr lang="en-US" altLang="zh-CN" b="1" dirty="0" err="1" smtClean="0">
                <a:solidFill>
                  <a:schemeClr val="tx1"/>
                </a:solidFill>
                <a:latin typeface="微软雅黑" panose="020B0503020204020204" pitchFamily="34" charset="-122"/>
                <a:ea typeface="微软雅黑" panose="020B0503020204020204" pitchFamily="34" charset="-122"/>
              </a:rPr>
              <a:t>config</a:t>
            </a:r>
            <a:r>
              <a:rPr lang="en-US" altLang="zh-CN" b="1" dirty="0" smtClean="0">
                <a:solidFill>
                  <a:schemeClr val="tx1"/>
                </a:solidFill>
                <a:latin typeface="微软雅黑" panose="020B0503020204020204" pitchFamily="34" charset="-122"/>
                <a:ea typeface="微软雅黑" panose="020B0503020204020204" pitchFamily="34" charset="-122"/>
              </a:rPr>
              <a:t>/</a:t>
            </a:r>
            <a:r>
              <a:rPr lang="en-US" altLang="zh-CN" b="1" dirty="0" err="1" smtClean="0">
                <a:solidFill>
                  <a:schemeClr val="tx1"/>
                </a:solidFill>
                <a:latin typeface="微软雅黑" panose="020B0503020204020204" pitchFamily="34" charset="-122"/>
                <a:ea typeface="微软雅黑" panose="020B0503020204020204" pitchFamily="34" charset="-122"/>
              </a:rPr>
              <a:t>database.php</a:t>
            </a:r>
            <a:r>
              <a:rPr lang="zh-CN" altLang="en-US" b="1" dirty="0" smtClean="0">
                <a:solidFill>
                  <a:schemeClr val="tx1"/>
                </a:solidFill>
                <a:latin typeface="微软雅黑" panose="020B0503020204020204" pitchFamily="34" charset="-122"/>
                <a:ea typeface="微软雅黑" panose="020B0503020204020204" pitchFamily="34" charset="-122"/>
              </a:rPr>
              <a:t>文件</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设置框架所采用的数据库类型，数据库连接配置信息，框架会自动从该文件中加载配置信息。注意，该文件会自动读取 </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env</a:t>
            </a:r>
            <a:r>
              <a:rPr lang="zh-CN" altLang="en-US" dirty="0" smtClean="0">
                <a:solidFill>
                  <a:schemeClr val="tx1"/>
                </a:solidFill>
                <a:latin typeface="微软雅黑" panose="020B0503020204020204" pitchFamily="34" charset="-122"/>
                <a:ea typeface="微软雅黑" panose="020B0503020204020204" pitchFamily="34" charset="-122"/>
              </a:rPr>
              <a:t>文件中的配置信息。</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459193" y="4158658"/>
            <a:ext cx="5242085" cy="2056162"/>
          </a:xfrm>
          <a:prstGeom prst="rect">
            <a:avLst/>
          </a:prstGeom>
        </p:spPr>
      </p:pic>
      <p:pic>
        <p:nvPicPr>
          <p:cNvPr id="3" name="图片 2"/>
          <p:cNvPicPr>
            <a:picLocks noChangeAspect="1"/>
          </p:cNvPicPr>
          <p:nvPr/>
        </p:nvPicPr>
        <p:blipFill>
          <a:blip r:embed="rId4"/>
          <a:stretch>
            <a:fillRect/>
          </a:stretch>
        </p:blipFill>
        <p:spPr>
          <a:xfrm>
            <a:off x="699531" y="4275832"/>
            <a:ext cx="5424584" cy="404089"/>
          </a:xfrm>
          <a:prstGeom prst="rect">
            <a:avLst/>
          </a:prstGeom>
        </p:spPr>
      </p:pic>
    </p:spTree>
    <p:extLst>
      <p:ext uri="{BB962C8B-B14F-4D97-AF65-F5344CB8AC3E}">
        <p14:creationId xmlns:p14="http://schemas.microsoft.com/office/powerpoint/2010/main" val="1557608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配置数据库连接</a:t>
            </a:r>
            <a:endParaRPr lang="zh-CN" altLang="en-US" dirty="0"/>
          </a:p>
        </p:txBody>
      </p:sp>
      <p:sp>
        <p:nvSpPr>
          <p:cNvPr id="5" name="矩形 3"/>
          <p:cNvSpPr>
            <a:spLocks noChangeArrowheads="1"/>
          </p:cNvSpPr>
          <p:nvPr/>
        </p:nvSpPr>
        <p:spPr bwMode="auto">
          <a:xfrm>
            <a:off x="917621" y="1639680"/>
            <a:ext cx="1041298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b="1" dirty="0" smtClean="0">
                <a:solidFill>
                  <a:schemeClr val="tx1"/>
                </a:solidFill>
                <a:latin typeface="微软雅黑" panose="020B0503020204020204" pitchFamily="34" charset="-122"/>
                <a:ea typeface="微软雅黑" panose="020B0503020204020204" pitchFamily="34" charset="-122"/>
              </a:rPr>
              <a:t>/.</a:t>
            </a:r>
            <a:r>
              <a:rPr lang="en-US" altLang="zh-CN" b="1" dirty="0" err="1" smtClean="0">
                <a:solidFill>
                  <a:schemeClr val="tx1"/>
                </a:solidFill>
                <a:latin typeface="微软雅黑" panose="020B0503020204020204" pitchFamily="34" charset="-122"/>
                <a:ea typeface="微软雅黑" panose="020B0503020204020204" pitchFamily="34" charset="-122"/>
              </a:rPr>
              <a:t>env</a:t>
            </a:r>
            <a:r>
              <a:rPr lang="en-US" altLang="zh-CN" b="1" dirty="0" smtClean="0">
                <a:solidFill>
                  <a:schemeClr val="tx1"/>
                </a:solidFill>
                <a:latin typeface="微软雅黑" panose="020B0503020204020204" pitchFamily="34" charset="-122"/>
                <a:ea typeface="微软雅黑" panose="020B0503020204020204" pitchFamily="34" charset="-122"/>
              </a:rPr>
              <a:t> </a:t>
            </a:r>
            <a:r>
              <a:rPr lang="zh-CN" altLang="en-US" b="1" dirty="0" smtClean="0">
                <a:solidFill>
                  <a:schemeClr val="tx1"/>
                </a:solidFill>
                <a:latin typeface="微软雅黑" panose="020B0503020204020204" pitchFamily="34" charset="-122"/>
                <a:ea typeface="微软雅黑" panose="020B0503020204020204" pitchFamily="34" charset="-122"/>
              </a:rPr>
              <a:t>文件</a:t>
            </a:r>
            <a:r>
              <a:rPr lang="zh-CN" altLang="en-US" dirty="0" smtClean="0">
                <a:solidFill>
                  <a:schemeClr val="tx1"/>
                </a:solidFill>
                <a:latin typeface="微软雅黑" panose="020B0503020204020204" pitchFamily="34" charset="-122"/>
                <a:ea typeface="微软雅黑" panose="020B0503020204020204" pitchFamily="34" charset="-122"/>
              </a:rPr>
              <a:t>：环境相关的配置文件。数据库连接信息，不建议直接修改 </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config</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database.php</a:t>
            </a:r>
            <a:r>
              <a:rPr lang="zh-CN" altLang="en-US" dirty="0" smtClean="0">
                <a:solidFill>
                  <a:schemeClr val="tx1"/>
                </a:solidFill>
                <a:latin typeface="微软雅黑" panose="020B0503020204020204" pitchFamily="34" charset="-122"/>
                <a:ea typeface="微软雅黑" panose="020B0503020204020204" pitchFamily="34" charset="-122"/>
              </a:rPr>
              <a:t>文件，而应该在 </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env</a:t>
            </a:r>
            <a:r>
              <a:rPr lang="zh-CN" altLang="en-US" dirty="0" smtClean="0">
                <a:solidFill>
                  <a:schemeClr val="tx1"/>
                </a:solidFill>
                <a:latin typeface="微软雅黑" panose="020B0503020204020204" pitchFamily="34" charset="-122"/>
                <a:ea typeface="微软雅黑" panose="020B0503020204020204" pitchFamily="34" charset="-122"/>
              </a:rPr>
              <a:t>文件中设置数据库连接信息；这里设置的信息将会自动覆盖 </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config</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database.php</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文件中的对应信息。</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4435458" y="3554548"/>
            <a:ext cx="2772417" cy="2089761"/>
          </a:xfrm>
          <a:prstGeom prst="rect">
            <a:avLst/>
          </a:prstGeom>
        </p:spPr>
      </p:pic>
    </p:spTree>
    <p:extLst>
      <p:ext uri="{BB962C8B-B14F-4D97-AF65-F5344CB8AC3E}">
        <p14:creationId xmlns:p14="http://schemas.microsoft.com/office/powerpoint/2010/main" val="1170516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执行原生</a:t>
            </a:r>
            <a:r>
              <a:rPr lang="en-US" altLang="zh-CN" dirty="0" smtClean="0"/>
              <a:t>SQL</a:t>
            </a:r>
            <a:r>
              <a:rPr lang="zh-CN" altLang="en-US" dirty="0" smtClean="0"/>
              <a:t>查询</a:t>
            </a:r>
            <a:endParaRPr lang="zh-CN" altLang="en-US" dirty="0"/>
          </a:p>
        </p:txBody>
      </p:sp>
      <p:sp>
        <p:nvSpPr>
          <p:cNvPr id="107" name="矩形 3"/>
          <p:cNvSpPr>
            <a:spLocks noChangeArrowheads="1"/>
          </p:cNvSpPr>
          <p:nvPr/>
        </p:nvSpPr>
        <p:spPr bwMode="auto">
          <a:xfrm>
            <a:off x="917621" y="1639680"/>
            <a:ext cx="1041298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a:solidFill>
                  <a:schemeClr val="tx1"/>
                </a:solidFill>
                <a:latin typeface="微软雅黑" panose="020B0503020204020204" pitchFamily="34" charset="-122"/>
                <a:ea typeface="微软雅黑" panose="020B0503020204020204" pitchFamily="34" charset="-122"/>
              </a:rPr>
              <a:t>配置好数据库连接后，就可以使用</a:t>
            </a:r>
            <a:r>
              <a:rPr lang="en-US" altLang="zh-CN" b="1" dirty="0">
                <a:solidFill>
                  <a:srgbClr val="C00000"/>
                </a:solidFill>
                <a:latin typeface="微软雅黑" panose="020B0503020204020204" pitchFamily="34" charset="-122"/>
                <a:ea typeface="微软雅黑" panose="020B0503020204020204" pitchFamily="34" charset="-122"/>
              </a:rPr>
              <a:t>DB</a:t>
            </a:r>
            <a:r>
              <a:rPr lang="zh-CN" altLang="en-US" b="1" dirty="0">
                <a:solidFill>
                  <a:srgbClr val="C00000"/>
                </a:solidFill>
                <a:latin typeface="微软雅黑" panose="020B0503020204020204" pitchFamily="34" charset="-122"/>
                <a:ea typeface="微软雅黑" panose="020B0503020204020204" pitchFamily="34" charset="-122"/>
              </a:rPr>
              <a:t>门面</a:t>
            </a:r>
            <a:r>
              <a:rPr lang="zh-CN" altLang="en-US" dirty="0">
                <a:solidFill>
                  <a:schemeClr val="tx1"/>
                </a:solidFill>
                <a:latin typeface="微软雅黑" panose="020B0503020204020204" pitchFamily="34" charset="-122"/>
                <a:ea typeface="微软雅黑" panose="020B0503020204020204" pitchFamily="34" charset="-122"/>
              </a:rPr>
              <a:t>来运行查询。</a:t>
            </a:r>
            <a:r>
              <a:rPr lang="en-US" altLang="zh-CN" dirty="0">
                <a:solidFill>
                  <a:schemeClr val="tx1"/>
                </a:solidFill>
                <a:latin typeface="微软雅黑" panose="020B0503020204020204" pitchFamily="34" charset="-122"/>
                <a:ea typeface="微软雅黑" panose="020B0503020204020204" pitchFamily="34" charset="-122"/>
              </a:rPr>
              <a:t>DB</a:t>
            </a:r>
            <a:r>
              <a:rPr lang="zh-CN" altLang="en-US" dirty="0">
                <a:solidFill>
                  <a:schemeClr val="tx1"/>
                </a:solidFill>
                <a:latin typeface="微软雅黑" panose="020B0503020204020204" pitchFamily="34" charset="-122"/>
                <a:ea typeface="微软雅黑" panose="020B0503020204020204" pitchFamily="34" charset="-122"/>
              </a:rPr>
              <a:t>门面为每种查询提供了相应方法</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select, update, insert, delete</a:t>
            </a:r>
            <a:r>
              <a:rPr lang="zh-CN" altLang="en-US" b="1" dirty="0">
                <a:solidFill>
                  <a:srgbClr val="C00000"/>
                </a:solidFill>
                <a:latin typeface="微软雅黑" panose="020B0503020204020204" pitchFamily="34" charset="-122"/>
                <a:ea typeface="微软雅黑" panose="020B0503020204020204" pitchFamily="34" charset="-122"/>
              </a:rPr>
              <a:t>和</a:t>
            </a:r>
            <a:r>
              <a:rPr lang="en-US" altLang="zh-CN" b="1" dirty="0">
                <a:solidFill>
                  <a:srgbClr val="C00000"/>
                </a:solidFill>
                <a:latin typeface="微软雅黑" panose="020B0503020204020204" pitchFamily="34" charset="-122"/>
                <a:ea typeface="微软雅黑" panose="020B0503020204020204" pitchFamily="34" charset="-122"/>
              </a:rPr>
              <a:t>statement</a:t>
            </a:r>
            <a:r>
              <a:rPr lang="zh-CN" altLang="en-US" dirty="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select</a:t>
            </a:r>
            <a:r>
              <a:rPr lang="zh-CN" altLang="en-US" dirty="0" smtClean="0">
                <a:solidFill>
                  <a:schemeClr val="tx1"/>
                </a:solidFill>
                <a:latin typeface="微软雅黑" panose="020B0503020204020204" pitchFamily="34" charset="-122"/>
                <a:ea typeface="微软雅黑" panose="020B0503020204020204" pitchFamily="34" charset="-122"/>
              </a:rPr>
              <a:t>：执行</a:t>
            </a:r>
            <a:r>
              <a:rPr lang="en-US" altLang="zh-CN" dirty="0" smtClean="0">
                <a:solidFill>
                  <a:schemeClr val="tx1"/>
                </a:solidFill>
                <a:latin typeface="微软雅黑" panose="020B0503020204020204" pitchFamily="34" charset="-122"/>
                <a:ea typeface="微软雅黑" panose="020B0503020204020204" pitchFamily="34" charset="-122"/>
              </a:rPr>
              <a:t>SQL</a:t>
            </a:r>
            <a:r>
              <a:rPr lang="zh-CN" altLang="en-US" dirty="0" smtClean="0">
                <a:solidFill>
                  <a:schemeClr val="tx1"/>
                </a:solidFill>
                <a:latin typeface="微软雅黑" panose="020B0503020204020204" pitchFamily="34" charset="-122"/>
                <a:ea typeface="微软雅黑" panose="020B0503020204020204" pitchFamily="34" charset="-122"/>
              </a:rPr>
              <a:t>查询，以数组形式返回指定</a:t>
            </a:r>
            <a:r>
              <a:rPr lang="en-US" altLang="zh-CN" dirty="0" smtClean="0">
                <a:solidFill>
                  <a:schemeClr val="tx1"/>
                </a:solidFill>
                <a:latin typeface="微软雅黑" panose="020B0503020204020204" pitchFamily="34" charset="-122"/>
                <a:ea typeface="微软雅黑" panose="020B0503020204020204" pitchFamily="34" charset="-122"/>
              </a:rPr>
              <a:t>SQL</a:t>
            </a:r>
            <a:r>
              <a:rPr lang="zh-CN" altLang="en-US" dirty="0" smtClean="0">
                <a:solidFill>
                  <a:schemeClr val="tx1"/>
                </a:solidFill>
                <a:latin typeface="微软雅黑" panose="020B0503020204020204" pitchFamily="34" charset="-122"/>
                <a:ea typeface="微软雅黑" panose="020B0503020204020204" pitchFamily="34" charset="-122"/>
              </a:rPr>
              <a:t>语句的结果集。</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update</a:t>
            </a:r>
            <a:r>
              <a:rPr lang="zh-CN" altLang="en-US" dirty="0">
                <a:solidFill>
                  <a:schemeClr val="tx1"/>
                </a:solidFill>
                <a:latin typeface="微软雅黑" panose="020B0503020204020204" pitchFamily="34" charset="-122"/>
                <a:ea typeface="微软雅黑" panose="020B0503020204020204" pitchFamily="34" charset="-122"/>
              </a:rPr>
              <a:t>：更新数据库中已存在的记录，该方法返回受更新语句影响的行</a:t>
            </a:r>
            <a:r>
              <a:rPr lang="zh-CN" altLang="en-US" dirty="0" smtClean="0">
                <a:solidFill>
                  <a:schemeClr val="tx1"/>
                </a:solidFill>
                <a:latin typeface="微软雅黑" panose="020B0503020204020204" pitchFamily="34" charset="-122"/>
                <a:ea typeface="微软雅黑" panose="020B0503020204020204" pitchFamily="34" charset="-122"/>
              </a:rPr>
              <a:t>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insert</a:t>
            </a:r>
            <a:r>
              <a:rPr lang="zh-CN" altLang="en-US" dirty="0" smtClean="0">
                <a:solidFill>
                  <a:schemeClr val="tx1"/>
                </a:solidFill>
                <a:latin typeface="微软雅黑" panose="020B0503020204020204" pitchFamily="34" charset="-122"/>
                <a:ea typeface="微软雅黑" panose="020B0503020204020204" pitchFamily="34" charset="-122"/>
              </a:rPr>
              <a:t>：执行数据库插入操作，若插入成功，返回</a:t>
            </a:r>
            <a:r>
              <a:rPr lang="en-US" altLang="zh-CN" dirty="0" smtClean="0">
                <a:solidFill>
                  <a:schemeClr val="tx1"/>
                </a:solidFill>
                <a:latin typeface="微软雅黑" panose="020B0503020204020204" pitchFamily="34" charset="-122"/>
                <a:ea typeface="微软雅黑" panose="020B0503020204020204" pitchFamily="34" charset="-122"/>
              </a:rPr>
              <a:t>true</a:t>
            </a:r>
            <a:r>
              <a:rPr lang="zh-CN" altLang="en-US" dirty="0" smtClean="0">
                <a:solidFill>
                  <a:schemeClr val="tx1"/>
                </a:solidFill>
                <a:latin typeface="微软雅黑" panose="020B0503020204020204" pitchFamily="34" charset="-122"/>
                <a:ea typeface="微软雅黑" panose="020B0503020204020204" pitchFamily="34" charset="-122"/>
              </a:rPr>
              <a:t>；否则返回</a:t>
            </a:r>
            <a:r>
              <a:rPr lang="en-US" altLang="zh-CN" dirty="0" smtClean="0">
                <a:solidFill>
                  <a:schemeClr val="tx1"/>
                </a:solidFill>
                <a:latin typeface="微软雅黑" panose="020B0503020204020204" pitchFamily="34" charset="-122"/>
                <a:ea typeface="微软雅黑" panose="020B0503020204020204" pitchFamily="34" charset="-122"/>
              </a:rPr>
              <a:t>false</a:t>
            </a:r>
          </a:p>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delete</a:t>
            </a:r>
            <a:r>
              <a:rPr lang="zh-CN" altLang="en-US" dirty="0">
                <a:solidFill>
                  <a:schemeClr val="tx1"/>
                </a:solidFill>
                <a:latin typeface="微软雅黑" panose="020B0503020204020204" pitchFamily="34" charset="-122"/>
                <a:ea typeface="微软雅黑" panose="020B0503020204020204" pitchFamily="34" charset="-122"/>
              </a:rPr>
              <a:t>：用于删除数据库中已存在的记录</a:t>
            </a:r>
            <a:r>
              <a:rPr lang="zh-CN" altLang="en-US" dirty="0" smtClean="0">
                <a:solidFill>
                  <a:schemeClr val="tx1"/>
                </a:solidFill>
                <a:latin typeface="微软雅黑" panose="020B0503020204020204" pitchFamily="34" charset="-122"/>
                <a:ea typeface="微软雅黑" panose="020B0503020204020204" pitchFamily="34" charset="-122"/>
              </a:rPr>
              <a:t>，返回</a:t>
            </a:r>
            <a:r>
              <a:rPr lang="zh-CN" altLang="en-US" dirty="0">
                <a:solidFill>
                  <a:schemeClr val="tx1"/>
                </a:solidFill>
                <a:latin typeface="微软雅黑" panose="020B0503020204020204" pitchFamily="34" charset="-122"/>
                <a:ea typeface="微软雅黑" panose="020B0503020204020204" pitchFamily="34" charset="-122"/>
              </a:rPr>
              <a:t>被删除的行</a:t>
            </a:r>
            <a:r>
              <a:rPr lang="zh-CN" altLang="en-US" dirty="0" smtClean="0">
                <a:solidFill>
                  <a:schemeClr val="tx1"/>
                </a:solidFill>
                <a:latin typeface="微软雅黑" panose="020B0503020204020204" pitchFamily="34" charset="-122"/>
                <a:ea typeface="微软雅黑" panose="020B0503020204020204" pitchFamily="34" charset="-122"/>
              </a:rPr>
              <a:t>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a:solidFill>
                  <a:schemeClr val="tx1"/>
                </a:solidFill>
                <a:latin typeface="微软雅黑" panose="020B0503020204020204" pitchFamily="34" charset="-122"/>
                <a:ea typeface="微软雅黑" panose="020B0503020204020204" pitchFamily="34" charset="-122"/>
              </a:rPr>
              <a:t>有些数据库语句不返回任何值</a:t>
            </a:r>
            <a:r>
              <a:rPr lang="zh-CN" altLang="en-US" dirty="0" smtClean="0">
                <a:solidFill>
                  <a:schemeClr val="tx1"/>
                </a:solidFill>
                <a:latin typeface="微软雅黑" panose="020B0503020204020204" pitchFamily="34" charset="-122"/>
                <a:ea typeface="微软雅黑" panose="020B0503020204020204" pitchFamily="34" charset="-122"/>
              </a:rPr>
              <a:t>，可以</a:t>
            </a:r>
            <a:r>
              <a:rPr lang="zh-CN" altLang="en-US" dirty="0">
                <a:solidFill>
                  <a:schemeClr val="tx1"/>
                </a:solidFill>
                <a:latin typeface="微软雅黑" panose="020B0503020204020204" pitchFamily="34" charset="-122"/>
                <a:ea typeface="微软雅黑" panose="020B0503020204020204" pitchFamily="34" charset="-122"/>
              </a:rPr>
              <a:t>使用</a:t>
            </a:r>
            <a:r>
              <a:rPr lang="en-US" altLang="zh-CN" dirty="0">
                <a:solidFill>
                  <a:schemeClr val="tx1"/>
                </a:solidFill>
                <a:latin typeface="微软雅黑" panose="020B0503020204020204" pitchFamily="34" charset="-122"/>
                <a:ea typeface="微软雅黑" panose="020B0503020204020204" pitchFamily="34" charset="-122"/>
              </a:rPr>
              <a:t>DB</a:t>
            </a:r>
            <a:r>
              <a:rPr lang="zh-CN" altLang="en-US" dirty="0">
                <a:solidFill>
                  <a:schemeClr val="tx1"/>
                </a:solidFill>
                <a:latin typeface="微软雅黑" panose="020B0503020204020204" pitchFamily="34" charset="-122"/>
                <a:ea typeface="微软雅黑" panose="020B0503020204020204" pitchFamily="34" charset="-122"/>
              </a:rPr>
              <a:t>门面的</a:t>
            </a:r>
            <a:r>
              <a:rPr lang="en-US" altLang="zh-CN" dirty="0">
                <a:solidFill>
                  <a:schemeClr val="tx1"/>
                </a:solidFill>
                <a:latin typeface="微软雅黑" panose="020B0503020204020204" pitchFamily="34" charset="-122"/>
                <a:ea typeface="微软雅黑" panose="020B0503020204020204" pitchFamily="34" charset="-122"/>
              </a:rPr>
              <a:t>statement</a:t>
            </a:r>
            <a:r>
              <a:rPr lang="zh-CN" altLang="en-US" dirty="0" smtClean="0">
                <a:solidFill>
                  <a:schemeClr val="tx1"/>
                </a:solidFill>
                <a:latin typeface="微软雅黑" panose="020B0503020204020204" pitchFamily="34" charset="-122"/>
                <a:ea typeface="微软雅黑" panose="020B0503020204020204" pitchFamily="34" charset="-122"/>
              </a:rPr>
              <a:t>方法。</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102807" y="5113225"/>
            <a:ext cx="9885087" cy="1535548"/>
          </a:xfrm>
          <a:prstGeom prst="rect">
            <a:avLst/>
          </a:prstGeom>
        </p:spPr>
      </p:pic>
    </p:spTree>
    <p:extLst>
      <p:ext uri="{BB962C8B-B14F-4D97-AF65-F5344CB8AC3E}">
        <p14:creationId xmlns:p14="http://schemas.microsoft.com/office/powerpoint/2010/main" val="135463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查询构造器</a:t>
            </a:r>
            <a:endParaRPr lang="zh-CN" altLang="en-US" dirty="0"/>
          </a:p>
        </p:txBody>
      </p:sp>
      <p:sp>
        <p:nvSpPr>
          <p:cNvPr id="5" name="矩形 3"/>
          <p:cNvSpPr>
            <a:spLocks noChangeArrowheads="1"/>
          </p:cNvSpPr>
          <p:nvPr/>
        </p:nvSpPr>
        <p:spPr bwMode="auto">
          <a:xfrm>
            <a:off x="917621" y="1639680"/>
            <a:ext cx="104129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a:solidFill>
                  <a:schemeClr val="tx1"/>
                </a:solidFill>
                <a:latin typeface="微软雅黑" panose="020B0503020204020204" pitchFamily="34" charset="-122"/>
                <a:ea typeface="微软雅黑" panose="020B0503020204020204" pitchFamily="34" charset="-122"/>
              </a:rPr>
              <a:t>数据库查询构建器提供了一个方便的接口用于创建和执行数据库查询。查询构建器可以用于执行应用中大部分数据库操作，并且能够在支持的所有数据库系统上工作。</a:t>
            </a:r>
          </a:p>
          <a:p>
            <a:pPr indent="457200" eaLnBrk="1" hangingPunct="1">
              <a:lnSpc>
                <a:spcPct val="150000"/>
              </a:lnSpc>
            </a:pPr>
            <a:r>
              <a:rPr lang="en-US" altLang="zh-CN" dirty="0" err="1">
                <a:solidFill>
                  <a:schemeClr val="tx1"/>
                </a:solidFill>
                <a:latin typeface="微软雅黑" panose="020B0503020204020204" pitchFamily="34" charset="-122"/>
                <a:ea typeface="微软雅黑" panose="020B0503020204020204" pitchFamily="34" charset="-122"/>
              </a:rPr>
              <a:t>Laravel</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查询构建器使用 </a:t>
            </a:r>
            <a:r>
              <a:rPr lang="en-US" altLang="zh-CN" dirty="0">
                <a:solidFill>
                  <a:schemeClr val="tx1"/>
                </a:solidFill>
                <a:latin typeface="微软雅黑" panose="020B0503020204020204" pitchFamily="34" charset="-122"/>
                <a:ea typeface="微软雅黑" panose="020B0503020204020204" pitchFamily="34" charset="-122"/>
              </a:rPr>
              <a:t>PDO </a:t>
            </a:r>
            <a:r>
              <a:rPr lang="zh-CN" altLang="en-US" dirty="0">
                <a:solidFill>
                  <a:schemeClr val="tx1"/>
                </a:solidFill>
                <a:latin typeface="微软雅黑" panose="020B0503020204020204" pitchFamily="34" charset="-122"/>
                <a:ea typeface="微软雅黑" panose="020B0503020204020204" pitchFamily="34" charset="-122"/>
              </a:rPr>
              <a:t>参数绑定来避免 </a:t>
            </a:r>
            <a:r>
              <a:rPr lang="en-US" altLang="zh-CN" dirty="0">
                <a:solidFill>
                  <a:schemeClr val="tx1"/>
                </a:solidFill>
                <a:latin typeface="微软雅黑" panose="020B0503020204020204" pitchFamily="34" charset="-122"/>
                <a:ea typeface="微软雅黑" panose="020B0503020204020204" pitchFamily="34" charset="-122"/>
              </a:rPr>
              <a:t>SQL </a:t>
            </a:r>
            <a:r>
              <a:rPr lang="zh-CN" altLang="en-US" dirty="0">
                <a:solidFill>
                  <a:schemeClr val="tx1"/>
                </a:solidFill>
                <a:latin typeface="微软雅黑" panose="020B0503020204020204" pitchFamily="34" charset="-122"/>
                <a:ea typeface="微软雅黑" panose="020B0503020204020204" pitchFamily="34" charset="-122"/>
              </a:rPr>
              <a:t>注入攻击，不再需要过滤传递到绑定的字符串</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8301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查询构造器</a:t>
            </a:r>
            <a:endParaRPr lang="zh-CN" altLang="en-US" dirty="0"/>
          </a:p>
        </p:txBody>
      </p:sp>
      <p:sp>
        <p:nvSpPr>
          <p:cNvPr id="5" name="矩形 3"/>
          <p:cNvSpPr>
            <a:spLocks noChangeArrowheads="1"/>
          </p:cNvSpPr>
          <p:nvPr/>
        </p:nvSpPr>
        <p:spPr bwMode="auto">
          <a:xfrm>
            <a:off x="917621" y="1639680"/>
            <a:ext cx="10412988"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a:solidFill>
                  <a:schemeClr val="tx1"/>
                </a:solidFill>
                <a:latin typeface="微软雅黑" panose="020B0503020204020204" pitchFamily="34" charset="-122"/>
                <a:ea typeface="微软雅黑" panose="020B0503020204020204" pitchFamily="34" charset="-122"/>
              </a:rPr>
              <a:t>数据库查询构建器提供了一个方便的接口用于创建和执行数据库查询。查询构建器可以用于执行应用中大部分数据库操作，并且能够在支持的所有数据库系统上工作。</a:t>
            </a:r>
          </a:p>
          <a:p>
            <a:pPr indent="457200" eaLnBrk="1" hangingPunct="1">
              <a:lnSpc>
                <a:spcPct val="150000"/>
              </a:lnSpc>
            </a:pPr>
            <a:r>
              <a:rPr lang="en-US" altLang="zh-CN" dirty="0" err="1">
                <a:solidFill>
                  <a:schemeClr val="tx1"/>
                </a:solidFill>
                <a:latin typeface="微软雅黑" panose="020B0503020204020204" pitchFamily="34" charset="-122"/>
                <a:ea typeface="微软雅黑" panose="020B0503020204020204" pitchFamily="34" charset="-122"/>
              </a:rPr>
              <a:t>Laravel</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查询构建器使用 </a:t>
            </a:r>
            <a:r>
              <a:rPr lang="en-US" altLang="zh-CN" dirty="0">
                <a:solidFill>
                  <a:schemeClr val="tx1"/>
                </a:solidFill>
                <a:latin typeface="微软雅黑" panose="020B0503020204020204" pitchFamily="34" charset="-122"/>
                <a:ea typeface="微软雅黑" panose="020B0503020204020204" pitchFamily="34" charset="-122"/>
              </a:rPr>
              <a:t>PDO </a:t>
            </a:r>
            <a:r>
              <a:rPr lang="zh-CN" altLang="en-US" dirty="0">
                <a:solidFill>
                  <a:schemeClr val="tx1"/>
                </a:solidFill>
                <a:latin typeface="微软雅黑" panose="020B0503020204020204" pitchFamily="34" charset="-122"/>
                <a:ea typeface="微软雅黑" panose="020B0503020204020204" pitchFamily="34" charset="-122"/>
              </a:rPr>
              <a:t>参数绑定来避免 </a:t>
            </a:r>
            <a:r>
              <a:rPr lang="en-US" altLang="zh-CN" dirty="0">
                <a:solidFill>
                  <a:schemeClr val="tx1"/>
                </a:solidFill>
                <a:latin typeface="微软雅黑" panose="020B0503020204020204" pitchFamily="34" charset="-122"/>
                <a:ea typeface="微软雅黑" panose="020B0503020204020204" pitchFamily="34" charset="-122"/>
              </a:rPr>
              <a:t>SQL </a:t>
            </a:r>
            <a:r>
              <a:rPr lang="zh-CN" altLang="en-US" dirty="0">
                <a:solidFill>
                  <a:schemeClr val="tx1"/>
                </a:solidFill>
                <a:latin typeface="微软雅黑" panose="020B0503020204020204" pitchFamily="34" charset="-122"/>
                <a:ea typeface="微软雅黑" panose="020B0503020204020204" pitchFamily="34" charset="-122"/>
              </a:rPr>
              <a:t>注入攻击，不再需要过滤传递到绑定的字符串。</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b="1" dirty="0" smtClean="0">
                <a:solidFill>
                  <a:schemeClr val="tx1"/>
                </a:solidFill>
                <a:latin typeface="微软雅黑" panose="020B0503020204020204" pitchFamily="34" charset="-122"/>
                <a:ea typeface="微软雅黑" panose="020B0503020204020204" pitchFamily="34" charset="-122"/>
              </a:rPr>
              <a:t>获取查询构造器</a:t>
            </a:r>
            <a:r>
              <a:rPr lang="zh-CN" altLang="en-US" b="1" dirty="0" smtClean="0">
                <a:solidFill>
                  <a:schemeClr val="tx2"/>
                </a:solidFill>
                <a:latin typeface="微软雅黑" panose="020B0503020204020204" pitchFamily="34" charset="-122"/>
                <a:ea typeface="微软雅黑" panose="020B0503020204020204" pitchFamily="34" charset="-122"/>
              </a:rPr>
              <a:t>：使用</a:t>
            </a:r>
            <a:r>
              <a:rPr lang="en-US" altLang="zh-CN" b="1" dirty="0" smtClean="0">
                <a:solidFill>
                  <a:srgbClr val="C00000"/>
                </a:solidFill>
                <a:latin typeface="微软雅黑" panose="020B0503020204020204" pitchFamily="34" charset="-122"/>
                <a:ea typeface="微软雅黑" panose="020B0503020204020204" pitchFamily="34" charset="-122"/>
              </a:rPr>
              <a:t>Db</a:t>
            </a:r>
            <a:r>
              <a:rPr lang="zh-CN" altLang="en-US" b="1" dirty="0" smtClean="0">
                <a:solidFill>
                  <a:srgbClr val="C00000"/>
                </a:solidFill>
                <a:latin typeface="微软雅黑" panose="020B0503020204020204" pitchFamily="34" charset="-122"/>
                <a:ea typeface="微软雅黑" panose="020B0503020204020204" pitchFamily="34" charset="-122"/>
              </a:rPr>
              <a:t>门面的 </a:t>
            </a:r>
            <a:r>
              <a:rPr lang="en-US" altLang="zh-CN" b="1" dirty="0" smtClean="0">
                <a:solidFill>
                  <a:srgbClr val="C00000"/>
                </a:solidFill>
                <a:latin typeface="微软雅黑" panose="020B0503020204020204" pitchFamily="34" charset="-122"/>
                <a:ea typeface="微软雅黑" panose="020B0503020204020204" pitchFamily="34" charset="-122"/>
              </a:rPr>
              <a:t>table</a:t>
            </a:r>
            <a:r>
              <a:rPr lang="zh-CN" altLang="en-US" b="1" dirty="0" smtClean="0">
                <a:solidFill>
                  <a:srgbClr val="C00000"/>
                </a:solidFill>
                <a:latin typeface="微软雅黑" panose="020B0503020204020204" pitchFamily="34" charset="-122"/>
                <a:ea typeface="微软雅黑" panose="020B0503020204020204" pitchFamily="34" charset="-122"/>
              </a:rPr>
              <a:t>静态方法</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$table</a:t>
            </a:r>
            <a:r>
              <a:rPr lang="zh-CN" altLang="en-US" dirty="0" smtClean="0">
                <a:solidFill>
                  <a:schemeClr val="tx1"/>
                </a:solidFill>
                <a:latin typeface="微软雅黑" panose="020B0503020204020204" pitchFamily="34" charset="-122"/>
                <a:ea typeface="微软雅黑" panose="020B0503020204020204" pitchFamily="34" charset="-122"/>
              </a:rPr>
              <a:t>表示待操作的数据表名称。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$connection</a:t>
            </a:r>
            <a:r>
              <a:rPr lang="zh-CN" altLang="en-US" dirty="0" smtClean="0">
                <a:solidFill>
                  <a:schemeClr val="tx1"/>
                </a:solidFill>
                <a:latin typeface="微软雅黑" panose="020B0503020204020204" pitchFamily="34" charset="-122"/>
                <a:ea typeface="微软雅黑" panose="020B0503020204020204" pitchFamily="34" charset="-122"/>
              </a:rPr>
              <a:t>表示需要操作的数据库连接对象；默认为空，表示使用配置文件中的默认数据库连接对象。</a:t>
            </a:r>
            <a:endParaRPr lang="en-US" altLang="zh-CN" sz="2400" b="1" dirty="0" smtClean="0">
              <a:solidFill>
                <a:srgbClr val="C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143984" y="4060702"/>
            <a:ext cx="8170498" cy="431540"/>
          </a:xfrm>
          <a:prstGeom prst="rect">
            <a:avLst/>
          </a:prstGeom>
        </p:spPr>
      </p:pic>
      <p:pic>
        <p:nvPicPr>
          <p:cNvPr id="3" name="图片 2"/>
          <p:cNvPicPr>
            <a:picLocks noChangeAspect="1"/>
          </p:cNvPicPr>
          <p:nvPr/>
        </p:nvPicPr>
        <p:blipFill>
          <a:blip r:embed="rId4"/>
          <a:stretch>
            <a:fillRect/>
          </a:stretch>
        </p:blipFill>
        <p:spPr>
          <a:xfrm>
            <a:off x="4859382" y="5790478"/>
            <a:ext cx="4455100" cy="678591"/>
          </a:xfrm>
          <a:prstGeom prst="rect">
            <a:avLst/>
          </a:prstGeom>
        </p:spPr>
      </p:pic>
    </p:spTree>
    <p:extLst>
      <p:ext uri="{BB962C8B-B14F-4D97-AF65-F5344CB8AC3E}">
        <p14:creationId xmlns:p14="http://schemas.microsoft.com/office/powerpoint/2010/main" val="419529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7274011" y="2623753"/>
            <a:ext cx="4574715" cy="1257739"/>
          </a:xfrm>
          <a:prstGeom prst="rect">
            <a:avLst/>
          </a:prstGeom>
        </p:spPr>
      </p:pic>
      <p:sp>
        <p:nvSpPr>
          <p:cNvPr id="4" name="内容占位符 3"/>
          <p:cNvSpPr>
            <a:spLocks noGrp="1"/>
          </p:cNvSpPr>
          <p:nvPr>
            <p:ph sz="quarter" idx="15"/>
          </p:nvPr>
        </p:nvSpPr>
        <p:spPr>
          <a:xfrm>
            <a:off x="917622" y="516340"/>
            <a:ext cx="7537756" cy="685800"/>
          </a:xfrm>
        </p:spPr>
        <p:txBody>
          <a:bodyPr/>
          <a:lstStyle/>
          <a:p>
            <a:r>
              <a:rPr lang="zh-CN" altLang="en-US" dirty="0" smtClean="0"/>
              <a:t>获取结果集</a:t>
            </a:r>
            <a:endParaRPr lang="zh-CN" altLang="en-US" dirty="0"/>
          </a:p>
        </p:txBody>
      </p:sp>
      <p:sp>
        <p:nvSpPr>
          <p:cNvPr id="107" name="矩形 3"/>
          <p:cNvSpPr>
            <a:spLocks noChangeArrowheads="1"/>
          </p:cNvSpPr>
          <p:nvPr/>
        </p:nvSpPr>
        <p:spPr bwMode="auto">
          <a:xfrm>
            <a:off x="917621" y="1639680"/>
            <a:ext cx="7537757"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smtClean="0">
                <a:solidFill>
                  <a:schemeClr val="tx1"/>
                </a:solidFill>
                <a:latin typeface="微软雅黑" panose="020B0503020204020204" pitchFamily="34" charset="-122"/>
                <a:ea typeface="微软雅黑" panose="020B0503020204020204" pitchFamily="34" charset="-122"/>
              </a:rPr>
              <a:t>获取表中指定条件的</a:t>
            </a:r>
            <a:r>
              <a:rPr lang="zh-CN" altLang="en-US" sz="2400" b="1" dirty="0" smtClean="0">
                <a:solidFill>
                  <a:srgbClr val="C00000"/>
                </a:solidFill>
                <a:latin typeface="微软雅黑" panose="020B0503020204020204" pitchFamily="34" charset="-122"/>
                <a:ea typeface="微软雅黑" panose="020B0503020204020204" pitchFamily="34" charset="-122"/>
              </a:rPr>
              <a:t>所有记录</a:t>
            </a:r>
            <a:r>
              <a:rPr lang="zh-CN" altLang="en-US" sz="2400" dirty="0" smtClean="0">
                <a:solidFill>
                  <a:schemeClr val="tx2"/>
                </a:solidFill>
                <a:latin typeface="微软雅黑" panose="020B0503020204020204" pitchFamily="34" charset="-122"/>
                <a:ea typeface="微软雅黑" panose="020B0503020204020204" pitchFamily="34" charset="-122"/>
              </a:rPr>
              <a:t>：</a:t>
            </a:r>
            <a:r>
              <a:rPr lang="en-US" altLang="zh-CN" sz="2400" b="1" dirty="0" smtClean="0">
                <a:solidFill>
                  <a:srgbClr val="C00000"/>
                </a:solidFill>
                <a:latin typeface="微软雅黑" panose="020B0503020204020204" pitchFamily="34" charset="-122"/>
                <a:ea typeface="微软雅黑" panose="020B0503020204020204" pitchFamily="34" charset="-122"/>
              </a:rPr>
              <a:t>get( )</a:t>
            </a:r>
            <a:r>
              <a:rPr lang="zh-CN" altLang="en-US" sz="2400" dirty="0" smtClean="0">
                <a:solidFill>
                  <a:schemeClr val="tx2"/>
                </a:solidFill>
                <a:latin typeface="微软雅黑" panose="020B0503020204020204" pitchFamily="34" charset="-122"/>
                <a:ea typeface="微软雅黑" panose="020B0503020204020204" pitchFamily="34" charset="-122"/>
              </a:rPr>
              <a:t>方法</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参数表示待获取结果集的字段列表，默认为所有字段</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get( )</a:t>
            </a:r>
            <a:r>
              <a:rPr lang="zh-CN" altLang="en-US" dirty="0" smtClean="0">
                <a:solidFill>
                  <a:schemeClr val="tx1"/>
                </a:solidFill>
                <a:latin typeface="微软雅黑" panose="020B0503020204020204" pitchFamily="34" charset="-122"/>
                <a:ea typeface="微软雅黑" panose="020B0503020204020204" pitchFamily="34" charset="-122"/>
              </a:rPr>
              <a:t>方法返回结果为</a:t>
            </a:r>
            <a:r>
              <a:rPr lang="en-US" altLang="zh-CN" dirty="0" smtClean="0">
                <a:solidFill>
                  <a:schemeClr val="tx1"/>
                </a:solidFill>
                <a:latin typeface="微软雅黑" panose="020B0503020204020204" pitchFamily="34" charset="-122"/>
                <a:ea typeface="微软雅黑" panose="020B0503020204020204" pitchFamily="34" charset="-122"/>
              </a:rPr>
              <a:t>Collection</a:t>
            </a:r>
            <a:r>
              <a:rPr lang="zh-CN" altLang="en-US" dirty="0" smtClean="0">
                <a:solidFill>
                  <a:schemeClr val="tx1"/>
                </a:solidFill>
                <a:latin typeface="微软雅黑" panose="020B0503020204020204" pitchFamily="34" charset="-122"/>
                <a:ea typeface="微软雅黑" panose="020B0503020204020204" pitchFamily="34" charset="-122"/>
              </a:rPr>
              <a:t>对象，该对象可以使用 </a:t>
            </a:r>
            <a:r>
              <a:rPr lang="en-US" altLang="zh-CN" dirty="0" err="1" smtClean="0">
                <a:solidFill>
                  <a:schemeClr val="tx1"/>
                </a:solidFill>
                <a:latin typeface="微软雅黑" panose="020B0503020204020204" pitchFamily="34" charset="-122"/>
                <a:ea typeface="微软雅黑" panose="020B0503020204020204" pitchFamily="34" charset="-122"/>
              </a:rPr>
              <a:t>foreach</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循环处理</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sz="2400" dirty="0" smtClean="0">
                <a:solidFill>
                  <a:schemeClr val="tx1"/>
                </a:solidFill>
                <a:latin typeface="微软雅黑" panose="020B0503020204020204" pitchFamily="34" charset="-122"/>
                <a:ea typeface="微软雅黑" panose="020B0503020204020204" pitchFamily="34" charset="-122"/>
              </a:rPr>
              <a:t>获取表中指定条件</a:t>
            </a:r>
            <a:r>
              <a:rPr lang="zh-CN" altLang="en-US" sz="2400" dirty="0" smtClean="0">
                <a:solidFill>
                  <a:schemeClr val="tx2"/>
                </a:solidFill>
                <a:latin typeface="微软雅黑" panose="020B0503020204020204" pitchFamily="34" charset="-122"/>
                <a:ea typeface="微软雅黑" panose="020B0503020204020204" pitchFamily="34" charset="-122"/>
              </a:rPr>
              <a:t>的</a:t>
            </a:r>
            <a:r>
              <a:rPr lang="zh-CN" altLang="en-US" sz="2400" b="1" dirty="0" smtClean="0">
                <a:solidFill>
                  <a:srgbClr val="C00000"/>
                </a:solidFill>
                <a:latin typeface="微软雅黑" panose="020B0503020204020204" pitchFamily="34" charset="-122"/>
                <a:ea typeface="微软雅黑" panose="020B0503020204020204" pitchFamily="34" charset="-122"/>
              </a:rPr>
              <a:t>一条记录</a:t>
            </a:r>
            <a:r>
              <a:rPr lang="zh-CN" altLang="en-US" sz="2400" dirty="0" smtClean="0">
                <a:solidFill>
                  <a:schemeClr val="tx2"/>
                </a:solidFill>
                <a:latin typeface="微软雅黑" panose="020B0503020204020204" pitchFamily="34" charset="-122"/>
                <a:ea typeface="微软雅黑" panose="020B0503020204020204" pitchFamily="34" charset="-122"/>
              </a:rPr>
              <a:t>：</a:t>
            </a:r>
            <a:r>
              <a:rPr lang="en-US" altLang="zh-CN" sz="2400" b="1" dirty="0" smtClean="0">
                <a:solidFill>
                  <a:srgbClr val="C00000"/>
                </a:solidFill>
                <a:latin typeface="微软雅黑" panose="020B0503020204020204" pitchFamily="34" charset="-122"/>
                <a:ea typeface="微软雅黑" panose="020B0503020204020204" pitchFamily="34" charset="-122"/>
              </a:rPr>
              <a:t>first( )</a:t>
            </a:r>
            <a:r>
              <a:rPr lang="zh-CN" altLang="en-US" sz="2400" dirty="0" smtClean="0">
                <a:solidFill>
                  <a:schemeClr val="tx2"/>
                </a:solidFill>
                <a:latin typeface="微软雅黑" panose="020B0503020204020204" pitchFamily="34" charset="-122"/>
                <a:ea typeface="微软雅黑" panose="020B0503020204020204" pitchFamily="34" charset="-122"/>
              </a:rPr>
              <a:t>方法</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返回记录的</a:t>
            </a:r>
            <a:r>
              <a:rPr lang="en-US" altLang="zh-CN" dirty="0" err="1" smtClean="0">
                <a:solidFill>
                  <a:schemeClr val="tx1"/>
                </a:solidFill>
                <a:latin typeface="微软雅黑" panose="020B0503020204020204" pitchFamily="34" charset="-122"/>
                <a:ea typeface="微软雅黑" panose="020B0503020204020204" pitchFamily="34" charset="-122"/>
              </a:rPr>
              <a:t>stdClass</a:t>
            </a:r>
            <a:r>
              <a:rPr lang="zh-CN" altLang="en-US" dirty="0" smtClean="0">
                <a:solidFill>
                  <a:schemeClr val="tx1"/>
                </a:solidFill>
                <a:latin typeface="微软雅黑" panose="020B0503020204020204" pitchFamily="34" charset="-122"/>
                <a:ea typeface="微软雅黑" panose="020B0503020204020204" pitchFamily="34" charset="-122"/>
              </a:rPr>
              <a:t>对象形式，不能使用数组形式访问</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1102225" y="2301349"/>
            <a:ext cx="5686033" cy="322404"/>
          </a:xfrm>
          <a:prstGeom prst="rect">
            <a:avLst/>
          </a:prstGeom>
        </p:spPr>
      </p:pic>
      <p:pic>
        <p:nvPicPr>
          <p:cNvPr id="8" name="图片 7"/>
          <p:cNvPicPr>
            <a:picLocks noChangeAspect="1"/>
          </p:cNvPicPr>
          <p:nvPr/>
        </p:nvPicPr>
        <p:blipFill>
          <a:blip r:embed="rId5"/>
          <a:stretch>
            <a:fillRect/>
          </a:stretch>
        </p:blipFill>
        <p:spPr>
          <a:xfrm>
            <a:off x="1102225" y="5148935"/>
            <a:ext cx="6629316" cy="308340"/>
          </a:xfrm>
          <a:prstGeom prst="rect">
            <a:avLst/>
          </a:prstGeom>
        </p:spPr>
      </p:pic>
      <p:pic>
        <p:nvPicPr>
          <p:cNvPr id="9" name="图片 8"/>
          <p:cNvPicPr>
            <a:picLocks noChangeAspect="1"/>
          </p:cNvPicPr>
          <p:nvPr/>
        </p:nvPicPr>
        <p:blipFill>
          <a:blip r:embed="rId6"/>
          <a:stretch>
            <a:fillRect/>
          </a:stretch>
        </p:blipFill>
        <p:spPr>
          <a:xfrm>
            <a:off x="7731541" y="4838066"/>
            <a:ext cx="4126038" cy="564245"/>
          </a:xfrm>
          <a:prstGeom prst="rect">
            <a:avLst/>
          </a:prstGeom>
        </p:spPr>
      </p:pic>
    </p:spTree>
    <p:extLst>
      <p:ext uri="{BB962C8B-B14F-4D97-AF65-F5344CB8AC3E}">
        <p14:creationId xmlns:p14="http://schemas.microsoft.com/office/powerpoint/2010/main" val="46689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7">
                                            <p:txEl>
                                              <p:pRg st="5" end="5"/>
                                            </p:txEl>
                                          </p:spTgt>
                                        </p:tgtEl>
                                        <p:attrNameLst>
                                          <p:attrName>style.visibility</p:attrName>
                                        </p:attrNameLst>
                                      </p:cBhvr>
                                      <p:to>
                                        <p:strVal val="visible"/>
                                      </p:to>
                                    </p:set>
                                    <p:anim calcmode="lin" valueType="num">
                                      <p:cBhvr additive="base">
                                        <p:cTn id="14" dur="500" fill="hold"/>
                                        <p:tgtEl>
                                          <p:spTgt spid="107">
                                            <p:txEl>
                                              <p:pRg st="5" end="5"/>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7">
                                            <p:txEl>
                                              <p:pRg st="7" end="7"/>
                                            </p:txEl>
                                          </p:spTgt>
                                        </p:tgtEl>
                                        <p:attrNameLst>
                                          <p:attrName>style.visibility</p:attrName>
                                        </p:attrNameLst>
                                      </p:cBhvr>
                                      <p:to>
                                        <p:strVal val="visible"/>
                                      </p:to>
                                    </p:set>
                                    <p:animEffect transition="in" filter="fade">
                                      <p:cBhvr>
                                        <p:cTn id="27" dur="1000"/>
                                        <p:tgtEl>
                                          <p:spTgt spid="107">
                                            <p:txEl>
                                              <p:pRg st="7" end="7"/>
                                            </p:txEl>
                                          </p:spTgt>
                                        </p:tgtEl>
                                      </p:cBhvr>
                                    </p:animEffect>
                                    <p:anim calcmode="lin" valueType="num">
                                      <p:cBhvr>
                                        <p:cTn id="28" dur="1000" fill="hold"/>
                                        <p:tgtEl>
                                          <p:spTgt spid="107">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10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where</a:t>
            </a:r>
            <a:r>
              <a:rPr lang="zh-CN" altLang="en-US" dirty="0" smtClean="0"/>
              <a:t>查询</a:t>
            </a:r>
            <a:endParaRPr lang="zh-CN" altLang="en-US" dirty="0"/>
          </a:p>
        </p:txBody>
      </p:sp>
      <p:sp>
        <p:nvSpPr>
          <p:cNvPr id="107" name="矩形 3"/>
          <p:cNvSpPr>
            <a:spLocks noChangeArrowheads="1"/>
          </p:cNvSpPr>
          <p:nvPr/>
        </p:nvSpPr>
        <p:spPr bwMode="auto">
          <a:xfrm>
            <a:off x="917621" y="1639680"/>
            <a:ext cx="10768101"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a:solidFill>
                  <a:schemeClr val="tx1"/>
                </a:solidFill>
                <a:latin typeface="微软雅黑" panose="020B0503020204020204" pitchFamily="34" charset="-122"/>
                <a:ea typeface="微软雅黑" panose="020B0503020204020204" pitchFamily="34" charset="-122"/>
              </a:rPr>
              <a:t>使用查询构建器上的</a:t>
            </a:r>
            <a:r>
              <a:rPr lang="en-US" altLang="zh-CN" sz="2400" b="1" dirty="0">
                <a:solidFill>
                  <a:srgbClr val="C00000"/>
                </a:solidFill>
                <a:latin typeface="微软雅黑" panose="020B0503020204020204" pitchFamily="34" charset="-122"/>
                <a:ea typeface="微软雅黑" panose="020B0503020204020204" pitchFamily="34" charset="-122"/>
              </a:rPr>
              <a:t>where</a:t>
            </a:r>
            <a:r>
              <a:rPr lang="zh-CN" altLang="en-US" sz="2400" b="1" dirty="0">
                <a:solidFill>
                  <a:srgbClr val="C00000"/>
                </a:solidFill>
                <a:latin typeface="微软雅黑" panose="020B0503020204020204" pitchFamily="34" charset="-122"/>
                <a:ea typeface="微软雅黑" panose="020B0503020204020204" pitchFamily="34" charset="-122"/>
              </a:rPr>
              <a:t>方法</a:t>
            </a:r>
            <a:r>
              <a:rPr lang="zh-CN" altLang="en-US" sz="2400" dirty="0">
                <a:solidFill>
                  <a:schemeClr val="tx1"/>
                </a:solidFill>
                <a:latin typeface="微软雅黑" panose="020B0503020204020204" pitchFamily="34" charset="-122"/>
                <a:ea typeface="微软雅黑" panose="020B0503020204020204" pitchFamily="34" charset="-122"/>
              </a:rPr>
              <a:t>可以添加</a:t>
            </a:r>
            <a:r>
              <a:rPr lang="en-US" altLang="zh-CN" sz="2400" dirty="0">
                <a:solidFill>
                  <a:schemeClr val="tx1"/>
                </a:solidFill>
                <a:latin typeface="微软雅黑" panose="020B0503020204020204" pitchFamily="34" charset="-122"/>
                <a:ea typeface="微软雅黑" panose="020B0503020204020204" pitchFamily="34" charset="-122"/>
              </a:rPr>
              <a:t>where</a:t>
            </a:r>
            <a:r>
              <a:rPr lang="zh-CN" altLang="en-US" sz="2400" dirty="0">
                <a:solidFill>
                  <a:schemeClr val="tx1"/>
                </a:solidFill>
                <a:latin typeface="微软雅黑" panose="020B0503020204020204" pitchFamily="34" charset="-122"/>
                <a:ea typeface="微软雅黑" panose="020B0503020204020204" pitchFamily="34" charset="-122"/>
              </a:rPr>
              <a:t>子句到查询</a:t>
            </a:r>
            <a:r>
              <a:rPr lang="zh-CN" altLang="en-US" sz="2400" dirty="0" smtClean="0">
                <a:solidFill>
                  <a:schemeClr val="tx1"/>
                </a:solidFill>
                <a:latin typeface="微软雅黑" panose="020B0503020204020204" pitchFamily="34" charset="-122"/>
                <a:ea typeface="微软雅黑" panose="020B0503020204020204" pitchFamily="34" charset="-122"/>
              </a:rPr>
              <a:t>中。</a:t>
            </a:r>
            <a:endParaRPr lang="zh-CN" altLang="en-US" sz="2400"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sz="1800"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1"/>
                </a:solidFill>
                <a:latin typeface="微软雅黑" panose="020B0503020204020204" pitchFamily="34" charset="-122"/>
                <a:ea typeface="微软雅黑" panose="020B0503020204020204" pitchFamily="34" charset="-122"/>
              </a:rPr>
              <a:t>参数</a:t>
            </a:r>
            <a:r>
              <a:rPr lang="en-US" altLang="zh-CN" sz="1800" dirty="0" smtClean="0">
                <a:solidFill>
                  <a:schemeClr val="tx1"/>
                </a:solidFill>
                <a:latin typeface="微软雅黑" panose="020B0503020204020204" pitchFamily="34" charset="-122"/>
                <a:ea typeface="微软雅黑" panose="020B0503020204020204" pitchFamily="34" charset="-122"/>
              </a:rPr>
              <a:t>1</a:t>
            </a:r>
            <a:r>
              <a:rPr lang="zh-CN" altLang="en-US" sz="1800" dirty="0" smtClean="0">
                <a:solidFill>
                  <a:schemeClr val="tx1"/>
                </a:solidFill>
                <a:latin typeface="微软雅黑" panose="020B0503020204020204" pitchFamily="34" charset="-122"/>
                <a:ea typeface="微软雅黑" panose="020B0503020204020204" pitchFamily="34" charset="-122"/>
              </a:rPr>
              <a:t>表示 条件字段名；</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1"/>
                </a:solidFill>
                <a:latin typeface="微软雅黑" panose="020B0503020204020204" pitchFamily="34" charset="-122"/>
                <a:ea typeface="微软雅黑" panose="020B0503020204020204" pitchFamily="34" charset="-122"/>
              </a:rPr>
              <a:t>参数</a:t>
            </a:r>
            <a:r>
              <a:rPr lang="en-US" altLang="zh-CN" sz="1800" dirty="0" smtClean="0">
                <a:solidFill>
                  <a:schemeClr val="tx1"/>
                </a:solidFill>
                <a:latin typeface="微软雅黑" panose="020B0503020204020204" pitchFamily="34" charset="-122"/>
                <a:ea typeface="微软雅黑" panose="020B0503020204020204" pitchFamily="34" charset="-122"/>
              </a:rPr>
              <a:t>2</a:t>
            </a:r>
            <a:r>
              <a:rPr lang="zh-CN" altLang="en-US" sz="1800" dirty="0" smtClean="0">
                <a:solidFill>
                  <a:schemeClr val="tx1"/>
                </a:solidFill>
                <a:latin typeface="微软雅黑" panose="020B0503020204020204" pitchFamily="34" charset="-122"/>
                <a:ea typeface="微软雅黑" panose="020B0503020204020204" pitchFamily="34" charset="-122"/>
              </a:rPr>
              <a:t>表示 任意</a:t>
            </a:r>
            <a:r>
              <a:rPr lang="zh-CN" altLang="en-US" sz="1800" dirty="0">
                <a:solidFill>
                  <a:schemeClr val="tx1"/>
                </a:solidFill>
                <a:latin typeface="微软雅黑" panose="020B0503020204020204" pitchFamily="34" charset="-122"/>
                <a:ea typeface="微软雅黑" panose="020B0503020204020204" pitchFamily="34" charset="-122"/>
              </a:rPr>
              <a:t>一个数据库系统支持的</a:t>
            </a:r>
            <a:r>
              <a:rPr lang="zh-CN" altLang="en-US" sz="1800" dirty="0" smtClean="0">
                <a:solidFill>
                  <a:schemeClr val="tx1"/>
                </a:solidFill>
                <a:latin typeface="微软雅黑" panose="020B0503020204020204" pitchFamily="34" charset="-122"/>
                <a:ea typeface="微软雅黑" panose="020B0503020204020204" pitchFamily="34" charset="-122"/>
              </a:rPr>
              <a:t>操作符（如 </a:t>
            </a:r>
            <a:r>
              <a:rPr lang="en-US" altLang="zh-CN" sz="1800" dirty="0" smtClean="0">
                <a:solidFill>
                  <a:schemeClr val="tx1"/>
                </a:solidFill>
                <a:latin typeface="微软雅黑" panose="020B0503020204020204" pitchFamily="34" charset="-122"/>
                <a:ea typeface="微软雅黑" panose="020B0503020204020204" pitchFamily="34" charset="-122"/>
              </a:rPr>
              <a:t>&gt;</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&lt;=</a:t>
            </a:r>
            <a:r>
              <a:rPr lang="zh-CN" altLang="en-US" sz="1800" dirty="0" smtClean="0">
                <a:solidFill>
                  <a:schemeClr val="tx1"/>
                </a:solidFill>
                <a:latin typeface="微软雅黑" panose="020B0503020204020204" pitchFamily="34" charset="-122"/>
                <a:ea typeface="微软雅黑" panose="020B0503020204020204" pitchFamily="34" charset="-122"/>
              </a:rPr>
              <a:t>等）；</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1"/>
                </a:solidFill>
                <a:latin typeface="微软雅黑" panose="020B0503020204020204" pitchFamily="34" charset="-122"/>
                <a:ea typeface="微软雅黑" panose="020B0503020204020204" pitchFamily="34" charset="-122"/>
              </a:rPr>
              <a:t>参数</a:t>
            </a:r>
            <a:r>
              <a:rPr lang="en-US" altLang="zh-CN" sz="1800" dirty="0" smtClean="0">
                <a:solidFill>
                  <a:schemeClr val="tx1"/>
                </a:solidFill>
                <a:latin typeface="微软雅黑" panose="020B0503020204020204" pitchFamily="34" charset="-122"/>
                <a:ea typeface="微软雅黑" panose="020B0503020204020204" pitchFamily="34" charset="-122"/>
              </a:rPr>
              <a:t>3</a:t>
            </a:r>
            <a:r>
              <a:rPr lang="zh-CN" altLang="en-US" sz="1800" dirty="0" smtClean="0">
                <a:solidFill>
                  <a:schemeClr val="tx1"/>
                </a:solidFill>
                <a:latin typeface="微软雅黑" panose="020B0503020204020204" pitchFamily="34" charset="-122"/>
                <a:ea typeface="微软雅黑" panose="020B0503020204020204" pitchFamily="34" charset="-122"/>
              </a:rPr>
              <a:t>表示 该字段要</a:t>
            </a:r>
            <a:r>
              <a:rPr lang="zh-CN" altLang="en-US" sz="1800" dirty="0">
                <a:solidFill>
                  <a:schemeClr val="tx1"/>
                </a:solidFill>
                <a:latin typeface="微软雅黑" panose="020B0503020204020204" pitchFamily="34" charset="-122"/>
                <a:ea typeface="微软雅黑" panose="020B0503020204020204" pitchFamily="34" charset="-122"/>
              </a:rPr>
              <a:t>比较的</a:t>
            </a:r>
            <a:r>
              <a:rPr lang="zh-CN" altLang="en-US" sz="1800" dirty="0" smtClean="0">
                <a:solidFill>
                  <a:schemeClr val="tx1"/>
                </a:solidFill>
                <a:latin typeface="微软雅黑" panose="020B0503020204020204" pitchFamily="34" charset="-122"/>
                <a:ea typeface="微软雅黑" panose="020B0503020204020204" pitchFamily="34" charset="-122"/>
              </a:rPr>
              <a:t>值；</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1"/>
                </a:solidFill>
                <a:latin typeface="微软雅黑" panose="020B0503020204020204" pitchFamily="34" charset="-122"/>
                <a:ea typeface="微软雅黑" panose="020B0503020204020204" pitchFamily="34" charset="-122"/>
              </a:rPr>
              <a:t>参数</a:t>
            </a:r>
            <a:r>
              <a:rPr lang="en-US" altLang="zh-CN" sz="1800" dirty="0" smtClean="0">
                <a:solidFill>
                  <a:schemeClr val="tx1"/>
                </a:solidFill>
                <a:latin typeface="微软雅黑" panose="020B0503020204020204" pitchFamily="34" charset="-122"/>
                <a:ea typeface="微软雅黑" panose="020B0503020204020204" pitchFamily="34" charset="-122"/>
              </a:rPr>
              <a:t>4</a:t>
            </a:r>
            <a:r>
              <a:rPr lang="zh-CN" altLang="en-US" sz="1800" dirty="0" smtClean="0">
                <a:solidFill>
                  <a:schemeClr val="tx1"/>
                </a:solidFill>
                <a:latin typeface="微软雅黑" panose="020B0503020204020204" pitchFamily="34" charset="-122"/>
                <a:ea typeface="微软雅黑" panose="020B0503020204020204" pitchFamily="34" charset="-122"/>
              </a:rPr>
              <a:t>表示 多个</a:t>
            </a:r>
            <a:r>
              <a:rPr lang="en-US" altLang="zh-CN" sz="1800" dirty="0" smtClean="0">
                <a:solidFill>
                  <a:schemeClr val="tx1"/>
                </a:solidFill>
                <a:latin typeface="微软雅黑" panose="020B0503020204020204" pitchFamily="34" charset="-122"/>
                <a:ea typeface="微软雅黑" panose="020B0503020204020204" pitchFamily="34" charset="-122"/>
              </a:rPr>
              <a:t>where</a:t>
            </a:r>
            <a:r>
              <a:rPr lang="zh-CN" altLang="en-US" sz="1800" dirty="0" smtClean="0">
                <a:solidFill>
                  <a:schemeClr val="tx1"/>
                </a:solidFill>
                <a:latin typeface="微软雅黑" panose="020B0503020204020204" pitchFamily="34" charset="-122"/>
                <a:ea typeface="微软雅黑" panose="020B0503020204020204" pitchFamily="34" charset="-122"/>
              </a:rPr>
              <a:t>条件之间的逻辑关系（默认为 </a:t>
            </a:r>
            <a:r>
              <a:rPr lang="en-US" altLang="zh-CN" sz="1800" dirty="0" smtClean="0">
                <a:solidFill>
                  <a:schemeClr val="tx1"/>
                </a:solidFill>
                <a:latin typeface="微软雅黑" panose="020B0503020204020204" pitchFamily="34" charset="-122"/>
                <a:ea typeface="微软雅黑" panose="020B0503020204020204" pitchFamily="34" charset="-122"/>
              </a:rPr>
              <a:t>and</a:t>
            </a:r>
            <a:r>
              <a:rPr lang="zh-CN" altLang="en-US" sz="1800" dirty="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关系）；</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sz="1800" dirty="0" smtClean="0">
                <a:solidFill>
                  <a:schemeClr val="tx1"/>
                </a:solidFill>
                <a:latin typeface="微软雅黑" panose="020B0503020204020204" pitchFamily="34" charset="-122"/>
                <a:ea typeface="微软雅黑" panose="020B0503020204020204" pitchFamily="34" charset="-122"/>
              </a:rPr>
              <a:t>where( ) </a:t>
            </a:r>
            <a:r>
              <a:rPr lang="zh-CN" altLang="en-US" sz="1800" dirty="0" smtClean="0">
                <a:solidFill>
                  <a:schemeClr val="tx1"/>
                </a:solidFill>
                <a:latin typeface="微软雅黑" panose="020B0503020204020204" pitchFamily="34" charset="-122"/>
                <a:ea typeface="微软雅黑" panose="020B0503020204020204" pitchFamily="34" charset="-122"/>
              </a:rPr>
              <a:t>方法返回  </a:t>
            </a:r>
            <a:r>
              <a:rPr lang="en-US" altLang="zh-CN" sz="1800" dirty="0" smtClean="0">
                <a:solidFill>
                  <a:schemeClr val="tx1"/>
                </a:solidFill>
                <a:latin typeface="微软雅黑" panose="020B0503020204020204" pitchFamily="34" charset="-122"/>
                <a:ea typeface="微软雅黑" panose="020B0503020204020204" pitchFamily="34" charset="-122"/>
              </a:rPr>
              <a:t>$this </a:t>
            </a:r>
            <a:r>
              <a:rPr lang="zh-CN" altLang="en-US" sz="1800" dirty="0" smtClean="0">
                <a:solidFill>
                  <a:schemeClr val="tx1"/>
                </a:solidFill>
                <a:latin typeface="微软雅黑" panose="020B0503020204020204" pitchFamily="34" charset="-122"/>
                <a:ea typeface="微软雅黑" panose="020B0503020204020204" pitchFamily="34" charset="-122"/>
              </a:rPr>
              <a:t>对象（即查询构造器对象），以方便后续链式调用。</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876976" y="2369306"/>
            <a:ext cx="8258916" cy="657914"/>
          </a:xfrm>
          <a:prstGeom prst="rect">
            <a:avLst/>
          </a:prstGeom>
        </p:spPr>
      </p:pic>
      <p:pic>
        <p:nvPicPr>
          <p:cNvPr id="3" name="图片 2"/>
          <p:cNvPicPr>
            <a:picLocks noChangeAspect="1"/>
          </p:cNvPicPr>
          <p:nvPr/>
        </p:nvPicPr>
        <p:blipFill>
          <a:blip r:embed="rId4"/>
          <a:stretch>
            <a:fillRect/>
          </a:stretch>
        </p:blipFill>
        <p:spPr>
          <a:xfrm>
            <a:off x="3518659" y="5324228"/>
            <a:ext cx="4153002" cy="1406662"/>
          </a:xfrm>
          <a:prstGeom prst="rect">
            <a:avLst/>
          </a:prstGeom>
        </p:spPr>
      </p:pic>
    </p:spTree>
    <p:extLst>
      <p:ext uri="{BB962C8B-B14F-4D97-AF65-F5344CB8AC3E}">
        <p14:creationId xmlns:p14="http://schemas.microsoft.com/office/powerpoint/2010/main" val="1123699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其它常用方法</a:t>
            </a:r>
            <a:endParaRPr lang="zh-CN" altLang="en-US" dirty="0"/>
          </a:p>
        </p:txBody>
      </p:sp>
      <p:sp>
        <p:nvSpPr>
          <p:cNvPr id="107" name="矩形 3"/>
          <p:cNvSpPr>
            <a:spLocks noChangeArrowheads="1"/>
          </p:cNvSpPr>
          <p:nvPr/>
        </p:nvSpPr>
        <p:spPr bwMode="auto">
          <a:xfrm>
            <a:off x="917621" y="1639680"/>
            <a:ext cx="10768101"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orderBy( )</a:t>
            </a:r>
            <a:r>
              <a:rPr lang="zh-CN" altLang="en-US" dirty="0" smtClean="0">
                <a:solidFill>
                  <a:schemeClr val="tx1"/>
                </a:solidFill>
                <a:latin typeface="微软雅黑" panose="020B0503020204020204" pitchFamily="34" charset="-122"/>
                <a:ea typeface="微软雅黑" panose="020B0503020204020204" pitchFamily="34" charset="-122"/>
              </a:rPr>
              <a:t>：通过给定字段对结果集进行排序</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err="1" smtClean="0">
                <a:solidFill>
                  <a:schemeClr val="tx1"/>
                </a:solidFill>
                <a:latin typeface="微软雅黑" panose="020B0503020204020204" pitchFamily="34" charset="-122"/>
                <a:ea typeface="微软雅黑" panose="020B0503020204020204" pitchFamily="34" charset="-122"/>
              </a:rPr>
              <a:t>groupBy</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：对结果集进行分组</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join( )</a:t>
            </a:r>
            <a:r>
              <a:rPr lang="zh-CN" altLang="en-US" dirty="0" smtClean="0">
                <a:solidFill>
                  <a:schemeClr val="tx1"/>
                </a:solidFill>
                <a:latin typeface="微软雅黑" panose="020B0503020204020204" pitchFamily="34" charset="-122"/>
                <a:ea typeface="微软雅黑" panose="020B0503020204020204" pitchFamily="34" charset="-122"/>
              </a:rPr>
              <a:t>：连接查询</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select( )</a:t>
            </a:r>
            <a:r>
              <a:rPr lang="zh-CN" altLang="en-US" dirty="0" smtClean="0">
                <a:solidFill>
                  <a:schemeClr val="tx1"/>
                </a:solidFill>
                <a:latin typeface="微软雅黑" panose="020B0503020204020204" pitchFamily="34" charset="-122"/>
                <a:ea typeface="微软雅黑" panose="020B0503020204020204" pitchFamily="34" charset="-122"/>
              </a:rPr>
              <a:t>：选择指定的字段</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count( )</a:t>
            </a:r>
            <a:r>
              <a:rPr lang="zh-CN" altLang="en-US" dirty="0" smtClean="0">
                <a:solidFill>
                  <a:schemeClr val="tx1"/>
                </a:solidFill>
                <a:latin typeface="微软雅黑" panose="020B0503020204020204" pitchFamily="34" charset="-122"/>
                <a:ea typeface="微软雅黑" panose="020B0503020204020204" pitchFamily="34" charset="-122"/>
              </a:rPr>
              <a:t>：返回指定条件的结果集个数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take( )</a:t>
            </a:r>
            <a:r>
              <a:rPr lang="zh-CN" altLang="en-US" dirty="0" smtClean="0">
                <a:solidFill>
                  <a:schemeClr val="tx1"/>
                </a:solidFill>
                <a:latin typeface="微软雅黑" panose="020B0503020204020204" pitchFamily="34" charset="-122"/>
                <a:ea typeface="微软雅黑" panose="020B0503020204020204" pitchFamily="34" charset="-122"/>
              </a:rPr>
              <a:t>和</a:t>
            </a:r>
            <a:r>
              <a:rPr lang="en-US" altLang="zh-CN" dirty="0" smtClean="0">
                <a:solidFill>
                  <a:schemeClr val="tx1"/>
                </a:solidFill>
                <a:latin typeface="微软雅黑" panose="020B0503020204020204" pitchFamily="34" charset="-122"/>
                <a:ea typeface="微软雅黑" panose="020B0503020204020204" pitchFamily="34" charset="-122"/>
              </a:rPr>
              <a:t>limit( )</a:t>
            </a:r>
            <a:r>
              <a:rPr lang="zh-CN" altLang="en-US" dirty="0" smtClean="0">
                <a:solidFill>
                  <a:schemeClr val="tx1"/>
                </a:solidFill>
                <a:latin typeface="微软雅黑" panose="020B0503020204020204" pitchFamily="34" charset="-122"/>
                <a:ea typeface="微软雅黑" panose="020B0503020204020204" pitchFamily="34" charset="-122"/>
              </a:rPr>
              <a:t>：限定结果集个数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insert( )</a:t>
            </a:r>
            <a:r>
              <a:rPr lang="zh-CN" altLang="en-US" dirty="0" smtClean="0">
                <a:solidFill>
                  <a:schemeClr val="tx1"/>
                </a:solidFill>
                <a:latin typeface="微软雅黑" panose="020B0503020204020204" pitchFamily="34" charset="-122"/>
                <a:ea typeface="微软雅黑" panose="020B0503020204020204" pitchFamily="34" charset="-122"/>
              </a:rPr>
              <a:t>：插入记录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update( )</a:t>
            </a:r>
            <a:r>
              <a:rPr lang="zh-CN" altLang="en-US" dirty="0" smtClean="0">
                <a:solidFill>
                  <a:schemeClr val="tx1"/>
                </a:solidFill>
                <a:latin typeface="微软雅黑" panose="020B0503020204020204" pitchFamily="34" charset="-122"/>
                <a:ea typeface="微软雅黑" panose="020B0503020204020204" pitchFamily="34" charset="-122"/>
              </a:rPr>
              <a:t>：更新记录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delete( )</a:t>
            </a:r>
            <a:r>
              <a:rPr lang="zh-CN" altLang="en-US" dirty="0" smtClean="0">
                <a:solidFill>
                  <a:schemeClr val="tx1"/>
                </a:solidFill>
                <a:latin typeface="微软雅黑" panose="020B0503020204020204" pitchFamily="34" charset="-122"/>
                <a:ea typeface="微软雅黑" panose="020B0503020204020204" pitchFamily="34" charset="-122"/>
              </a:rPr>
              <a:t>：删除记录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err="1" smtClean="0">
                <a:solidFill>
                  <a:schemeClr val="tx1"/>
                </a:solidFill>
                <a:latin typeface="微软雅黑" panose="020B0503020204020204" pitchFamily="34" charset="-122"/>
                <a:ea typeface="微软雅黑" panose="020B0503020204020204" pitchFamily="34" charset="-122"/>
              </a:rPr>
              <a:t>getQueryLog</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：获取最后执行的</a:t>
            </a:r>
            <a:r>
              <a:rPr lang="en-US" altLang="zh-CN" dirty="0" smtClean="0">
                <a:solidFill>
                  <a:schemeClr val="tx1"/>
                </a:solidFill>
                <a:latin typeface="微软雅黑" panose="020B0503020204020204" pitchFamily="34" charset="-122"/>
                <a:ea typeface="微软雅黑" panose="020B0503020204020204" pitchFamily="34" charset="-122"/>
              </a:rPr>
              <a:t>SQL</a:t>
            </a:r>
            <a:r>
              <a:rPr lang="zh-CN" altLang="en-US" dirty="0" smtClean="0">
                <a:solidFill>
                  <a:schemeClr val="tx1"/>
                </a:solidFill>
                <a:latin typeface="微软雅黑" panose="020B0503020204020204" pitchFamily="34" charset="-122"/>
                <a:ea typeface="微软雅黑" panose="020B0503020204020204" pitchFamily="34" charset="-122"/>
              </a:rPr>
              <a:t>语句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更多方法：</a:t>
            </a:r>
            <a:r>
              <a:rPr lang="en-US" altLang="zh-CN" dirty="0">
                <a:solidFill>
                  <a:schemeClr val="tx1"/>
                </a:solidFill>
                <a:latin typeface="微软雅黑" panose="020B0503020204020204" pitchFamily="34" charset="-122"/>
                <a:ea typeface="微软雅黑" panose="020B0503020204020204" pitchFamily="34" charset="-122"/>
              </a:rPr>
              <a:t>https://</a:t>
            </a:r>
            <a:r>
              <a:rPr lang="en-US" altLang="zh-CN" dirty="0" smtClean="0">
                <a:solidFill>
                  <a:schemeClr val="tx1"/>
                </a:solidFill>
                <a:latin typeface="微软雅黑" panose="020B0503020204020204" pitchFamily="34" charset="-122"/>
                <a:ea typeface="微软雅黑" panose="020B0503020204020204" pitchFamily="34" charset="-122"/>
              </a:rPr>
              <a:t>laravel.com/api/master/Illuminate/Database/Query/Builder.html </a:t>
            </a:r>
          </a:p>
        </p:txBody>
      </p:sp>
    </p:spTree>
    <p:extLst>
      <p:ext uri="{BB962C8B-B14F-4D97-AF65-F5344CB8AC3E}">
        <p14:creationId xmlns:p14="http://schemas.microsoft.com/office/powerpoint/2010/main" val="1297024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zh-CN" altLang="en-US" sz="2000" spc="200" dirty="0" smtClean="0">
                <a:solidFill>
                  <a:srgbClr val="000000"/>
                </a:solidFill>
                <a:latin typeface="华文细黑" panose="02010600040101010101" pitchFamily="2" charset="-122"/>
                <a:ea typeface="华文细黑" panose="02010600040101010101" pitchFamily="2" charset="-122"/>
              </a:rPr>
              <a:t>数据库迁移和填充</a:t>
            </a:r>
            <a:endParaRPr lang="zh-CN" altLang="en-US" sz="2000" spc="200" dirty="0">
              <a:solidFill>
                <a:srgbClr val="0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dirty="0" smtClean="0"/>
              <a:t>原生</a:t>
            </a:r>
            <a:r>
              <a:rPr lang="en-US" altLang="zh-CN" sz="2000" dirty="0" smtClean="0"/>
              <a:t>SQL</a:t>
            </a:r>
            <a:r>
              <a:rPr lang="zh-CN" altLang="en-US" sz="2000" dirty="0" smtClean="0"/>
              <a:t>查询和查询构造器</a:t>
            </a:r>
            <a:endParaRPr lang="zh-CN" altLang="en-US" sz="2000"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en-US" altLang="zh-CN" sz="2000" dirty="0" smtClean="0"/>
              <a:t>Eloquent ORM</a:t>
            </a:r>
            <a:endParaRPr lang="zh-CN" altLang="en-US" sz="2000" dirty="0"/>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80553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数据库事务</a:t>
            </a:r>
            <a:endParaRPr lang="zh-CN" altLang="en-US" dirty="0"/>
          </a:p>
        </p:txBody>
      </p:sp>
      <p:sp>
        <p:nvSpPr>
          <p:cNvPr id="107" name="矩形 3"/>
          <p:cNvSpPr>
            <a:spLocks noChangeArrowheads="1"/>
          </p:cNvSpPr>
          <p:nvPr/>
        </p:nvSpPr>
        <p:spPr bwMode="auto">
          <a:xfrm>
            <a:off x="917621" y="1639680"/>
            <a:ext cx="10768101"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a:solidFill>
                  <a:schemeClr val="tx1"/>
                </a:solidFill>
                <a:latin typeface="微软雅黑" panose="020B0503020204020204" pitchFamily="34" charset="-122"/>
                <a:ea typeface="微软雅黑" panose="020B0503020204020204" pitchFamily="34" charset="-122"/>
              </a:rPr>
              <a:t>要在一个数据库事务中运行一连串操作，可以使用</a:t>
            </a:r>
            <a:r>
              <a:rPr lang="en-US" altLang="zh-CN" dirty="0">
                <a:solidFill>
                  <a:schemeClr val="tx1"/>
                </a:solidFill>
                <a:latin typeface="微软雅黑" panose="020B0503020204020204" pitchFamily="34" charset="-122"/>
                <a:ea typeface="微软雅黑" panose="020B0503020204020204" pitchFamily="34" charset="-122"/>
              </a:rPr>
              <a:t>DB</a:t>
            </a:r>
            <a:r>
              <a:rPr lang="zh-CN" altLang="en-US" dirty="0">
                <a:solidFill>
                  <a:schemeClr val="tx1"/>
                </a:solidFill>
                <a:latin typeface="微软雅黑" panose="020B0503020204020204" pitchFamily="34" charset="-122"/>
                <a:ea typeface="微软雅黑" panose="020B0503020204020204" pitchFamily="34" charset="-122"/>
              </a:rPr>
              <a:t>门面的</a:t>
            </a:r>
            <a:r>
              <a:rPr lang="en-US" altLang="zh-CN" b="1" dirty="0">
                <a:solidFill>
                  <a:srgbClr val="C00000"/>
                </a:solidFill>
                <a:latin typeface="微软雅黑" panose="020B0503020204020204" pitchFamily="34" charset="-122"/>
                <a:ea typeface="微软雅黑" panose="020B0503020204020204" pitchFamily="34" charset="-122"/>
              </a:rPr>
              <a:t>transaction</a:t>
            </a:r>
            <a:r>
              <a:rPr lang="zh-CN" altLang="en-US" dirty="0">
                <a:solidFill>
                  <a:schemeClr val="tx1"/>
                </a:solidFill>
                <a:latin typeface="微软雅黑" panose="020B0503020204020204" pitchFamily="34" charset="-122"/>
                <a:ea typeface="微软雅黑" panose="020B0503020204020204" pitchFamily="34" charset="-122"/>
              </a:rPr>
              <a:t>方法，如果事务闭包中抛出异常，事务将会自动回滚。如果闭包执行成功，事务将会自动提交</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手动使用事务</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开启事务：</a:t>
            </a:r>
            <a:r>
              <a:rPr lang="en-US" altLang="zh-CN" dirty="0">
                <a:solidFill>
                  <a:schemeClr val="tx1"/>
                </a:solidFill>
                <a:latin typeface="微软雅黑" panose="020B0503020204020204" pitchFamily="34" charset="-122"/>
                <a:ea typeface="微软雅黑" panose="020B0503020204020204" pitchFamily="34" charset="-122"/>
              </a:rPr>
              <a:t>DB::</a:t>
            </a:r>
            <a:r>
              <a:rPr lang="en-US" altLang="zh-CN" dirty="0" err="1">
                <a:solidFill>
                  <a:schemeClr val="tx1"/>
                </a:solidFill>
                <a:latin typeface="微软雅黑" panose="020B0503020204020204" pitchFamily="34" charset="-122"/>
                <a:ea typeface="微软雅黑" panose="020B0503020204020204" pitchFamily="34" charset="-122"/>
              </a:rPr>
              <a:t>beginTransaction</a:t>
            </a:r>
            <a:r>
              <a:rPr lang="en-US" altLang="zh-CN" dirty="0" smtClean="0">
                <a:solidFill>
                  <a:schemeClr val="tx1"/>
                </a:solidFill>
                <a:latin typeface="微软雅黑" panose="020B0503020204020204" pitchFamily="34" charset="-122"/>
                <a:ea typeface="微软雅黑" panose="020B0503020204020204" pitchFamily="34" charset="-122"/>
              </a:rPr>
              <a:t>();</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回滚事务：</a:t>
            </a:r>
            <a:r>
              <a:rPr lang="en-US" altLang="zh-CN" dirty="0">
                <a:solidFill>
                  <a:schemeClr val="tx1"/>
                </a:solidFill>
                <a:latin typeface="微软雅黑" panose="020B0503020204020204" pitchFamily="34" charset="-122"/>
                <a:ea typeface="微软雅黑" panose="020B0503020204020204" pitchFamily="34" charset="-122"/>
              </a:rPr>
              <a:t>DB::</a:t>
            </a:r>
            <a:r>
              <a:rPr lang="en-US" altLang="zh-CN" dirty="0" err="1">
                <a:solidFill>
                  <a:schemeClr val="tx1"/>
                </a:solidFill>
                <a:latin typeface="微软雅黑" panose="020B0503020204020204" pitchFamily="34" charset="-122"/>
                <a:ea typeface="微软雅黑" panose="020B0503020204020204" pitchFamily="34" charset="-122"/>
              </a:rPr>
              <a:t>rollBack</a:t>
            </a:r>
            <a:r>
              <a:rPr lang="en-US" altLang="zh-CN" dirty="0" smtClean="0">
                <a:solidFill>
                  <a:schemeClr val="tx1"/>
                </a:solidFill>
                <a:latin typeface="微软雅黑" panose="020B0503020204020204" pitchFamily="34" charset="-122"/>
                <a:ea typeface="微软雅黑" panose="020B0503020204020204" pitchFamily="34" charset="-122"/>
              </a:rPr>
              <a:t>();</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提交事务：</a:t>
            </a:r>
            <a:r>
              <a:rPr lang="en-US" altLang="zh-CN" dirty="0">
                <a:solidFill>
                  <a:schemeClr val="tx1"/>
                </a:solidFill>
                <a:latin typeface="微软雅黑" panose="020B0503020204020204" pitchFamily="34" charset="-122"/>
                <a:ea typeface="微软雅黑" panose="020B0503020204020204" pitchFamily="34" charset="-122"/>
              </a:rPr>
              <a:t>DB::commit</a:t>
            </a:r>
            <a:r>
              <a:rPr lang="en-US" altLang="zh-CN" dirty="0" smtClean="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276470" y="2872264"/>
            <a:ext cx="5615739" cy="1210086"/>
          </a:xfrm>
          <a:prstGeom prst="rect">
            <a:avLst/>
          </a:prstGeom>
        </p:spPr>
      </p:pic>
    </p:spTree>
    <p:extLst>
      <p:ext uri="{BB962C8B-B14F-4D97-AF65-F5344CB8AC3E}">
        <p14:creationId xmlns:p14="http://schemas.microsoft.com/office/powerpoint/2010/main" val="1512305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zh-CN" altLang="en-US" sz="2000" spc="200" dirty="0">
                <a:solidFill>
                  <a:srgbClr val="000000"/>
                </a:solidFill>
                <a:latin typeface="华文细黑" panose="02010600040101010101" pitchFamily="2" charset="-122"/>
                <a:ea typeface="华文细黑" panose="02010600040101010101" pitchFamily="2" charset="-122"/>
              </a:rPr>
              <a:t>数据库迁移和填充</a:t>
            </a: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dirty="0" smtClean="0"/>
              <a:t>原生</a:t>
            </a:r>
            <a:r>
              <a:rPr lang="en-US" altLang="zh-CN" sz="2000" dirty="0" smtClean="0"/>
              <a:t>SQL</a:t>
            </a:r>
            <a:r>
              <a:rPr lang="zh-CN" altLang="en-US" sz="2000" dirty="0" smtClean="0"/>
              <a:t>查询和查询构造器</a:t>
            </a:r>
            <a:endParaRPr lang="zh-CN" altLang="en-US" sz="2000"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en-US" altLang="zh-CN" sz="2000" b="1" dirty="0" smtClean="0">
                <a:solidFill>
                  <a:srgbClr val="C00000"/>
                </a:solidFill>
              </a:rPr>
              <a:t>Eloquent ORM</a:t>
            </a:r>
            <a:endParaRPr lang="zh-CN" altLang="en-US" sz="2000" b="1" dirty="0">
              <a:solidFill>
                <a:srgbClr val="C00000"/>
              </a:solidFill>
            </a:endParaRPr>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31561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Eloquent ORM</a:t>
            </a:r>
            <a:endParaRPr lang="zh-CN" altLang="en-US" dirty="0"/>
          </a:p>
        </p:txBody>
      </p:sp>
      <p:sp>
        <p:nvSpPr>
          <p:cNvPr id="5" name="矩形 3"/>
          <p:cNvSpPr>
            <a:spLocks noChangeArrowheads="1"/>
          </p:cNvSpPr>
          <p:nvPr/>
        </p:nvSpPr>
        <p:spPr bwMode="auto">
          <a:xfrm>
            <a:off x="917621" y="1639680"/>
            <a:ext cx="10293718" cy="365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30000"/>
              </a:lnSpc>
            </a:pPr>
            <a:r>
              <a:rPr lang="en-US" altLang="zh-CN" dirty="0" err="1">
                <a:solidFill>
                  <a:schemeClr val="tx1"/>
                </a:solidFill>
                <a:latin typeface="微软雅黑" panose="020B0503020204020204" pitchFamily="34" charset="-122"/>
                <a:ea typeface="微软雅黑" panose="020B0503020204020204" pitchFamily="34" charset="-122"/>
              </a:rPr>
              <a:t>Laravel</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自带的 </a:t>
            </a:r>
            <a:r>
              <a:rPr lang="en-US" altLang="zh-CN" dirty="0">
                <a:solidFill>
                  <a:schemeClr val="tx1"/>
                </a:solidFill>
                <a:latin typeface="微软雅黑" panose="020B0503020204020204" pitchFamily="34" charset="-122"/>
                <a:ea typeface="微软雅黑" panose="020B0503020204020204" pitchFamily="34" charset="-122"/>
              </a:rPr>
              <a:t>Eloquent ORM </a:t>
            </a:r>
            <a:r>
              <a:rPr lang="zh-CN" altLang="en-US" dirty="0">
                <a:solidFill>
                  <a:schemeClr val="tx1"/>
                </a:solidFill>
                <a:latin typeface="微软雅黑" panose="020B0503020204020204" pitchFamily="34" charset="-122"/>
                <a:ea typeface="微软雅黑" panose="020B0503020204020204" pitchFamily="34" charset="-122"/>
              </a:rPr>
              <a:t>提供了一个美观、简单的与数据库交互的 </a:t>
            </a:r>
            <a:r>
              <a:rPr lang="en-US" altLang="zh-CN" dirty="0" err="1">
                <a:solidFill>
                  <a:schemeClr val="tx1"/>
                </a:solidFill>
                <a:latin typeface="微软雅黑" panose="020B0503020204020204" pitchFamily="34" charset="-122"/>
                <a:ea typeface="微软雅黑" panose="020B0503020204020204" pitchFamily="34" charset="-122"/>
              </a:rPr>
              <a:t>ActiveRecord</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实现，每张数据表都对应一个与该表进行交互的“模型”，模型允许你在表中进行数据查询，以及插入、更新、删除等操作。</a:t>
            </a:r>
          </a:p>
          <a:p>
            <a:pPr marL="285750" indent="-285750" eaLnBrk="1" hangingPunct="1">
              <a:lnSpc>
                <a:spcPct val="13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Eloquent</a:t>
            </a:r>
            <a:r>
              <a:rPr lang="zh-CN" altLang="en-US" dirty="0" smtClean="0">
                <a:solidFill>
                  <a:schemeClr val="tx1"/>
                </a:solidFill>
                <a:latin typeface="微软雅黑" panose="020B0503020204020204" pitchFamily="34" charset="-122"/>
                <a:ea typeface="微软雅黑" panose="020B0503020204020204" pitchFamily="34" charset="-122"/>
              </a:rPr>
              <a:t>模型继承</a:t>
            </a:r>
            <a:r>
              <a:rPr lang="zh-CN" altLang="en-US" dirty="0">
                <a:solidFill>
                  <a:schemeClr val="tx1"/>
                </a:solidFill>
                <a:latin typeface="微软雅黑" panose="020B0503020204020204" pitchFamily="34" charset="-122"/>
                <a:ea typeface="微软雅黑" panose="020B0503020204020204" pitchFamily="34" charset="-122"/>
              </a:rPr>
              <a:t>自 </a:t>
            </a:r>
            <a:r>
              <a:rPr lang="en-US" altLang="zh-CN" dirty="0">
                <a:solidFill>
                  <a:schemeClr val="tx1"/>
                </a:solidFill>
                <a:latin typeface="微软雅黑" panose="020B0503020204020204" pitchFamily="34" charset="-122"/>
                <a:ea typeface="微软雅黑" panose="020B0503020204020204" pitchFamily="34" charset="-122"/>
              </a:rPr>
              <a:t>Illuminate\Database\Eloquent\Model</a:t>
            </a:r>
            <a:r>
              <a:rPr lang="zh-CN" altLang="en-US" dirty="0">
                <a:solidFill>
                  <a:schemeClr val="tx1"/>
                </a:solidFill>
                <a:latin typeface="微软雅黑" panose="020B0503020204020204" pitchFamily="34" charset="-122"/>
                <a:ea typeface="微软雅黑" panose="020B0503020204020204" pitchFamily="34" charset="-122"/>
              </a:rPr>
              <a:t>类，可以放在 </a:t>
            </a:r>
            <a:r>
              <a:rPr lang="en-US" altLang="zh-CN" b="1" dirty="0">
                <a:solidFill>
                  <a:srgbClr val="C00000"/>
                </a:solidFill>
                <a:latin typeface="微软雅黑" panose="020B0503020204020204" pitchFamily="34" charset="-122"/>
                <a:ea typeface="微软雅黑" panose="020B0503020204020204" pitchFamily="34" charset="-122"/>
              </a:rPr>
              <a:t>App </a:t>
            </a:r>
            <a:r>
              <a:rPr lang="zh-CN" altLang="en-US" b="1" dirty="0">
                <a:solidFill>
                  <a:srgbClr val="C00000"/>
                </a:solidFill>
                <a:latin typeface="微软雅黑" panose="020B0503020204020204" pitchFamily="34" charset="-122"/>
                <a:ea typeface="微软雅黑" panose="020B0503020204020204" pitchFamily="34" charset="-122"/>
              </a:rPr>
              <a:t>目录下的任意目录</a:t>
            </a:r>
            <a:r>
              <a:rPr lang="zh-CN" altLang="en-US" dirty="0">
                <a:solidFill>
                  <a:schemeClr val="tx1"/>
                </a:solidFill>
                <a:latin typeface="微软雅黑" panose="020B0503020204020204" pitchFamily="34" charset="-122"/>
                <a:ea typeface="微软雅黑" panose="020B0503020204020204" pitchFamily="34" charset="-122"/>
              </a:rPr>
              <a:t>中。</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3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模型文件可以位于 </a:t>
            </a:r>
            <a:r>
              <a:rPr lang="en-US" altLang="zh-CN" dirty="0" smtClean="0">
                <a:solidFill>
                  <a:schemeClr val="tx1"/>
                </a:solidFill>
                <a:latin typeface="微软雅黑" panose="020B0503020204020204" pitchFamily="34" charset="-122"/>
                <a:ea typeface="微软雅黑" panose="020B0503020204020204" pitchFamily="34" charset="-122"/>
              </a:rPr>
              <a:t>App</a:t>
            </a:r>
            <a:r>
              <a:rPr lang="zh-CN" altLang="en-US" dirty="0" smtClean="0">
                <a:solidFill>
                  <a:schemeClr val="tx1"/>
                </a:solidFill>
                <a:latin typeface="微软雅黑" panose="020B0503020204020204" pitchFamily="34" charset="-122"/>
                <a:ea typeface="微软雅黑" panose="020B0503020204020204" pitchFamily="34" charset="-122"/>
              </a:rPr>
              <a:t>目录下，也可以位于其任意子目录下，只要 </a:t>
            </a:r>
            <a:r>
              <a:rPr lang="en-US" altLang="zh-CN" dirty="0" smtClean="0">
                <a:solidFill>
                  <a:schemeClr val="tx1"/>
                </a:solidFill>
                <a:latin typeface="微软雅黑" panose="020B0503020204020204" pitchFamily="34" charset="-122"/>
                <a:ea typeface="微软雅黑" panose="020B0503020204020204" pitchFamily="34" charset="-122"/>
              </a:rPr>
              <a:t>Composer </a:t>
            </a:r>
            <a:r>
              <a:rPr lang="zh-CN" altLang="en-US" dirty="0" smtClean="0">
                <a:solidFill>
                  <a:schemeClr val="tx1"/>
                </a:solidFill>
                <a:latin typeface="微软雅黑" panose="020B0503020204020204" pitchFamily="34" charset="-122"/>
                <a:ea typeface="微软雅黑" panose="020B0503020204020204" pitchFamily="34" charset="-122"/>
              </a:rPr>
              <a:t>能够自动加载即可。</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3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使用</a:t>
            </a:r>
            <a:r>
              <a:rPr lang="en-US" altLang="zh-CN" dirty="0" smtClean="0">
                <a:solidFill>
                  <a:schemeClr val="tx1"/>
                </a:solidFill>
                <a:latin typeface="微软雅黑" panose="020B0503020204020204" pitchFamily="34" charset="-122"/>
                <a:ea typeface="微软雅黑" panose="020B0503020204020204" pitchFamily="34" charset="-122"/>
              </a:rPr>
              <a:t>Artisan</a:t>
            </a:r>
            <a:r>
              <a:rPr lang="zh-CN" altLang="en-US" dirty="0" smtClean="0">
                <a:solidFill>
                  <a:schemeClr val="tx1"/>
                </a:solidFill>
                <a:latin typeface="微软雅黑" panose="020B0503020204020204" pitchFamily="34" charset="-122"/>
                <a:ea typeface="微软雅黑" panose="020B0503020204020204" pitchFamily="34" charset="-122"/>
              </a:rPr>
              <a:t>命令创建模型类：</a:t>
            </a:r>
            <a:r>
              <a:rPr lang="en-US" altLang="zh-CN" dirty="0" err="1" smtClean="0">
                <a:solidFill>
                  <a:schemeClr val="tx1"/>
                </a:solidFill>
                <a:latin typeface="微软雅黑" panose="020B0503020204020204" pitchFamily="34" charset="-122"/>
                <a:ea typeface="微软雅黑" panose="020B0503020204020204" pitchFamily="34" charset="-122"/>
              </a:rPr>
              <a:t>php</a:t>
            </a:r>
            <a:r>
              <a:rPr lang="en-US" altLang="zh-CN" dirty="0" smtClean="0">
                <a:solidFill>
                  <a:schemeClr val="tx1"/>
                </a:solidFill>
                <a:latin typeface="微软雅黑" panose="020B0503020204020204" pitchFamily="34" charset="-122"/>
                <a:ea typeface="微软雅黑" panose="020B0503020204020204" pitchFamily="34" charset="-122"/>
              </a:rPr>
              <a:t> artisan </a:t>
            </a:r>
            <a:r>
              <a:rPr lang="en-US" altLang="zh-CN" b="1" dirty="0" err="1" smtClean="0">
                <a:solidFill>
                  <a:srgbClr val="C00000"/>
                </a:solidFill>
                <a:latin typeface="微软雅黑" panose="020B0503020204020204" pitchFamily="34" charset="-122"/>
                <a:ea typeface="微软雅黑" panose="020B0503020204020204" pitchFamily="34" charset="-122"/>
              </a:rPr>
              <a:t>make:model</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模型类名</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50000"/>
              </a:lnSpc>
              <a:buFont typeface="Arial" panose="020B0604020202020204" pitchFamily="34" charset="0"/>
              <a:buChar char="•"/>
            </a:pPr>
            <a:r>
              <a:rPr lang="zh-CN" altLang="en-US" sz="1800" dirty="0" smtClean="0">
                <a:solidFill>
                  <a:schemeClr val="tx1"/>
                </a:solidFill>
                <a:latin typeface="微软雅黑" panose="020B0503020204020204" pitchFamily="34" charset="-122"/>
                <a:ea typeface="微软雅黑" panose="020B0503020204020204" pitchFamily="34" charset="-122"/>
              </a:rPr>
              <a:t>附加参数 </a:t>
            </a:r>
            <a:r>
              <a:rPr lang="en-US" altLang="zh-CN" sz="1800" dirty="0" smtClean="0">
                <a:solidFill>
                  <a:schemeClr val="tx1"/>
                </a:solidFill>
                <a:latin typeface="微软雅黑" panose="020B0503020204020204" pitchFamily="34" charset="-122"/>
                <a:ea typeface="微软雅黑" panose="020B0503020204020204" pitchFamily="34" charset="-122"/>
              </a:rPr>
              <a:t>--migration</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-m</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--controller</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-c</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--resource</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-r</a:t>
            </a:r>
            <a:r>
              <a:rPr lang="zh-CN" altLang="en-US" sz="1800" dirty="0" smtClean="0">
                <a:solidFill>
                  <a:schemeClr val="tx1"/>
                </a:solidFill>
                <a:latin typeface="微软雅黑" panose="020B0503020204020204" pitchFamily="34" charset="-122"/>
                <a:ea typeface="微软雅黑" panose="020B0503020204020204" pitchFamily="34" charset="-122"/>
              </a:rPr>
              <a:t>）</a:t>
            </a: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748305" y="5416761"/>
            <a:ext cx="8133248" cy="1222578"/>
          </a:xfrm>
          <a:prstGeom prst="rect">
            <a:avLst/>
          </a:prstGeom>
        </p:spPr>
      </p:pic>
    </p:spTree>
    <p:extLst>
      <p:ext uri="{BB962C8B-B14F-4D97-AF65-F5344CB8AC3E}">
        <p14:creationId xmlns:p14="http://schemas.microsoft.com/office/powerpoint/2010/main" val="2233167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Eloquent</a:t>
            </a:r>
            <a:r>
              <a:rPr lang="zh-CN" altLang="en-US" dirty="0" smtClean="0"/>
              <a:t>模型约定</a:t>
            </a:r>
            <a:endParaRPr lang="zh-CN" altLang="en-US" dirty="0"/>
          </a:p>
        </p:txBody>
      </p:sp>
      <p:sp>
        <p:nvSpPr>
          <p:cNvPr id="5" name="矩形 3"/>
          <p:cNvSpPr>
            <a:spLocks noChangeArrowheads="1"/>
          </p:cNvSpPr>
          <p:nvPr/>
        </p:nvSpPr>
        <p:spPr bwMode="auto">
          <a:xfrm>
            <a:off x="294769" y="1546915"/>
            <a:ext cx="8279388"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3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Eloquent</a:t>
            </a:r>
            <a:r>
              <a:rPr lang="zh-CN" altLang="en-US" dirty="0" smtClean="0">
                <a:solidFill>
                  <a:schemeClr val="tx1"/>
                </a:solidFill>
                <a:latin typeface="微软雅黑" panose="020B0503020204020204" pitchFamily="34" charset="-122"/>
                <a:ea typeface="微软雅黑" panose="020B0503020204020204" pitchFamily="34" charset="-122"/>
              </a:rPr>
              <a:t>模型类中可以添加几个重要属性：</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30000"/>
              </a:lnSpc>
              <a:buFont typeface="Wingdings"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$table </a:t>
            </a:r>
            <a:r>
              <a:rPr lang="zh-CN" altLang="en-US" dirty="0" smtClean="0">
                <a:solidFill>
                  <a:schemeClr val="tx1"/>
                </a:solidFill>
                <a:latin typeface="微软雅黑" panose="020B0503020204020204" pitchFamily="34" charset="-122"/>
                <a:ea typeface="微软雅黑" panose="020B0503020204020204" pitchFamily="34" charset="-122"/>
              </a:rPr>
              <a:t>属性：指明当前模型类操作的数据表名称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30000"/>
              </a:lnSpc>
              <a:buFont typeface="Arial" panose="020B0604020202020204" pitchFamily="34" charset="0"/>
              <a:buChar char="•"/>
            </a:pPr>
            <a:r>
              <a:rPr lang="zh-CN" altLang="en-US" sz="1800" dirty="0" smtClean="0">
                <a:solidFill>
                  <a:schemeClr val="tx1"/>
                </a:solidFill>
                <a:latin typeface="微软雅黑" panose="020B0503020204020204" pitchFamily="34" charset="-122"/>
                <a:ea typeface="微软雅黑" panose="020B0503020204020204" pitchFamily="34" charset="-122"/>
              </a:rPr>
              <a:t>若未指定该属性，则使用 </a:t>
            </a:r>
            <a:r>
              <a:rPr lang="zh-CN" altLang="en-US" sz="1800" b="1" dirty="0" smtClean="0">
                <a:solidFill>
                  <a:srgbClr val="C00000"/>
                </a:solidFill>
                <a:latin typeface="微软雅黑" panose="020B0503020204020204" pitchFamily="34" charset="-122"/>
                <a:ea typeface="微软雅黑" panose="020B0503020204020204" pitchFamily="34" charset="-122"/>
              </a:rPr>
              <a:t>模型类名 </a:t>
            </a:r>
            <a:r>
              <a:rPr lang="en-US" altLang="zh-CN" sz="1800" b="1" dirty="0" smtClean="0">
                <a:solidFill>
                  <a:srgbClr val="C00000"/>
                </a:solidFill>
                <a:latin typeface="微软雅黑" panose="020B0503020204020204" pitchFamily="34" charset="-122"/>
                <a:ea typeface="微软雅黑" panose="020B0503020204020204" pitchFamily="34" charset="-122"/>
              </a:rPr>
              <a:t>+ s </a:t>
            </a:r>
            <a:r>
              <a:rPr lang="zh-CN" altLang="en-US" sz="1800" dirty="0" smtClean="0">
                <a:solidFill>
                  <a:schemeClr val="tx1"/>
                </a:solidFill>
                <a:latin typeface="微软雅黑" panose="020B0503020204020204" pitchFamily="34" charset="-122"/>
                <a:ea typeface="微软雅黑" panose="020B0503020204020204" pitchFamily="34" charset="-122"/>
              </a:rPr>
              <a:t>形式表示数据表名</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30000"/>
              </a:lnSpc>
              <a:buFont typeface="Wingdings"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primaryKey</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属性：指明当前数据表的主键名称，默认为 </a:t>
            </a:r>
            <a:r>
              <a:rPr lang="en-US" altLang="zh-CN" dirty="0" smtClean="0">
                <a:solidFill>
                  <a:schemeClr val="tx1"/>
                </a:solidFill>
                <a:latin typeface="微软雅黑" panose="020B0503020204020204" pitchFamily="34" charset="-122"/>
                <a:ea typeface="微软雅黑" panose="020B0503020204020204" pitchFamily="34" charset="-122"/>
              </a:rPr>
              <a:t>id </a:t>
            </a:r>
          </a:p>
          <a:p>
            <a:pPr marL="342900" indent="-342900" eaLnBrk="1" hangingPunct="1">
              <a:lnSpc>
                <a:spcPct val="130000"/>
              </a:lnSpc>
              <a:buFont typeface="Wingdings"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incrementing </a:t>
            </a:r>
            <a:r>
              <a:rPr lang="zh-CN" altLang="en-US" dirty="0" smtClean="0">
                <a:solidFill>
                  <a:schemeClr val="tx1"/>
                </a:solidFill>
                <a:latin typeface="微软雅黑" panose="020B0503020204020204" pitchFamily="34" charset="-122"/>
                <a:ea typeface="微软雅黑" panose="020B0503020204020204" pitchFamily="34" charset="-122"/>
              </a:rPr>
              <a:t>属性：主键字段是否为自增类型，默认为 </a:t>
            </a:r>
            <a:r>
              <a:rPr lang="en-US" altLang="zh-CN" dirty="0" smtClean="0">
                <a:solidFill>
                  <a:schemeClr val="tx1"/>
                </a:solidFill>
                <a:latin typeface="微软雅黑" panose="020B0503020204020204" pitchFamily="34" charset="-122"/>
                <a:ea typeface="微软雅黑" panose="020B0503020204020204" pitchFamily="34" charset="-122"/>
              </a:rPr>
              <a:t>true</a:t>
            </a:r>
          </a:p>
          <a:p>
            <a:pPr marL="342900" indent="-342900" eaLnBrk="1" hangingPunct="1">
              <a:lnSpc>
                <a:spcPct val="130000"/>
              </a:lnSpc>
              <a:buFont typeface="Wingdings"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$timestamps </a:t>
            </a:r>
            <a:r>
              <a:rPr lang="zh-CN" altLang="en-US" dirty="0" smtClean="0">
                <a:solidFill>
                  <a:schemeClr val="tx1"/>
                </a:solidFill>
                <a:latin typeface="微软雅黑" panose="020B0503020204020204" pitchFamily="34" charset="-122"/>
                <a:ea typeface="微软雅黑" panose="020B0503020204020204" pitchFamily="34" charset="-122"/>
              </a:rPr>
              <a:t>属性：模型类是否自动修饰 </a:t>
            </a:r>
            <a:r>
              <a:rPr lang="en-US" altLang="zh-CN" dirty="0" err="1" smtClean="0">
                <a:solidFill>
                  <a:schemeClr val="tx1"/>
                </a:solidFill>
                <a:latin typeface="微软雅黑" panose="020B0503020204020204" pitchFamily="34" charset="-122"/>
                <a:ea typeface="微软雅黑" panose="020B0503020204020204" pitchFamily="34" charset="-122"/>
              </a:rPr>
              <a:t>created_at</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和 </a:t>
            </a:r>
            <a:r>
              <a:rPr lang="en-US" altLang="zh-CN" dirty="0" err="1" smtClean="0">
                <a:solidFill>
                  <a:schemeClr val="tx1"/>
                </a:solidFill>
                <a:latin typeface="微软雅黑" panose="020B0503020204020204" pitchFamily="34" charset="-122"/>
                <a:ea typeface="微软雅黑" panose="020B0503020204020204" pitchFamily="34" charset="-122"/>
              </a:rPr>
              <a:t>updated_at</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字段</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30000"/>
              </a:lnSpc>
              <a:buFont typeface="Arial" panose="020B0604020202020204" pitchFamily="34" charset="0"/>
              <a:buChar char="•"/>
            </a:pPr>
            <a:r>
              <a:rPr lang="zh-CN" altLang="en-US" sz="1800" dirty="0" smtClean="0">
                <a:solidFill>
                  <a:schemeClr val="tx1"/>
                </a:solidFill>
                <a:latin typeface="微软雅黑" panose="020B0503020204020204" pitchFamily="34" charset="-122"/>
                <a:ea typeface="微软雅黑" panose="020B0503020204020204" pitchFamily="34" charset="-122"/>
              </a:rPr>
              <a:t>在数据库迁移中，使用 </a:t>
            </a:r>
            <a:r>
              <a:rPr lang="en-US" altLang="zh-CN" sz="1800" dirty="0" smtClean="0">
                <a:solidFill>
                  <a:srgbClr val="C00000"/>
                </a:solidFill>
                <a:latin typeface="微软雅黑" panose="020B0503020204020204" pitchFamily="34" charset="-122"/>
                <a:ea typeface="微软雅黑" panose="020B0503020204020204" pitchFamily="34" charset="-122"/>
              </a:rPr>
              <a:t>$table-&gt;timestamps( ); </a:t>
            </a:r>
            <a:r>
              <a:rPr lang="zh-CN" altLang="en-US" sz="1800" dirty="0" smtClean="0">
                <a:solidFill>
                  <a:schemeClr val="tx1"/>
                </a:solidFill>
                <a:latin typeface="微软雅黑" panose="020B0503020204020204" pitchFamily="34" charset="-122"/>
                <a:ea typeface="微软雅黑" panose="020B0503020204020204" pitchFamily="34" charset="-122"/>
              </a:rPr>
              <a:t>自动添加这两个字段</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30000"/>
              </a:lnSpc>
              <a:buFont typeface="Wingdings"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$dates </a:t>
            </a:r>
            <a:r>
              <a:rPr lang="zh-CN" altLang="en-US" dirty="0" smtClean="0">
                <a:solidFill>
                  <a:schemeClr val="tx1"/>
                </a:solidFill>
                <a:latin typeface="微软雅黑" panose="020B0503020204020204" pitchFamily="34" charset="-122"/>
                <a:ea typeface="微软雅黑" panose="020B0503020204020204" pitchFamily="34" charset="-122"/>
              </a:rPr>
              <a:t>属性：数据表结构变异字段数组（软删除）</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30000"/>
              </a:lnSpc>
              <a:buFont typeface="Arial" panose="020B0604020202020204" pitchFamily="34" charset="0"/>
              <a:buChar char="•"/>
            </a:pPr>
            <a:r>
              <a:rPr lang="zh-CN" altLang="en-US" sz="1800" dirty="0" smtClean="0">
                <a:solidFill>
                  <a:schemeClr val="tx1"/>
                </a:solidFill>
                <a:latin typeface="微软雅黑" panose="020B0503020204020204" pitchFamily="34" charset="-122"/>
                <a:ea typeface="微软雅黑" panose="020B0503020204020204" pitchFamily="34" charset="-122"/>
              </a:rPr>
              <a:t>使用软删除时，在迁移表结构中，使用 </a:t>
            </a:r>
            <a:r>
              <a:rPr lang="en-US" altLang="zh-CN" sz="1800" dirty="0">
                <a:solidFill>
                  <a:srgbClr val="C00000"/>
                </a:solidFill>
                <a:latin typeface="微软雅黑" panose="020B0503020204020204" pitchFamily="34" charset="-122"/>
                <a:ea typeface="微软雅黑" panose="020B0503020204020204" pitchFamily="34" charset="-122"/>
              </a:rPr>
              <a:t>$table-&gt;</a:t>
            </a:r>
            <a:r>
              <a:rPr lang="en-US" altLang="zh-CN" sz="1800" dirty="0" err="1">
                <a:solidFill>
                  <a:srgbClr val="C00000"/>
                </a:solidFill>
                <a:latin typeface="微软雅黑" panose="020B0503020204020204" pitchFamily="34" charset="-122"/>
                <a:ea typeface="微软雅黑" panose="020B0503020204020204" pitchFamily="34" charset="-122"/>
              </a:rPr>
              <a:t>softDeletes</a:t>
            </a:r>
            <a:r>
              <a:rPr lang="en-US" altLang="zh-CN" sz="1800" dirty="0" smtClean="0">
                <a:solidFill>
                  <a:srgbClr val="C00000"/>
                </a:solidFill>
                <a:latin typeface="微软雅黑" panose="020B0503020204020204" pitchFamily="34" charset="-122"/>
                <a:ea typeface="微软雅黑" panose="020B0503020204020204" pitchFamily="34" charset="-122"/>
              </a:rPr>
              <a:t>( ); </a:t>
            </a:r>
            <a:r>
              <a:rPr lang="zh-CN" altLang="en-US" sz="1800" dirty="0" smtClean="0">
                <a:solidFill>
                  <a:schemeClr val="tx1"/>
                </a:solidFill>
                <a:latin typeface="微软雅黑" panose="020B0503020204020204" pitchFamily="34" charset="-122"/>
                <a:ea typeface="微软雅黑" panose="020B0503020204020204" pitchFamily="34" charset="-122"/>
              </a:rPr>
              <a:t>添加 </a:t>
            </a:r>
            <a:r>
              <a:rPr lang="en-US" altLang="zh-CN" sz="1800" dirty="0" err="1" smtClean="0">
                <a:solidFill>
                  <a:schemeClr val="tx1"/>
                </a:solidFill>
                <a:latin typeface="微软雅黑" panose="020B0503020204020204" pitchFamily="34" charset="-122"/>
                <a:ea typeface="微软雅黑" panose="020B0503020204020204" pitchFamily="34" charset="-122"/>
              </a:rPr>
              <a:t>deleted_at</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字段</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30000"/>
              </a:lnSpc>
              <a:buFont typeface="Arial" panose="020B0604020202020204" pitchFamily="34" charset="0"/>
              <a:buChar char="•"/>
            </a:pPr>
            <a:r>
              <a:rPr lang="zh-CN" altLang="en-US" sz="1800" dirty="0">
                <a:solidFill>
                  <a:schemeClr val="tx1"/>
                </a:solidFill>
                <a:latin typeface="微软雅黑" panose="020B0503020204020204" pitchFamily="34" charset="-122"/>
                <a:ea typeface="微软雅黑" panose="020B0503020204020204" pitchFamily="34" charset="-122"/>
              </a:rPr>
              <a:t>判断给定模型实例是否被软删除，可以使用</a:t>
            </a:r>
            <a:r>
              <a:rPr lang="en-US" altLang="zh-CN" sz="1800" dirty="0">
                <a:solidFill>
                  <a:srgbClr val="C00000"/>
                </a:solidFill>
                <a:latin typeface="微软雅黑" panose="020B0503020204020204" pitchFamily="34" charset="-122"/>
                <a:ea typeface="微软雅黑" panose="020B0503020204020204" pitchFamily="34" charset="-122"/>
              </a:rPr>
              <a:t>trashed</a:t>
            </a:r>
            <a:r>
              <a:rPr lang="zh-CN" altLang="en-US" sz="1800" dirty="0">
                <a:solidFill>
                  <a:schemeClr val="tx1"/>
                </a:solidFill>
                <a:latin typeface="微软雅黑" panose="020B0503020204020204" pitchFamily="34" charset="-122"/>
                <a:ea typeface="微软雅黑" panose="020B0503020204020204" pitchFamily="34" charset="-122"/>
              </a:rPr>
              <a:t>方法</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3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其它属性：</a:t>
            </a:r>
            <a:r>
              <a:rPr lang="en-US" altLang="zh-CN" dirty="0" smtClean="0">
                <a:solidFill>
                  <a:schemeClr val="tx1"/>
                </a:solidFill>
                <a:latin typeface="微软雅黑" panose="020B0503020204020204" pitchFamily="34" charset="-122"/>
                <a:ea typeface="微软雅黑" panose="020B0503020204020204" pitchFamily="34" charset="-122"/>
              </a:rPr>
              <a:t>Illuminate\Database\Eloquent\Model </a:t>
            </a:r>
            <a:r>
              <a:rPr lang="zh-CN" altLang="en-US" dirty="0" smtClean="0">
                <a:solidFill>
                  <a:schemeClr val="tx1"/>
                </a:solidFill>
                <a:latin typeface="微软雅黑" panose="020B0503020204020204" pitchFamily="34" charset="-122"/>
                <a:ea typeface="微软雅黑" panose="020B0503020204020204" pitchFamily="34" charset="-122"/>
              </a:rPr>
              <a:t>类源代码</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766407" y="1758902"/>
            <a:ext cx="4200306" cy="2190971"/>
          </a:xfrm>
          <a:prstGeom prst="rect">
            <a:avLst/>
          </a:prstGeom>
        </p:spPr>
      </p:pic>
    </p:spTree>
    <p:extLst>
      <p:ext uri="{BB962C8B-B14F-4D97-AF65-F5344CB8AC3E}">
        <p14:creationId xmlns:p14="http://schemas.microsoft.com/office/powerpoint/2010/main" val="2731538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Eloquent</a:t>
            </a:r>
            <a:r>
              <a:rPr lang="zh-CN" altLang="en-US" dirty="0" smtClean="0"/>
              <a:t>读取数据</a:t>
            </a:r>
            <a:endParaRPr lang="zh-CN" altLang="en-US" dirty="0"/>
          </a:p>
        </p:txBody>
      </p:sp>
      <p:sp>
        <p:nvSpPr>
          <p:cNvPr id="5" name="矩形 3"/>
          <p:cNvSpPr>
            <a:spLocks noChangeArrowheads="1"/>
          </p:cNvSpPr>
          <p:nvPr/>
        </p:nvSpPr>
        <p:spPr bwMode="auto">
          <a:xfrm>
            <a:off x="917622" y="1639680"/>
            <a:ext cx="5802308"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Eloquent</a:t>
            </a:r>
            <a:r>
              <a:rPr lang="zh-CN" altLang="en-US" dirty="0" smtClean="0">
                <a:solidFill>
                  <a:schemeClr val="tx1"/>
                </a:solidFill>
                <a:latin typeface="微软雅黑" panose="020B0503020204020204" pitchFamily="34" charset="-122"/>
                <a:ea typeface="微软雅黑" panose="020B0503020204020204" pitchFamily="34" charset="-122"/>
              </a:rPr>
              <a:t>使用方式：</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b="1" dirty="0" smtClean="0">
                <a:solidFill>
                  <a:srgbClr val="C00000"/>
                </a:solidFill>
                <a:latin typeface="微软雅黑" panose="020B0503020204020204" pitchFamily="34" charset="-122"/>
                <a:ea typeface="微软雅黑" panose="020B0503020204020204" pitchFamily="34" charset="-122"/>
              </a:rPr>
              <a:t>静态</a:t>
            </a:r>
            <a:r>
              <a:rPr lang="zh-CN" altLang="en-US" sz="1800" dirty="0" smtClean="0">
                <a:solidFill>
                  <a:schemeClr val="tx1"/>
                </a:solidFill>
                <a:latin typeface="微软雅黑" panose="020B0503020204020204" pitchFamily="34" charset="-122"/>
                <a:ea typeface="微软雅黑" panose="020B0503020204020204" pitchFamily="34" charset="-122"/>
              </a:rPr>
              <a:t>形式：      类名</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solidFill>
                  <a:schemeClr val="tx1"/>
                </a:solidFill>
                <a:latin typeface="微软雅黑" panose="020B0503020204020204" pitchFamily="34" charset="-122"/>
                <a:ea typeface="微软雅黑" panose="020B0503020204020204" pitchFamily="34" charset="-122"/>
              </a:rPr>
              <a:t>方法名</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b="1" dirty="0" smtClean="0">
                <a:solidFill>
                  <a:srgbClr val="C00000"/>
                </a:solidFill>
                <a:latin typeface="微软雅黑" panose="020B0503020204020204" pitchFamily="34" charset="-122"/>
                <a:ea typeface="微软雅黑" panose="020B0503020204020204" pitchFamily="34" charset="-122"/>
              </a:rPr>
              <a:t>对象</a:t>
            </a:r>
            <a:r>
              <a:rPr lang="zh-CN" altLang="en-US" sz="1800" dirty="0" smtClean="0">
                <a:solidFill>
                  <a:schemeClr val="tx1"/>
                </a:solidFill>
                <a:latin typeface="微软雅黑" panose="020B0503020204020204" pitchFamily="34" charset="-122"/>
                <a:ea typeface="微软雅黑" panose="020B0503020204020204" pitchFamily="34" charset="-122"/>
              </a:rPr>
              <a:t>形式：      对象名</a:t>
            </a:r>
            <a:r>
              <a:rPr lang="en-US" altLang="zh-CN" sz="1800" dirty="0" smtClean="0">
                <a:solidFill>
                  <a:schemeClr val="tx1"/>
                </a:solidFill>
                <a:latin typeface="微软雅黑" panose="020B0503020204020204" pitchFamily="34" charset="-122"/>
                <a:ea typeface="微软雅黑" panose="020B0503020204020204" pitchFamily="34" charset="-122"/>
              </a:rPr>
              <a:t>-&gt;</a:t>
            </a:r>
            <a:r>
              <a:rPr lang="zh-CN" altLang="en-US" sz="1800" dirty="0" smtClean="0">
                <a:solidFill>
                  <a:schemeClr val="tx1"/>
                </a:solidFill>
                <a:latin typeface="微软雅黑" panose="020B0503020204020204" pitchFamily="34" charset="-122"/>
                <a:ea typeface="微软雅黑" panose="020B0503020204020204" pitchFamily="34" charset="-122"/>
              </a:rPr>
              <a:t>方法名</a:t>
            </a:r>
            <a:r>
              <a:rPr lang="en-US" altLang="zh-CN" sz="1800" dirty="0" smtClean="0">
                <a:solidFill>
                  <a:schemeClr val="tx1"/>
                </a:solidFill>
                <a:latin typeface="微软雅黑" panose="020B0503020204020204" pitchFamily="34" charset="-122"/>
                <a:ea typeface="微软雅黑" panose="020B0503020204020204" pitchFamily="34" charset="-122"/>
              </a:rPr>
              <a:t>( )</a:t>
            </a: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获取多条记录：</a:t>
            </a:r>
            <a:r>
              <a:rPr lang="en-US" altLang="zh-CN" b="1" dirty="0" smtClean="0">
                <a:solidFill>
                  <a:srgbClr val="C00000"/>
                </a:solidFill>
                <a:latin typeface="微软雅黑" panose="020B0503020204020204" pitchFamily="34" charset="-122"/>
                <a:ea typeface="微软雅黑" panose="020B0503020204020204" pitchFamily="34" charset="-122"/>
              </a:rPr>
              <a:t>all( )</a:t>
            </a:r>
            <a:r>
              <a:rPr lang="zh-CN" altLang="en-US" b="1" dirty="0" smtClean="0">
                <a:solidFill>
                  <a:srgbClr val="C00000"/>
                </a:solidFill>
                <a:latin typeface="微软雅黑" panose="020B0503020204020204" pitchFamily="34" charset="-122"/>
                <a:ea typeface="微软雅黑" panose="020B0503020204020204" pitchFamily="34" charset="-122"/>
              </a:rPr>
              <a:t>、</a:t>
            </a:r>
            <a:r>
              <a:rPr lang="en-US" altLang="zh-CN" b="1" dirty="0" smtClean="0">
                <a:solidFill>
                  <a:srgbClr val="C00000"/>
                </a:solidFill>
                <a:latin typeface="微软雅黑" panose="020B0503020204020204" pitchFamily="34" charset="-122"/>
                <a:ea typeface="微软雅黑" panose="020B0503020204020204" pitchFamily="34" charset="-122"/>
              </a:rPr>
              <a:t>get( )</a:t>
            </a:r>
            <a:r>
              <a:rPr lang="zh-CN" altLang="en-US" b="1" dirty="0" smtClean="0">
                <a:solidFill>
                  <a:srgbClr val="C00000"/>
                </a:solidFill>
                <a:latin typeface="微软雅黑" panose="020B0503020204020204" pitchFamily="34" charset="-122"/>
                <a:ea typeface="微软雅黑" panose="020B0503020204020204" pitchFamily="34" charset="-122"/>
              </a:rPr>
              <a:t>、</a:t>
            </a:r>
            <a:r>
              <a:rPr lang="en-US" altLang="zh-CN" b="1" dirty="0" smtClean="0">
                <a:solidFill>
                  <a:srgbClr val="C00000"/>
                </a:solidFill>
                <a:latin typeface="微软雅黑" panose="020B0503020204020204" pitchFamily="34" charset="-122"/>
                <a:ea typeface="微软雅黑" panose="020B0503020204020204" pitchFamily="34" charset="-122"/>
              </a:rPr>
              <a:t>find( </a:t>
            </a:r>
            <a:r>
              <a:rPr lang="zh-CN" altLang="en-US" b="1" dirty="0" smtClean="0">
                <a:solidFill>
                  <a:srgbClr val="C00000"/>
                </a:solidFill>
                <a:latin typeface="微软雅黑" panose="020B0503020204020204" pitchFamily="34" charset="-122"/>
                <a:ea typeface="微软雅黑" panose="020B0503020204020204" pitchFamily="34" charset="-122"/>
              </a:rPr>
              <a:t>主键数组 </a:t>
            </a:r>
            <a:r>
              <a:rPr lang="en-US" altLang="zh-CN" b="1" dirty="0" smtClean="0">
                <a:solidFill>
                  <a:srgbClr val="C00000"/>
                </a:solidFill>
                <a:latin typeface="微软雅黑" panose="020B0503020204020204" pitchFamily="34" charset="-122"/>
                <a:ea typeface="微软雅黑" panose="020B0503020204020204" pitchFamily="34" charset="-122"/>
              </a:rPr>
              <a:t>)</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返回结果为 </a:t>
            </a:r>
            <a:r>
              <a:rPr lang="en-US" altLang="zh-CN" dirty="0" smtClean="0">
                <a:solidFill>
                  <a:srgbClr val="C00000"/>
                </a:solidFill>
                <a:latin typeface="微软雅黑" panose="020B0503020204020204" pitchFamily="34" charset="-122"/>
                <a:ea typeface="微软雅黑" panose="020B0503020204020204" pitchFamily="34" charset="-122"/>
              </a:rPr>
              <a:t>Collection</a:t>
            </a:r>
            <a:r>
              <a:rPr lang="zh-CN" altLang="en-US" dirty="0" smtClean="0">
                <a:solidFill>
                  <a:srgbClr val="C00000"/>
                </a:solidFill>
                <a:latin typeface="微软雅黑" panose="020B0503020204020204" pitchFamily="34" charset="-122"/>
                <a:ea typeface="微软雅黑" panose="020B0503020204020204" pitchFamily="34" charset="-122"/>
              </a:rPr>
              <a:t>类型</a:t>
            </a:r>
            <a:r>
              <a:rPr lang="zh-CN" altLang="en-US" dirty="0" smtClean="0">
                <a:solidFill>
                  <a:schemeClr val="tx1"/>
                </a:solidFill>
                <a:latin typeface="微软雅黑" panose="020B0503020204020204" pitchFamily="34" charset="-122"/>
                <a:ea typeface="微软雅黑" panose="020B0503020204020204" pitchFamily="34" charset="-122"/>
              </a:rPr>
              <a:t>，可以使用 </a:t>
            </a:r>
            <a:r>
              <a:rPr lang="en-US" altLang="zh-CN" dirty="0" err="1" smtClean="0">
                <a:solidFill>
                  <a:schemeClr val="tx1"/>
                </a:solidFill>
                <a:latin typeface="微软雅黑" panose="020B0503020204020204" pitchFamily="34" charset="-122"/>
                <a:ea typeface="微软雅黑" panose="020B0503020204020204" pitchFamily="34" charset="-122"/>
              </a:rPr>
              <a:t>foreach</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遍历循环</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获取单条记录：</a:t>
            </a:r>
            <a:r>
              <a:rPr lang="en-US" altLang="zh-CN" b="1" dirty="0" smtClean="0">
                <a:solidFill>
                  <a:srgbClr val="C00000"/>
                </a:solidFill>
                <a:latin typeface="微软雅黑" panose="020B0503020204020204" pitchFamily="34" charset="-122"/>
                <a:ea typeface="微软雅黑" panose="020B0503020204020204" pitchFamily="34" charset="-122"/>
              </a:rPr>
              <a:t>find( </a:t>
            </a:r>
            <a:r>
              <a:rPr lang="zh-CN" altLang="en-US" b="1" dirty="0" smtClean="0">
                <a:solidFill>
                  <a:srgbClr val="C00000"/>
                </a:solidFill>
                <a:latin typeface="微软雅黑" panose="020B0503020204020204" pitchFamily="34" charset="-122"/>
                <a:ea typeface="微软雅黑" panose="020B0503020204020204" pitchFamily="34" charset="-122"/>
              </a:rPr>
              <a:t>主键 </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a:t>
            </a:r>
            <a:r>
              <a:rPr lang="en-US" altLang="zh-CN" b="1" dirty="0" smtClean="0">
                <a:solidFill>
                  <a:srgbClr val="C00000"/>
                </a:solidFill>
                <a:latin typeface="微软雅黑" panose="020B0503020204020204" pitchFamily="34" charset="-122"/>
                <a:ea typeface="微软雅黑" panose="020B0503020204020204" pitchFamily="34" charset="-122"/>
              </a:rPr>
              <a:t>first( )</a:t>
            </a: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获取字段值：</a:t>
            </a:r>
            <a:r>
              <a:rPr lang="en-US" altLang="zh-CN" dirty="0" smtClean="0">
                <a:solidFill>
                  <a:schemeClr val="tx1"/>
                </a:solidFill>
                <a:latin typeface="微软雅黑" panose="020B0503020204020204" pitchFamily="34" charset="-122"/>
                <a:ea typeface="微软雅黑" panose="020B0503020204020204" pitchFamily="34" charset="-122"/>
              </a:rPr>
              <a:t>value( )</a:t>
            </a: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获取聚合：</a:t>
            </a:r>
            <a:r>
              <a:rPr lang="en-US" altLang="zh-CN" dirty="0" smtClean="0">
                <a:solidFill>
                  <a:schemeClr val="tx1"/>
                </a:solidFill>
                <a:latin typeface="微软雅黑" panose="020B0503020204020204" pitchFamily="34" charset="-122"/>
                <a:ea typeface="微软雅黑" panose="020B0503020204020204" pitchFamily="34" charset="-122"/>
              </a:rPr>
              <a:t>count( )</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sum( )</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max( )</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min( )</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avg</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等</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6825947" y="1741440"/>
            <a:ext cx="5127514" cy="4745416"/>
          </a:xfrm>
          <a:prstGeom prst="rect">
            <a:avLst/>
          </a:prstGeom>
        </p:spPr>
      </p:pic>
    </p:spTree>
    <p:extLst>
      <p:ext uri="{BB962C8B-B14F-4D97-AF65-F5344CB8AC3E}">
        <p14:creationId xmlns:p14="http://schemas.microsoft.com/office/powerpoint/2010/main" val="2963986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8226378" cy="685800"/>
          </a:xfrm>
        </p:spPr>
        <p:txBody>
          <a:bodyPr/>
          <a:lstStyle/>
          <a:p>
            <a:r>
              <a:rPr lang="en-US" altLang="zh-CN" dirty="0" smtClean="0"/>
              <a:t>Eloquent</a:t>
            </a:r>
            <a:r>
              <a:rPr lang="zh-CN" altLang="en-US" dirty="0" smtClean="0"/>
              <a:t>增加数据</a:t>
            </a:r>
            <a:endParaRPr lang="zh-CN" altLang="en-US" dirty="0"/>
          </a:p>
        </p:txBody>
      </p:sp>
      <p:sp>
        <p:nvSpPr>
          <p:cNvPr id="5" name="矩形 3"/>
          <p:cNvSpPr>
            <a:spLocks noChangeArrowheads="1"/>
          </p:cNvSpPr>
          <p:nvPr/>
        </p:nvSpPr>
        <p:spPr bwMode="auto">
          <a:xfrm>
            <a:off x="1063395" y="1639788"/>
            <a:ext cx="7948083"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4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增加数据</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b="1" dirty="0" smtClean="0">
                <a:solidFill>
                  <a:srgbClr val="C00000"/>
                </a:solidFill>
                <a:latin typeface="微软雅黑" panose="020B0503020204020204" pitchFamily="34" charset="-122"/>
                <a:ea typeface="微软雅黑" panose="020B0503020204020204" pitchFamily="34" charset="-122"/>
              </a:rPr>
              <a:t>save</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方法：创建模型对象，直接为属性赋值，然后</a:t>
            </a:r>
            <a:r>
              <a:rPr lang="en-US" altLang="zh-CN" sz="1800" dirty="0" smtClean="0">
                <a:solidFill>
                  <a:schemeClr val="tx1"/>
                </a:solidFill>
                <a:latin typeface="微软雅黑" panose="020B0503020204020204" pitchFamily="34" charset="-122"/>
                <a:ea typeface="微软雅黑" panose="020B0503020204020204" pitchFamily="34" charset="-122"/>
              </a:rPr>
              <a:t>save</a:t>
            </a:r>
            <a:r>
              <a:rPr lang="zh-CN" altLang="en-US" sz="1800" dirty="0" smtClean="0">
                <a:solidFill>
                  <a:schemeClr val="tx1"/>
                </a:solidFill>
                <a:latin typeface="微软雅黑" panose="020B0503020204020204" pitchFamily="34" charset="-122"/>
                <a:ea typeface="微软雅黑" panose="020B0503020204020204" pitchFamily="34" charset="-122"/>
              </a:rPr>
              <a:t>即可</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b="1" dirty="0" smtClean="0">
                <a:solidFill>
                  <a:srgbClr val="C00000"/>
                </a:solidFill>
                <a:latin typeface="微软雅黑" panose="020B0503020204020204" pitchFamily="34" charset="-122"/>
                <a:ea typeface="微软雅黑" panose="020B0503020204020204" pitchFamily="34" charset="-122"/>
              </a:rPr>
              <a:t>insert</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方法：传入数组形式数据</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40000"/>
              </a:lnSpc>
              <a:buFont typeface="Arial" panose="020B0604020202020204" pitchFamily="34" charset="0"/>
              <a:buChar char="•"/>
            </a:pPr>
            <a:r>
              <a:rPr lang="zh-CN" altLang="en-US" sz="1800" dirty="0" smtClean="0">
                <a:solidFill>
                  <a:schemeClr val="tx1"/>
                </a:solidFill>
                <a:latin typeface="微软雅黑" panose="020B0503020204020204" pitchFamily="34" charset="-122"/>
                <a:ea typeface="微软雅黑" panose="020B0503020204020204" pitchFamily="34" charset="-122"/>
              </a:rPr>
              <a:t>注意，此方法</a:t>
            </a:r>
            <a:r>
              <a:rPr lang="zh-CN" altLang="en-US" sz="1800" dirty="0" smtClean="0">
                <a:solidFill>
                  <a:srgbClr val="C00000"/>
                </a:solidFill>
                <a:latin typeface="微软雅黑" panose="020B0503020204020204" pitchFamily="34" charset="-122"/>
                <a:ea typeface="微软雅黑" panose="020B0503020204020204" pitchFamily="34" charset="-122"/>
              </a:rPr>
              <a:t>不能自动生成 </a:t>
            </a:r>
            <a:r>
              <a:rPr lang="en-US" altLang="zh-CN" sz="1800" dirty="0" smtClean="0">
                <a:solidFill>
                  <a:srgbClr val="C00000"/>
                </a:solidFill>
                <a:latin typeface="微软雅黑" panose="020B0503020204020204" pitchFamily="34" charset="-122"/>
                <a:ea typeface="微软雅黑" panose="020B0503020204020204" pitchFamily="34" charset="-122"/>
              </a:rPr>
              <a:t>timestamps </a:t>
            </a:r>
            <a:r>
              <a:rPr lang="zh-CN" altLang="en-US" sz="1800" dirty="0" smtClean="0">
                <a:solidFill>
                  <a:schemeClr val="tx1"/>
                </a:solidFill>
                <a:latin typeface="微软雅黑" panose="020B0503020204020204" pitchFamily="34" charset="-122"/>
                <a:ea typeface="微软雅黑" panose="020B0503020204020204" pitchFamily="34" charset="-122"/>
              </a:rPr>
              <a:t>字段</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b="1" dirty="0" smtClean="0">
                <a:solidFill>
                  <a:srgbClr val="C00000"/>
                </a:solidFill>
                <a:latin typeface="微软雅黑" panose="020B0503020204020204" pitchFamily="34" charset="-122"/>
                <a:ea typeface="微软雅黑" panose="020B0503020204020204" pitchFamily="34" charset="-122"/>
              </a:rPr>
              <a:t>create</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方法：根据表单参数，生成模型对象，然后</a:t>
            </a:r>
            <a:r>
              <a:rPr lang="en-US" altLang="zh-CN" sz="1800" dirty="0" smtClean="0">
                <a:solidFill>
                  <a:schemeClr val="tx1"/>
                </a:solidFill>
                <a:latin typeface="微软雅黑" panose="020B0503020204020204" pitchFamily="34" charset="-122"/>
                <a:ea typeface="微软雅黑" panose="020B0503020204020204" pitchFamily="34" charset="-122"/>
              </a:rPr>
              <a:t>save</a:t>
            </a:r>
            <a:r>
              <a:rPr lang="zh-CN" altLang="en-US" sz="1800" dirty="0" smtClean="0">
                <a:solidFill>
                  <a:schemeClr val="tx1"/>
                </a:solidFill>
                <a:latin typeface="微软雅黑" panose="020B0503020204020204" pitchFamily="34" charset="-122"/>
                <a:ea typeface="微软雅黑" panose="020B0503020204020204" pitchFamily="34" charset="-122"/>
              </a:rPr>
              <a:t>即可</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40000"/>
              </a:lnSpc>
              <a:buFont typeface="Arial" panose="020B0604020202020204" pitchFamily="34" charset="0"/>
              <a:buChar char="•"/>
            </a:pPr>
            <a:r>
              <a:rPr lang="en-US" altLang="zh-CN" sz="1800" dirty="0" smtClean="0">
                <a:solidFill>
                  <a:schemeClr val="tx1"/>
                </a:solidFill>
                <a:latin typeface="微软雅黑" panose="020B0503020204020204" pitchFamily="34" charset="-122"/>
                <a:ea typeface="微软雅黑" panose="020B0503020204020204" pitchFamily="34" charset="-122"/>
              </a:rPr>
              <a:t>$fillable </a:t>
            </a:r>
            <a:r>
              <a:rPr lang="zh-CN" altLang="en-US" sz="1800" dirty="0" smtClean="0">
                <a:solidFill>
                  <a:schemeClr val="tx1"/>
                </a:solidFill>
                <a:latin typeface="微软雅黑" panose="020B0503020204020204" pitchFamily="34" charset="-122"/>
                <a:ea typeface="微软雅黑" panose="020B0503020204020204" pitchFamily="34" charset="-122"/>
              </a:rPr>
              <a:t>和 </a:t>
            </a:r>
            <a:r>
              <a:rPr lang="en-US" altLang="zh-CN" sz="1800" dirty="0" smtClean="0">
                <a:solidFill>
                  <a:schemeClr val="tx1"/>
                </a:solidFill>
                <a:latin typeface="微软雅黑" panose="020B0503020204020204" pitchFamily="34" charset="-122"/>
                <a:ea typeface="微软雅黑" panose="020B0503020204020204" pitchFamily="34" charset="-122"/>
              </a:rPr>
              <a:t>$guarded</a:t>
            </a:r>
            <a:r>
              <a:rPr lang="zh-CN" altLang="en-US" sz="1800" dirty="0" smtClean="0">
                <a:solidFill>
                  <a:schemeClr val="tx1"/>
                </a:solidFill>
                <a:latin typeface="微软雅黑" panose="020B0503020204020204" pitchFamily="34" charset="-122"/>
                <a:ea typeface="微软雅黑" panose="020B0503020204020204" pitchFamily="34" charset="-122"/>
              </a:rPr>
              <a:t>属性</a:t>
            </a: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17622" y="4102001"/>
            <a:ext cx="4860258" cy="1993953"/>
          </a:xfrm>
          <a:prstGeom prst="rect">
            <a:avLst/>
          </a:prstGeom>
        </p:spPr>
      </p:pic>
      <p:pic>
        <p:nvPicPr>
          <p:cNvPr id="3" name="图片 2"/>
          <p:cNvPicPr>
            <a:picLocks noChangeAspect="1"/>
          </p:cNvPicPr>
          <p:nvPr/>
        </p:nvPicPr>
        <p:blipFill>
          <a:blip r:embed="rId4"/>
          <a:stretch>
            <a:fillRect/>
          </a:stretch>
        </p:blipFill>
        <p:spPr>
          <a:xfrm>
            <a:off x="7856885" y="2945050"/>
            <a:ext cx="3699011" cy="3056822"/>
          </a:xfrm>
          <a:prstGeom prst="rect">
            <a:avLst/>
          </a:prstGeom>
        </p:spPr>
      </p:pic>
    </p:spTree>
    <p:extLst>
      <p:ext uri="{BB962C8B-B14F-4D97-AF65-F5344CB8AC3E}">
        <p14:creationId xmlns:p14="http://schemas.microsoft.com/office/powerpoint/2010/main" val="589603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8226378" cy="685800"/>
          </a:xfrm>
        </p:spPr>
        <p:txBody>
          <a:bodyPr/>
          <a:lstStyle/>
          <a:p>
            <a:r>
              <a:rPr lang="en-US" altLang="zh-CN" dirty="0" smtClean="0"/>
              <a:t>Eloquent</a:t>
            </a:r>
            <a:r>
              <a:rPr lang="zh-CN" altLang="en-US" dirty="0" smtClean="0"/>
              <a:t>修改数据</a:t>
            </a:r>
            <a:endParaRPr lang="zh-CN" altLang="en-US" dirty="0"/>
          </a:p>
        </p:txBody>
      </p:sp>
      <p:sp>
        <p:nvSpPr>
          <p:cNvPr id="5" name="矩形 3"/>
          <p:cNvSpPr>
            <a:spLocks noChangeArrowheads="1"/>
          </p:cNvSpPr>
          <p:nvPr/>
        </p:nvSpPr>
        <p:spPr bwMode="auto">
          <a:xfrm>
            <a:off x="1209169" y="1758948"/>
            <a:ext cx="9154031"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4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修改数据</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b="1" dirty="0" smtClean="0">
                <a:solidFill>
                  <a:srgbClr val="C00000"/>
                </a:solidFill>
                <a:latin typeface="微软雅黑" panose="020B0503020204020204" pitchFamily="34" charset="-122"/>
                <a:ea typeface="微软雅黑" panose="020B0503020204020204" pitchFamily="34" charset="-122"/>
              </a:rPr>
              <a:t>save</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方法：获取模型对象，修改属性值，然后</a:t>
            </a:r>
            <a:r>
              <a:rPr lang="en-US" altLang="zh-CN" sz="1800" dirty="0" smtClean="0">
                <a:solidFill>
                  <a:schemeClr val="tx1"/>
                </a:solidFill>
                <a:latin typeface="微软雅黑" panose="020B0503020204020204" pitchFamily="34" charset="-122"/>
                <a:ea typeface="微软雅黑" panose="020B0503020204020204" pitchFamily="34" charset="-122"/>
              </a:rPr>
              <a:t>save</a:t>
            </a:r>
            <a:r>
              <a:rPr lang="zh-CN" altLang="en-US" sz="1800" dirty="0" smtClean="0">
                <a:solidFill>
                  <a:schemeClr val="tx1"/>
                </a:solidFill>
                <a:latin typeface="微软雅黑" panose="020B0503020204020204" pitchFamily="34" charset="-122"/>
                <a:ea typeface="微软雅黑" panose="020B0503020204020204" pitchFamily="34" charset="-122"/>
              </a:rPr>
              <a:t>即可</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b="1" dirty="0" smtClean="0">
                <a:solidFill>
                  <a:srgbClr val="C00000"/>
                </a:solidFill>
                <a:latin typeface="微软雅黑" panose="020B0503020204020204" pitchFamily="34" charset="-122"/>
                <a:ea typeface="微软雅黑" panose="020B0503020204020204" pitchFamily="34" charset="-122"/>
              </a:rPr>
              <a:t>update</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方法：传入数组形式数据（更新后的数据），注意，传入</a:t>
            </a:r>
            <a:r>
              <a:rPr lang="en-US" altLang="zh-CN" sz="1800" dirty="0" smtClean="0">
                <a:solidFill>
                  <a:schemeClr val="tx1"/>
                </a:solidFill>
                <a:latin typeface="微软雅黑" panose="020B0503020204020204" pitchFamily="34" charset="-122"/>
                <a:ea typeface="微软雅黑" panose="020B0503020204020204" pitchFamily="34" charset="-122"/>
              </a:rPr>
              <a:t>where</a:t>
            </a:r>
            <a:r>
              <a:rPr lang="zh-CN" altLang="en-US" sz="1800" dirty="0" smtClean="0">
                <a:solidFill>
                  <a:schemeClr val="tx1"/>
                </a:solidFill>
                <a:latin typeface="微软雅黑" panose="020B0503020204020204" pitchFamily="34" charset="-122"/>
                <a:ea typeface="微软雅黑" panose="020B0503020204020204" pitchFamily="34" charset="-122"/>
              </a:rPr>
              <a:t>条件</a:t>
            </a: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1717937" y="3850751"/>
            <a:ext cx="3873869" cy="1277839"/>
          </a:xfrm>
          <a:prstGeom prst="rect">
            <a:avLst/>
          </a:prstGeom>
        </p:spPr>
      </p:pic>
      <p:pic>
        <p:nvPicPr>
          <p:cNvPr id="6" name="图片 5"/>
          <p:cNvPicPr>
            <a:picLocks noChangeAspect="1"/>
          </p:cNvPicPr>
          <p:nvPr/>
        </p:nvPicPr>
        <p:blipFill>
          <a:blip r:embed="rId4"/>
          <a:stretch>
            <a:fillRect/>
          </a:stretch>
        </p:blipFill>
        <p:spPr>
          <a:xfrm>
            <a:off x="6363048" y="3850751"/>
            <a:ext cx="3421108" cy="1675406"/>
          </a:xfrm>
          <a:prstGeom prst="rect">
            <a:avLst/>
          </a:prstGeom>
        </p:spPr>
      </p:pic>
    </p:spTree>
    <p:extLst>
      <p:ext uri="{BB962C8B-B14F-4D97-AF65-F5344CB8AC3E}">
        <p14:creationId xmlns:p14="http://schemas.microsoft.com/office/powerpoint/2010/main" val="2478094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8226378" cy="685800"/>
          </a:xfrm>
        </p:spPr>
        <p:txBody>
          <a:bodyPr/>
          <a:lstStyle/>
          <a:p>
            <a:r>
              <a:rPr lang="en-US" altLang="zh-CN" dirty="0" smtClean="0"/>
              <a:t>Eloquent</a:t>
            </a:r>
            <a:r>
              <a:rPr lang="zh-CN" altLang="en-US" dirty="0" smtClean="0"/>
              <a:t>删除数据</a:t>
            </a:r>
            <a:endParaRPr lang="zh-CN" altLang="en-US" dirty="0"/>
          </a:p>
        </p:txBody>
      </p:sp>
      <p:sp>
        <p:nvSpPr>
          <p:cNvPr id="5" name="矩形 3"/>
          <p:cNvSpPr>
            <a:spLocks noChangeArrowheads="1"/>
          </p:cNvSpPr>
          <p:nvPr/>
        </p:nvSpPr>
        <p:spPr bwMode="auto">
          <a:xfrm>
            <a:off x="1182665" y="1679436"/>
            <a:ext cx="7775805" cy="323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4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删除数据</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b="1" dirty="0" smtClean="0">
                <a:solidFill>
                  <a:srgbClr val="C00000"/>
                </a:solidFill>
                <a:latin typeface="微软雅黑" panose="020B0503020204020204" pitchFamily="34" charset="-122"/>
                <a:ea typeface="微软雅黑" panose="020B0503020204020204" pitchFamily="34" charset="-122"/>
              </a:rPr>
              <a:t>delete</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方法：根据</a:t>
            </a:r>
            <a:r>
              <a:rPr lang="en-US" altLang="zh-CN" sz="1800" dirty="0" smtClean="0">
                <a:solidFill>
                  <a:schemeClr val="tx1"/>
                </a:solidFill>
                <a:latin typeface="微软雅黑" panose="020B0503020204020204" pitchFamily="34" charset="-122"/>
                <a:ea typeface="微软雅黑" panose="020B0503020204020204" pitchFamily="34" charset="-122"/>
              </a:rPr>
              <a:t>where</a:t>
            </a:r>
            <a:r>
              <a:rPr lang="zh-CN" altLang="en-US" sz="1800" dirty="0" smtClean="0">
                <a:solidFill>
                  <a:schemeClr val="tx1"/>
                </a:solidFill>
                <a:latin typeface="微软雅黑" panose="020B0503020204020204" pitchFamily="34" charset="-122"/>
                <a:ea typeface="微软雅黑" panose="020B0503020204020204" pitchFamily="34" charset="-122"/>
              </a:rPr>
              <a:t>条件删除指定记录</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b="1" dirty="0" smtClean="0">
                <a:solidFill>
                  <a:srgbClr val="C00000"/>
                </a:solidFill>
                <a:latin typeface="微软雅黑" panose="020B0503020204020204" pitchFamily="34" charset="-122"/>
                <a:ea typeface="微软雅黑" panose="020B0503020204020204" pitchFamily="34" charset="-122"/>
              </a:rPr>
              <a:t>destroy</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方法：删除主键所限定的记录</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zh-CN" altLang="en-US" sz="1800" dirty="0" smtClean="0">
                <a:solidFill>
                  <a:schemeClr val="tx1"/>
                </a:solidFill>
                <a:latin typeface="微软雅黑" panose="020B0503020204020204" pitchFamily="34" charset="-122"/>
                <a:ea typeface="微软雅黑" panose="020B0503020204020204" pitchFamily="34" charset="-122"/>
              </a:rPr>
              <a:t>软删除问题</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40000"/>
              </a:lnSpc>
              <a:buFont typeface="Arial" panose="020B0604020202020204" pitchFamily="34" charset="0"/>
              <a:buChar char="•"/>
            </a:pPr>
            <a:r>
              <a:rPr lang="zh-CN" altLang="en-US" sz="1800" dirty="0" smtClean="0">
                <a:solidFill>
                  <a:schemeClr val="tx1"/>
                </a:solidFill>
                <a:latin typeface="微软雅黑" panose="020B0503020204020204" pitchFamily="34" charset="-122"/>
                <a:ea typeface="微软雅黑" panose="020B0503020204020204" pitchFamily="34" charset="-122"/>
              </a:rPr>
              <a:t>先在数据表中建立 </a:t>
            </a:r>
            <a:r>
              <a:rPr lang="en-US" altLang="zh-CN" sz="1800" dirty="0" err="1" smtClean="0">
                <a:solidFill>
                  <a:schemeClr val="tx1"/>
                </a:solidFill>
                <a:latin typeface="微软雅黑" panose="020B0503020204020204" pitchFamily="34" charset="-122"/>
                <a:ea typeface="微软雅黑" panose="020B0503020204020204" pitchFamily="34" charset="-122"/>
              </a:rPr>
              <a:t>deleted_at</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字段</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40000"/>
              </a:lnSpc>
              <a:buFont typeface="Arial" panose="020B0604020202020204" pitchFamily="34" charset="0"/>
              <a:buChar char="•"/>
            </a:pPr>
            <a:r>
              <a:rPr lang="zh-CN" altLang="en-US" sz="1800" dirty="0" smtClean="0">
                <a:solidFill>
                  <a:schemeClr val="tx1"/>
                </a:solidFill>
                <a:latin typeface="微软雅黑" panose="020B0503020204020204" pitchFamily="34" charset="-122"/>
                <a:ea typeface="微软雅黑" panose="020B0503020204020204" pitchFamily="34" charset="-122"/>
              </a:rPr>
              <a:t>在模型类中引入 </a:t>
            </a:r>
            <a:r>
              <a:rPr lang="en-US" altLang="zh-CN" sz="1800" dirty="0" smtClean="0">
                <a:solidFill>
                  <a:schemeClr val="tx1"/>
                </a:solidFill>
                <a:latin typeface="微软雅黑" panose="020B0503020204020204" pitchFamily="34" charset="-122"/>
                <a:ea typeface="微软雅黑" panose="020B0503020204020204" pitchFamily="34" charset="-122"/>
              </a:rPr>
              <a:t>Traits </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err="1" smtClean="0">
                <a:solidFill>
                  <a:schemeClr val="tx1"/>
                </a:solidFill>
                <a:latin typeface="微软雅黑" panose="020B0503020204020204" pitchFamily="34" charset="-122"/>
                <a:ea typeface="微软雅黑" panose="020B0503020204020204" pitchFamily="34" charset="-122"/>
              </a:rPr>
              <a:t>SoftDeletes</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40000"/>
              </a:lnSpc>
              <a:buFont typeface="Arial" panose="020B0604020202020204" pitchFamily="34" charset="0"/>
              <a:buChar char="•"/>
            </a:pPr>
            <a:r>
              <a:rPr lang="zh-CN" altLang="en-US" sz="1800" dirty="0" smtClean="0">
                <a:solidFill>
                  <a:schemeClr val="tx1"/>
                </a:solidFill>
                <a:latin typeface="微软雅黑" panose="020B0503020204020204" pitchFamily="34" charset="-122"/>
                <a:ea typeface="微软雅黑" panose="020B0503020204020204" pitchFamily="34" charset="-122"/>
              </a:rPr>
              <a:t>模型类中添加 </a:t>
            </a:r>
            <a:r>
              <a:rPr lang="en-US" altLang="zh-CN" sz="1800" dirty="0" smtClean="0">
                <a:solidFill>
                  <a:schemeClr val="tx1"/>
                </a:solidFill>
                <a:latin typeface="微软雅黑" panose="020B0503020204020204" pitchFamily="34" charset="-122"/>
                <a:ea typeface="微软雅黑" panose="020B0503020204020204" pitchFamily="34" charset="-122"/>
              </a:rPr>
              <a:t>$dates </a:t>
            </a:r>
            <a:r>
              <a:rPr lang="zh-CN" altLang="en-US" sz="1800" dirty="0" smtClean="0">
                <a:solidFill>
                  <a:schemeClr val="tx1"/>
                </a:solidFill>
                <a:latin typeface="微软雅黑" panose="020B0503020204020204" pitchFamily="34" charset="-122"/>
                <a:ea typeface="微软雅黑" panose="020B0503020204020204" pitchFamily="34" charset="-122"/>
              </a:rPr>
              <a:t>属性</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40000"/>
              </a:lnSpc>
              <a:buFont typeface="Arial" panose="020B0604020202020204" pitchFamily="34" charset="0"/>
              <a:buChar char="•"/>
            </a:pPr>
            <a:r>
              <a:rPr lang="zh-CN" altLang="en-US" sz="1800" smtClean="0">
                <a:solidFill>
                  <a:schemeClr val="tx1"/>
                </a:solidFill>
                <a:latin typeface="微软雅黑" panose="020B0503020204020204" pitchFamily="34" charset="-122"/>
                <a:ea typeface="微软雅黑" panose="020B0503020204020204" pitchFamily="34" charset="-122"/>
              </a:rPr>
              <a:t>执行删除即可</a:t>
            </a: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317082" y="2283188"/>
            <a:ext cx="3282775" cy="1652707"/>
          </a:xfrm>
          <a:prstGeom prst="rect">
            <a:avLst/>
          </a:prstGeom>
        </p:spPr>
      </p:pic>
    </p:spTree>
    <p:extLst>
      <p:ext uri="{BB962C8B-B14F-4D97-AF65-F5344CB8AC3E}">
        <p14:creationId xmlns:p14="http://schemas.microsoft.com/office/powerpoint/2010/main" val="39585867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多表关联关系</a:t>
            </a:r>
            <a:endParaRPr lang="zh-CN" altLang="en-US" dirty="0"/>
          </a:p>
        </p:txBody>
      </p:sp>
      <p:sp>
        <p:nvSpPr>
          <p:cNvPr id="5" name="矩形 3"/>
          <p:cNvSpPr>
            <a:spLocks noChangeArrowheads="1"/>
          </p:cNvSpPr>
          <p:nvPr/>
        </p:nvSpPr>
        <p:spPr bwMode="auto">
          <a:xfrm>
            <a:off x="917621" y="1639680"/>
            <a:ext cx="10412988"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40000"/>
              </a:lnSpc>
              <a:buFont typeface="Wingdings" panose="05000000000000000000" pitchFamily="2" charset="2"/>
              <a:buChar char="n"/>
            </a:pPr>
            <a:r>
              <a:rPr lang="zh-CN" altLang="en-US" dirty="0">
                <a:solidFill>
                  <a:schemeClr val="tx1"/>
                </a:solidFill>
                <a:latin typeface="微软雅黑" panose="020B0503020204020204" pitchFamily="34" charset="-122"/>
                <a:ea typeface="微软雅黑" panose="020B0503020204020204" pitchFamily="34" charset="-122"/>
              </a:rPr>
              <a:t>多表关联关系</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一对一关系：每一个 </a:t>
            </a:r>
            <a:r>
              <a:rPr lang="en-US" altLang="zh-CN" dirty="0" smtClean="0">
                <a:solidFill>
                  <a:schemeClr val="tx1"/>
                </a:solidFill>
                <a:latin typeface="微软雅黑" panose="020B0503020204020204" pitchFamily="34" charset="-122"/>
                <a:ea typeface="微软雅黑" panose="020B0503020204020204" pitchFamily="34" charset="-122"/>
              </a:rPr>
              <a:t>Member </a:t>
            </a:r>
            <a:r>
              <a:rPr lang="zh-CN" altLang="en-US" dirty="0" smtClean="0">
                <a:solidFill>
                  <a:schemeClr val="tx1"/>
                </a:solidFill>
                <a:latin typeface="微软雅黑" panose="020B0503020204020204" pitchFamily="34" charset="-122"/>
                <a:ea typeface="微软雅黑" panose="020B0503020204020204" pitchFamily="34" charset="-122"/>
              </a:rPr>
              <a:t>具有一条 </a:t>
            </a:r>
            <a:r>
              <a:rPr lang="en-US" altLang="zh-CN" dirty="0" err="1" smtClean="0">
                <a:solidFill>
                  <a:schemeClr val="tx1"/>
                </a:solidFill>
                <a:latin typeface="微软雅黑" panose="020B0503020204020204" pitchFamily="34" charset="-122"/>
                <a:ea typeface="微软雅黑" panose="020B0503020204020204" pitchFamily="34" charset="-122"/>
              </a:rPr>
              <a:t>MemberInfo</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40000"/>
              </a:lnSpc>
              <a:buFont typeface="Arial" panose="020B0604020202020204" pitchFamily="34" charset="0"/>
              <a:buChar char="•"/>
            </a:pPr>
            <a:r>
              <a:rPr lang="en-US" altLang="zh-CN" sz="1800" dirty="0" smtClean="0">
                <a:solidFill>
                  <a:schemeClr val="tx1"/>
                </a:solidFill>
                <a:latin typeface="微软雅黑" panose="020B0503020204020204" pitchFamily="34" charset="-122"/>
                <a:ea typeface="微软雅黑" panose="020B0503020204020204" pitchFamily="34" charset="-122"/>
              </a:rPr>
              <a:t>Member  </a:t>
            </a:r>
            <a:r>
              <a:rPr lang="en-US" altLang="zh-CN" sz="1800" b="1" dirty="0" err="1" smtClean="0">
                <a:solidFill>
                  <a:srgbClr val="C00000"/>
                </a:solidFill>
                <a:latin typeface="微软雅黑" panose="020B0503020204020204" pitchFamily="34" charset="-122"/>
                <a:ea typeface="微软雅黑" panose="020B0503020204020204" pitchFamily="34" charset="-122"/>
              </a:rPr>
              <a:t>hasOne</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MemberInfo</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40000"/>
              </a:lnSpc>
              <a:buFont typeface="Arial" panose="020B0604020202020204" pitchFamily="34" charset="0"/>
              <a:buChar char="•"/>
            </a:pPr>
            <a:r>
              <a:rPr lang="en-US" altLang="zh-CN" sz="1800" dirty="0" err="1" smtClean="0">
                <a:solidFill>
                  <a:schemeClr val="tx1"/>
                </a:solidFill>
                <a:latin typeface="微软雅黑" panose="020B0503020204020204" pitchFamily="34" charset="-122"/>
                <a:ea typeface="微软雅黑" panose="020B0503020204020204" pitchFamily="34" charset="-122"/>
              </a:rPr>
              <a:t>MemberInfo</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b="1" dirty="0" err="1" smtClean="0">
                <a:solidFill>
                  <a:srgbClr val="C00000"/>
                </a:solidFill>
                <a:latin typeface="微软雅黑" panose="020B0503020204020204" pitchFamily="34" charset="-122"/>
                <a:ea typeface="微软雅黑" panose="020B0503020204020204" pitchFamily="34" charset="-122"/>
              </a:rPr>
              <a:t>belongsTo</a:t>
            </a:r>
            <a:r>
              <a:rPr lang="en-US" altLang="zh-CN" sz="1800" dirty="0" smtClean="0">
                <a:solidFill>
                  <a:schemeClr val="tx1"/>
                </a:solidFill>
                <a:latin typeface="微软雅黑" panose="020B0503020204020204" pitchFamily="34" charset="-122"/>
                <a:ea typeface="微软雅黑" panose="020B0503020204020204" pitchFamily="34" charset="-122"/>
              </a:rPr>
              <a:t>  Member</a:t>
            </a:r>
          </a:p>
          <a:p>
            <a:pPr marL="342900" indent="-342900" eaLnBrk="1" hangingPunct="1">
              <a:lnSpc>
                <a:spcPct val="14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一对多关系：每一个 </a:t>
            </a:r>
            <a:r>
              <a:rPr lang="en-US" altLang="zh-CN" dirty="0" smtClean="0">
                <a:solidFill>
                  <a:schemeClr val="tx1"/>
                </a:solidFill>
                <a:latin typeface="微软雅黑" panose="020B0503020204020204" pitchFamily="34" charset="-122"/>
                <a:ea typeface="微软雅黑" panose="020B0503020204020204" pitchFamily="34" charset="-122"/>
              </a:rPr>
              <a:t>Member </a:t>
            </a:r>
            <a:r>
              <a:rPr lang="zh-CN" altLang="en-US" dirty="0" smtClean="0">
                <a:solidFill>
                  <a:schemeClr val="tx1"/>
                </a:solidFill>
                <a:latin typeface="微软雅黑" panose="020B0503020204020204" pitchFamily="34" charset="-122"/>
                <a:ea typeface="微软雅黑" panose="020B0503020204020204" pitchFamily="34" charset="-122"/>
              </a:rPr>
              <a:t>发表了多条 </a:t>
            </a:r>
            <a:r>
              <a:rPr lang="en-US" altLang="zh-CN" dirty="0" err="1" smtClean="0">
                <a:solidFill>
                  <a:schemeClr val="tx1"/>
                </a:solidFill>
                <a:latin typeface="微软雅黑" panose="020B0503020204020204" pitchFamily="34" charset="-122"/>
                <a:ea typeface="微软雅黑" panose="020B0503020204020204" pitchFamily="34" charset="-122"/>
              </a:rPr>
              <a:t>Msg</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40000"/>
              </a:lnSpc>
              <a:buFont typeface="Arial" panose="020B0604020202020204" pitchFamily="34" charset="0"/>
              <a:buChar char="•"/>
            </a:pPr>
            <a:r>
              <a:rPr lang="en-US" altLang="zh-CN" sz="1800" dirty="0" smtClean="0">
                <a:solidFill>
                  <a:schemeClr val="tx1"/>
                </a:solidFill>
                <a:latin typeface="微软雅黑" panose="020B0503020204020204" pitchFamily="34" charset="-122"/>
                <a:ea typeface="微软雅黑" panose="020B0503020204020204" pitchFamily="34" charset="-122"/>
              </a:rPr>
              <a:t>Member  </a:t>
            </a:r>
            <a:r>
              <a:rPr lang="en-US" altLang="zh-CN" sz="1800" b="1" dirty="0" err="1" smtClean="0">
                <a:solidFill>
                  <a:srgbClr val="C00000"/>
                </a:solidFill>
                <a:latin typeface="微软雅黑" panose="020B0503020204020204" pitchFamily="34" charset="-122"/>
                <a:ea typeface="微软雅黑" panose="020B0503020204020204" pitchFamily="34" charset="-122"/>
              </a:rPr>
              <a:t>hasMany</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Msgs</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40000"/>
              </a:lnSpc>
              <a:buFont typeface="Arial" panose="020B0604020202020204" pitchFamily="34" charset="0"/>
              <a:buChar char="•"/>
            </a:pPr>
            <a:r>
              <a:rPr lang="en-US" altLang="zh-CN" sz="1800" dirty="0" err="1" smtClean="0">
                <a:solidFill>
                  <a:schemeClr val="tx1"/>
                </a:solidFill>
                <a:latin typeface="微软雅黑" panose="020B0503020204020204" pitchFamily="34" charset="-122"/>
                <a:ea typeface="微软雅黑" panose="020B0503020204020204" pitchFamily="34" charset="-122"/>
              </a:rPr>
              <a:t>Msg</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b="1" dirty="0" err="1" smtClean="0">
                <a:solidFill>
                  <a:srgbClr val="C00000"/>
                </a:solidFill>
                <a:latin typeface="微软雅黑" panose="020B0503020204020204" pitchFamily="34" charset="-122"/>
                <a:ea typeface="微软雅黑" panose="020B0503020204020204" pitchFamily="34" charset="-122"/>
              </a:rPr>
              <a:t>belongsTo</a:t>
            </a:r>
            <a:r>
              <a:rPr lang="en-US" altLang="zh-CN" sz="1800" dirty="0" smtClean="0">
                <a:solidFill>
                  <a:schemeClr val="tx1"/>
                </a:solidFill>
                <a:latin typeface="微软雅黑" panose="020B0503020204020204" pitchFamily="34" charset="-122"/>
                <a:ea typeface="微软雅黑" panose="020B0503020204020204" pitchFamily="34" charset="-122"/>
              </a:rPr>
              <a:t>  Member</a:t>
            </a:r>
          </a:p>
          <a:p>
            <a:pPr marL="342900" indent="-342900" eaLnBrk="1" hangingPunct="1">
              <a:lnSpc>
                <a:spcPct val="14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多对多关系：每一个 </a:t>
            </a:r>
            <a:r>
              <a:rPr lang="en-US" altLang="zh-CN" dirty="0" smtClean="0">
                <a:solidFill>
                  <a:schemeClr val="tx1"/>
                </a:solidFill>
                <a:latin typeface="微软雅黑" panose="020B0503020204020204" pitchFamily="34" charset="-122"/>
                <a:ea typeface="微软雅黑" panose="020B0503020204020204" pitchFamily="34" charset="-122"/>
              </a:rPr>
              <a:t>Member </a:t>
            </a:r>
            <a:r>
              <a:rPr lang="zh-CN" altLang="en-US" dirty="0" smtClean="0">
                <a:solidFill>
                  <a:schemeClr val="tx1"/>
                </a:solidFill>
                <a:latin typeface="微软雅黑" panose="020B0503020204020204" pitchFamily="34" charset="-122"/>
                <a:ea typeface="微软雅黑" panose="020B0503020204020204" pitchFamily="34" charset="-122"/>
              </a:rPr>
              <a:t>具有多个 </a:t>
            </a:r>
            <a:r>
              <a:rPr lang="en-US" altLang="zh-CN" dirty="0" smtClean="0">
                <a:solidFill>
                  <a:schemeClr val="tx1"/>
                </a:solidFill>
                <a:latin typeface="微软雅黑" panose="020B0503020204020204" pitchFamily="34" charset="-122"/>
                <a:ea typeface="微软雅黑" panose="020B0503020204020204" pitchFamily="34" charset="-122"/>
              </a:rPr>
              <a:t>Role</a:t>
            </a:r>
            <a:r>
              <a:rPr lang="zh-CN" altLang="en-US" dirty="0" smtClean="0">
                <a:solidFill>
                  <a:schemeClr val="tx1"/>
                </a:solidFill>
                <a:latin typeface="微软雅黑" panose="020B0503020204020204" pitchFamily="34" charset="-122"/>
                <a:ea typeface="微软雅黑" panose="020B0503020204020204" pitchFamily="34" charset="-122"/>
              </a:rPr>
              <a:t>，每一种 </a:t>
            </a:r>
            <a:r>
              <a:rPr lang="en-US" altLang="zh-CN" dirty="0" smtClean="0">
                <a:solidFill>
                  <a:schemeClr val="tx1"/>
                </a:solidFill>
                <a:latin typeface="微软雅黑" panose="020B0503020204020204" pitchFamily="34" charset="-122"/>
                <a:ea typeface="微软雅黑" panose="020B0503020204020204" pitchFamily="34" charset="-122"/>
              </a:rPr>
              <a:t>Role </a:t>
            </a:r>
            <a:r>
              <a:rPr lang="zh-CN" altLang="en-US" dirty="0" smtClean="0">
                <a:solidFill>
                  <a:schemeClr val="tx1"/>
                </a:solidFill>
                <a:latin typeface="微软雅黑" panose="020B0503020204020204" pitchFamily="34" charset="-122"/>
                <a:ea typeface="微软雅黑" panose="020B0503020204020204" pitchFamily="34" charset="-122"/>
              </a:rPr>
              <a:t>具有多个 </a:t>
            </a:r>
            <a:r>
              <a:rPr lang="en-US" altLang="zh-CN" dirty="0" smtClean="0">
                <a:solidFill>
                  <a:schemeClr val="tx1"/>
                </a:solidFill>
                <a:latin typeface="微软雅黑" panose="020B0503020204020204" pitchFamily="34" charset="-122"/>
                <a:ea typeface="微软雅黑" panose="020B0503020204020204" pitchFamily="34" charset="-122"/>
              </a:rPr>
              <a:t>Member</a:t>
            </a:r>
          </a:p>
          <a:p>
            <a:pPr marL="1085850" lvl="1" indent="-342900" eaLnBrk="1" hangingPunct="1">
              <a:lnSpc>
                <a:spcPct val="140000"/>
              </a:lnSpc>
              <a:buFont typeface="Arial" panose="020B0604020202020204" pitchFamily="34" charset="0"/>
              <a:buChar char="•"/>
            </a:pPr>
            <a:r>
              <a:rPr lang="en-US" altLang="zh-CN" sz="1800" dirty="0" smtClean="0">
                <a:solidFill>
                  <a:schemeClr val="tx1"/>
                </a:solidFill>
                <a:latin typeface="微软雅黑" panose="020B0503020204020204" pitchFamily="34" charset="-122"/>
                <a:ea typeface="微软雅黑" panose="020B0503020204020204" pitchFamily="34" charset="-122"/>
              </a:rPr>
              <a:t>Member  </a:t>
            </a:r>
            <a:r>
              <a:rPr lang="en-US" altLang="zh-CN" sz="1800" b="1" dirty="0" err="1" smtClean="0">
                <a:solidFill>
                  <a:srgbClr val="C00000"/>
                </a:solidFill>
                <a:latin typeface="微软雅黑" panose="020B0503020204020204" pitchFamily="34" charset="-122"/>
                <a:ea typeface="微软雅黑" panose="020B0503020204020204" pitchFamily="34" charset="-122"/>
              </a:rPr>
              <a:t>belongsToMany</a:t>
            </a:r>
            <a:r>
              <a:rPr lang="en-US" altLang="zh-CN" sz="1800" dirty="0" smtClean="0">
                <a:solidFill>
                  <a:schemeClr val="tx1"/>
                </a:solidFill>
                <a:latin typeface="微软雅黑" panose="020B0503020204020204" pitchFamily="34" charset="-122"/>
                <a:ea typeface="微软雅黑" panose="020B0503020204020204" pitchFamily="34" charset="-122"/>
              </a:rPr>
              <a:t>  Roles</a:t>
            </a:r>
          </a:p>
          <a:p>
            <a:pPr marL="1085850" lvl="1" indent="-342900" eaLnBrk="1" hangingPunct="1">
              <a:lnSpc>
                <a:spcPct val="140000"/>
              </a:lnSpc>
              <a:buFont typeface="Arial" panose="020B0604020202020204" pitchFamily="34" charset="0"/>
              <a:buChar char="•"/>
            </a:pPr>
            <a:r>
              <a:rPr lang="en-US" altLang="zh-CN" sz="1800" dirty="0" smtClean="0">
                <a:solidFill>
                  <a:schemeClr val="tx1"/>
                </a:solidFill>
                <a:latin typeface="微软雅黑" panose="020B0503020204020204" pitchFamily="34" charset="-122"/>
                <a:ea typeface="微软雅黑" panose="020B0503020204020204" pitchFamily="34" charset="-122"/>
              </a:rPr>
              <a:t>Role  </a:t>
            </a:r>
            <a:r>
              <a:rPr lang="en-US" altLang="zh-CN" sz="1800" b="1" dirty="0" err="1" smtClean="0">
                <a:solidFill>
                  <a:srgbClr val="C00000"/>
                </a:solidFill>
                <a:latin typeface="微软雅黑" panose="020B0503020204020204" pitchFamily="34" charset="-122"/>
                <a:ea typeface="微软雅黑" panose="020B0503020204020204" pitchFamily="34" charset="-122"/>
              </a:rPr>
              <a:t>belongsToMany</a:t>
            </a:r>
            <a:r>
              <a:rPr lang="en-US" altLang="zh-CN" sz="1800" dirty="0" smtClean="0">
                <a:solidFill>
                  <a:schemeClr val="tx1"/>
                </a:solidFill>
                <a:latin typeface="微软雅黑" panose="020B0503020204020204" pitchFamily="34" charset="-122"/>
                <a:ea typeface="微软雅黑" panose="020B0503020204020204" pitchFamily="34" charset="-122"/>
              </a:rPr>
              <a:t>  Members</a:t>
            </a:r>
          </a:p>
        </p:txBody>
      </p:sp>
    </p:spTree>
    <p:extLst>
      <p:ext uri="{BB962C8B-B14F-4D97-AF65-F5344CB8AC3E}">
        <p14:creationId xmlns:p14="http://schemas.microsoft.com/office/powerpoint/2010/main" val="23827992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687365" y="4525606"/>
            <a:ext cx="5777395" cy="952031"/>
          </a:xfrm>
          <a:prstGeom prst="rect">
            <a:avLst/>
          </a:prstGeom>
        </p:spPr>
      </p:pic>
      <p:sp>
        <p:nvSpPr>
          <p:cNvPr id="4" name="内容占位符 3"/>
          <p:cNvSpPr>
            <a:spLocks noGrp="1"/>
          </p:cNvSpPr>
          <p:nvPr>
            <p:ph sz="quarter" idx="15"/>
          </p:nvPr>
        </p:nvSpPr>
        <p:spPr>
          <a:xfrm>
            <a:off x="917622" y="516340"/>
            <a:ext cx="8226378" cy="685800"/>
          </a:xfrm>
        </p:spPr>
        <p:txBody>
          <a:bodyPr/>
          <a:lstStyle/>
          <a:p>
            <a:r>
              <a:rPr lang="zh-CN" altLang="en-US" dirty="0" smtClean="0"/>
              <a:t>一对一关系的实现</a:t>
            </a:r>
            <a:endParaRPr lang="zh-CN" altLang="en-US" dirty="0"/>
          </a:p>
        </p:txBody>
      </p:sp>
      <p:sp>
        <p:nvSpPr>
          <p:cNvPr id="5" name="矩形 3"/>
          <p:cNvSpPr>
            <a:spLocks noChangeArrowheads="1"/>
          </p:cNvSpPr>
          <p:nvPr/>
        </p:nvSpPr>
        <p:spPr bwMode="auto">
          <a:xfrm>
            <a:off x="687365" y="1616488"/>
            <a:ext cx="7775805"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4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模型类中实现一对一关系</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dirty="0" err="1" smtClean="0">
                <a:solidFill>
                  <a:schemeClr val="tx1"/>
                </a:solidFill>
                <a:latin typeface="微软雅黑" panose="020B0503020204020204" pitchFamily="34" charset="-122"/>
                <a:ea typeface="微软雅黑" panose="020B0503020204020204" pitchFamily="34" charset="-122"/>
              </a:rPr>
              <a:t>hasOne</a:t>
            </a:r>
            <a:r>
              <a:rPr lang="zh-CN" altLang="en-US" sz="1800" dirty="0" smtClean="0">
                <a:solidFill>
                  <a:schemeClr val="tx1"/>
                </a:solidFill>
                <a:latin typeface="微软雅黑" panose="020B0503020204020204" pitchFamily="34" charset="-122"/>
                <a:ea typeface="微软雅黑" panose="020B0503020204020204" pitchFamily="34" charset="-122"/>
              </a:rPr>
              <a:t>：父表</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hasOne</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子表</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dirty="0" err="1" smtClean="0">
                <a:solidFill>
                  <a:schemeClr val="tx1"/>
                </a:solidFill>
                <a:latin typeface="微软雅黑" panose="020B0503020204020204" pitchFamily="34" charset="-122"/>
                <a:ea typeface="微软雅黑" panose="020B0503020204020204" pitchFamily="34" charset="-122"/>
              </a:rPr>
              <a:t>belongsTo</a:t>
            </a:r>
            <a:r>
              <a:rPr lang="zh-CN" altLang="en-US" sz="1800" dirty="0" smtClean="0">
                <a:solidFill>
                  <a:schemeClr val="tx1"/>
                </a:solidFill>
                <a:latin typeface="微软雅黑" panose="020B0503020204020204" pitchFamily="34" charset="-122"/>
                <a:ea typeface="微软雅黑" panose="020B0503020204020204" pitchFamily="34" charset="-122"/>
              </a:rPr>
              <a:t>：子表 </a:t>
            </a:r>
            <a:r>
              <a:rPr lang="en-US" altLang="zh-CN" sz="1800" dirty="0" err="1" smtClean="0">
                <a:solidFill>
                  <a:schemeClr val="tx1"/>
                </a:solidFill>
                <a:latin typeface="微软雅黑" panose="020B0503020204020204" pitchFamily="34" charset="-122"/>
                <a:ea typeface="微软雅黑" panose="020B0503020204020204" pitchFamily="34" charset="-122"/>
              </a:rPr>
              <a:t>belongsTo</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父表</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lnSpc>
                <a:spcPct val="140000"/>
              </a:lnSpc>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n"/>
            </a:pPr>
            <a:r>
              <a:rPr lang="zh-CN" altLang="en-US" sz="1800" dirty="0" smtClean="0">
                <a:solidFill>
                  <a:schemeClr val="tx1"/>
                </a:solidFill>
                <a:latin typeface="微软雅黑" panose="020B0503020204020204" pitchFamily="34" charset="-122"/>
                <a:ea typeface="微软雅黑" panose="020B0503020204020204" pitchFamily="34" charset="-122"/>
              </a:rPr>
              <a:t>获取关联数据</a:t>
            </a: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8904033" y="1616488"/>
            <a:ext cx="3256281" cy="3926234"/>
          </a:xfrm>
          <a:prstGeom prst="rect">
            <a:avLst/>
          </a:prstGeom>
        </p:spPr>
      </p:pic>
      <p:pic>
        <p:nvPicPr>
          <p:cNvPr id="3" name="图片 2"/>
          <p:cNvPicPr>
            <a:picLocks noChangeAspect="1"/>
          </p:cNvPicPr>
          <p:nvPr/>
        </p:nvPicPr>
        <p:blipFill>
          <a:blip r:embed="rId5"/>
          <a:stretch>
            <a:fillRect/>
          </a:stretch>
        </p:blipFill>
        <p:spPr>
          <a:xfrm>
            <a:off x="4837366" y="1616488"/>
            <a:ext cx="4066667" cy="1590476"/>
          </a:xfrm>
          <a:prstGeom prst="rect">
            <a:avLst/>
          </a:prstGeom>
        </p:spPr>
      </p:pic>
      <p:pic>
        <p:nvPicPr>
          <p:cNvPr id="7" name="图片 6"/>
          <p:cNvPicPr>
            <a:picLocks noChangeAspect="1"/>
          </p:cNvPicPr>
          <p:nvPr/>
        </p:nvPicPr>
        <p:blipFill>
          <a:blip r:embed="rId6"/>
          <a:stretch>
            <a:fillRect/>
          </a:stretch>
        </p:blipFill>
        <p:spPr>
          <a:xfrm>
            <a:off x="4837366" y="3299531"/>
            <a:ext cx="3933333" cy="1609524"/>
          </a:xfrm>
          <a:prstGeom prst="rect">
            <a:avLst/>
          </a:prstGeom>
        </p:spPr>
      </p:pic>
    </p:spTree>
    <p:extLst>
      <p:ext uri="{BB962C8B-B14F-4D97-AF65-F5344CB8AC3E}">
        <p14:creationId xmlns:p14="http://schemas.microsoft.com/office/powerpoint/2010/main" val="1732707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zh-CN" altLang="en-US" sz="2000" b="1" spc="200" dirty="0">
                <a:solidFill>
                  <a:srgbClr val="C00000"/>
                </a:solidFill>
                <a:latin typeface="华文细黑" panose="02010600040101010101" pitchFamily="2" charset="-122"/>
                <a:ea typeface="华文细黑" panose="02010600040101010101" pitchFamily="2" charset="-122"/>
              </a:rPr>
              <a:t>数据库迁移和填充</a:t>
            </a: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dirty="0" smtClean="0"/>
              <a:t>原生</a:t>
            </a:r>
            <a:r>
              <a:rPr lang="en-US" altLang="zh-CN" sz="2000" dirty="0" smtClean="0"/>
              <a:t>SQL</a:t>
            </a:r>
            <a:r>
              <a:rPr lang="zh-CN" altLang="en-US" sz="2000" dirty="0" smtClean="0"/>
              <a:t>查询和查询构造器</a:t>
            </a:r>
            <a:endParaRPr lang="zh-CN" altLang="en-US" sz="2000"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en-US" altLang="zh-CN" sz="2000" dirty="0" smtClean="0"/>
              <a:t>Eloquent ORM</a:t>
            </a:r>
            <a:endParaRPr lang="zh-CN" altLang="en-US" sz="2000" dirty="0"/>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84012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8226378" cy="685800"/>
          </a:xfrm>
        </p:spPr>
        <p:txBody>
          <a:bodyPr/>
          <a:lstStyle/>
          <a:p>
            <a:r>
              <a:rPr lang="zh-CN" altLang="en-US" dirty="0" smtClean="0"/>
              <a:t>一对多关系的实现</a:t>
            </a:r>
            <a:endParaRPr lang="zh-CN" altLang="en-US" dirty="0"/>
          </a:p>
        </p:txBody>
      </p:sp>
      <p:sp>
        <p:nvSpPr>
          <p:cNvPr id="5" name="矩形 3"/>
          <p:cNvSpPr>
            <a:spLocks noChangeArrowheads="1"/>
          </p:cNvSpPr>
          <p:nvPr/>
        </p:nvSpPr>
        <p:spPr bwMode="auto">
          <a:xfrm>
            <a:off x="687365" y="1616488"/>
            <a:ext cx="7775805"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4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模型类中实现一对多关系</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dirty="0" err="1" smtClean="0">
                <a:solidFill>
                  <a:schemeClr val="tx1"/>
                </a:solidFill>
                <a:latin typeface="微软雅黑" panose="020B0503020204020204" pitchFamily="34" charset="-122"/>
                <a:ea typeface="微软雅黑" panose="020B0503020204020204" pitchFamily="34" charset="-122"/>
              </a:rPr>
              <a:t>hasMany</a:t>
            </a:r>
            <a:r>
              <a:rPr lang="zh-CN" altLang="en-US" sz="1800" dirty="0" smtClean="0">
                <a:solidFill>
                  <a:schemeClr val="tx1"/>
                </a:solidFill>
                <a:latin typeface="微软雅黑" panose="020B0503020204020204" pitchFamily="34" charset="-122"/>
                <a:ea typeface="微软雅黑" panose="020B0503020204020204" pitchFamily="34" charset="-122"/>
              </a:rPr>
              <a:t>：父表</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hasMany</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子表</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dirty="0" err="1" smtClean="0">
                <a:solidFill>
                  <a:schemeClr val="tx1"/>
                </a:solidFill>
                <a:latin typeface="微软雅黑" panose="020B0503020204020204" pitchFamily="34" charset="-122"/>
                <a:ea typeface="微软雅黑" panose="020B0503020204020204" pitchFamily="34" charset="-122"/>
              </a:rPr>
              <a:t>belongsTo</a:t>
            </a:r>
            <a:r>
              <a:rPr lang="zh-CN" altLang="en-US" sz="1800" dirty="0" smtClean="0">
                <a:solidFill>
                  <a:schemeClr val="tx1"/>
                </a:solidFill>
                <a:latin typeface="微软雅黑" panose="020B0503020204020204" pitchFamily="34" charset="-122"/>
                <a:ea typeface="微软雅黑" panose="020B0503020204020204" pitchFamily="34" charset="-122"/>
              </a:rPr>
              <a:t>：子表 </a:t>
            </a:r>
            <a:r>
              <a:rPr lang="en-US" altLang="zh-CN" sz="1800" dirty="0" err="1" smtClean="0">
                <a:solidFill>
                  <a:schemeClr val="tx1"/>
                </a:solidFill>
                <a:latin typeface="微软雅黑" panose="020B0503020204020204" pitchFamily="34" charset="-122"/>
                <a:ea typeface="微软雅黑" panose="020B0503020204020204" pitchFamily="34" charset="-122"/>
              </a:rPr>
              <a:t>belongsTo</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父表</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eaLnBrk="1" hangingPunct="1">
              <a:lnSpc>
                <a:spcPct val="140000"/>
              </a:lnSpc>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n"/>
            </a:pPr>
            <a:r>
              <a:rPr lang="zh-CN" altLang="en-US" sz="1800" dirty="0" smtClean="0">
                <a:solidFill>
                  <a:schemeClr val="tx1"/>
                </a:solidFill>
                <a:latin typeface="微软雅黑" panose="020B0503020204020204" pitchFamily="34" charset="-122"/>
                <a:ea typeface="微软雅黑" panose="020B0503020204020204" pitchFamily="34" charset="-122"/>
              </a:rPr>
              <a:t>获取关联数据</a:t>
            </a: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9525114" y="1893874"/>
            <a:ext cx="2548442" cy="3198826"/>
          </a:xfrm>
          <a:prstGeom prst="rect">
            <a:avLst/>
          </a:prstGeom>
        </p:spPr>
      </p:pic>
      <p:pic>
        <p:nvPicPr>
          <p:cNvPr id="9" name="图片 8"/>
          <p:cNvPicPr>
            <a:picLocks noChangeAspect="1"/>
          </p:cNvPicPr>
          <p:nvPr/>
        </p:nvPicPr>
        <p:blipFill>
          <a:blip r:embed="rId4"/>
          <a:stretch>
            <a:fillRect/>
          </a:stretch>
        </p:blipFill>
        <p:spPr>
          <a:xfrm>
            <a:off x="5418655" y="1616488"/>
            <a:ext cx="3523809" cy="1590476"/>
          </a:xfrm>
          <a:prstGeom prst="rect">
            <a:avLst/>
          </a:prstGeom>
        </p:spPr>
      </p:pic>
      <p:pic>
        <p:nvPicPr>
          <p:cNvPr id="10" name="图片 9"/>
          <p:cNvPicPr>
            <a:picLocks noChangeAspect="1"/>
          </p:cNvPicPr>
          <p:nvPr/>
        </p:nvPicPr>
        <p:blipFill>
          <a:blip r:embed="rId5"/>
          <a:stretch>
            <a:fillRect/>
          </a:stretch>
        </p:blipFill>
        <p:spPr>
          <a:xfrm>
            <a:off x="5418655" y="3442487"/>
            <a:ext cx="3961905" cy="1590476"/>
          </a:xfrm>
          <a:prstGeom prst="rect">
            <a:avLst/>
          </a:prstGeom>
        </p:spPr>
      </p:pic>
      <p:pic>
        <p:nvPicPr>
          <p:cNvPr id="11" name="图片 10"/>
          <p:cNvPicPr>
            <a:picLocks noChangeAspect="1"/>
          </p:cNvPicPr>
          <p:nvPr/>
        </p:nvPicPr>
        <p:blipFill>
          <a:blip r:embed="rId6"/>
          <a:stretch>
            <a:fillRect/>
          </a:stretch>
        </p:blipFill>
        <p:spPr>
          <a:xfrm>
            <a:off x="443486" y="3795266"/>
            <a:ext cx="3099814" cy="1346269"/>
          </a:xfrm>
          <a:prstGeom prst="rect">
            <a:avLst/>
          </a:prstGeom>
        </p:spPr>
      </p:pic>
      <p:pic>
        <p:nvPicPr>
          <p:cNvPr id="12" name="图片 11"/>
          <p:cNvPicPr>
            <a:picLocks noChangeAspect="1"/>
          </p:cNvPicPr>
          <p:nvPr/>
        </p:nvPicPr>
        <p:blipFill>
          <a:blip r:embed="rId7"/>
          <a:stretch>
            <a:fillRect/>
          </a:stretch>
        </p:blipFill>
        <p:spPr>
          <a:xfrm>
            <a:off x="2045072" y="4931363"/>
            <a:ext cx="2768228" cy="993384"/>
          </a:xfrm>
          <a:prstGeom prst="rect">
            <a:avLst/>
          </a:prstGeom>
        </p:spPr>
      </p:pic>
    </p:spTree>
    <p:extLst>
      <p:ext uri="{BB962C8B-B14F-4D97-AF65-F5344CB8AC3E}">
        <p14:creationId xmlns:p14="http://schemas.microsoft.com/office/powerpoint/2010/main" val="28920558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8226378" cy="685800"/>
          </a:xfrm>
        </p:spPr>
        <p:txBody>
          <a:bodyPr/>
          <a:lstStyle/>
          <a:p>
            <a:r>
              <a:rPr lang="zh-CN" altLang="en-US" dirty="0" smtClean="0"/>
              <a:t>多对多关系的实现</a:t>
            </a:r>
            <a:endParaRPr lang="zh-CN" altLang="en-US" dirty="0"/>
          </a:p>
        </p:txBody>
      </p:sp>
      <p:sp>
        <p:nvSpPr>
          <p:cNvPr id="5" name="矩形 3"/>
          <p:cNvSpPr>
            <a:spLocks noChangeArrowheads="1"/>
          </p:cNvSpPr>
          <p:nvPr/>
        </p:nvSpPr>
        <p:spPr bwMode="auto">
          <a:xfrm>
            <a:off x="654502" y="1502188"/>
            <a:ext cx="7775805" cy="168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4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模型类中实现多对多关系</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dirty="0" err="1" smtClean="0">
                <a:solidFill>
                  <a:schemeClr val="tx1"/>
                </a:solidFill>
                <a:latin typeface="微软雅黑" panose="020B0503020204020204" pitchFamily="34" charset="-122"/>
                <a:ea typeface="微软雅黑" panose="020B0503020204020204" pitchFamily="34" charset="-122"/>
              </a:rPr>
              <a:t>belongsToMany</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A</a:t>
            </a:r>
            <a:r>
              <a:rPr lang="zh-CN" altLang="en-US" sz="1800" dirty="0" smtClean="0">
                <a:solidFill>
                  <a:schemeClr val="tx1"/>
                </a:solidFill>
                <a:latin typeface="微软雅黑" panose="020B0503020204020204" pitchFamily="34" charset="-122"/>
                <a:ea typeface="微软雅黑" panose="020B0503020204020204" pitchFamily="34" charset="-122"/>
              </a:rPr>
              <a:t>表</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err="1" smtClean="0">
                <a:solidFill>
                  <a:schemeClr val="tx1"/>
                </a:solidFill>
                <a:latin typeface="微软雅黑" panose="020B0503020204020204" pitchFamily="34" charset="-122"/>
                <a:ea typeface="微软雅黑" panose="020B0503020204020204" pitchFamily="34" charset="-122"/>
              </a:rPr>
              <a:t>belongsToMany</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a:solidFill>
                  <a:schemeClr val="tx1"/>
                </a:solidFill>
                <a:latin typeface="微软雅黑" panose="020B0503020204020204" pitchFamily="34" charset="-122"/>
                <a:ea typeface="微软雅黑" panose="020B0503020204020204" pitchFamily="34" charset="-122"/>
              </a:rPr>
              <a:t> </a:t>
            </a:r>
            <a:r>
              <a:rPr lang="en-US" altLang="zh-CN" sz="1800" dirty="0" smtClean="0">
                <a:solidFill>
                  <a:schemeClr val="tx1"/>
                </a:solidFill>
                <a:latin typeface="微软雅黑" panose="020B0503020204020204" pitchFamily="34" charset="-122"/>
                <a:ea typeface="微软雅黑" panose="020B0503020204020204" pitchFamily="34" charset="-122"/>
              </a:rPr>
              <a:t>B</a:t>
            </a:r>
            <a:r>
              <a:rPr lang="zh-CN" altLang="en-US" sz="1800" dirty="0" smtClean="0">
                <a:solidFill>
                  <a:schemeClr val="tx1"/>
                </a:solidFill>
                <a:latin typeface="微软雅黑" panose="020B0503020204020204" pitchFamily="34" charset="-122"/>
                <a:ea typeface="微软雅黑" panose="020B0503020204020204" pitchFamily="34" charset="-122"/>
              </a:rPr>
              <a:t>表</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dirty="0" err="1" smtClean="0">
                <a:solidFill>
                  <a:schemeClr val="tx1"/>
                </a:solidFill>
                <a:latin typeface="微软雅黑" panose="020B0503020204020204" pitchFamily="34" charset="-122"/>
                <a:ea typeface="微软雅黑" panose="020B0503020204020204" pitchFamily="34" charset="-122"/>
              </a:rPr>
              <a:t>belongsToMany</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a:solidFill>
                  <a:schemeClr val="tx1"/>
                </a:solidFill>
                <a:latin typeface="微软雅黑" panose="020B0503020204020204" pitchFamily="34" charset="-122"/>
                <a:ea typeface="微软雅黑" panose="020B0503020204020204" pitchFamily="34" charset="-122"/>
              </a:rPr>
              <a:t>B</a:t>
            </a:r>
            <a:r>
              <a:rPr lang="zh-CN" altLang="en-US" sz="1800" dirty="0" smtClean="0">
                <a:solidFill>
                  <a:schemeClr val="tx1"/>
                </a:solidFill>
                <a:latin typeface="微软雅黑" panose="020B0503020204020204" pitchFamily="34" charset="-122"/>
                <a:ea typeface="微软雅黑" panose="020B0503020204020204" pitchFamily="34" charset="-122"/>
              </a:rPr>
              <a:t>表 </a:t>
            </a:r>
            <a:r>
              <a:rPr lang="en-US" altLang="zh-CN" sz="1800" dirty="0" err="1" smtClean="0">
                <a:solidFill>
                  <a:schemeClr val="tx1"/>
                </a:solidFill>
                <a:latin typeface="微软雅黑" panose="020B0503020204020204" pitchFamily="34" charset="-122"/>
                <a:ea typeface="微软雅黑" panose="020B0503020204020204" pitchFamily="34" charset="-122"/>
              </a:rPr>
              <a:t>belongsToMany</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en-US" altLang="zh-CN" sz="1800" dirty="0">
                <a:solidFill>
                  <a:schemeClr val="tx1"/>
                </a:solidFill>
                <a:latin typeface="微软雅黑" panose="020B0503020204020204" pitchFamily="34" charset="-122"/>
                <a:ea typeface="微软雅黑" panose="020B0503020204020204" pitchFamily="34" charset="-122"/>
              </a:rPr>
              <a:t>A</a:t>
            </a:r>
            <a:r>
              <a:rPr lang="zh-CN" altLang="en-US" sz="1800" dirty="0" smtClean="0">
                <a:solidFill>
                  <a:schemeClr val="tx1"/>
                </a:solidFill>
                <a:latin typeface="微软雅黑" panose="020B0503020204020204" pitchFamily="34" charset="-122"/>
                <a:ea typeface="微软雅黑" panose="020B0503020204020204" pitchFamily="34" charset="-122"/>
              </a:rPr>
              <a:t>表</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eaLnBrk="1" hangingPunct="1">
              <a:lnSpc>
                <a:spcPct val="140000"/>
              </a:lnSpc>
            </a:pP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8430307" y="1637630"/>
            <a:ext cx="2290648" cy="4272711"/>
          </a:xfrm>
          <a:prstGeom prst="rect">
            <a:avLst/>
          </a:prstGeom>
        </p:spPr>
      </p:pic>
      <p:pic>
        <p:nvPicPr>
          <p:cNvPr id="3" name="图片 2"/>
          <p:cNvPicPr>
            <a:picLocks noChangeAspect="1"/>
          </p:cNvPicPr>
          <p:nvPr/>
        </p:nvPicPr>
        <p:blipFill>
          <a:blip r:embed="rId4"/>
          <a:stretch>
            <a:fillRect/>
          </a:stretch>
        </p:blipFill>
        <p:spPr>
          <a:xfrm>
            <a:off x="1554490" y="2787737"/>
            <a:ext cx="5409524" cy="1571429"/>
          </a:xfrm>
          <a:prstGeom prst="rect">
            <a:avLst/>
          </a:prstGeom>
        </p:spPr>
      </p:pic>
      <p:pic>
        <p:nvPicPr>
          <p:cNvPr id="7" name="图片 6"/>
          <p:cNvPicPr>
            <a:picLocks noChangeAspect="1"/>
          </p:cNvPicPr>
          <p:nvPr/>
        </p:nvPicPr>
        <p:blipFill>
          <a:blip r:embed="rId5"/>
          <a:stretch>
            <a:fillRect/>
          </a:stretch>
        </p:blipFill>
        <p:spPr>
          <a:xfrm>
            <a:off x="1473537" y="4474353"/>
            <a:ext cx="5571429" cy="1580952"/>
          </a:xfrm>
          <a:prstGeom prst="rect">
            <a:avLst/>
          </a:prstGeom>
        </p:spPr>
      </p:pic>
    </p:spTree>
    <p:extLst>
      <p:ext uri="{BB962C8B-B14F-4D97-AF65-F5344CB8AC3E}">
        <p14:creationId xmlns:p14="http://schemas.microsoft.com/office/powerpoint/2010/main" val="37753411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8226378" cy="685800"/>
          </a:xfrm>
        </p:spPr>
        <p:txBody>
          <a:bodyPr/>
          <a:lstStyle/>
          <a:p>
            <a:r>
              <a:rPr lang="zh-CN" altLang="en-US" dirty="0" smtClean="0"/>
              <a:t>多对多关系的实现</a:t>
            </a:r>
            <a:endParaRPr lang="zh-CN" altLang="en-US" dirty="0"/>
          </a:p>
        </p:txBody>
      </p:sp>
      <p:sp>
        <p:nvSpPr>
          <p:cNvPr id="5" name="矩形 3"/>
          <p:cNvSpPr>
            <a:spLocks noChangeArrowheads="1"/>
          </p:cNvSpPr>
          <p:nvPr/>
        </p:nvSpPr>
        <p:spPr bwMode="auto">
          <a:xfrm>
            <a:off x="654502" y="1502188"/>
            <a:ext cx="7775805"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4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模型类中实现多对多关系</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n"/>
            </a:pPr>
            <a:r>
              <a:rPr lang="zh-CN" altLang="en-US" sz="1800" dirty="0" smtClean="0">
                <a:solidFill>
                  <a:schemeClr val="tx1"/>
                </a:solidFill>
                <a:latin typeface="微软雅黑" panose="020B0503020204020204" pitchFamily="34" charset="-122"/>
                <a:ea typeface="微软雅黑" panose="020B0503020204020204" pitchFamily="34" charset="-122"/>
              </a:rPr>
              <a:t>获取关联数据</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eaLnBrk="1" hangingPunct="1">
              <a:lnSpc>
                <a:spcPct val="140000"/>
              </a:lnSpc>
            </a:pP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539922" y="2801005"/>
            <a:ext cx="3524726" cy="1453495"/>
          </a:xfrm>
          <a:prstGeom prst="rect">
            <a:avLst/>
          </a:prstGeom>
        </p:spPr>
      </p:pic>
      <p:pic>
        <p:nvPicPr>
          <p:cNvPr id="8" name="图片 7"/>
          <p:cNvPicPr>
            <a:picLocks noChangeAspect="1"/>
          </p:cNvPicPr>
          <p:nvPr/>
        </p:nvPicPr>
        <p:blipFill>
          <a:blip r:embed="rId4"/>
          <a:stretch>
            <a:fillRect/>
          </a:stretch>
        </p:blipFill>
        <p:spPr>
          <a:xfrm>
            <a:off x="6077142" y="2801005"/>
            <a:ext cx="3650117" cy="1351895"/>
          </a:xfrm>
          <a:prstGeom prst="rect">
            <a:avLst/>
          </a:prstGeom>
        </p:spPr>
      </p:pic>
    </p:spTree>
    <p:extLst>
      <p:ext uri="{BB962C8B-B14F-4D97-AF65-F5344CB8AC3E}">
        <p14:creationId xmlns:p14="http://schemas.microsoft.com/office/powerpoint/2010/main" val="799430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8226378" cy="685800"/>
          </a:xfrm>
        </p:spPr>
        <p:txBody>
          <a:bodyPr/>
          <a:lstStyle/>
          <a:p>
            <a:r>
              <a:rPr lang="zh-CN" altLang="en-US" dirty="0" smtClean="0"/>
              <a:t>关联关系的插入</a:t>
            </a:r>
            <a:r>
              <a:rPr lang="en-US" altLang="zh-CN" dirty="0" smtClean="0"/>
              <a:t>/</a:t>
            </a:r>
            <a:r>
              <a:rPr lang="zh-CN" altLang="en-US" dirty="0" smtClean="0"/>
              <a:t>修改</a:t>
            </a:r>
            <a:r>
              <a:rPr lang="en-US" altLang="zh-CN" dirty="0" smtClean="0"/>
              <a:t>/</a:t>
            </a:r>
            <a:r>
              <a:rPr lang="zh-CN" altLang="en-US" dirty="0" smtClean="0"/>
              <a:t>删除</a:t>
            </a:r>
            <a:endParaRPr lang="zh-CN" altLang="en-US" dirty="0"/>
          </a:p>
        </p:txBody>
      </p:sp>
      <p:sp>
        <p:nvSpPr>
          <p:cNvPr id="5" name="矩形 3"/>
          <p:cNvSpPr>
            <a:spLocks noChangeArrowheads="1"/>
          </p:cNvSpPr>
          <p:nvPr/>
        </p:nvSpPr>
        <p:spPr bwMode="auto">
          <a:xfrm>
            <a:off x="654502" y="1502188"/>
            <a:ext cx="7775805" cy="401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40000"/>
              </a:lnSpc>
              <a:buFont typeface="Wingdings" panose="05000000000000000000" pitchFamily="2" charset="2"/>
              <a:buChar char="n"/>
            </a:pPr>
            <a:r>
              <a:rPr lang="en-US" altLang="zh-CN" dirty="0" err="1" smtClean="0">
                <a:solidFill>
                  <a:schemeClr val="tx1"/>
                </a:solidFill>
                <a:latin typeface="微软雅黑" panose="020B0503020204020204" pitchFamily="34" charset="-122"/>
                <a:ea typeface="微软雅黑" panose="020B0503020204020204" pitchFamily="34" charset="-122"/>
              </a:rPr>
              <a:t>hasMany</a:t>
            </a:r>
            <a:r>
              <a:rPr lang="zh-CN" altLang="en-US" dirty="0" smtClean="0">
                <a:solidFill>
                  <a:schemeClr val="tx1"/>
                </a:solidFill>
                <a:latin typeface="微软雅黑" panose="020B0503020204020204" pitchFamily="34" charset="-122"/>
                <a:ea typeface="微软雅黑" panose="020B0503020204020204" pitchFamily="34" charset="-122"/>
              </a:rPr>
              <a:t>关系插入数据</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dirty="0" smtClean="0">
                <a:solidFill>
                  <a:schemeClr val="tx1"/>
                </a:solidFill>
                <a:latin typeface="微软雅黑" panose="020B0503020204020204" pitchFamily="34" charset="-122"/>
                <a:ea typeface="微软雅黑" panose="020B0503020204020204" pitchFamily="34" charset="-122"/>
              </a:rPr>
              <a:t>save( )</a:t>
            </a:r>
            <a:r>
              <a:rPr lang="zh-CN" altLang="en-US" sz="1800" dirty="0" smtClean="0">
                <a:solidFill>
                  <a:schemeClr val="tx1"/>
                </a:solidFill>
                <a:latin typeface="微软雅黑" panose="020B0503020204020204" pitchFamily="34" charset="-122"/>
                <a:ea typeface="微软雅黑" panose="020B0503020204020204" pitchFamily="34" charset="-122"/>
              </a:rPr>
              <a:t>方法：为子表添加一条记录</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dirty="0" err="1" smtClean="0">
                <a:solidFill>
                  <a:schemeClr val="tx1"/>
                </a:solidFill>
                <a:latin typeface="微软雅黑" panose="020B0503020204020204" pitchFamily="34" charset="-122"/>
                <a:ea typeface="微软雅黑" panose="020B0503020204020204" pitchFamily="34" charset="-122"/>
              </a:rPr>
              <a:t>saveMany</a:t>
            </a:r>
            <a:r>
              <a:rPr lang="en-US" altLang="zh-CN" sz="1800" dirty="0" smtClean="0">
                <a:solidFill>
                  <a:schemeClr val="tx1"/>
                </a:solidFill>
                <a:latin typeface="微软雅黑" panose="020B0503020204020204" pitchFamily="34" charset="-122"/>
                <a:ea typeface="微软雅黑" panose="020B0503020204020204" pitchFamily="34" charset="-122"/>
              </a:rPr>
              <a:t>( )</a:t>
            </a:r>
            <a:r>
              <a:rPr lang="zh-CN" altLang="en-US" sz="1800" dirty="0" smtClean="0">
                <a:solidFill>
                  <a:schemeClr val="tx1"/>
                </a:solidFill>
                <a:latin typeface="微软雅黑" panose="020B0503020204020204" pitchFamily="34" charset="-122"/>
                <a:ea typeface="微软雅黑" panose="020B0503020204020204" pitchFamily="34" charset="-122"/>
              </a:rPr>
              <a:t>方法：为子表添加多条记录</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dirty="0" smtClean="0">
                <a:solidFill>
                  <a:schemeClr val="tx1"/>
                </a:solidFill>
                <a:latin typeface="微软雅黑" panose="020B0503020204020204" pitchFamily="34" charset="-122"/>
                <a:ea typeface="微软雅黑" panose="020B0503020204020204" pitchFamily="34" charset="-122"/>
              </a:rPr>
              <a:t>create( )</a:t>
            </a:r>
            <a:r>
              <a:rPr lang="zh-CN" altLang="en-US" sz="1800" dirty="0" smtClean="0">
                <a:solidFill>
                  <a:schemeClr val="tx1"/>
                </a:solidFill>
                <a:latin typeface="微软雅黑" panose="020B0503020204020204" pitchFamily="34" charset="-122"/>
                <a:ea typeface="微软雅黑" panose="020B0503020204020204" pitchFamily="34" charset="-122"/>
              </a:rPr>
              <a:t>方法：通过数组参数为子表添加记录</a:t>
            </a:r>
            <a:endParaRPr lang="en-US" altLang="zh-CN" sz="1800"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n"/>
            </a:pPr>
            <a:r>
              <a:rPr lang="en-US" altLang="zh-CN" sz="1800" dirty="0" err="1" smtClean="0">
                <a:solidFill>
                  <a:schemeClr val="tx1"/>
                </a:solidFill>
                <a:latin typeface="微软雅黑" panose="020B0503020204020204" pitchFamily="34" charset="-122"/>
                <a:ea typeface="微软雅黑" panose="020B0503020204020204" pitchFamily="34" charset="-122"/>
              </a:rPr>
              <a:t>belongsTo</a:t>
            </a:r>
            <a:r>
              <a:rPr lang="zh-CN" altLang="en-US" sz="1800" dirty="0" smtClean="0">
                <a:solidFill>
                  <a:schemeClr val="tx1"/>
                </a:solidFill>
                <a:latin typeface="微软雅黑" panose="020B0503020204020204" pitchFamily="34" charset="-122"/>
                <a:ea typeface="微软雅黑" panose="020B0503020204020204" pitchFamily="34" charset="-122"/>
              </a:rPr>
              <a:t>关系插入数据</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dirty="0" smtClean="0">
                <a:solidFill>
                  <a:schemeClr val="tx1"/>
                </a:solidFill>
                <a:latin typeface="微软雅黑" panose="020B0503020204020204" pitchFamily="34" charset="-122"/>
                <a:ea typeface="微软雅黑" panose="020B0503020204020204" pitchFamily="34" charset="-122"/>
              </a:rPr>
              <a:t>associate( )</a:t>
            </a:r>
            <a:r>
              <a:rPr lang="zh-CN" altLang="en-US" sz="1800" dirty="0" smtClean="0">
                <a:solidFill>
                  <a:schemeClr val="tx1"/>
                </a:solidFill>
                <a:latin typeface="微软雅黑" panose="020B0503020204020204" pitchFamily="34" charset="-122"/>
                <a:ea typeface="微软雅黑" panose="020B0503020204020204" pitchFamily="34" charset="-122"/>
              </a:rPr>
              <a:t>方法：插入父表数据时，在子表中插入外键</a:t>
            </a:r>
            <a:endParaRPr lang="en-US" altLang="zh-CN" sz="1800"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dirty="0" smtClean="0">
                <a:solidFill>
                  <a:schemeClr val="tx1"/>
                </a:solidFill>
                <a:latin typeface="微软雅黑" panose="020B0503020204020204" pitchFamily="34" charset="-122"/>
                <a:ea typeface="微软雅黑" panose="020B0503020204020204" pitchFamily="34" charset="-122"/>
              </a:rPr>
              <a:t>dissociate( )</a:t>
            </a:r>
            <a:r>
              <a:rPr lang="zh-CN" altLang="en-US" sz="1800" dirty="0" smtClean="0">
                <a:solidFill>
                  <a:schemeClr val="tx1"/>
                </a:solidFill>
                <a:latin typeface="微软雅黑" panose="020B0503020204020204" pitchFamily="34" charset="-122"/>
                <a:ea typeface="微软雅黑" panose="020B0503020204020204" pitchFamily="34" charset="-122"/>
              </a:rPr>
              <a:t>方法：取消关联，在子表中删除外键</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n"/>
            </a:pPr>
            <a:r>
              <a:rPr lang="en-US" altLang="zh-CN" sz="1800" dirty="0" err="1" smtClean="0">
                <a:solidFill>
                  <a:schemeClr val="tx1"/>
                </a:solidFill>
                <a:latin typeface="微软雅黑" panose="020B0503020204020204" pitchFamily="34" charset="-122"/>
                <a:ea typeface="微软雅黑" panose="020B0503020204020204" pitchFamily="34" charset="-122"/>
              </a:rPr>
              <a:t>belongsToMany</a:t>
            </a:r>
            <a:r>
              <a:rPr lang="zh-CN" altLang="en-US" sz="1800" dirty="0" smtClean="0">
                <a:solidFill>
                  <a:schemeClr val="tx1"/>
                </a:solidFill>
                <a:latin typeface="微软雅黑" panose="020B0503020204020204" pitchFamily="34" charset="-122"/>
                <a:ea typeface="微软雅黑" panose="020B0503020204020204" pitchFamily="34" charset="-122"/>
              </a:rPr>
              <a:t>插入数据</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dirty="0" smtClean="0">
                <a:solidFill>
                  <a:schemeClr val="tx1"/>
                </a:solidFill>
                <a:latin typeface="微软雅黑" panose="020B0503020204020204" pitchFamily="34" charset="-122"/>
                <a:ea typeface="微软雅黑" panose="020B0503020204020204" pitchFamily="34" charset="-122"/>
              </a:rPr>
              <a:t>attach( )</a:t>
            </a:r>
            <a:r>
              <a:rPr lang="zh-CN" altLang="en-US" sz="1800" dirty="0" smtClean="0">
                <a:solidFill>
                  <a:schemeClr val="tx1"/>
                </a:solidFill>
                <a:latin typeface="微软雅黑" panose="020B0503020204020204" pitchFamily="34" charset="-122"/>
                <a:ea typeface="微软雅黑" panose="020B0503020204020204" pitchFamily="34" charset="-122"/>
              </a:rPr>
              <a:t>方法：建立关联关系</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40000"/>
              </a:lnSpc>
              <a:buFont typeface="Wingdings" panose="05000000000000000000" pitchFamily="2" charset="2"/>
              <a:buChar char="ü"/>
            </a:pPr>
            <a:r>
              <a:rPr lang="en-US" altLang="zh-CN" sz="1800" dirty="0" smtClean="0">
                <a:solidFill>
                  <a:schemeClr val="tx1"/>
                </a:solidFill>
                <a:latin typeface="微软雅黑" panose="020B0503020204020204" pitchFamily="34" charset="-122"/>
                <a:ea typeface="微软雅黑" panose="020B0503020204020204" pitchFamily="34" charset="-122"/>
              </a:rPr>
              <a:t>detach( )</a:t>
            </a:r>
            <a:r>
              <a:rPr lang="zh-CN" altLang="en-US" sz="1800" dirty="0" smtClean="0">
                <a:solidFill>
                  <a:schemeClr val="tx1"/>
                </a:solidFill>
                <a:latin typeface="微软雅黑" panose="020B0503020204020204" pitchFamily="34" charset="-122"/>
                <a:ea typeface="微软雅黑" panose="020B0503020204020204" pitchFamily="34" charset="-122"/>
              </a:rPr>
              <a:t>方法：取消关联关系</a:t>
            </a: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488722" y="1202140"/>
            <a:ext cx="4788878" cy="1652500"/>
          </a:xfrm>
          <a:prstGeom prst="rect">
            <a:avLst/>
          </a:prstGeom>
        </p:spPr>
      </p:pic>
      <p:pic>
        <p:nvPicPr>
          <p:cNvPr id="3" name="图片 2"/>
          <p:cNvPicPr>
            <a:picLocks noChangeAspect="1"/>
          </p:cNvPicPr>
          <p:nvPr/>
        </p:nvPicPr>
        <p:blipFill>
          <a:blip r:embed="rId4"/>
          <a:stretch>
            <a:fillRect/>
          </a:stretch>
        </p:blipFill>
        <p:spPr>
          <a:xfrm>
            <a:off x="7229039" y="2854640"/>
            <a:ext cx="3829922" cy="1402678"/>
          </a:xfrm>
          <a:prstGeom prst="rect">
            <a:avLst/>
          </a:prstGeom>
        </p:spPr>
      </p:pic>
      <p:pic>
        <p:nvPicPr>
          <p:cNvPr id="7" name="图片 6"/>
          <p:cNvPicPr>
            <a:picLocks noChangeAspect="1"/>
          </p:cNvPicPr>
          <p:nvPr/>
        </p:nvPicPr>
        <p:blipFill>
          <a:blip r:embed="rId5"/>
          <a:stretch>
            <a:fillRect/>
          </a:stretch>
        </p:blipFill>
        <p:spPr>
          <a:xfrm>
            <a:off x="4305230" y="4692694"/>
            <a:ext cx="3704497" cy="917075"/>
          </a:xfrm>
          <a:prstGeom prst="rect">
            <a:avLst/>
          </a:prstGeom>
        </p:spPr>
      </p:pic>
      <p:pic>
        <p:nvPicPr>
          <p:cNvPr id="9" name="图片 8"/>
          <p:cNvPicPr>
            <a:picLocks noChangeAspect="1"/>
          </p:cNvPicPr>
          <p:nvPr/>
        </p:nvPicPr>
        <p:blipFill>
          <a:blip r:embed="rId6"/>
          <a:stretch>
            <a:fillRect/>
          </a:stretch>
        </p:blipFill>
        <p:spPr>
          <a:xfrm>
            <a:off x="8430307" y="4692693"/>
            <a:ext cx="3160190" cy="917075"/>
          </a:xfrm>
          <a:prstGeom prst="rect">
            <a:avLst/>
          </a:prstGeom>
        </p:spPr>
      </p:pic>
    </p:spTree>
    <p:extLst>
      <p:ext uri="{BB962C8B-B14F-4D97-AF65-F5344CB8AC3E}">
        <p14:creationId xmlns:p14="http://schemas.microsoft.com/office/powerpoint/2010/main" val="702415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Collection</a:t>
            </a:r>
            <a:r>
              <a:rPr lang="zh-CN" altLang="en-US" dirty="0" smtClean="0"/>
              <a:t>对象</a:t>
            </a:r>
            <a:endParaRPr lang="zh-CN" altLang="en-US" dirty="0"/>
          </a:p>
        </p:txBody>
      </p:sp>
      <p:sp>
        <p:nvSpPr>
          <p:cNvPr id="107" name="矩形 3"/>
          <p:cNvSpPr>
            <a:spLocks noChangeArrowheads="1"/>
          </p:cNvSpPr>
          <p:nvPr/>
        </p:nvSpPr>
        <p:spPr bwMode="auto">
          <a:xfrm>
            <a:off x="917620" y="1639680"/>
            <a:ext cx="10448879"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en-US" altLang="zh-CN" dirty="0">
                <a:solidFill>
                  <a:schemeClr val="tx1"/>
                </a:solidFill>
                <a:latin typeface="微软雅黑" panose="020B0503020204020204" pitchFamily="34" charset="-122"/>
                <a:ea typeface="微软雅黑" panose="020B0503020204020204" pitchFamily="34" charset="-122"/>
              </a:rPr>
              <a:t>Eloquent </a:t>
            </a:r>
            <a:r>
              <a:rPr lang="zh-CN" altLang="en-US" dirty="0">
                <a:solidFill>
                  <a:schemeClr val="tx1"/>
                </a:solidFill>
                <a:latin typeface="微软雅黑" panose="020B0503020204020204" pitchFamily="34" charset="-122"/>
                <a:ea typeface="微软雅黑" panose="020B0503020204020204" pitchFamily="34" charset="-122"/>
              </a:rPr>
              <a:t>返回的所有的包含多条记录的结果集都是 </a:t>
            </a:r>
            <a:r>
              <a:rPr lang="en-US" altLang="zh-CN" dirty="0">
                <a:solidFill>
                  <a:schemeClr val="tx1"/>
                </a:solidFill>
                <a:latin typeface="微软雅黑" panose="020B0503020204020204" pitchFamily="34" charset="-122"/>
                <a:ea typeface="微软雅黑" panose="020B0503020204020204" pitchFamily="34" charset="-122"/>
              </a:rPr>
              <a:t>Illuminate\Database\Eloquent\Collection </a:t>
            </a:r>
            <a:r>
              <a:rPr lang="zh-CN" altLang="en-US" dirty="0">
                <a:solidFill>
                  <a:schemeClr val="tx1"/>
                </a:solidFill>
                <a:latin typeface="微软雅黑" panose="020B0503020204020204" pitchFamily="34" charset="-122"/>
                <a:ea typeface="微软雅黑" panose="020B0503020204020204" pitchFamily="34" charset="-122"/>
              </a:rPr>
              <a:t>对象的实例，包括通过 </a:t>
            </a:r>
            <a:r>
              <a:rPr lang="en-US" altLang="zh-CN" dirty="0">
                <a:solidFill>
                  <a:schemeClr val="tx1"/>
                </a:solidFill>
                <a:latin typeface="微软雅黑" panose="020B0503020204020204" pitchFamily="34" charset="-122"/>
                <a:ea typeface="微软雅黑" panose="020B0503020204020204" pitchFamily="34" charset="-122"/>
              </a:rPr>
              <a:t>get </a:t>
            </a:r>
            <a:r>
              <a:rPr lang="zh-CN" altLang="en-US" dirty="0">
                <a:solidFill>
                  <a:schemeClr val="tx1"/>
                </a:solidFill>
                <a:latin typeface="微软雅黑" panose="020B0503020204020204" pitchFamily="34" charset="-122"/>
                <a:ea typeface="微软雅黑" panose="020B0503020204020204" pitchFamily="34" charset="-122"/>
              </a:rPr>
              <a:t>方法或者通过访问关联关系获取的结果</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Collection</a:t>
            </a:r>
            <a:r>
              <a:rPr lang="zh-CN" altLang="en-US" dirty="0" smtClean="0">
                <a:solidFill>
                  <a:schemeClr val="tx1"/>
                </a:solidFill>
                <a:latin typeface="微软雅黑" panose="020B0503020204020204" pitchFamily="34" charset="-122"/>
                <a:ea typeface="微软雅黑" panose="020B0503020204020204" pitchFamily="34" charset="-122"/>
              </a:rPr>
              <a:t>集合实现了迭代器接口，</a:t>
            </a:r>
            <a:r>
              <a:rPr lang="zh-CN" altLang="en-US" dirty="0">
                <a:solidFill>
                  <a:schemeClr val="tx1"/>
                </a:solidFill>
                <a:latin typeface="微软雅黑" panose="020B0503020204020204" pitchFamily="34" charset="-122"/>
                <a:ea typeface="微软雅黑" panose="020B0503020204020204" pitchFamily="34" charset="-122"/>
              </a:rPr>
              <a:t>允许你像</a:t>
            </a:r>
            <a:r>
              <a:rPr lang="en-US" altLang="zh-CN" dirty="0">
                <a:solidFill>
                  <a:schemeClr val="tx1"/>
                </a:solidFill>
                <a:latin typeface="微软雅黑" panose="020B0503020204020204" pitchFamily="34" charset="-122"/>
                <a:ea typeface="微软雅黑" panose="020B0503020204020204" pitchFamily="34" charset="-122"/>
              </a:rPr>
              <a:t>PHP</a:t>
            </a:r>
            <a:r>
              <a:rPr lang="zh-CN" altLang="en-US" dirty="0">
                <a:solidFill>
                  <a:schemeClr val="tx1"/>
                </a:solidFill>
                <a:latin typeface="微软雅黑" panose="020B0503020204020204" pitchFamily="34" charset="-122"/>
                <a:ea typeface="微软雅黑" panose="020B0503020204020204" pitchFamily="34" charset="-122"/>
              </a:rPr>
              <a:t>数组一样对其进行</a:t>
            </a:r>
            <a:r>
              <a:rPr lang="zh-CN" altLang="en-US" dirty="0" smtClean="0">
                <a:solidFill>
                  <a:schemeClr val="tx1"/>
                </a:solidFill>
                <a:latin typeface="微软雅黑" panose="020B0503020204020204" pitchFamily="34" charset="-122"/>
                <a:ea typeface="微软雅黑" panose="020B0503020204020204" pitchFamily="34" charset="-122"/>
              </a:rPr>
              <a:t>循环。</a:t>
            </a:r>
            <a:endParaRPr lang="en-US" altLang="zh-CN" dirty="0" smtClean="0">
              <a:solidFill>
                <a:schemeClr val="tx1"/>
              </a:solidFill>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dirty="0">
              <a:solidFill>
                <a:schemeClr val="tx1"/>
              </a:solidFill>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dirty="0" smtClean="0">
              <a:solidFill>
                <a:schemeClr val="tx1"/>
              </a:solidFill>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rPr>
              <a:t>另一方面，集合使用</a:t>
            </a:r>
            <a:r>
              <a:rPr lang="zh-CN" altLang="en-US" dirty="0">
                <a:solidFill>
                  <a:schemeClr val="tx1"/>
                </a:solidFill>
                <a:latin typeface="微软雅黑" panose="020B0503020204020204" pitchFamily="34" charset="-122"/>
                <a:ea typeface="微软雅黑" panose="020B0503020204020204" pitchFamily="34" charset="-122"/>
              </a:rPr>
              <a:t>直观的接口提供了各种映射</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简化操作，因此比数组更加</a:t>
            </a:r>
            <a:r>
              <a:rPr lang="zh-CN" altLang="en-US" dirty="0" smtClean="0">
                <a:solidFill>
                  <a:schemeClr val="tx1"/>
                </a:solidFill>
                <a:latin typeface="微软雅黑" panose="020B0503020204020204" pitchFamily="34" charset="-122"/>
                <a:ea typeface="微软雅黑" panose="020B0503020204020204" pitchFamily="34" charset="-122"/>
              </a:rPr>
              <a:t>强大。</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394195" y="3243318"/>
            <a:ext cx="4819405" cy="1111271"/>
          </a:xfrm>
          <a:prstGeom prst="rect">
            <a:avLst/>
          </a:prstGeom>
        </p:spPr>
      </p:pic>
      <p:pic>
        <p:nvPicPr>
          <p:cNvPr id="3" name="图片 2"/>
          <p:cNvPicPr>
            <a:picLocks noChangeAspect="1"/>
          </p:cNvPicPr>
          <p:nvPr/>
        </p:nvPicPr>
        <p:blipFill>
          <a:blip r:embed="rId4"/>
          <a:stretch>
            <a:fillRect/>
          </a:stretch>
        </p:blipFill>
        <p:spPr>
          <a:xfrm>
            <a:off x="2494440" y="4963666"/>
            <a:ext cx="4211160" cy="1264447"/>
          </a:xfrm>
          <a:prstGeom prst="rect">
            <a:avLst/>
          </a:prstGeom>
        </p:spPr>
      </p:pic>
    </p:spTree>
    <p:extLst>
      <p:ext uri="{BB962C8B-B14F-4D97-AF65-F5344CB8AC3E}">
        <p14:creationId xmlns:p14="http://schemas.microsoft.com/office/powerpoint/2010/main" val="5513072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路由模型绑定</a:t>
            </a:r>
            <a:endParaRPr lang="zh-CN" altLang="en-US" dirty="0"/>
          </a:p>
        </p:txBody>
      </p:sp>
      <p:sp>
        <p:nvSpPr>
          <p:cNvPr id="107" name="矩形 3"/>
          <p:cNvSpPr>
            <a:spLocks noChangeArrowheads="1"/>
          </p:cNvSpPr>
          <p:nvPr/>
        </p:nvSpPr>
        <p:spPr bwMode="auto">
          <a:xfrm>
            <a:off x="917622" y="1467260"/>
            <a:ext cx="1041298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a:solidFill>
                  <a:schemeClr val="tx2"/>
                </a:solidFill>
                <a:latin typeface="微软雅黑" panose="020B0503020204020204" pitchFamily="34" charset="-122"/>
                <a:ea typeface="微软雅黑" panose="020B0503020204020204" pitchFamily="34" charset="-122"/>
              </a:rPr>
              <a:t>注入模型</a:t>
            </a:r>
            <a:r>
              <a:rPr lang="en-US" altLang="zh-CN" dirty="0">
                <a:solidFill>
                  <a:schemeClr val="tx2"/>
                </a:solidFill>
                <a:latin typeface="微软雅黑" panose="020B0503020204020204" pitchFamily="34" charset="-122"/>
                <a:ea typeface="微软雅黑" panose="020B0503020204020204" pitchFamily="34" charset="-122"/>
              </a:rPr>
              <a:t>ID</a:t>
            </a:r>
            <a:r>
              <a:rPr lang="zh-CN" altLang="en-US" dirty="0">
                <a:solidFill>
                  <a:schemeClr val="tx2"/>
                </a:solidFill>
                <a:latin typeface="微软雅黑" panose="020B0503020204020204" pitchFamily="34" charset="-122"/>
                <a:ea typeface="微软雅黑" panose="020B0503020204020204" pitchFamily="34" charset="-122"/>
              </a:rPr>
              <a:t>到路由或控制器动作时，通常需要查询数据库才能获取相应的模型数据。</a:t>
            </a:r>
            <a:r>
              <a:rPr lang="en-US" altLang="zh-CN" dirty="0" err="1">
                <a:solidFill>
                  <a:schemeClr val="tx2"/>
                </a:solidFill>
                <a:latin typeface="微软雅黑" panose="020B0503020204020204" pitchFamily="34" charset="-122"/>
                <a:ea typeface="微软雅黑" panose="020B0503020204020204" pitchFamily="34" charset="-122"/>
              </a:rPr>
              <a:t>Laravel</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路由模型绑定让注入模型实例到路由变得简单，例如，你可以将匹配给定 </a:t>
            </a:r>
            <a:r>
              <a:rPr lang="en-US" altLang="zh-CN" dirty="0">
                <a:solidFill>
                  <a:schemeClr val="tx2"/>
                </a:solidFill>
                <a:latin typeface="微软雅黑" panose="020B0503020204020204" pitchFamily="34" charset="-122"/>
                <a:ea typeface="微软雅黑" panose="020B0503020204020204" pitchFamily="34" charset="-122"/>
              </a:rPr>
              <a:t>ID </a:t>
            </a:r>
            <a:r>
              <a:rPr lang="zh-CN" altLang="en-US" dirty="0">
                <a:solidFill>
                  <a:schemeClr val="tx2"/>
                </a:solidFill>
                <a:latin typeface="微软雅黑" panose="020B0503020204020204" pitchFamily="34" charset="-122"/>
                <a:ea typeface="微软雅黑" panose="020B0503020204020204" pitchFamily="34" charset="-122"/>
              </a:rPr>
              <a:t>的整个 </a:t>
            </a:r>
            <a:r>
              <a:rPr lang="en-US" altLang="zh-CN" dirty="0">
                <a:solidFill>
                  <a:schemeClr val="tx2"/>
                </a:solidFill>
                <a:latin typeface="微软雅黑" panose="020B0503020204020204" pitchFamily="34" charset="-122"/>
                <a:ea typeface="微软雅黑" panose="020B0503020204020204" pitchFamily="34" charset="-122"/>
              </a:rPr>
              <a:t>User </a:t>
            </a:r>
            <a:r>
              <a:rPr lang="zh-CN" altLang="en-US" dirty="0">
                <a:solidFill>
                  <a:schemeClr val="tx2"/>
                </a:solidFill>
                <a:latin typeface="微软雅黑" panose="020B0503020204020204" pitchFamily="34" charset="-122"/>
                <a:ea typeface="微软雅黑" panose="020B0503020204020204" pitchFamily="34" charset="-122"/>
              </a:rPr>
              <a:t>类实例注入到路由中，而不是直接注入用户 </a:t>
            </a:r>
            <a:r>
              <a:rPr lang="en-US" altLang="zh-CN" dirty="0">
                <a:solidFill>
                  <a:schemeClr val="tx2"/>
                </a:solidFill>
                <a:latin typeface="微软雅黑" panose="020B0503020204020204" pitchFamily="34" charset="-122"/>
                <a:ea typeface="微软雅黑" panose="020B0503020204020204" pitchFamily="34" charset="-122"/>
              </a:rPr>
              <a:t>ID</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indent="457200" eaLnBrk="1" hangingPunct="1">
              <a:lnSpc>
                <a:spcPct val="150000"/>
              </a:lnSpc>
            </a:pPr>
            <a:r>
              <a:rPr lang="en-US" altLang="zh-CN" dirty="0" err="1">
                <a:solidFill>
                  <a:schemeClr val="tx2"/>
                </a:solidFill>
                <a:latin typeface="微软雅黑" panose="020B0503020204020204" pitchFamily="34" charset="-122"/>
                <a:ea typeface="微软雅黑" panose="020B0503020204020204" pitchFamily="34" charset="-122"/>
              </a:rPr>
              <a:t>Laravel</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会自动解析定义在路由或控制器动作（变量名匹配路由片段）中的 </a:t>
            </a:r>
            <a:r>
              <a:rPr lang="en-US" altLang="zh-CN" dirty="0">
                <a:solidFill>
                  <a:schemeClr val="tx2"/>
                </a:solidFill>
                <a:latin typeface="微软雅黑" panose="020B0503020204020204" pitchFamily="34" charset="-122"/>
                <a:ea typeface="微软雅黑" panose="020B0503020204020204" pitchFamily="34" charset="-122"/>
              </a:rPr>
              <a:t>Eloquent </a:t>
            </a:r>
            <a:r>
              <a:rPr lang="zh-CN" altLang="en-US" dirty="0">
                <a:solidFill>
                  <a:schemeClr val="tx2"/>
                </a:solidFill>
                <a:latin typeface="微软雅黑" panose="020B0503020204020204" pitchFamily="34" charset="-122"/>
                <a:ea typeface="微软雅黑" panose="020B0503020204020204" pitchFamily="34" charset="-122"/>
              </a:rPr>
              <a:t>模型类型</a:t>
            </a:r>
            <a:r>
              <a:rPr lang="zh-CN" altLang="en-US" dirty="0" smtClean="0">
                <a:solidFill>
                  <a:schemeClr val="tx2"/>
                </a:solidFill>
                <a:latin typeface="微软雅黑" panose="020B0503020204020204" pitchFamily="34" charset="-122"/>
                <a:ea typeface="微软雅黑" panose="020B0503020204020204" pitchFamily="34" charset="-122"/>
              </a:rPr>
              <a:t>声明。</a:t>
            </a:r>
            <a:endParaRPr lang="en-US" altLang="zh-CN" dirty="0" smtClean="0">
              <a:solidFill>
                <a:schemeClr val="tx2"/>
              </a:solidFill>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dirty="0">
              <a:solidFill>
                <a:schemeClr val="tx2"/>
              </a:solidFill>
              <a:latin typeface="微软雅黑" panose="020B0503020204020204" pitchFamily="34" charset="-122"/>
              <a:ea typeface="微软雅黑" panose="020B0503020204020204" pitchFamily="34" charset="-122"/>
            </a:endParaRPr>
          </a:p>
          <a:p>
            <a:pPr indent="457200" eaLnBrk="1" hangingPunct="1">
              <a:lnSpc>
                <a:spcPct val="150000"/>
              </a:lnSpc>
            </a:pPr>
            <a:endParaRPr lang="en-US" altLang="zh-CN" dirty="0" smtClean="0">
              <a:solidFill>
                <a:schemeClr val="tx2"/>
              </a:solidFill>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dirty="0">
                <a:solidFill>
                  <a:schemeClr val="tx2"/>
                </a:solidFill>
                <a:latin typeface="微软雅黑" panose="020B0503020204020204" pitchFamily="34" charset="-122"/>
                <a:ea typeface="微软雅黑" panose="020B0503020204020204" pitchFamily="34" charset="-122"/>
              </a:rPr>
              <a:t>在这个例子中，由于类型声明了 </a:t>
            </a:r>
            <a:r>
              <a:rPr lang="en-US" altLang="zh-CN" dirty="0">
                <a:solidFill>
                  <a:schemeClr val="tx2"/>
                </a:solidFill>
                <a:latin typeface="微软雅黑" panose="020B0503020204020204" pitchFamily="34" charset="-122"/>
                <a:ea typeface="微软雅黑" panose="020B0503020204020204" pitchFamily="34" charset="-122"/>
              </a:rPr>
              <a:t>Eloquent </a:t>
            </a:r>
            <a:r>
              <a:rPr lang="zh-CN" altLang="en-US" dirty="0">
                <a:solidFill>
                  <a:schemeClr val="tx2"/>
                </a:solidFill>
                <a:latin typeface="微软雅黑" panose="020B0503020204020204" pitchFamily="34" charset="-122"/>
                <a:ea typeface="微软雅黑" panose="020B0503020204020204" pitchFamily="34" charset="-122"/>
              </a:rPr>
              <a:t>模型 </a:t>
            </a:r>
            <a:r>
              <a:rPr lang="en-US" altLang="zh-CN" dirty="0">
                <a:solidFill>
                  <a:schemeClr val="tx2"/>
                </a:solidFill>
                <a:latin typeface="微软雅黑" panose="020B0503020204020204" pitchFamily="34" charset="-122"/>
                <a:ea typeface="微软雅黑" panose="020B0503020204020204" pitchFamily="34" charset="-122"/>
              </a:rPr>
              <a:t>App\User</a:t>
            </a:r>
            <a:r>
              <a:rPr lang="zh-CN" altLang="en-US" dirty="0">
                <a:solidFill>
                  <a:schemeClr val="tx2"/>
                </a:solidFill>
                <a:latin typeface="微软雅黑" panose="020B0503020204020204" pitchFamily="34" charset="-122"/>
                <a:ea typeface="微软雅黑" panose="020B0503020204020204" pitchFamily="34" charset="-122"/>
              </a:rPr>
              <a:t>，对应的变量名 </a:t>
            </a:r>
            <a:r>
              <a:rPr lang="en-US" altLang="zh-CN" dirty="0">
                <a:solidFill>
                  <a:schemeClr val="tx2"/>
                </a:solidFill>
                <a:latin typeface="微软雅黑" panose="020B0503020204020204" pitchFamily="34" charset="-122"/>
                <a:ea typeface="微软雅黑" panose="020B0503020204020204" pitchFamily="34" charset="-122"/>
              </a:rPr>
              <a:t>$user </a:t>
            </a:r>
            <a:r>
              <a:rPr lang="zh-CN" altLang="en-US" dirty="0">
                <a:solidFill>
                  <a:schemeClr val="tx2"/>
                </a:solidFill>
                <a:latin typeface="微软雅黑" panose="020B0503020204020204" pitchFamily="34" charset="-122"/>
                <a:ea typeface="微软雅黑" panose="020B0503020204020204" pitchFamily="34" charset="-122"/>
              </a:rPr>
              <a:t>会匹配路由片段中的</a:t>
            </a:r>
            <a:r>
              <a:rPr lang="en-US" altLang="zh-CN" dirty="0">
                <a:solidFill>
                  <a:schemeClr val="tx2"/>
                </a:solidFill>
                <a:latin typeface="微软雅黑" panose="020B0503020204020204" pitchFamily="34" charset="-122"/>
                <a:ea typeface="微软雅黑" panose="020B0503020204020204" pitchFamily="34" charset="-122"/>
              </a:rPr>
              <a:t>{user}</a:t>
            </a:r>
            <a:r>
              <a:rPr lang="zh-CN" altLang="en-US" dirty="0">
                <a:solidFill>
                  <a:schemeClr val="tx2"/>
                </a:solidFill>
                <a:latin typeface="微软雅黑" panose="020B0503020204020204" pitchFamily="34" charset="-122"/>
                <a:ea typeface="微软雅黑" panose="020B0503020204020204" pitchFamily="34" charset="-122"/>
              </a:rPr>
              <a:t>，这样，</a:t>
            </a:r>
            <a:r>
              <a:rPr lang="en-US" altLang="zh-CN" dirty="0" err="1">
                <a:solidFill>
                  <a:schemeClr val="tx2"/>
                </a:solidFill>
                <a:latin typeface="微软雅黑" panose="020B0503020204020204" pitchFamily="34" charset="-122"/>
                <a:ea typeface="微软雅黑" panose="020B0503020204020204" pitchFamily="34" charset="-122"/>
              </a:rPr>
              <a:t>Laravel</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会自动注入与请求 </a:t>
            </a:r>
            <a:r>
              <a:rPr lang="en-US" altLang="zh-CN" dirty="0">
                <a:solidFill>
                  <a:schemeClr val="tx2"/>
                </a:solidFill>
                <a:latin typeface="微软雅黑" panose="020B0503020204020204" pitchFamily="34" charset="-122"/>
                <a:ea typeface="微软雅黑" panose="020B0503020204020204" pitchFamily="34" charset="-122"/>
              </a:rPr>
              <a:t>URI </a:t>
            </a:r>
            <a:r>
              <a:rPr lang="zh-CN" altLang="en-US" dirty="0">
                <a:solidFill>
                  <a:schemeClr val="tx2"/>
                </a:solidFill>
                <a:latin typeface="微软雅黑" panose="020B0503020204020204" pitchFamily="34" charset="-122"/>
                <a:ea typeface="微软雅黑" panose="020B0503020204020204" pitchFamily="34" charset="-122"/>
              </a:rPr>
              <a:t>中传入的 </a:t>
            </a:r>
            <a:r>
              <a:rPr lang="en-US" altLang="zh-CN" dirty="0">
                <a:solidFill>
                  <a:schemeClr val="tx2"/>
                </a:solidFill>
                <a:latin typeface="微软雅黑" panose="020B0503020204020204" pitchFamily="34" charset="-122"/>
                <a:ea typeface="微软雅黑" panose="020B0503020204020204" pitchFamily="34" charset="-122"/>
              </a:rPr>
              <a:t>ID </a:t>
            </a:r>
            <a:r>
              <a:rPr lang="zh-CN" altLang="en-US" dirty="0">
                <a:solidFill>
                  <a:schemeClr val="tx2"/>
                </a:solidFill>
                <a:latin typeface="微软雅黑" panose="020B0503020204020204" pitchFamily="34" charset="-122"/>
                <a:ea typeface="微软雅黑" panose="020B0503020204020204" pitchFamily="34" charset="-122"/>
              </a:rPr>
              <a:t>对应的用户模型实例</a:t>
            </a:r>
            <a:r>
              <a:rPr lang="zh-CN" altLang="en-US" dirty="0" smtClean="0">
                <a:solidFill>
                  <a:schemeClr val="tx2"/>
                </a:solidFill>
                <a:latin typeface="微软雅黑" panose="020B0503020204020204" pitchFamily="34" charset="-122"/>
                <a:ea typeface="微软雅黑" panose="020B0503020204020204" pitchFamily="34" charset="-122"/>
              </a:rPr>
              <a:t>。</a:t>
            </a:r>
            <a:endParaRPr lang="zh-CN" altLang="en-US" dirty="0">
              <a:solidFill>
                <a:schemeClr val="tx2"/>
              </a:solidFill>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dirty="0">
                <a:solidFill>
                  <a:schemeClr val="tx2"/>
                </a:solidFill>
                <a:latin typeface="微软雅黑" panose="020B0503020204020204" pitchFamily="34" charset="-122"/>
                <a:ea typeface="微软雅黑" panose="020B0503020204020204" pitchFamily="34" charset="-122"/>
              </a:rPr>
              <a:t>如果数据库中找不到对应的模型实例，会自动生成 </a:t>
            </a:r>
            <a:r>
              <a:rPr lang="en-US" altLang="zh-CN" dirty="0">
                <a:solidFill>
                  <a:schemeClr val="tx2"/>
                </a:solidFill>
                <a:latin typeface="微软雅黑" panose="020B0503020204020204" pitchFamily="34" charset="-122"/>
                <a:ea typeface="微软雅黑" panose="020B0503020204020204" pitchFamily="34" charset="-122"/>
              </a:rPr>
              <a:t>HTTP 404 </a:t>
            </a:r>
            <a:r>
              <a:rPr lang="zh-CN" altLang="en-US" dirty="0">
                <a:solidFill>
                  <a:schemeClr val="tx2"/>
                </a:solidFill>
                <a:latin typeface="微软雅黑" panose="020B0503020204020204" pitchFamily="34" charset="-122"/>
                <a:ea typeface="微软雅黑" panose="020B0503020204020204" pitchFamily="34" charset="-122"/>
              </a:rPr>
              <a:t>响应</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343339" y="3579662"/>
            <a:ext cx="7552411" cy="945842"/>
          </a:xfrm>
          <a:prstGeom prst="rect">
            <a:avLst/>
          </a:prstGeom>
        </p:spPr>
      </p:pic>
    </p:spTree>
    <p:extLst>
      <p:ext uri="{BB962C8B-B14F-4D97-AF65-F5344CB8AC3E}">
        <p14:creationId xmlns:p14="http://schemas.microsoft.com/office/powerpoint/2010/main" val="1781142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序列化</a:t>
            </a:r>
            <a:endParaRPr lang="zh-CN" altLang="en-US" dirty="0"/>
          </a:p>
        </p:txBody>
      </p:sp>
      <p:sp>
        <p:nvSpPr>
          <p:cNvPr id="107" name="矩形 3"/>
          <p:cNvSpPr>
            <a:spLocks noChangeArrowheads="1"/>
          </p:cNvSpPr>
          <p:nvPr/>
        </p:nvSpPr>
        <p:spPr bwMode="auto">
          <a:xfrm>
            <a:off x="917621" y="1639680"/>
            <a:ext cx="1041298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Collection</a:t>
            </a:r>
            <a:r>
              <a:rPr lang="zh-CN" altLang="en-US" dirty="0" smtClean="0">
                <a:solidFill>
                  <a:schemeClr val="tx2"/>
                </a:solidFill>
                <a:latin typeface="微软雅黑" panose="020B0503020204020204" pitchFamily="34" charset="-122"/>
                <a:ea typeface="微软雅黑" panose="020B0503020204020204" pitchFamily="34" charset="-122"/>
              </a:rPr>
              <a:t>集合转化为数组或</a:t>
            </a:r>
            <a:r>
              <a:rPr lang="en-US" altLang="zh-CN" dirty="0" smtClean="0">
                <a:solidFill>
                  <a:schemeClr val="tx2"/>
                </a:solidFill>
                <a:latin typeface="微软雅黑" panose="020B0503020204020204" pitchFamily="34" charset="-122"/>
                <a:ea typeface="微软雅黑" panose="020B0503020204020204" pitchFamily="34" charset="-122"/>
              </a:rPr>
              <a:t>JSON</a:t>
            </a:r>
          </a:p>
          <a:p>
            <a:pPr marL="342900" indent="-342900" eaLnBrk="1" hangingPunct="1">
              <a:lnSpc>
                <a:spcPct val="150000"/>
              </a:lnSpc>
              <a:buFont typeface="Wingdings" panose="05000000000000000000"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转化为数组：</a:t>
            </a:r>
            <a:r>
              <a:rPr lang="en-US" altLang="zh-CN" dirty="0" err="1" smtClean="0">
                <a:solidFill>
                  <a:schemeClr val="tx2"/>
                </a:solidFill>
                <a:latin typeface="微软雅黑" panose="020B0503020204020204" pitchFamily="34" charset="-122"/>
                <a:ea typeface="微软雅黑" panose="020B0503020204020204" pitchFamily="34" charset="-122"/>
              </a:rPr>
              <a:t>toArray</a:t>
            </a:r>
            <a:r>
              <a:rPr lang="en-US" altLang="zh-CN" dirty="0" smtClean="0">
                <a:solidFill>
                  <a:schemeClr val="tx2"/>
                </a:solidFill>
                <a:latin typeface="微软雅黑" panose="020B0503020204020204" pitchFamily="34" charset="-122"/>
                <a:ea typeface="微软雅黑" panose="020B0503020204020204" pitchFamily="34" charset="-122"/>
              </a:rPr>
              <a:t>( )</a:t>
            </a:r>
          </a:p>
          <a:p>
            <a:pPr marL="342900" indent="-342900" eaLnBrk="1" hangingPunct="1">
              <a:lnSpc>
                <a:spcPct val="150000"/>
              </a:lnSpc>
              <a:buFont typeface="Wingdings" panose="05000000000000000000"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转化为</a:t>
            </a:r>
            <a:r>
              <a:rPr lang="en-US" altLang="zh-CN" dirty="0" err="1" smtClean="0">
                <a:solidFill>
                  <a:schemeClr val="tx2"/>
                </a:solidFill>
                <a:latin typeface="微软雅黑" panose="020B0503020204020204" pitchFamily="34" charset="-122"/>
                <a:ea typeface="微软雅黑" panose="020B0503020204020204" pitchFamily="34" charset="-122"/>
              </a:rPr>
              <a:t>JsON</a:t>
            </a:r>
            <a:r>
              <a:rPr lang="zh-CN" altLang="en-US" dirty="0" smtClean="0">
                <a:solidFill>
                  <a:schemeClr val="tx2"/>
                </a:solidFill>
                <a:latin typeface="微软雅黑" panose="020B0503020204020204" pitchFamily="34" charset="-122"/>
                <a:ea typeface="微软雅黑" panose="020B0503020204020204" pitchFamily="34" charset="-122"/>
              </a:rPr>
              <a:t>：</a:t>
            </a:r>
            <a:r>
              <a:rPr lang="en-US" altLang="zh-CN" dirty="0" err="1" smtClean="0">
                <a:solidFill>
                  <a:schemeClr val="tx2"/>
                </a:solidFill>
                <a:latin typeface="微软雅黑" panose="020B0503020204020204" pitchFamily="34" charset="-122"/>
                <a:ea typeface="微软雅黑" panose="020B0503020204020204" pitchFamily="34" charset="-122"/>
              </a:rPr>
              <a:t>toJson</a:t>
            </a:r>
            <a:r>
              <a:rPr lang="en-US" altLang="zh-CN" dirty="0" smtClean="0">
                <a:solidFill>
                  <a:schemeClr val="tx2"/>
                </a:solidFill>
                <a:latin typeface="微软雅黑" panose="020B0503020204020204" pitchFamily="34" charset="-122"/>
                <a:ea typeface="微软雅黑" panose="020B0503020204020204" pitchFamily="34" charset="-122"/>
              </a:rPr>
              <a:t>( )</a:t>
            </a: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序列化时指定白名单或黑名单</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2"/>
                </a:solidFill>
                <a:latin typeface="微软雅黑" panose="020B0503020204020204" pitchFamily="34" charset="-122"/>
                <a:ea typeface="微软雅黑" panose="020B0503020204020204" pitchFamily="34" charset="-122"/>
              </a:rPr>
              <a:t>$hidden</a:t>
            </a:r>
            <a:r>
              <a:rPr lang="zh-CN" altLang="en-US" dirty="0" smtClean="0">
                <a:solidFill>
                  <a:schemeClr val="tx2"/>
                </a:solidFill>
                <a:latin typeface="微软雅黑" panose="020B0503020204020204" pitchFamily="34" charset="-122"/>
                <a:ea typeface="微软雅黑" panose="020B0503020204020204" pitchFamily="34" charset="-122"/>
              </a:rPr>
              <a:t>属性：黑名单，序列化时不会被转化</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2"/>
                </a:solidFill>
                <a:latin typeface="微软雅黑" panose="020B0503020204020204" pitchFamily="34" charset="-122"/>
                <a:ea typeface="微软雅黑" panose="020B0503020204020204" pitchFamily="34" charset="-122"/>
              </a:rPr>
              <a:t>$visible</a:t>
            </a:r>
            <a:r>
              <a:rPr lang="zh-CN" altLang="en-US" dirty="0" smtClean="0">
                <a:solidFill>
                  <a:schemeClr val="tx2"/>
                </a:solidFill>
                <a:latin typeface="微软雅黑" panose="020B0503020204020204" pitchFamily="34" charset="-122"/>
                <a:ea typeface="微软雅黑" panose="020B0503020204020204" pitchFamily="34" charset="-122"/>
              </a:rPr>
              <a:t>属性：白名单，只有指定的字段会被序列化</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77651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smtClean="0">
                <a:solidFill>
                  <a:srgbClr val="FF9933"/>
                </a:solidFill>
                <a:latin typeface="微软雅黑" pitchFamily="34" charset="-122"/>
              </a:rPr>
              <a:t>感谢聆听</a:t>
            </a:r>
            <a:r>
              <a:rPr lang="zh-CN" altLang="en-US" sz="6600" dirty="0">
                <a:solidFill>
                  <a:srgbClr val="FF9933"/>
                </a:solidFill>
                <a:latin typeface="微软雅黑" pitchFamily="34" charset="-122"/>
              </a:rPr>
              <a:t>！</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数据库迁移</a:t>
            </a:r>
            <a:endParaRPr lang="zh-CN" altLang="en-US" dirty="0"/>
          </a:p>
        </p:txBody>
      </p:sp>
      <p:sp>
        <p:nvSpPr>
          <p:cNvPr id="5" name="矩形 3"/>
          <p:cNvSpPr>
            <a:spLocks noChangeArrowheads="1"/>
          </p:cNvSpPr>
          <p:nvPr/>
        </p:nvSpPr>
        <p:spPr bwMode="auto">
          <a:xfrm>
            <a:off x="917621" y="1639680"/>
            <a:ext cx="1041298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rPr>
              <a:t>数据库的迁移和填充作为开发数据库的辅助手段可以极大地提高开发效率，使得对数据库的管理和控制变得简单。在实际程序开发过程中，经常采取迭代的开发方式，数据库架构也会不断变化。</a:t>
            </a:r>
            <a:r>
              <a:rPr lang="zh-CN" altLang="en-US" dirty="0" smtClean="0">
                <a:solidFill>
                  <a:srgbClr val="C00000"/>
                </a:solidFill>
                <a:latin typeface="微软雅黑" panose="020B0503020204020204" pitchFamily="34" charset="-122"/>
                <a:ea typeface="微软雅黑" panose="020B0503020204020204" pitchFamily="34" charset="-122"/>
              </a:rPr>
              <a:t>数据库迁移实际上可以看做是数据库的版本控制</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通过在</a:t>
            </a:r>
            <a:r>
              <a:rPr lang="en-US" altLang="zh-CN" dirty="0" err="1" smtClean="0">
                <a:solidFill>
                  <a:schemeClr val="tx1"/>
                </a:solidFill>
                <a:latin typeface="微软雅黑" panose="020B0503020204020204" pitchFamily="34" charset="-122"/>
                <a:ea typeface="微软雅黑" panose="020B0503020204020204" pitchFamily="34" charset="-122"/>
              </a:rPr>
              <a:t>Laravel</a:t>
            </a:r>
            <a:r>
              <a:rPr lang="zh-CN" altLang="en-US" dirty="0" smtClean="0">
                <a:solidFill>
                  <a:schemeClr val="tx1"/>
                </a:solidFill>
                <a:latin typeface="微软雅黑" panose="020B0503020204020204" pitchFamily="34" charset="-122"/>
                <a:ea typeface="微软雅黑" panose="020B0503020204020204" pitchFamily="34" charset="-122"/>
              </a:rPr>
              <a:t>框架下建立数据库迁移文件，可以很容易地实现数据库的维护更新。</a:t>
            </a:r>
            <a:r>
              <a:rPr lang="zh-CN" altLang="en-US" dirty="0" smtClean="0">
                <a:solidFill>
                  <a:schemeClr val="tx2"/>
                </a:solidFill>
                <a:latin typeface="微软雅黑" panose="020B0503020204020204" pitchFamily="34" charset="-122"/>
                <a:ea typeface="微软雅黑" panose="020B0503020204020204" pitchFamily="34" charset="-122"/>
              </a:rPr>
              <a:t>而</a:t>
            </a:r>
            <a:r>
              <a:rPr lang="zh-CN" altLang="en-US" dirty="0" smtClean="0">
                <a:solidFill>
                  <a:srgbClr val="C00000"/>
                </a:solidFill>
                <a:latin typeface="微软雅黑" panose="020B0503020204020204" pitchFamily="34" charset="-122"/>
                <a:ea typeface="微软雅黑" panose="020B0503020204020204" pitchFamily="34" charset="-122"/>
              </a:rPr>
              <a:t>数据库填充可以通过</a:t>
            </a:r>
            <a:r>
              <a:rPr lang="en-US" altLang="zh-CN" dirty="0" smtClean="0">
                <a:solidFill>
                  <a:srgbClr val="C00000"/>
                </a:solidFill>
                <a:latin typeface="微软雅黑" panose="020B0503020204020204" pitchFamily="34" charset="-122"/>
                <a:ea typeface="微软雅黑" panose="020B0503020204020204" pitchFamily="34" charset="-122"/>
              </a:rPr>
              <a:t>PHP</a:t>
            </a:r>
            <a:r>
              <a:rPr lang="zh-CN" altLang="en-US" dirty="0" smtClean="0">
                <a:solidFill>
                  <a:srgbClr val="C00000"/>
                </a:solidFill>
                <a:latin typeface="微软雅黑" panose="020B0503020204020204" pitchFamily="34" charset="-122"/>
                <a:ea typeface="微软雅黑" panose="020B0503020204020204" pitchFamily="34" charset="-122"/>
              </a:rPr>
              <a:t>代码文件控制数据库中数据内容</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方便程序的测试。</a:t>
            </a:r>
            <a:endParaRPr lang="en-US" altLang="zh-CN" dirty="0" smtClean="0">
              <a:solidFill>
                <a:schemeClr val="tx1"/>
              </a:solidFill>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b="1" dirty="0" smtClean="0">
                <a:solidFill>
                  <a:srgbClr val="C00000"/>
                </a:solidFill>
                <a:latin typeface="微软雅黑" panose="020B0503020204020204" pitchFamily="34" charset="-122"/>
                <a:ea typeface="微软雅黑" panose="020B0503020204020204" pitchFamily="34" charset="-122"/>
              </a:rPr>
              <a:t>数据库迁移</a:t>
            </a:r>
            <a:r>
              <a:rPr lang="zh-CN" altLang="en-US" dirty="0" smtClean="0">
                <a:solidFill>
                  <a:schemeClr val="tx1"/>
                </a:solidFill>
                <a:latin typeface="微软雅黑" panose="020B0503020204020204" pitchFamily="34" charset="-122"/>
                <a:ea typeface="微软雅黑" panose="020B0503020204020204" pitchFamily="34" charset="-122"/>
              </a:rPr>
              <a:t>本质上通过定义一个统一的接口来实现数据库架构的创建和维护。在</a:t>
            </a:r>
            <a:r>
              <a:rPr lang="en-US" altLang="zh-CN" dirty="0" err="1" smtClean="0">
                <a:solidFill>
                  <a:schemeClr val="tx1"/>
                </a:solidFill>
                <a:latin typeface="微软雅黑" panose="020B0503020204020204" pitchFamily="34" charset="-122"/>
                <a:ea typeface="微软雅黑" panose="020B0503020204020204" pitchFamily="34" charset="-122"/>
              </a:rPr>
              <a:t>Laravel</a:t>
            </a:r>
            <a:r>
              <a:rPr lang="zh-CN" altLang="en-US" dirty="0" smtClean="0">
                <a:solidFill>
                  <a:schemeClr val="tx1"/>
                </a:solidFill>
                <a:latin typeface="微软雅黑" panose="020B0503020204020204" pitchFamily="34" charset="-122"/>
                <a:ea typeface="微软雅黑" panose="020B0503020204020204" pitchFamily="34" charset="-122"/>
              </a:rPr>
              <a:t>框架中，通过</a:t>
            </a:r>
            <a:r>
              <a:rPr lang="en-US" altLang="zh-CN" b="1" dirty="0" smtClean="0">
                <a:solidFill>
                  <a:srgbClr val="C00000"/>
                </a:solidFill>
                <a:latin typeface="微软雅黑" panose="020B0503020204020204" pitchFamily="34" charset="-122"/>
                <a:ea typeface="微软雅黑" panose="020B0503020204020204" pitchFamily="34" charset="-122"/>
              </a:rPr>
              <a:t>schema</a:t>
            </a:r>
            <a:r>
              <a:rPr lang="zh-CN" altLang="en-US" b="1" dirty="0" smtClean="0">
                <a:solidFill>
                  <a:srgbClr val="C00000"/>
                </a:solidFill>
                <a:latin typeface="微软雅黑" panose="020B0503020204020204" pitchFamily="34" charset="-122"/>
                <a:ea typeface="微软雅黑" panose="020B0503020204020204" pitchFamily="34" charset="-122"/>
              </a:rPr>
              <a:t>门面</a:t>
            </a:r>
            <a:r>
              <a:rPr lang="zh-CN" altLang="en-US" dirty="0" smtClean="0">
                <a:solidFill>
                  <a:schemeClr val="tx1"/>
                </a:solidFill>
                <a:latin typeface="微软雅黑" panose="020B0503020204020204" pitchFamily="34" charset="-122"/>
                <a:ea typeface="微软雅黑" panose="020B0503020204020204" pitchFamily="34" charset="-122"/>
              </a:rPr>
              <a:t>很</a:t>
            </a:r>
            <a:r>
              <a:rPr lang="zh-CN" altLang="en-US" dirty="0">
                <a:solidFill>
                  <a:schemeClr val="tx1"/>
                </a:solidFill>
                <a:latin typeface="微软雅黑" panose="020B0503020204020204" pitchFamily="34" charset="-122"/>
                <a:ea typeface="微软雅黑" panose="020B0503020204020204" pitchFamily="34" charset="-122"/>
              </a:rPr>
              <a:t>轻松地</a:t>
            </a:r>
            <a:r>
              <a:rPr lang="zh-CN" altLang="en-US" dirty="0" smtClean="0">
                <a:solidFill>
                  <a:schemeClr val="tx1"/>
                </a:solidFill>
                <a:latin typeface="微软雅黑" panose="020B0503020204020204" pitchFamily="34" charset="-122"/>
                <a:ea typeface="微软雅黑" panose="020B0503020204020204" pitchFamily="34" charset="-122"/>
              </a:rPr>
              <a:t>构建数据库表结构（使用代码创建）；当后续数据库发生改变时，只需要更新数据库表结构代码，执行几个</a:t>
            </a:r>
            <a:r>
              <a:rPr lang="en-US" altLang="zh-CN" dirty="0" smtClean="0">
                <a:solidFill>
                  <a:schemeClr val="tx1"/>
                </a:solidFill>
                <a:latin typeface="微软雅黑" panose="020B0503020204020204" pitchFamily="34" charset="-122"/>
                <a:ea typeface="微软雅黑" panose="020B0503020204020204" pitchFamily="34" charset="-122"/>
              </a:rPr>
              <a:t>Artisan</a:t>
            </a:r>
            <a:r>
              <a:rPr lang="zh-CN" altLang="en-US" dirty="0" smtClean="0">
                <a:solidFill>
                  <a:schemeClr val="tx1"/>
                </a:solidFill>
                <a:latin typeface="微软雅黑" panose="020B0503020204020204" pitchFamily="34" charset="-122"/>
                <a:ea typeface="微软雅黑" panose="020B0503020204020204" pitchFamily="34" charset="-122"/>
              </a:rPr>
              <a:t>命令即可实现数据库迁移。</a:t>
            </a:r>
            <a:endParaRPr lang="en-US" altLang="zh-CN" dirty="0" smtClean="0">
              <a:solidFill>
                <a:schemeClr val="tx1"/>
              </a:solidFill>
              <a:latin typeface="微软雅黑" panose="020B0503020204020204" pitchFamily="34" charset="-122"/>
              <a:ea typeface="微软雅黑" panose="020B0503020204020204" pitchFamily="34" charset="-122"/>
            </a:endParaRPr>
          </a:p>
          <a:p>
            <a:pPr indent="457200" eaLnBrk="1" hangingPunct="1">
              <a:lnSpc>
                <a:spcPct val="150000"/>
              </a:lnSpc>
            </a:pPr>
            <a:r>
              <a:rPr lang="en-US" altLang="zh-CN" dirty="0" err="1" smtClean="0">
                <a:solidFill>
                  <a:schemeClr val="tx1"/>
                </a:solidFill>
                <a:latin typeface="微软雅黑" panose="020B0503020204020204" pitchFamily="34" charset="-122"/>
                <a:ea typeface="微软雅黑" panose="020B0503020204020204" pitchFamily="34" charset="-122"/>
              </a:rPr>
              <a:t>Laravel</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的</a:t>
            </a:r>
            <a:r>
              <a:rPr lang="en-US" altLang="zh-CN" dirty="0">
                <a:solidFill>
                  <a:schemeClr val="tx1"/>
                </a:solidFill>
                <a:latin typeface="微软雅黑" panose="020B0503020204020204" pitchFamily="34" charset="-122"/>
                <a:ea typeface="微软雅黑" panose="020B0503020204020204" pitchFamily="34" charset="-122"/>
              </a:rPr>
              <a:t>Schema</a:t>
            </a:r>
            <a:r>
              <a:rPr lang="zh-CN" altLang="en-US" dirty="0">
                <a:solidFill>
                  <a:schemeClr val="tx1"/>
                </a:solidFill>
                <a:latin typeface="微软雅黑" panose="020B0503020204020204" pitchFamily="34" charset="-122"/>
                <a:ea typeface="微软雅黑" panose="020B0503020204020204" pitchFamily="34" charset="-122"/>
              </a:rPr>
              <a:t>门面提供</a:t>
            </a:r>
            <a:r>
              <a:rPr lang="zh-CN" altLang="en-US" dirty="0" smtClean="0">
                <a:solidFill>
                  <a:schemeClr val="tx1"/>
                </a:solidFill>
                <a:latin typeface="微软雅黑" panose="020B0503020204020204" pitchFamily="34" charset="-122"/>
                <a:ea typeface="微软雅黑" panose="020B0503020204020204" pitchFamily="34" charset="-122"/>
              </a:rPr>
              <a:t>了</a:t>
            </a:r>
            <a:r>
              <a:rPr lang="zh-CN" altLang="en-US" dirty="0" smtClean="0">
                <a:solidFill>
                  <a:srgbClr val="C00000"/>
                </a:solidFill>
                <a:latin typeface="微软雅黑" panose="020B0503020204020204" pitchFamily="34" charset="-122"/>
                <a:ea typeface="微软雅黑" panose="020B0503020204020204" pitchFamily="34" charset="-122"/>
              </a:rPr>
              <a:t>与数据库系统无关</a:t>
            </a:r>
            <a:r>
              <a:rPr lang="zh-CN" altLang="en-US" dirty="0" smtClean="0">
                <a:solidFill>
                  <a:schemeClr val="tx1"/>
                </a:solidFill>
                <a:latin typeface="微软雅黑" panose="020B0503020204020204" pitchFamily="34" charset="-122"/>
                <a:ea typeface="微软雅黑" panose="020B0503020204020204" pitchFamily="34" charset="-122"/>
              </a:rPr>
              <a:t>的</a:t>
            </a:r>
            <a:r>
              <a:rPr lang="zh-CN" altLang="en-US" dirty="0">
                <a:solidFill>
                  <a:schemeClr val="tx1"/>
                </a:solidFill>
                <a:latin typeface="微软雅黑" panose="020B0503020204020204" pitchFamily="34" charset="-122"/>
                <a:ea typeface="微软雅黑" panose="020B0503020204020204" pitchFamily="34" charset="-122"/>
              </a:rPr>
              <a:t>创建和操纵表的支持，在 </a:t>
            </a:r>
            <a:r>
              <a:rPr lang="en-US" altLang="zh-CN" dirty="0" err="1">
                <a:solidFill>
                  <a:schemeClr val="tx1"/>
                </a:solidFill>
                <a:latin typeface="微软雅黑" panose="020B0503020204020204" pitchFamily="34" charset="-122"/>
                <a:ea typeface="微软雅黑" panose="020B0503020204020204" pitchFamily="34" charset="-122"/>
              </a:rPr>
              <a:t>Laravel</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所支持的</a:t>
            </a:r>
            <a:r>
              <a:rPr lang="zh-CN" altLang="en-US" dirty="0">
                <a:solidFill>
                  <a:srgbClr val="C00000"/>
                </a:solidFill>
                <a:latin typeface="微软雅黑" panose="020B0503020204020204" pitchFamily="34" charset="-122"/>
                <a:ea typeface="微软雅黑" panose="020B0503020204020204" pitchFamily="34" charset="-122"/>
              </a:rPr>
              <a:t>所有数据库系统</a:t>
            </a:r>
            <a:r>
              <a:rPr lang="zh-CN" altLang="en-US" dirty="0">
                <a:solidFill>
                  <a:schemeClr val="tx1"/>
                </a:solidFill>
                <a:latin typeface="微软雅黑" panose="020B0503020204020204" pitchFamily="34" charset="-122"/>
                <a:ea typeface="微软雅黑" panose="020B0503020204020204" pitchFamily="34" charset="-122"/>
              </a:rPr>
              <a:t>中提供一致的、优雅的、平滑的</a:t>
            </a:r>
            <a:r>
              <a:rPr lang="en-US" altLang="zh-CN" dirty="0">
                <a:solidFill>
                  <a:schemeClr val="tx1"/>
                </a:solidFill>
                <a:latin typeface="微软雅黑" panose="020B0503020204020204" pitchFamily="34" charset="-122"/>
                <a:ea typeface="微软雅黑" panose="020B0503020204020204" pitchFamily="34" charset="-122"/>
              </a:rPr>
              <a:t>API</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2331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数据库迁移</a:t>
            </a:r>
            <a:endParaRPr lang="zh-CN" altLang="en-US" dirty="0"/>
          </a:p>
        </p:txBody>
      </p:sp>
      <p:sp>
        <p:nvSpPr>
          <p:cNvPr id="107" name="矩形 3"/>
          <p:cNvSpPr>
            <a:spLocks noChangeArrowheads="1"/>
          </p:cNvSpPr>
          <p:nvPr/>
        </p:nvSpPr>
        <p:spPr bwMode="auto">
          <a:xfrm>
            <a:off x="917621" y="1639680"/>
            <a:ext cx="10412988" cy="2935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200000"/>
              </a:lnSpc>
              <a:buFont typeface="Wingdings" panose="05000000000000000000" pitchFamily="2" charset="2"/>
              <a:buChar char="n"/>
            </a:pPr>
            <a:r>
              <a:rPr lang="zh-CN" altLang="en-US" sz="2400" b="1" dirty="0" smtClean="0">
                <a:solidFill>
                  <a:schemeClr val="tx1"/>
                </a:solidFill>
                <a:latin typeface="微软雅黑" panose="020B0503020204020204" pitchFamily="34" charset="-122"/>
                <a:ea typeface="微软雅黑" panose="020B0503020204020204" pitchFamily="34" charset="-122"/>
              </a:rPr>
              <a:t>数据库迁移流程：</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200000"/>
              </a:lnSpc>
              <a:buFont typeface="+mj-ea"/>
              <a:buAutoNum type="circleNumDbPlain"/>
            </a:pPr>
            <a:r>
              <a:rPr lang="zh-CN" altLang="en-US" sz="2400" dirty="0" smtClean="0">
                <a:solidFill>
                  <a:schemeClr val="tx1"/>
                </a:solidFill>
                <a:latin typeface="微软雅黑" panose="020B0503020204020204" pitchFamily="34" charset="-122"/>
                <a:ea typeface="微软雅黑" panose="020B0503020204020204" pitchFamily="34" charset="-122"/>
              </a:rPr>
              <a:t>创建迁移数据表文件</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200000"/>
              </a:lnSpc>
              <a:buFont typeface="+mj-ea"/>
              <a:buAutoNum type="circleNumDbPlain"/>
            </a:pPr>
            <a:r>
              <a:rPr lang="zh-CN" altLang="en-US" sz="2400" dirty="0" smtClean="0">
                <a:solidFill>
                  <a:schemeClr val="tx1"/>
                </a:solidFill>
                <a:latin typeface="微软雅黑" panose="020B0503020204020204" pitchFamily="34" charset="-122"/>
                <a:ea typeface="微软雅黑" panose="020B0503020204020204" pitchFamily="34" charset="-122"/>
              </a:rPr>
              <a:t>设置数据表结构</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200000"/>
              </a:lnSpc>
              <a:buFont typeface="+mj-ea"/>
              <a:buAutoNum type="circleNumDbPlain"/>
            </a:pPr>
            <a:r>
              <a:rPr lang="zh-CN" altLang="en-US" sz="2400" dirty="0" smtClean="0">
                <a:solidFill>
                  <a:schemeClr val="tx1"/>
                </a:solidFill>
                <a:latin typeface="微软雅黑" panose="020B0503020204020204" pitchFamily="34" charset="-122"/>
                <a:ea typeface="微软雅黑" panose="020B0503020204020204" pitchFamily="34" charset="-122"/>
              </a:rPr>
              <a:t>执行数据库迁移</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108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创建迁移表文件</a:t>
            </a:r>
            <a:endParaRPr lang="zh-CN" altLang="en-US" dirty="0"/>
          </a:p>
        </p:txBody>
      </p:sp>
      <p:sp>
        <p:nvSpPr>
          <p:cNvPr id="107" name="矩形 3"/>
          <p:cNvSpPr>
            <a:spLocks noChangeArrowheads="1"/>
          </p:cNvSpPr>
          <p:nvPr/>
        </p:nvSpPr>
        <p:spPr bwMode="auto">
          <a:xfrm>
            <a:off x="917621" y="1639680"/>
            <a:ext cx="1041298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a:solidFill>
                  <a:schemeClr val="tx1"/>
                </a:solidFill>
                <a:latin typeface="微软雅黑" panose="020B0503020204020204" pitchFamily="34" charset="-122"/>
                <a:ea typeface="微软雅黑" panose="020B0503020204020204" pitchFamily="34" charset="-122"/>
              </a:rPr>
              <a:t>使用 </a:t>
            </a:r>
            <a:r>
              <a:rPr lang="en-US" altLang="zh-CN" sz="2400" dirty="0">
                <a:solidFill>
                  <a:schemeClr val="tx1"/>
                </a:solidFill>
                <a:latin typeface="微软雅黑" panose="020B0503020204020204" pitchFamily="34" charset="-122"/>
                <a:ea typeface="微软雅黑" panose="020B0503020204020204" pitchFamily="34" charset="-122"/>
              </a:rPr>
              <a:t>Artisan </a:t>
            </a:r>
            <a:r>
              <a:rPr lang="zh-CN" altLang="en-US" sz="2400" dirty="0" smtClean="0">
                <a:solidFill>
                  <a:schemeClr val="tx1"/>
                </a:solidFill>
                <a:latin typeface="微软雅黑" panose="020B0503020204020204" pitchFamily="34" charset="-122"/>
                <a:ea typeface="微软雅黑" panose="020B0503020204020204" pitchFamily="34" charset="-122"/>
              </a:rPr>
              <a:t>命令 </a:t>
            </a:r>
            <a:r>
              <a:rPr lang="en-US" altLang="zh-CN" sz="2400" b="1" dirty="0" err="1" smtClean="0">
                <a:solidFill>
                  <a:srgbClr val="C00000"/>
                </a:solidFill>
                <a:latin typeface="微软雅黑" panose="020B0503020204020204" pitchFamily="34" charset="-122"/>
                <a:ea typeface="微软雅黑" panose="020B0503020204020204" pitchFamily="34" charset="-122"/>
              </a:rPr>
              <a:t>make:migration</a:t>
            </a:r>
            <a:r>
              <a:rPr lang="en-US" altLang="zh-CN" sz="2400" dirty="0" smtClean="0">
                <a:solidFill>
                  <a:schemeClr val="tx2"/>
                </a:solidFill>
                <a:latin typeface="微软雅黑" panose="020B0503020204020204" pitchFamily="34" charset="-122"/>
                <a:ea typeface="微软雅黑" panose="020B0503020204020204" pitchFamily="34" charset="-122"/>
              </a:rPr>
              <a:t> </a:t>
            </a:r>
            <a:r>
              <a:rPr lang="zh-CN" altLang="en-US" sz="2400" dirty="0" smtClean="0">
                <a:solidFill>
                  <a:schemeClr val="tx1"/>
                </a:solidFill>
                <a:latin typeface="微软雅黑" panose="020B0503020204020204" pitchFamily="34" charset="-122"/>
                <a:ea typeface="微软雅黑" panose="020B0503020204020204" pitchFamily="34" charset="-122"/>
              </a:rPr>
              <a:t>来</a:t>
            </a:r>
            <a:r>
              <a:rPr lang="zh-CN" altLang="en-US" sz="2400" dirty="0">
                <a:solidFill>
                  <a:schemeClr val="tx1"/>
                </a:solidFill>
                <a:latin typeface="微软雅黑" panose="020B0503020204020204" pitchFamily="34" charset="-122"/>
                <a:ea typeface="微软雅黑" panose="020B0503020204020204" pitchFamily="34" charset="-122"/>
              </a:rPr>
              <a:t>创建一</a:t>
            </a:r>
            <a:r>
              <a:rPr lang="zh-CN" altLang="en-US" sz="2400" dirty="0" smtClean="0">
                <a:solidFill>
                  <a:schemeClr val="tx1"/>
                </a:solidFill>
                <a:latin typeface="微软雅黑" panose="020B0503020204020204" pitchFamily="34" charset="-122"/>
                <a:ea typeface="微软雅黑" panose="020B0503020204020204" pitchFamily="34" charset="-122"/>
              </a:rPr>
              <a:t>个数据表迁移文件</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新创建的数据表迁移文件位于 </a:t>
            </a:r>
            <a:r>
              <a:rPr lang="en-US" altLang="zh-CN" dirty="0" smtClean="0">
                <a:solidFill>
                  <a:srgbClr val="C00000"/>
                </a:solidFill>
                <a:latin typeface="微软雅黑" panose="020B0503020204020204" pitchFamily="34" charset="-122"/>
                <a:ea typeface="微软雅黑" panose="020B0503020204020204" pitchFamily="34" charset="-122"/>
              </a:rPr>
              <a:t>/database/migrations/ </a:t>
            </a:r>
            <a:r>
              <a:rPr lang="zh-CN" altLang="en-US" dirty="0" smtClean="0">
                <a:solidFill>
                  <a:schemeClr val="tx1"/>
                </a:solidFill>
                <a:latin typeface="微软雅黑" panose="020B0503020204020204" pitchFamily="34" charset="-122"/>
                <a:ea typeface="微软雅黑" panose="020B0503020204020204" pitchFamily="34" charset="-122"/>
              </a:rPr>
              <a:t>目录下，每个迁移文件名都包含时间戳从而允许程序判断其先后顺序。</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可以添加几个命令参数：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Arial" panose="020B0604020202020204" pitchFamily="34" charset="0"/>
              <a:buChar char="•"/>
            </a:pPr>
            <a:r>
              <a:rPr lang="en-US" altLang="zh-CN" dirty="0" smtClean="0">
                <a:solidFill>
                  <a:schemeClr val="tx1"/>
                </a:solidFill>
                <a:latin typeface="微软雅黑" panose="020B0503020204020204" pitchFamily="34" charset="-122"/>
                <a:ea typeface="微软雅黑" panose="020B0503020204020204" pitchFamily="34" charset="-122"/>
              </a:rPr>
              <a:t>--table</a:t>
            </a:r>
            <a:r>
              <a:rPr lang="zh-CN" altLang="en-US" dirty="0" smtClean="0">
                <a:solidFill>
                  <a:schemeClr val="tx1"/>
                </a:solidFill>
                <a:latin typeface="微软雅黑" panose="020B0503020204020204" pitchFamily="34" charset="-122"/>
                <a:ea typeface="微软雅黑" panose="020B0503020204020204" pitchFamily="34" charset="-122"/>
              </a:rPr>
              <a:t>：表明使用已经存在的某一个数据表（修改数据表结构）</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Arial" panose="020B0604020202020204" pitchFamily="34" charset="0"/>
              <a:buChar char="•"/>
            </a:pPr>
            <a:r>
              <a:rPr lang="en-US" altLang="zh-CN" dirty="0" smtClean="0">
                <a:solidFill>
                  <a:schemeClr val="tx1"/>
                </a:solidFill>
                <a:latin typeface="微软雅黑" panose="020B0503020204020204" pitchFamily="34" charset="-122"/>
                <a:ea typeface="微软雅黑" panose="020B0503020204020204" pitchFamily="34" charset="-122"/>
              </a:rPr>
              <a:t>--create</a:t>
            </a:r>
            <a:r>
              <a:rPr lang="zh-CN" altLang="en-US" dirty="0" smtClean="0">
                <a:solidFill>
                  <a:schemeClr val="tx1"/>
                </a:solidFill>
                <a:latin typeface="微软雅黑" panose="020B0503020204020204" pitchFamily="34" charset="-122"/>
                <a:ea typeface="微软雅黑" panose="020B0503020204020204" pitchFamily="34" charset="-122"/>
              </a:rPr>
              <a:t>：表明创建新的数据表（默认）</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Arial" panose="020B0604020202020204" pitchFamily="34" charset="0"/>
              <a:buChar char="•"/>
            </a:pPr>
            <a:r>
              <a:rPr lang="en-US" altLang="zh-CN" dirty="0" smtClean="0">
                <a:solidFill>
                  <a:schemeClr val="tx1"/>
                </a:solidFill>
                <a:latin typeface="微软雅黑" panose="020B0503020204020204" pitchFamily="34" charset="-122"/>
                <a:ea typeface="微软雅黑" panose="020B0503020204020204" pitchFamily="34" charset="-122"/>
              </a:rPr>
              <a:t>--path</a:t>
            </a:r>
            <a:r>
              <a:rPr lang="zh-CN" altLang="en-US" dirty="0" smtClean="0">
                <a:solidFill>
                  <a:schemeClr val="tx1"/>
                </a:solidFill>
                <a:latin typeface="微软雅黑" panose="020B0503020204020204" pitchFamily="34" charset="-122"/>
                <a:ea typeface="微软雅黑" panose="020B0503020204020204" pitchFamily="34" charset="-122"/>
              </a:rPr>
              <a:t>：迁移文件的保存目录</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660164" y="5508454"/>
            <a:ext cx="6526636" cy="458393"/>
          </a:xfrm>
          <a:prstGeom prst="rect">
            <a:avLst/>
          </a:prstGeom>
        </p:spPr>
      </p:pic>
      <p:pic>
        <p:nvPicPr>
          <p:cNvPr id="6" name="图片 5"/>
          <p:cNvPicPr>
            <a:picLocks noChangeAspect="1"/>
          </p:cNvPicPr>
          <p:nvPr/>
        </p:nvPicPr>
        <p:blipFill>
          <a:blip r:embed="rId4"/>
          <a:stretch>
            <a:fillRect/>
          </a:stretch>
        </p:blipFill>
        <p:spPr>
          <a:xfrm>
            <a:off x="7645489" y="4518952"/>
            <a:ext cx="4285203" cy="1824022"/>
          </a:xfrm>
          <a:prstGeom prst="rect">
            <a:avLst/>
          </a:prstGeom>
        </p:spPr>
      </p:pic>
    </p:spTree>
    <p:extLst>
      <p:ext uri="{BB962C8B-B14F-4D97-AF65-F5344CB8AC3E}">
        <p14:creationId xmlns:p14="http://schemas.microsoft.com/office/powerpoint/2010/main" val="1586744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创建迁移表文件</a:t>
            </a:r>
            <a:endParaRPr lang="zh-CN" altLang="en-US" dirty="0"/>
          </a:p>
        </p:txBody>
      </p:sp>
      <p:sp>
        <p:nvSpPr>
          <p:cNvPr id="107" name="矩形 3"/>
          <p:cNvSpPr>
            <a:spLocks noChangeArrowheads="1"/>
          </p:cNvSpPr>
          <p:nvPr/>
        </p:nvSpPr>
        <p:spPr bwMode="auto">
          <a:xfrm>
            <a:off x="917621" y="1639680"/>
            <a:ext cx="104129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smtClean="0">
                <a:solidFill>
                  <a:schemeClr val="tx1"/>
                </a:solidFill>
                <a:latin typeface="微软雅黑" panose="020B0503020204020204" pitchFamily="34" charset="-122"/>
                <a:ea typeface="微软雅黑" panose="020B0503020204020204" pitchFamily="34" charset="-122"/>
              </a:rPr>
              <a:t>新创建好的数据表迁移文件中包含两个方法：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rgbClr val="C00000"/>
                </a:solidFill>
                <a:latin typeface="微软雅黑" panose="020B0503020204020204" pitchFamily="34" charset="-122"/>
                <a:ea typeface="微软雅黑" panose="020B0503020204020204" pitchFamily="34" charset="-122"/>
              </a:rPr>
              <a:t>up( )</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运行迁移；用于</a:t>
            </a:r>
            <a:r>
              <a:rPr lang="zh-CN" altLang="en-US" dirty="0">
                <a:solidFill>
                  <a:schemeClr val="tx1"/>
                </a:solidFill>
                <a:latin typeface="微软雅黑" panose="020B0503020204020204" pitchFamily="34" charset="-122"/>
                <a:ea typeface="微软雅黑" panose="020B0503020204020204" pitchFamily="34" charset="-122"/>
              </a:rPr>
              <a:t>新增</a:t>
            </a:r>
            <a:r>
              <a:rPr lang="zh-CN" altLang="en-US" dirty="0" smtClean="0">
                <a:solidFill>
                  <a:schemeClr val="tx1"/>
                </a:solidFill>
                <a:latin typeface="微软雅黑" panose="020B0503020204020204" pitchFamily="34" charset="-122"/>
                <a:ea typeface="微软雅黑" panose="020B0503020204020204" pitchFamily="34" charset="-122"/>
              </a:rPr>
              <a:t>表、列</a:t>
            </a:r>
            <a:r>
              <a:rPr lang="zh-CN" altLang="en-US" dirty="0">
                <a:solidFill>
                  <a:schemeClr val="tx1"/>
                </a:solidFill>
                <a:latin typeface="微软雅黑" panose="020B0503020204020204" pitchFamily="34" charset="-122"/>
                <a:ea typeface="微软雅黑" panose="020B0503020204020204" pitchFamily="34" charset="-122"/>
              </a:rPr>
              <a:t>或者索引到</a:t>
            </a:r>
            <a:r>
              <a:rPr lang="zh-CN" altLang="en-US" dirty="0" smtClean="0">
                <a:solidFill>
                  <a:schemeClr val="tx1"/>
                </a:solidFill>
                <a:latin typeface="微软雅黑" panose="020B0503020204020204" pitchFamily="34" charset="-122"/>
                <a:ea typeface="微软雅黑" panose="020B0503020204020204" pitchFamily="34" charset="-122"/>
              </a:rPr>
              <a:t>数据库</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rgbClr val="C00000"/>
                </a:solidFill>
                <a:latin typeface="微软雅黑" panose="020B0503020204020204" pitchFamily="34" charset="-122"/>
                <a:ea typeface="微软雅黑" panose="020B0503020204020204" pitchFamily="34" charset="-122"/>
              </a:rPr>
              <a:t>down( )</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撤销迁移；</a:t>
            </a:r>
            <a:r>
              <a:rPr lang="en-US" altLang="zh-CN" dirty="0" smtClean="0">
                <a:solidFill>
                  <a:schemeClr val="tx1"/>
                </a:solidFill>
                <a:latin typeface="微软雅黑" panose="020B0503020204020204" pitchFamily="34" charset="-122"/>
                <a:ea typeface="微软雅黑" panose="020B0503020204020204" pitchFamily="34" charset="-122"/>
              </a:rPr>
              <a:t>up</a:t>
            </a:r>
            <a:r>
              <a:rPr lang="zh-CN" altLang="en-US" dirty="0" smtClean="0">
                <a:solidFill>
                  <a:schemeClr val="tx1"/>
                </a:solidFill>
                <a:latin typeface="微软雅黑" panose="020B0503020204020204" pitchFamily="34" charset="-122"/>
                <a:ea typeface="微软雅黑" panose="020B0503020204020204" pitchFamily="34" charset="-122"/>
              </a:rPr>
              <a:t>方法的反操作</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418434" y="1899261"/>
            <a:ext cx="4606402" cy="4269064"/>
          </a:xfrm>
          <a:prstGeom prst="rect">
            <a:avLst/>
          </a:prstGeom>
        </p:spPr>
      </p:pic>
    </p:spTree>
    <p:extLst>
      <p:ext uri="{BB962C8B-B14F-4D97-AF65-F5344CB8AC3E}">
        <p14:creationId xmlns:p14="http://schemas.microsoft.com/office/powerpoint/2010/main" val="2521704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设置数据表结构</a:t>
            </a:r>
            <a:endParaRPr lang="zh-CN" altLang="en-US" dirty="0"/>
          </a:p>
        </p:txBody>
      </p:sp>
      <p:sp>
        <p:nvSpPr>
          <p:cNvPr id="107" name="矩形 3"/>
          <p:cNvSpPr>
            <a:spLocks noChangeArrowheads="1"/>
          </p:cNvSpPr>
          <p:nvPr/>
        </p:nvSpPr>
        <p:spPr bwMode="auto">
          <a:xfrm>
            <a:off x="917621" y="1639680"/>
            <a:ext cx="104129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创建</a:t>
            </a:r>
            <a:r>
              <a:rPr lang="zh-CN" altLang="en-US" dirty="0">
                <a:solidFill>
                  <a:schemeClr val="tx1"/>
                </a:solidFill>
                <a:latin typeface="微软雅黑" panose="020B0503020204020204" pitchFamily="34" charset="-122"/>
                <a:ea typeface="微软雅黑" panose="020B0503020204020204" pitchFamily="34" charset="-122"/>
              </a:rPr>
              <a:t>表：使用</a:t>
            </a:r>
            <a:r>
              <a:rPr lang="en-US" altLang="zh-CN" b="1" dirty="0">
                <a:solidFill>
                  <a:srgbClr val="C00000"/>
                </a:solidFill>
                <a:latin typeface="微软雅黑" panose="020B0503020204020204" pitchFamily="34" charset="-122"/>
                <a:ea typeface="微软雅黑" panose="020B0503020204020204" pitchFamily="34" charset="-122"/>
              </a:rPr>
              <a:t>Schema</a:t>
            </a:r>
            <a:r>
              <a:rPr lang="zh-CN" altLang="en-US" b="1" dirty="0">
                <a:solidFill>
                  <a:srgbClr val="C00000"/>
                </a:solidFill>
                <a:latin typeface="微软雅黑" panose="020B0503020204020204" pitchFamily="34" charset="-122"/>
                <a:ea typeface="微软雅黑" panose="020B0503020204020204" pitchFamily="34" charset="-122"/>
              </a:rPr>
              <a:t>门面上的</a:t>
            </a:r>
            <a:r>
              <a:rPr lang="en-US" altLang="zh-CN" b="1" dirty="0">
                <a:solidFill>
                  <a:srgbClr val="C00000"/>
                </a:solidFill>
                <a:latin typeface="微软雅黑" panose="020B0503020204020204" pitchFamily="34" charset="-122"/>
                <a:ea typeface="微软雅黑" panose="020B0503020204020204" pitchFamily="34" charset="-122"/>
              </a:rPr>
              <a:t>create</a:t>
            </a:r>
            <a:r>
              <a:rPr lang="zh-CN" altLang="en-US" b="1" dirty="0">
                <a:solidFill>
                  <a:srgbClr val="C00000"/>
                </a:solidFill>
                <a:latin typeface="微软雅黑" panose="020B0503020204020204" pitchFamily="34" charset="-122"/>
                <a:ea typeface="微软雅黑" panose="020B0503020204020204" pitchFamily="34" charset="-122"/>
              </a:rPr>
              <a:t>方法</a:t>
            </a:r>
            <a:r>
              <a:rPr lang="zh-CN" altLang="en-US" dirty="0">
                <a:solidFill>
                  <a:schemeClr val="tx1"/>
                </a:solidFill>
                <a:latin typeface="微软雅黑" panose="020B0503020204020204" pitchFamily="34" charset="-122"/>
                <a:ea typeface="微软雅黑" panose="020B0503020204020204" pitchFamily="34" charset="-122"/>
              </a:rPr>
              <a:t>来创建新的数据表</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删除表：使用</a:t>
            </a:r>
            <a:r>
              <a:rPr lang="en-US" altLang="zh-CN" dirty="0" smtClean="0">
                <a:solidFill>
                  <a:schemeClr val="tx1"/>
                </a:solidFill>
                <a:latin typeface="微软雅黑" panose="020B0503020204020204" pitchFamily="34" charset="-122"/>
                <a:ea typeface="微软雅黑" panose="020B0503020204020204" pitchFamily="34" charset="-122"/>
              </a:rPr>
              <a:t>Schema</a:t>
            </a:r>
            <a:r>
              <a:rPr lang="zh-CN" altLang="en-US" dirty="0" smtClean="0">
                <a:solidFill>
                  <a:schemeClr val="tx1"/>
                </a:solidFill>
                <a:latin typeface="微软雅黑" panose="020B0503020204020204" pitchFamily="34" charset="-122"/>
                <a:ea typeface="微软雅黑" panose="020B0503020204020204" pitchFamily="34" charset="-122"/>
              </a:rPr>
              <a:t>门面的</a:t>
            </a:r>
            <a:r>
              <a:rPr lang="zh-CN" altLang="en-US" dirty="0" smtClean="0">
                <a:solidFill>
                  <a:schemeClr val="tx2"/>
                </a:solidFill>
                <a:latin typeface="微软雅黑" panose="020B0503020204020204" pitchFamily="34" charset="-122"/>
                <a:ea typeface="微软雅黑" panose="020B0503020204020204" pitchFamily="34" charset="-122"/>
              </a:rPr>
              <a:t> </a:t>
            </a:r>
            <a:r>
              <a:rPr lang="en-US" altLang="zh-CN" b="1" dirty="0" smtClean="0">
                <a:solidFill>
                  <a:srgbClr val="C00000"/>
                </a:solidFill>
                <a:latin typeface="微软雅黑" panose="020B0503020204020204" pitchFamily="34" charset="-122"/>
                <a:ea typeface="微软雅黑" panose="020B0503020204020204" pitchFamily="34" charset="-122"/>
              </a:rPr>
              <a:t>drop </a:t>
            </a:r>
            <a:r>
              <a:rPr lang="zh-CN" altLang="en-US" b="1" dirty="0" smtClean="0">
                <a:solidFill>
                  <a:srgbClr val="C00000"/>
                </a:solidFill>
                <a:latin typeface="微软雅黑" panose="020B0503020204020204" pitchFamily="34" charset="-122"/>
                <a:ea typeface="微软雅黑" panose="020B0503020204020204" pitchFamily="34" charset="-122"/>
              </a:rPr>
              <a:t>方法 </a:t>
            </a:r>
            <a:r>
              <a:rPr lang="zh-CN" altLang="en-US" dirty="0" smtClean="0">
                <a:solidFill>
                  <a:schemeClr val="tx1"/>
                </a:solidFill>
                <a:latin typeface="微软雅黑" panose="020B0503020204020204" pitchFamily="34" charset="-122"/>
                <a:ea typeface="微软雅黑" panose="020B0503020204020204" pitchFamily="34" charset="-122"/>
              </a:rPr>
              <a:t>，写在 迁移文件的 </a:t>
            </a:r>
            <a:r>
              <a:rPr lang="en-US" altLang="zh-CN" dirty="0" smtClean="0">
                <a:solidFill>
                  <a:schemeClr val="tx1"/>
                </a:solidFill>
                <a:latin typeface="微软雅黑" panose="020B0503020204020204" pitchFamily="34" charset="-122"/>
                <a:ea typeface="微软雅黑" panose="020B0503020204020204" pitchFamily="34" charset="-122"/>
              </a:rPr>
              <a:t>down( )</a:t>
            </a:r>
            <a:r>
              <a:rPr lang="zh-CN" altLang="en-US" dirty="0" smtClean="0">
                <a:solidFill>
                  <a:schemeClr val="tx1"/>
                </a:solidFill>
                <a:latin typeface="微软雅黑" panose="020B0503020204020204" pitchFamily="34" charset="-122"/>
                <a:ea typeface="微软雅黑" panose="020B0503020204020204" pitchFamily="34" charset="-122"/>
              </a:rPr>
              <a:t>方法 内</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创建字段：使用</a:t>
            </a:r>
            <a:r>
              <a:rPr lang="en-US" altLang="zh-CN" dirty="0">
                <a:solidFill>
                  <a:schemeClr val="tx1"/>
                </a:solidFill>
                <a:latin typeface="微软雅黑" panose="020B0503020204020204" pitchFamily="34" charset="-122"/>
                <a:ea typeface="微软雅黑" panose="020B0503020204020204" pitchFamily="34" charset="-122"/>
              </a:rPr>
              <a:t>Blueprint</a:t>
            </a:r>
            <a:r>
              <a:rPr lang="zh-CN" altLang="en-US" dirty="0" smtClean="0">
                <a:solidFill>
                  <a:schemeClr val="tx1"/>
                </a:solidFill>
                <a:latin typeface="微软雅黑" panose="020B0503020204020204" pitchFamily="34" charset="-122"/>
                <a:ea typeface="微软雅黑" panose="020B0503020204020204" pitchFamily="34" charset="-122"/>
              </a:rPr>
              <a:t>实例对象的</a:t>
            </a:r>
            <a:r>
              <a:rPr lang="zh-CN" altLang="en-US" b="1" dirty="0" smtClean="0">
                <a:solidFill>
                  <a:srgbClr val="C00000"/>
                </a:solidFill>
                <a:latin typeface="微软雅黑" panose="020B0503020204020204" pitchFamily="34" charset="-122"/>
                <a:ea typeface="微软雅黑" panose="020B0503020204020204" pitchFamily="34" charset="-122"/>
              </a:rPr>
              <a:t>指定方法创建指定数据类型</a:t>
            </a:r>
            <a:r>
              <a:rPr lang="zh-CN" altLang="en-US" dirty="0" smtClean="0">
                <a:solidFill>
                  <a:schemeClr val="tx2"/>
                </a:solidFill>
                <a:latin typeface="微软雅黑" panose="020B0503020204020204" pitchFamily="34" charset="-122"/>
                <a:ea typeface="微软雅黑" panose="020B0503020204020204" pitchFamily="34" charset="-122"/>
              </a:rPr>
              <a:t>的字段</a:t>
            </a: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删除字段：使用</a:t>
            </a:r>
            <a:r>
              <a:rPr lang="en-US" altLang="zh-CN" dirty="0" smtClean="0">
                <a:solidFill>
                  <a:schemeClr val="tx1"/>
                </a:solidFill>
                <a:latin typeface="微软雅黑" panose="020B0503020204020204" pitchFamily="34" charset="-122"/>
                <a:ea typeface="微软雅黑" panose="020B0503020204020204" pitchFamily="34" charset="-122"/>
              </a:rPr>
              <a:t>Blueprint</a:t>
            </a:r>
            <a:r>
              <a:rPr lang="zh-CN" altLang="en-US" dirty="0" smtClean="0">
                <a:solidFill>
                  <a:schemeClr val="tx1"/>
                </a:solidFill>
                <a:latin typeface="微软雅黑" panose="020B0503020204020204" pitchFamily="34" charset="-122"/>
                <a:ea typeface="微软雅黑" panose="020B0503020204020204" pitchFamily="34" charset="-122"/>
              </a:rPr>
              <a:t>实例对象的</a:t>
            </a:r>
            <a:r>
              <a:rPr lang="zh-CN" altLang="en-US" dirty="0" smtClean="0">
                <a:solidFill>
                  <a:schemeClr val="tx2"/>
                </a:solidFill>
                <a:latin typeface="微软雅黑" panose="020B0503020204020204" pitchFamily="34" charset="-122"/>
                <a:ea typeface="微软雅黑" panose="020B0503020204020204" pitchFamily="34" charset="-122"/>
              </a:rPr>
              <a:t> </a:t>
            </a:r>
            <a:r>
              <a:rPr lang="en-US" altLang="zh-CN" b="1" dirty="0" err="1" smtClean="0">
                <a:solidFill>
                  <a:srgbClr val="C00000"/>
                </a:solidFill>
                <a:latin typeface="微软雅黑" panose="020B0503020204020204" pitchFamily="34" charset="-122"/>
                <a:ea typeface="微软雅黑" panose="020B0503020204020204" pitchFamily="34" charset="-122"/>
              </a:rPr>
              <a:t>dropColumn</a:t>
            </a:r>
            <a:r>
              <a:rPr lang="en-US" altLang="zh-CN" dirty="0" smtClean="0">
                <a:solidFill>
                  <a:schemeClr val="tx2"/>
                </a:solidFill>
                <a:latin typeface="微软雅黑" panose="020B0503020204020204" pitchFamily="34" charset="-122"/>
                <a:ea typeface="微软雅黑" panose="020B0503020204020204" pitchFamily="34" charset="-122"/>
              </a:rPr>
              <a:t>( ) </a:t>
            </a:r>
            <a:r>
              <a:rPr lang="zh-CN" altLang="en-US" dirty="0" smtClean="0">
                <a:solidFill>
                  <a:schemeClr val="tx1"/>
                </a:solidFill>
                <a:latin typeface="微软雅黑" panose="020B0503020204020204" pitchFamily="34" charset="-122"/>
                <a:ea typeface="微软雅黑" panose="020B0503020204020204" pitchFamily="34" charset="-122"/>
              </a:rPr>
              <a:t>方法 删除某个或某些字段</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484417" y="4016212"/>
            <a:ext cx="7970961" cy="2413659"/>
          </a:xfrm>
          <a:prstGeom prst="rect">
            <a:avLst/>
          </a:prstGeom>
        </p:spPr>
      </p:pic>
      <p:pic>
        <p:nvPicPr>
          <p:cNvPr id="5" name="图片 4"/>
          <p:cNvPicPr>
            <a:picLocks noChangeAspect="1"/>
          </p:cNvPicPr>
          <p:nvPr/>
        </p:nvPicPr>
        <p:blipFill>
          <a:blip r:embed="rId4"/>
          <a:stretch>
            <a:fillRect/>
          </a:stretch>
        </p:blipFill>
        <p:spPr>
          <a:xfrm>
            <a:off x="8455378" y="4446555"/>
            <a:ext cx="3133580" cy="915971"/>
          </a:xfrm>
          <a:prstGeom prst="rect">
            <a:avLst/>
          </a:prstGeom>
        </p:spPr>
      </p:pic>
      <p:sp>
        <p:nvSpPr>
          <p:cNvPr id="6" name="矩形 5"/>
          <p:cNvSpPr/>
          <p:nvPr/>
        </p:nvSpPr>
        <p:spPr>
          <a:xfrm>
            <a:off x="2743200" y="4262034"/>
            <a:ext cx="883403" cy="35646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V="1">
            <a:off x="3626603" y="4050316"/>
            <a:ext cx="843294" cy="1435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355024" y="3824494"/>
            <a:ext cx="4386020" cy="369332"/>
          </a:xfrm>
          <a:prstGeom prst="rect">
            <a:avLst/>
          </a:prstGeom>
          <a:noFill/>
        </p:spPr>
        <p:txBody>
          <a:bodyPr wrap="square" rtlCol="0">
            <a:spAutoFit/>
          </a:bodyPr>
          <a:lstStyle/>
          <a:p>
            <a:r>
              <a:rPr lang="zh-CN" altLang="en-US" dirty="0" smtClean="0"/>
              <a:t>注意数据表的名字为 </a:t>
            </a:r>
            <a:r>
              <a:rPr lang="zh-CN" altLang="en-US" b="1" dirty="0" smtClean="0">
                <a:solidFill>
                  <a:srgbClr val="C00000"/>
                </a:solidFill>
              </a:rPr>
              <a:t>迁移表名称 </a:t>
            </a:r>
            <a:r>
              <a:rPr lang="en-US" altLang="zh-CN" b="1" dirty="0" smtClean="0">
                <a:solidFill>
                  <a:srgbClr val="C00000"/>
                </a:solidFill>
              </a:rPr>
              <a:t>+ s </a:t>
            </a:r>
            <a:endParaRPr lang="zh-CN" altLang="en-US" b="1" dirty="0">
              <a:solidFill>
                <a:srgbClr val="C00000"/>
              </a:solidFill>
            </a:endParaRPr>
          </a:p>
        </p:txBody>
      </p:sp>
    </p:spTree>
    <p:extLst>
      <p:ext uri="{BB962C8B-B14F-4D97-AF65-F5344CB8AC3E}">
        <p14:creationId xmlns:p14="http://schemas.microsoft.com/office/powerpoint/2010/main" val="1368739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执行数据库迁移</a:t>
            </a:r>
            <a:endParaRPr lang="zh-CN" altLang="en-US" dirty="0"/>
          </a:p>
        </p:txBody>
      </p:sp>
      <p:sp>
        <p:nvSpPr>
          <p:cNvPr id="107" name="矩形 3"/>
          <p:cNvSpPr>
            <a:spLocks noChangeArrowheads="1"/>
          </p:cNvSpPr>
          <p:nvPr/>
        </p:nvSpPr>
        <p:spPr bwMode="auto">
          <a:xfrm>
            <a:off x="917621" y="1639680"/>
            <a:ext cx="10412988"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a:solidFill>
                  <a:schemeClr val="tx1"/>
                </a:solidFill>
                <a:latin typeface="微软雅黑" panose="020B0503020204020204" pitchFamily="34" charset="-122"/>
                <a:ea typeface="微软雅黑" panose="020B0503020204020204" pitchFamily="34" charset="-122"/>
              </a:rPr>
              <a:t>要运行应用中所有未执行的迁移，可以使用 </a:t>
            </a:r>
            <a:r>
              <a:rPr lang="en-US" altLang="zh-CN" dirty="0">
                <a:solidFill>
                  <a:schemeClr val="tx1"/>
                </a:solidFill>
                <a:latin typeface="微软雅黑" panose="020B0503020204020204" pitchFamily="34" charset="-122"/>
                <a:ea typeface="微软雅黑" panose="020B0503020204020204" pitchFamily="34" charset="-122"/>
              </a:rPr>
              <a:t>Artisan </a:t>
            </a:r>
            <a:r>
              <a:rPr lang="zh-CN" altLang="en-US" dirty="0">
                <a:solidFill>
                  <a:schemeClr val="tx1"/>
                </a:solidFill>
                <a:latin typeface="微软雅黑" panose="020B0503020204020204" pitchFamily="34" charset="-122"/>
                <a:ea typeface="微软雅黑" panose="020B0503020204020204" pitchFamily="34" charset="-122"/>
              </a:rPr>
              <a:t>命令提供</a:t>
            </a:r>
            <a:r>
              <a:rPr lang="zh-CN" altLang="en-US" dirty="0">
                <a:solidFill>
                  <a:schemeClr val="tx2"/>
                </a:solidFill>
                <a:latin typeface="微软雅黑" panose="020B0503020204020204" pitchFamily="34" charset="-122"/>
                <a:ea typeface="微软雅黑" panose="020B0503020204020204" pitchFamily="34" charset="-122"/>
              </a:rPr>
              <a:t>的</a:t>
            </a:r>
            <a:r>
              <a:rPr lang="en-US" altLang="zh-CN" b="1" dirty="0">
                <a:solidFill>
                  <a:srgbClr val="C00000"/>
                </a:solidFill>
                <a:latin typeface="微软雅黑" panose="020B0503020204020204" pitchFamily="34" charset="-122"/>
                <a:ea typeface="微软雅黑" panose="020B0503020204020204" pitchFamily="34" charset="-122"/>
              </a:rPr>
              <a:t>migrate</a:t>
            </a:r>
            <a:r>
              <a:rPr lang="zh-CN" altLang="en-US" dirty="0" smtClean="0">
                <a:solidFill>
                  <a:schemeClr val="tx1"/>
                </a:solidFill>
                <a:latin typeface="微软雅黑" panose="020B0503020204020204" pitchFamily="34" charset="-122"/>
                <a:ea typeface="微软雅黑" panose="020B0503020204020204" pitchFamily="34" charset="-122"/>
              </a:rPr>
              <a:t>方法；即把当前对数据表迁移文件所做的修改，写入到真实的数据库中</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首先配置好数据库连接信息</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回滚迁移：取消上一次（或上几次）的迁移</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1"/>
                </a:solidFill>
                <a:latin typeface="微软雅黑" panose="020B0503020204020204" pitchFamily="34" charset="-122"/>
                <a:ea typeface="微软雅黑" panose="020B0503020204020204" pitchFamily="34" charset="-122"/>
              </a:rPr>
              <a:t>回滚上一次迁移：</a:t>
            </a:r>
            <a:r>
              <a:rPr lang="en-US" altLang="zh-CN" sz="1800" dirty="0" err="1">
                <a:solidFill>
                  <a:schemeClr val="tx1"/>
                </a:solidFill>
                <a:latin typeface="微软雅黑" panose="020B0503020204020204" pitchFamily="34" charset="-122"/>
                <a:ea typeface="微软雅黑" panose="020B0503020204020204" pitchFamily="34" charset="-122"/>
              </a:rPr>
              <a:t>php</a:t>
            </a:r>
            <a:r>
              <a:rPr lang="en-US" altLang="zh-CN" sz="1800" dirty="0">
                <a:solidFill>
                  <a:schemeClr val="tx1"/>
                </a:solidFill>
                <a:latin typeface="微软雅黑" panose="020B0503020204020204" pitchFamily="34" charset="-122"/>
                <a:ea typeface="微软雅黑" panose="020B0503020204020204" pitchFamily="34" charset="-122"/>
              </a:rPr>
              <a:t> artisan </a:t>
            </a:r>
            <a:r>
              <a:rPr lang="en-US" altLang="zh-CN" sz="1800" dirty="0" err="1" smtClean="0">
                <a:solidFill>
                  <a:schemeClr val="tx1"/>
                </a:solidFill>
                <a:latin typeface="微软雅黑" panose="020B0503020204020204" pitchFamily="34" charset="-122"/>
                <a:ea typeface="微软雅黑" panose="020B0503020204020204" pitchFamily="34" charset="-122"/>
              </a:rPr>
              <a:t>migrate:rollback</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1"/>
                </a:solidFill>
                <a:latin typeface="微软雅黑" panose="020B0503020204020204" pitchFamily="34" charset="-122"/>
                <a:ea typeface="微软雅黑" panose="020B0503020204020204" pitchFamily="34" charset="-122"/>
              </a:rPr>
              <a:t>回滚上几次的迁移：</a:t>
            </a:r>
            <a:r>
              <a:rPr lang="en-US" altLang="zh-CN" sz="1800" dirty="0" err="1">
                <a:solidFill>
                  <a:schemeClr val="tx1"/>
                </a:solidFill>
                <a:latin typeface="微软雅黑" panose="020B0503020204020204" pitchFamily="34" charset="-122"/>
                <a:ea typeface="微软雅黑" panose="020B0503020204020204" pitchFamily="34" charset="-122"/>
              </a:rPr>
              <a:t>php</a:t>
            </a:r>
            <a:r>
              <a:rPr lang="en-US" altLang="zh-CN" sz="1800" dirty="0">
                <a:solidFill>
                  <a:schemeClr val="tx1"/>
                </a:solidFill>
                <a:latin typeface="微软雅黑" panose="020B0503020204020204" pitchFamily="34" charset="-122"/>
                <a:ea typeface="微软雅黑" panose="020B0503020204020204" pitchFamily="34" charset="-122"/>
              </a:rPr>
              <a:t> artisan </a:t>
            </a:r>
            <a:r>
              <a:rPr lang="en-US" altLang="zh-CN" sz="1800" dirty="0" err="1">
                <a:solidFill>
                  <a:schemeClr val="tx1"/>
                </a:solidFill>
                <a:latin typeface="微软雅黑" panose="020B0503020204020204" pitchFamily="34" charset="-122"/>
                <a:ea typeface="微软雅黑" panose="020B0503020204020204" pitchFamily="34" charset="-122"/>
              </a:rPr>
              <a:t>migrate:rollback</a:t>
            </a:r>
            <a:r>
              <a:rPr lang="en-US" altLang="zh-CN" sz="1800" dirty="0">
                <a:solidFill>
                  <a:schemeClr val="tx1"/>
                </a:solidFill>
                <a:latin typeface="微软雅黑" panose="020B0503020204020204" pitchFamily="34" charset="-122"/>
                <a:ea typeface="微软雅黑" panose="020B0503020204020204" pitchFamily="34" charset="-122"/>
              </a:rPr>
              <a:t> --step=5</a:t>
            </a:r>
          </a:p>
          <a:p>
            <a:pPr marL="342900" indent="-342900" eaLnBrk="1" hangingPunct="1">
              <a:lnSpc>
                <a:spcPct val="150000"/>
              </a:lnSpc>
              <a:buFont typeface="Wingdings" panose="05000000000000000000" pitchFamily="2" charset="2"/>
              <a:buChar char="ü"/>
            </a:pPr>
            <a:r>
              <a:rPr lang="zh-CN" altLang="en-US" sz="1800" dirty="0" smtClean="0">
                <a:solidFill>
                  <a:schemeClr val="tx1"/>
                </a:solidFill>
                <a:latin typeface="微软雅黑" panose="020B0503020204020204" pitchFamily="34" charset="-122"/>
                <a:ea typeface="微软雅黑" panose="020B0503020204020204" pitchFamily="34" charset="-122"/>
              </a:rPr>
              <a:t>回滚所有迁移（重置库）：</a:t>
            </a:r>
            <a:r>
              <a:rPr lang="en-US" altLang="zh-CN" sz="1800" dirty="0" err="1">
                <a:solidFill>
                  <a:schemeClr val="tx1"/>
                </a:solidFill>
                <a:latin typeface="微软雅黑" panose="020B0503020204020204" pitchFamily="34" charset="-122"/>
                <a:ea typeface="微软雅黑" panose="020B0503020204020204" pitchFamily="34" charset="-122"/>
              </a:rPr>
              <a:t>php</a:t>
            </a:r>
            <a:r>
              <a:rPr lang="en-US" altLang="zh-CN" sz="1800" dirty="0">
                <a:solidFill>
                  <a:schemeClr val="tx1"/>
                </a:solidFill>
                <a:latin typeface="微软雅黑" panose="020B0503020204020204" pitchFamily="34" charset="-122"/>
                <a:ea typeface="微软雅黑" panose="020B0503020204020204" pitchFamily="34" charset="-122"/>
              </a:rPr>
              <a:t> artisan </a:t>
            </a:r>
            <a:r>
              <a:rPr lang="en-US" altLang="zh-CN" sz="1800" dirty="0" err="1">
                <a:solidFill>
                  <a:schemeClr val="tx1"/>
                </a:solidFill>
                <a:latin typeface="微软雅黑" panose="020B0503020204020204" pitchFamily="34" charset="-122"/>
                <a:ea typeface="微软雅黑" panose="020B0503020204020204" pitchFamily="34" charset="-122"/>
              </a:rPr>
              <a:t>migrate:reset</a:t>
            </a:r>
            <a:endParaRPr lang="en-US" altLang="zh-CN" sz="1800"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1"/>
                </a:solidFill>
                <a:latin typeface="微软雅黑" panose="020B0503020204020204" pitchFamily="34" charset="-122"/>
                <a:ea typeface="微软雅黑" panose="020B0503020204020204" pitchFamily="34" charset="-122"/>
              </a:rPr>
              <a:t>回滚所有迁移并重新运行迁移：</a:t>
            </a:r>
            <a:r>
              <a:rPr lang="en-US" altLang="zh-CN" sz="1800" dirty="0" err="1">
                <a:solidFill>
                  <a:schemeClr val="tx1"/>
                </a:solidFill>
                <a:latin typeface="微软雅黑" panose="020B0503020204020204" pitchFamily="34" charset="-122"/>
                <a:ea typeface="微软雅黑" panose="020B0503020204020204" pitchFamily="34" charset="-122"/>
              </a:rPr>
              <a:t>php</a:t>
            </a:r>
            <a:r>
              <a:rPr lang="en-US" altLang="zh-CN" sz="1800" dirty="0">
                <a:solidFill>
                  <a:schemeClr val="tx1"/>
                </a:solidFill>
                <a:latin typeface="微软雅黑" panose="020B0503020204020204" pitchFamily="34" charset="-122"/>
                <a:ea typeface="微软雅黑" panose="020B0503020204020204" pitchFamily="34" charset="-122"/>
              </a:rPr>
              <a:t> artisan </a:t>
            </a:r>
            <a:r>
              <a:rPr lang="en-US" altLang="zh-CN" sz="1800" dirty="0" err="1" smtClean="0">
                <a:solidFill>
                  <a:schemeClr val="tx1"/>
                </a:solidFill>
                <a:latin typeface="微软雅黑" panose="020B0503020204020204" pitchFamily="34" charset="-122"/>
                <a:ea typeface="微软雅黑" panose="020B0503020204020204" pitchFamily="34" charset="-122"/>
              </a:rPr>
              <a:t>migrate:refresh</a:t>
            </a:r>
            <a:endParaRPr lang="en-US" altLang="zh-CN" sz="18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175046" y="2847628"/>
            <a:ext cx="4374390" cy="1600386"/>
          </a:xfrm>
          <a:prstGeom prst="rect">
            <a:avLst/>
          </a:prstGeom>
        </p:spPr>
      </p:pic>
      <p:pic>
        <p:nvPicPr>
          <p:cNvPr id="5" name="图片 4"/>
          <p:cNvPicPr>
            <a:picLocks noChangeAspect="1"/>
          </p:cNvPicPr>
          <p:nvPr/>
        </p:nvPicPr>
        <p:blipFill>
          <a:blip r:embed="rId4"/>
          <a:stretch>
            <a:fillRect/>
          </a:stretch>
        </p:blipFill>
        <p:spPr>
          <a:xfrm>
            <a:off x="1036177" y="3092882"/>
            <a:ext cx="5672232" cy="471727"/>
          </a:xfrm>
          <a:prstGeom prst="rect">
            <a:avLst/>
          </a:prstGeom>
        </p:spPr>
      </p:pic>
    </p:spTree>
    <p:extLst>
      <p:ext uri="{BB962C8B-B14F-4D97-AF65-F5344CB8AC3E}">
        <p14:creationId xmlns:p14="http://schemas.microsoft.com/office/powerpoint/2010/main" val="375144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7">
                                            <p:txEl>
                                              <p:pRg st="5" end="5"/>
                                            </p:txEl>
                                          </p:spTgt>
                                        </p:tgtEl>
                                        <p:attrNameLst>
                                          <p:attrName>style.visibility</p:attrName>
                                        </p:attrNameLst>
                                      </p:cBhvr>
                                      <p:to>
                                        <p:strVal val="visible"/>
                                      </p:to>
                                    </p:set>
                                    <p:animEffect transition="in" filter="fade">
                                      <p:cBhvr>
                                        <p:cTn id="7" dur="1000"/>
                                        <p:tgtEl>
                                          <p:spTgt spid="107">
                                            <p:txEl>
                                              <p:pRg st="5" end="5"/>
                                            </p:txEl>
                                          </p:spTgt>
                                        </p:tgtEl>
                                      </p:cBhvr>
                                    </p:animEffect>
                                    <p:anim calcmode="lin" valueType="num">
                                      <p:cBhvr>
                                        <p:cTn id="8" dur="1000" fill="hold"/>
                                        <p:tgtEl>
                                          <p:spTgt spid="10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0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7">
                                            <p:txEl>
                                              <p:pRg st="6" end="6"/>
                                            </p:txEl>
                                          </p:spTgt>
                                        </p:tgtEl>
                                        <p:attrNameLst>
                                          <p:attrName>style.visibility</p:attrName>
                                        </p:attrNameLst>
                                      </p:cBhvr>
                                      <p:to>
                                        <p:strVal val="visible"/>
                                      </p:to>
                                    </p:set>
                                    <p:animEffect transition="in" filter="fade">
                                      <p:cBhvr>
                                        <p:cTn id="12" dur="1000"/>
                                        <p:tgtEl>
                                          <p:spTgt spid="107">
                                            <p:txEl>
                                              <p:pRg st="6" end="6"/>
                                            </p:txEl>
                                          </p:spTgt>
                                        </p:tgtEl>
                                      </p:cBhvr>
                                    </p:animEffect>
                                    <p:anim calcmode="lin" valueType="num">
                                      <p:cBhvr>
                                        <p:cTn id="13" dur="1000" fill="hold"/>
                                        <p:tgtEl>
                                          <p:spTgt spid="10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10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7">
                                            <p:txEl>
                                              <p:pRg st="7" end="7"/>
                                            </p:txEl>
                                          </p:spTgt>
                                        </p:tgtEl>
                                        <p:attrNameLst>
                                          <p:attrName>style.visibility</p:attrName>
                                        </p:attrNameLst>
                                      </p:cBhvr>
                                      <p:to>
                                        <p:strVal val="visible"/>
                                      </p:to>
                                    </p:set>
                                    <p:animEffect transition="in" filter="fade">
                                      <p:cBhvr>
                                        <p:cTn id="17" dur="1000"/>
                                        <p:tgtEl>
                                          <p:spTgt spid="107">
                                            <p:txEl>
                                              <p:pRg st="7" end="7"/>
                                            </p:txEl>
                                          </p:spTgt>
                                        </p:tgtEl>
                                      </p:cBhvr>
                                    </p:animEffect>
                                    <p:anim calcmode="lin" valueType="num">
                                      <p:cBhvr>
                                        <p:cTn id="18" dur="1000" fill="hold"/>
                                        <p:tgtEl>
                                          <p:spTgt spid="10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10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7">
                                            <p:txEl>
                                              <p:pRg st="8" end="8"/>
                                            </p:txEl>
                                          </p:spTgt>
                                        </p:tgtEl>
                                        <p:attrNameLst>
                                          <p:attrName>style.visibility</p:attrName>
                                        </p:attrNameLst>
                                      </p:cBhvr>
                                      <p:to>
                                        <p:strVal val="visible"/>
                                      </p:to>
                                    </p:set>
                                    <p:animEffect transition="in" filter="fade">
                                      <p:cBhvr>
                                        <p:cTn id="22" dur="1000"/>
                                        <p:tgtEl>
                                          <p:spTgt spid="107">
                                            <p:txEl>
                                              <p:pRg st="8" end="8"/>
                                            </p:txEl>
                                          </p:spTgt>
                                        </p:tgtEl>
                                      </p:cBhvr>
                                    </p:animEffect>
                                    <p:anim calcmode="lin" valueType="num">
                                      <p:cBhvr>
                                        <p:cTn id="23" dur="1000" fill="hold"/>
                                        <p:tgtEl>
                                          <p:spTgt spid="10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10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7">
                                            <p:txEl>
                                              <p:pRg st="9" end="9"/>
                                            </p:txEl>
                                          </p:spTgt>
                                        </p:tgtEl>
                                        <p:attrNameLst>
                                          <p:attrName>style.visibility</p:attrName>
                                        </p:attrNameLst>
                                      </p:cBhvr>
                                      <p:to>
                                        <p:strVal val="visible"/>
                                      </p:to>
                                    </p:set>
                                    <p:animEffect transition="in" filter="fade">
                                      <p:cBhvr>
                                        <p:cTn id="27" dur="1000"/>
                                        <p:tgtEl>
                                          <p:spTgt spid="107">
                                            <p:txEl>
                                              <p:pRg st="9" end="9"/>
                                            </p:txEl>
                                          </p:spTgt>
                                        </p:tgtEl>
                                      </p:cBhvr>
                                    </p:animEffect>
                                    <p:anim calcmode="lin" valueType="num">
                                      <p:cBhvr>
                                        <p:cTn id="28" dur="1000" fill="hold"/>
                                        <p:tgtEl>
                                          <p:spTgt spid="10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10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ags/tag1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1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2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3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4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6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3275</TotalTime>
  <Words>2752</Words>
  <Application>Microsoft Office PowerPoint</Application>
  <PresentationFormat>宽屏</PresentationFormat>
  <Paragraphs>281</Paragraphs>
  <Slides>37</Slides>
  <Notes>32</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37</vt:i4>
      </vt:variant>
    </vt:vector>
  </HeadingPairs>
  <TitlesOfParts>
    <vt:vector size="54" baseType="lpstr">
      <vt:lpstr>冬青黑体简体中文 W3</vt:lpstr>
      <vt:lpstr>冬青黑体简体中文 W6</vt:lpstr>
      <vt:lpstr>华文细黑</vt:lpstr>
      <vt:lpstr>宋体</vt:lpstr>
      <vt:lpstr>微软雅黑</vt:lpstr>
      <vt:lpstr>Arial</vt:lpstr>
      <vt:lpstr>Arial Narrow</vt:lpstr>
      <vt:lpstr>Calibri</vt:lpstr>
      <vt:lpstr>Calibri Light</vt:lpstr>
      <vt:lpstr>Tempus Sans ITC</vt:lpstr>
      <vt:lpstr>Times New Roman</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刘士龙</cp:lastModifiedBy>
  <cp:revision>1519</cp:revision>
  <dcterms:created xsi:type="dcterms:W3CDTF">2014-07-07T13:10:41Z</dcterms:created>
  <dcterms:modified xsi:type="dcterms:W3CDTF">2018-03-19T11:52:46Z</dcterms:modified>
</cp:coreProperties>
</file>