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663" r:id="rId3"/>
    <p:sldMasterId id="2147483688" r:id="rId4"/>
    <p:sldMasterId id="2147483691" r:id="rId5"/>
  </p:sldMasterIdLst>
  <p:notesMasterIdLst>
    <p:notesMasterId r:id="rId27"/>
  </p:notesMasterIdLst>
  <p:handoutMasterIdLst>
    <p:handoutMasterId r:id="rId28"/>
  </p:handoutMasterIdLst>
  <p:sldIdLst>
    <p:sldId id="321" r:id="rId6"/>
    <p:sldId id="328" r:id="rId7"/>
    <p:sldId id="441" r:id="rId8"/>
    <p:sldId id="428" r:id="rId9"/>
    <p:sldId id="429" r:id="rId10"/>
    <p:sldId id="430" r:id="rId11"/>
    <p:sldId id="442" r:id="rId12"/>
    <p:sldId id="431" r:id="rId13"/>
    <p:sldId id="432" r:id="rId14"/>
    <p:sldId id="433" r:id="rId15"/>
    <p:sldId id="434" r:id="rId16"/>
    <p:sldId id="435" r:id="rId17"/>
    <p:sldId id="443" r:id="rId18"/>
    <p:sldId id="411" r:id="rId19"/>
    <p:sldId id="436" r:id="rId20"/>
    <p:sldId id="444" r:id="rId21"/>
    <p:sldId id="437" r:id="rId22"/>
    <p:sldId id="438" r:id="rId23"/>
    <p:sldId id="439" r:id="rId24"/>
    <p:sldId id="440" r:id="rId25"/>
    <p:sldId id="311" r:id="rId26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201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nySong" initials="Tony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7AA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84911" autoAdjust="0"/>
  </p:normalViewPr>
  <p:slideViewPr>
    <p:cSldViewPr snapToGrid="0">
      <p:cViewPr varScale="1">
        <p:scale>
          <a:sx n="70" d="100"/>
          <a:sy n="70" d="100"/>
        </p:scale>
        <p:origin x="806" y="69"/>
      </p:cViewPr>
      <p:guideLst>
        <p:guide pos="5201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333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commentAuthors" Target="commentAuthors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1C804-97F5-4B36-A7AC-EEEC7F44F6C2}" type="datetimeFigureOut">
              <a:rPr lang="zh-CN" altLang="en-US" smtClean="0"/>
              <a:t>2018/03/19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1DDEB-361E-476E-B813-80C618F51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0195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8D9C6-D8DC-4CC3-8480-E0C4DBA1CC07}" type="datetimeFigureOut">
              <a:rPr lang="zh-CN" altLang="en-US" smtClean="0"/>
              <a:t>2018/03/19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9C519-C3B1-4654-8EF9-A227F461F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5352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137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https://packagist.org/packages/gregwar/captcha</a:t>
            </a:r>
          </a:p>
          <a:p>
            <a:r>
              <a:rPr lang="en-US" altLang="zh-CN" dirty="0" smtClean="0"/>
              <a:t>https://packagist.org/packages/mews/captcha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9810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8698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1367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2240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6719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 smtClean="0">
              <a:ea typeface="宋体" charset="-122"/>
            </a:endParaRPr>
          </a:p>
        </p:txBody>
      </p:sp>
      <p:sp>
        <p:nvSpPr>
          <p:cNvPr id="410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r" eaLnBrk="1" hangingPunct="1"/>
            <a:fld id="{63401629-F63E-45F0-933D-27F37F2416B1}" type="slidenum">
              <a:rPr lang="zh-CN" altLang="en-US" sz="1200">
                <a:latin typeface="Calibri" pitchFamily="34" charset="0"/>
                <a:ea typeface="宋体" charset="-122"/>
              </a:rPr>
              <a:pPr algn="r" eaLnBrk="1" hangingPunct="1"/>
              <a:t>21</a:t>
            </a:fld>
            <a:endParaRPr lang="zh-CN" altLang="en-US" sz="1200">
              <a:latin typeface="Calibri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0131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731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546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52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482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6977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404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314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https://packagist.org/packages/gregwar/captcha</a:t>
            </a:r>
          </a:p>
          <a:p>
            <a:r>
              <a:rPr lang="en-US" altLang="zh-CN" dirty="0" smtClean="0"/>
              <a:t>https://packagist.org/packages/mews/captcha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220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459301"/>
            <a:ext cx="12204192" cy="2090928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664F-4C68-42D2-B189-678958EFAFDA}" type="datetime1">
              <a:rPr lang="zh-CN" altLang="en-US" smtClean="0"/>
              <a:t>2018/03/19</a:t>
            </a:fld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-12192" y="1436914"/>
            <a:ext cx="12192000" cy="3317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2634092" y="3504765"/>
            <a:ext cx="7175500" cy="989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主标题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5" hasCustomPrompt="1"/>
          </p:nvPr>
        </p:nvSpPr>
        <p:spPr>
          <a:xfrm>
            <a:off x="2599871" y="2459301"/>
            <a:ext cx="7175500" cy="7313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—— </a:t>
            </a:r>
            <a:r>
              <a:rPr lang="zh-CN" altLang="en-US" dirty="0" smtClean="0"/>
              <a:t>副标题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2313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695120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20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42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40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84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3/19/2018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67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650842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3/19/2018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528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773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78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2018/03/19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631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86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424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6166526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079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973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899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677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3/19/2018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372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846359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3/19/2018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81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2018/03/19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1581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125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37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471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8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2D9C-F9EB-4417-9C3A-C876C2AF9415}" type="datetime1">
              <a:rPr lang="zh-CN" altLang="en-US" smtClean="0"/>
              <a:t>2018/03/19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543636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目录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832513" y="1801504"/>
            <a:ext cx="10305387" cy="45103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317359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2018/03/19</a:t>
            </a:fld>
            <a:endParaRPr lang="zh-CN" altLang="en-US"/>
          </a:p>
        </p:txBody>
      </p:sp>
      <p:sp>
        <p:nvSpPr>
          <p:cNvPr id="7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1054100" y="2019300"/>
            <a:ext cx="10083800" cy="4292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课程目标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091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054100" y="6487880"/>
            <a:ext cx="2743200" cy="365125"/>
          </a:xfrm>
        </p:spPr>
        <p:txBody>
          <a:bodyPr/>
          <a:lstStyle/>
          <a:p>
            <a:fld id="{8C5BA751-A251-47D6-8494-C134D9EBED5F}" type="datetime1">
              <a:rPr lang="zh-CN" altLang="en-US" smtClean="0"/>
              <a:t>2018/03/19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417472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1856096"/>
            <a:ext cx="10071100" cy="4500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1054100" y="-1"/>
            <a:ext cx="2882900" cy="1057275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1765300" y="203200"/>
            <a:ext cx="1485900" cy="3429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 smtClean="0"/>
              <a:t>章</a:t>
            </a:r>
            <a:endParaRPr lang="zh-CN" altLang="en-US" dirty="0"/>
          </a:p>
        </p:txBody>
      </p:sp>
      <p:sp>
        <p:nvSpPr>
          <p:cNvPr id="13" name="内容占位符 11"/>
          <p:cNvSpPr>
            <a:spLocks noGrp="1"/>
          </p:cNvSpPr>
          <p:nvPr>
            <p:ph sz="quarter" idx="15" hasCustomPrompt="1"/>
          </p:nvPr>
        </p:nvSpPr>
        <p:spPr>
          <a:xfrm>
            <a:off x="1054100" y="556260"/>
            <a:ext cx="2882900" cy="5010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 smtClean="0"/>
              <a:t>章名</a:t>
            </a:r>
            <a:endParaRPr lang="zh-CN" altLang="en-US" dirty="0"/>
          </a:p>
        </p:txBody>
      </p:sp>
      <p:sp>
        <p:nvSpPr>
          <p:cNvPr id="16" name="SmartArt 占位符 15"/>
          <p:cNvSpPr>
            <a:spLocks noGrp="1"/>
          </p:cNvSpPr>
          <p:nvPr>
            <p:ph type="dgm" sz="quarter" idx="16"/>
          </p:nvPr>
        </p:nvSpPr>
        <p:spPr>
          <a:xfrm>
            <a:off x="4241800" y="555625"/>
            <a:ext cx="3660254" cy="501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416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078-F302-4651-A2A2-2FC6C4E1A3F1}" type="datetime1">
              <a:rPr lang="zh-CN" altLang="en-US" smtClean="0"/>
              <a:t>2018/03/19</a:t>
            </a:fld>
            <a:endParaRPr lang="zh-CN" altLang="en-US"/>
          </a:p>
        </p:txBody>
      </p:sp>
      <p:pic>
        <p:nvPicPr>
          <p:cNvPr id="1025" name="Picture 1" descr="C:\Users\Christal-yhy\AppData\Roaming\Tencent\Users\601238172\QQ\WinTemp\RichOle\D2$RZ2O6HM6TXVWC2NT~9[Q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701" y="1"/>
            <a:ext cx="4087631" cy="251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83962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81D97-AB7E-4FCB-A143-DD346535FC6B}" type="datetimeFigureOut">
              <a:rPr lang="zh-CN" altLang="en-US"/>
              <a:pPr>
                <a:defRPr/>
              </a:pPr>
              <a:t>2018/03/19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806F860-75D1-45F9-8F65-FAACBBD0B38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12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6979112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54100" y="6501490"/>
            <a:ext cx="2743200" cy="356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2018/03/19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21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1" r:id="rId4"/>
    <p:sldLayoutId id="2147483654" r:id="rId5"/>
    <p:sldLayoutId id="2147483650" r:id="rId6"/>
    <p:sldLayoutId id="2147483655" r:id="rId7"/>
    <p:sldLayoutId id="2147483658" r:id="rId8"/>
    <p:sldLayoutId id="2147483659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2018/03/19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2798D-3C63-415D-8EC1-6BE98374BAF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912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2554398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2018/03/19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A3721-9BF6-4181-8215-E505A3BBED3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7984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345039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66.xml"/><Relationship Id="rId13" Type="http://schemas.openxmlformats.org/officeDocument/2006/relationships/tags" Target="../tags/tag71.xml"/><Relationship Id="rId18" Type="http://schemas.openxmlformats.org/officeDocument/2006/relationships/tags" Target="../tags/tag76.xml"/><Relationship Id="rId3" Type="http://schemas.openxmlformats.org/officeDocument/2006/relationships/tags" Target="../tags/tag61.xml"/><Relationship Id="rId21" Type="http://schemas.openxmlformats.org/officeDocument/2006/relationships/slide" Target="slide2.xml"/><Relationship Id="rId7" Type="http://schemas.openxmlformats.org/officeDocument/2006/relationships/tags" Target="../tags/tag65.xml"/><Relationship Id="rId12" Type="http://schemas.openxmlformats.org/officeDocument/2006/relationships/tags" Target="../tags/tag70.xml"/><Relationship Id="rId17" Type="http://schemas.openxmlformats.org/officeDocument/2006/relationships/tags" Target="../tags/tag75.xml"/><Relationship Id="rId2" Type="http://schemas.openxmlformats.org/officeDocument/2006/relationships/tags" Target="../tags/tag60.xml"/><Relationship Id="rId16" Type="http://schemas.openxmlformats.org/officeDocument/2006/relationships/tags" Target="../tags/tag74.xml"/><Relationship Id="rId20" Type="http://schemas.openxmlformats.org/officeDocument/2006/relationships/slideLayout" Target="../slideLayouts/slideLayout8.xml"/><Relationship Id="rId1" Type="http://schemas.openxmlformats.org/officeDocument/2006/relationships/tags" Target="../tags/tag59.xml"/><Relationship Id="rId6" Type="http://schemas.openxmlformats.org/officeDocument/2006/relationships/tags" Target="../tags/tag64.xml"/><Relationship Id="rId11" Type="http://schemas.openxmlformats.org/officeDocument/2006/relationships/tags" Target="../tags/tag69.xml"/><Relationship Id="rId5" Type="http://schemas.openxmlformats.org/officeDocument/2006/relationships/tags" Target="../tags/tag63.xml"/><Relationship Id="rId15" Type="http://schemas.openxmlformats.org/officeDocument/2006/relationships/tags" Target="../tags/tag73.xml"/><Relationship Id="rId10" Type="http://schemas.openxmlformats.org/officeDocument/2006/relationships/tags" Target="../tags/tag68.xml"/><Relationship Id="rId19" Type="http://schemas.openxmlformats.org/officeDocument/2006/relationships/tags" Target="../tags/tag77.xml"/><Relationship Id="rId4" Type="http://schemas.openxmlformats.org/officeDocument/2006/relationships/tags" Target="../tags/tag62.xml"/><Relationship Id="rId9" Type="http://schemas.openxmlformats.org/officeDocument/2006/relationships/tags" Target="../tags/tag67.xml"/><Relationship Id="rId14" Type="http://schemas.openxmlformats.org/officeDocument/2006/relationships/tags" Target="../tags/tag7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85.xml"/><Relationship Id="rId13" Type="http://schemas.openxmlformats.org/officeDocument/2006/relationships/tags" Target="../tags/tag90.xml"/><Relationship Id="rId18" Type="http://schemas.openxmlformats.org/officeDocument/2006/relationships/tags" Target="../tags/tag95.xml"/><Relationship Id="rId3" Type="http://schemas.openxmlformats.org/officeDocument/2006/relationships/tags" Target="../tags/tag80.xml"/><Relationship Id="rId21" Type="http://schemas.openxmlformats.org/officeDocument/2006/relationships/slide" Target="slide2.xml"/><Relationship Id="rId7" Type="http://schemas.openxmlformats.org/officeDocument/2006/relationships/tags" Target="../tags/tag84.xml"/><Relationship Id="rId12" Type="http://schemas.openxmlformats.org/officeDocument/2006/relationships/tags" Target="../tags/tag89.xml"/><Relationship Id="rId17" Type="http://schemas.openxmlformats.org/officeDocument/2006/relationships/tags" Target="../tags/tag94.xml"/><Relationship Id="rId2" Type="http://schemas.openxmlformats.org/officeDocument/2006/relationships/tags" Target="../tags/tag79.xml"/><Relationship Id="rId16" Type="http://schemas.openxmlformats.org/officeDocument/2006/relationships/tags" Target="../tags/tag93.xml"/><Relationship Id="rId20" Type="http://schemas.openxmlformats.org/officeDocument/2006/relationships/slideLayout" Target="../slideLayouts/slideLayout8.xml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11" Type="http://schemas.openxmlformats.org/officeDocument/2006/relationships/tags" Target="../tags/tag88.xml"/><Relationship Id="rId5" Type="http://schemas.openxmlformats.org/officeDocument/2006/relationships/tags" Target="../tags/tag82.xml"/><Relationship Id="rId15" Type="http://schemas.openxmlformats.org/officeDocument/2006/relationships/tags" Target="../tags/tag92.xml"/><Relationship Id="rId10" Type="http://schemas.openxmlformats.org/officeDocument/2006/relationships/tags" Target="../tags/tag87.xml"/><Relationship Id="rId19" Type="http://schemas.openxmlformats.org/officeDocument/2006/relationships/tags" Target="../tags/tag96.xml"/><Relationship Id="rId4" Type="http://schemas.openxmlformats.org/officeDocument/2006/relationships/tags" Target="../tags/tag81.xml"/><Relationship Id="rId9" Type="http://schemas.openxmlformats.org/officeDocument/2006/relationships/tags" Target="../tags/tag86.xml"/><Relationship Id="rId14" Type="http://schemas.openxmlformats.org/officeDocument/2006/relationships/tags" Target="../tags/tag9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3" Type="http://schemas.openxmlformats.org/officeDocument/2006/relationships/tags" Target="../tags/tag4.xml"/><Relationship Id="rId21" Type="http://schemas.openxmlformats.org/officeDocument/2006/relationships/slide" Target="slide2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slideLayout" Target="../slideLayouts/slideLayout8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tags" Target="../tags/tag33.xml"/><Relationship Id="rId18" Type="http://schemas.openxmlformats.org/officeDocument/2006/relationships/tags" Target="../tags/tag38.xml"/><Relationship Id="rId3" Type="http://schemas.openxmlformats.org/officeDocument/2006/relationships/tags" Target="../tags/tag23.xml"/><Relationship Id="rId21" Type="http://schemas.openxmlformats.org/officeDocument/2006/relationships/slide" Target="slide2.xml"/><Relationship Id="rId7" Type="http://schemas.openxmlformats.org/officeDocument/2006/relationships/tags" Target="../tags/tag27.xml"/><Relationship Id="rId12" Type="http://schemas.openxmlformats.org/officeDocument/2006/relationships/tags" Target="../tags/tag32.xml"/><Relationship Id="rId17" Type="http://schemas.openxmlformats.org/officeDocument/2006/relationships/tags" Target="../tags/tag37.xml"/><Relationship Id="rId2" Type="http://schemas.openxmlformats.org/officeDocument/2006/relationships/tags" Target="../tags/tag22.xml"/><Relationship Id="rId16" Type="http://schemas.openxmlformats.org/officeDocument/2006/relationships/tags" Target="../tags/tag36.xml"/><Relationship Id="rId20" Type="http://schemas.openxmlformats.org/officeDocument/2006/relationships/slideLayout" Target="../slideLayouts/slideLayout8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tags" Target="../tags/tag31.xml"/><Relationship Id="rId5" Type="http://schemas.openxmlformats.org/officeDocument/2006/relationships/tags" Target="../tags/tag25.xml"/><Relationship Id="rId15" Type="http://schemas.openxmlformats.org/officeDocument/2006/relationships/tags" Target="../tags/tag35.xml"/><Relationship Id="rId10" Type="http://schemas.openxmlformats.org/officeDocument/2006/relationships/tags" Target="../tags/tag30.xml"/><Relationship Id="rId19" Type="http://schemas.openxmlformats.org/officeDocument/2006/relationships/tags" Target="../tags/tag39.xml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4" Type="http://schemas.openxmlformats.org/officeDocument/2006/relationships/tags" Target="../tags/tag3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13" Type="http://schemas.openxmlformats.org/officeDocument/2006/relationships/tags" Target="../tags/tag52.xml"/><Relationship Id="rId18" Type="http://schemas.openxmlformats.org/officeDocument/2006/relationships/tags" Target="../tags/tag57.xml"/><Relationship Id="rId3" Type="http://schemas.openxmlformats.org/officeDocument/2006/relationships/tags" Target="../tags/tag42.xml"/><Relationship Id="rId21" Type="http://schemas.openxmlformats.org/officeDocument/2006/relationships/slide" Target="slide2.xml"/><Relationship Id="rId7" Type="http://schemas.openxmlformats.org/officeDocument/2006/relationships/tags" Target="../tags/tag46.xml"/><Relationship Id="rId12" Type="http://schemas.openxmlformats.org/officeDocument/2006/relationships/tags" Target="../tags/tag51.xml"/><Relationship Id="rId17" Type="http://schemas.openxmlformats.org/officeDocument/2006/relationships/tags" Target="../tags/tag56.xml"/><Relationship Id="rId2" Type="http://schemas.openxmlformats.org/officeDocument/2006/relationships/tags" Target="../tags/tag41.xml"/><Relationship Id="rId16" Type="http://schemas.openxmlformats.org/officeDocument/2006/relationships/tags" Target="../tags/tag55.xml"/><Relationship Id="rId20" Type="http://schemas.openxmlformats.org/officeDocument/2006/relationships/slideLayout" Target="../slideLayouts/slideLayout8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1" Type="http://schemas.openxmlformats.org/officeDocument/2006/relationships/tags" Target="../tags/tag50.xml"/><Relationship Id="rId5" Type="http://schemas.openxmlformats.org/officeDocument/2006/relationships/tags" Target="../tags/tag44.xml"/><Relationship Id="rId15" Type="http://schemas.openxmlformats.org/officeDocument/2006/relationships/tags" Target="../tags/tag54.xml"/><Relationship Id="rId10" Type="http://schemas.openxmlformats.org/officeDocument/2006/relationships/tags" Target="../tags/tag49.xml"/><Relationship Id="rId19" Type="http://schemas.openxmlformats.org/officeDocument/2006/relationships/tags" Target="../tags/tag58.xml"/><Relationship Id="rId4" Type="http://schemas.openxmlformats.org/officeDocument/2006/relationships/tags" Target="../tags/tag43.xml"/><Relationship Id="rId9" Type="http://schemas.openxmlformats.org/officeDocument/2006/relationships/tags" Target="../tags/tag48.xml"/><Relationship Id="rId14" Type="http://schemas.openxmlformats.org/officeDocument/2006/relationships/tags" Target="../tags/tag5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2634091" y="3504765"/>
            <a:ext cx="7455305" cy="989711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11</a:t>
            </a:r>
            <a:r>
              <a:rPr lang="zh-CN" altLang="en-US" dirty="0" smtClean="0"/>
              <a:t>讲  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功能支持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 dirty="0" smtClean="0"/>
              <a:t>——</a:t>
            </a:r>
            <a:r>
              <a:rPr lang="zh-CN" altLang="en-US" dirty="0" smtClean="0"/>
              <a:t>高性能</a:t>
            </a:r>
            <a:r>
              <a:rPr lang="en-US" altLang="zh-CN" dirty="0" smtClean="0"/>
              <a:t>PHP</a:t>
            </a:r>
            <a:r>
              <a:rPr lang="zh-CN" altLang="en-US" dirty="0" smtClean="0"/>
              <a:t>应用开发</a:t>
            </a:r>
            <a:r>
              <a:rPr lang="zh-CN" altLang="en-US" dirty="0" smtClean="0"/>
              <a:t>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724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err="1" smtClean="0"/>
              <a:t>Laravel</a:t>
            </a:r>
            <a:r>
              <a:rPr lang="zh-CN" altLang="en-US" dirty="0" smtClean="0"/>
              <a:t>中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相关配置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1" y="1639680"/>
            <a:ext cx="10412988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Laravel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的核心配置文件为 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session.php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的过期时间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数据库作为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驱动时，设置数据表名称：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session_name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的名称：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313" y="2655343"/>
            <a:ext cx="3653632" cy="1076161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V="1">
            <a:off x="4184542" y="2655343"/>
            <a:ext cx="2200760" cy="25475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695268" y="3546838"/>
            <a:ext cx="3750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浏览器关闭时，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是否过期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5355945" y="3576521"/>
            <a:ext cx="1230835" cy="15498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695268" y="2444382"/>
            <a:ext cx="2913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120</a:t>
            </a:r>
            <a:r>
              <a:rPr lang="zh-CN" altLang="en-US" dirty="0" smtClean="0"/>
              <a:t>秒后，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自动过期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5982" y="4499493"/>
            <a:ext cx="2921085" cy="34744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7789" y="5561247"/>
            <a:ext cx="3479162" cy="32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22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err="1" smtClean="0"/>
              <a:t>Laravel</a:t>
            </a:r>
            <a:r>
              <a:rPr lang="zh-CN" altLang="en-US" dirty="0" smtClean="0"/>
              <a:t>中使用</a:t>
            </a:r>
            <a:r>
              <a:rPr lang="en-US" altLang="zh-CN" smtClean="0"/>
              <a:t>Session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1" y="1639680"/>
            <a:ext cx="10412988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Laravel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中使用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，不需要手动开启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是在程序启动时自动开启的。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数据的有效性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销毁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803" y="2260058"/>
            <a:ext cx="3819757" cy="113667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1803" y="3735392"/>
            <a:ext cx="3370305" cy="6987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2887" y="4655795"/>
            <a:ext cx="3664239" cy="6911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1803" y="5693177"/>
            <a:ext cx="3915266" cy="532477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971722" y="3396734"/>
            <a:ext cx="30445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注意：使用</a:t>
            </a:r>
            <a:r>
              <a:rPr lang="en-US" altLang="zh-CN" sz="2000" dirty="0" smtClean="0"/>
              <a:t>session</a:t>
            </a:r>
            <a:r>
              <a:rPr lang="zh-CN" altLang="en-US" sz="2000" dirty="0" smtClean="0"/>
              <a:t>时，不要使用 </a:t>
            </a:r>
            <a:r>
              <a:rPr lang="en-US" altLang="zh-CN" sz="2000" dirty="0" err="1" smtClean="0"/>
              <a:t>dd</a:t>
            </a:r>
            <a:r>
              <a:rPr lang="en-US" altLang="zh-CN" sz="2000" dirty="0" smtClean="0"/>
              <a:t>( )</a:t>
            </a:r>
            <a:r>
              <a:rPr lang="zh-CN" altLang="en-US" sz="2000" dirty="0" smtClean="0"/>
              <a:t>函数或</a:t>
            </a:r>
            <a:r>
              <a:rPr lang="en-US" altLang="zh-CN" sz="2000" dirty="0" smtClean="0"/>
              <a:t>exit;</a:t>
            </a:r>
            <a:r>
              <a:rPr lang="zh-CN" altLang="en-US" sz="2000" dirty="0" smtClean="0"/>
              <a:t>语句；否则会导致</a:t>
            </a:r>
            <a:r>
              <a:rPr lang="en-US" altLang="zh-CN" sz="2000" dirty="0" smtClean="0"/>
              <a:t>session</a:t>
            </a:r>
            <a:r>
              <a:rPr lang="zh-CN" altLang="en-US" sz="2000" dirty="0" smtClean="0"/>
              <a:t>保存不成功。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0533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使用数据库存储</a:t>
            </a:r>
            <a:r>
              <a:rPr lang="en-US" altLang="zh-CN" dirty="0" smtClean="0"/>
              <a:t>Session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309591" y="1562188"/>
            <a:ext cx="5777647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使用数据库存储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，主要是添加 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数据表，其它基本操作同文件存储方式。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表迁移文件：</a:t>
            </a:r>
            <a:r>
              <a:rPr lang="en-US" altLang="zh-CN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artisan  </a:t>
            </a:r>
            <a:r>
              <a:rPr lang="en-US" altLang="zh-CN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session:table</a:t>
            </a:r>
            <a:endParaRPr lang="en-US" altLang="zh-CN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该命令将自动在 </a:t>
            </a:r>
            <a:r>
              <a:rPr lang="en-US" altLang="zh-CN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/database/migrations/</a:t>
            </a:r>
            <a:r>
              <a:rPr lang="zh-CN" altLang="en-US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目录下创建好</a:t>
            </a:r>
            <a:r>
              <a:rPr lang="en-US" altLang="zh-CN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表的迁移文件</a:t>
            </a:r>
            <a:endParaRPr lang="en-US" altLang="zh-CN" sz="18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执行数据库迁移：</a:t>
            </a:r>
            <a:r>
              <a:rPr lang="en-US" altLang="zh-CN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artisan migrate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5978750" y="1689675"/>
            <a:ext cx="6104762" cy="4537010"/>
            <a:chOff x="5978750" y="1689675"/>
            <a:chExt cx="6104762" cy="453701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78750" y="1689675"/>
              <a:ext cx="6104762" cy="2933333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78750" y="4750495"/>
              <a:ext cx="3942857" cy="14761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589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MH_Others_1"/>
          <p:cNvCxnSpPr/>
          <p:nvPr>
            <p:custDataLst>
              <p:tags r:id="rId2"/>
            </p:custDataLst>
          </p:nvPr>
        </p:nvCxnSpPr>
        <p:spPr>
          <a:xfrm>
            <a:off x="3413579" y="2477868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Entry_1">
            <a:hlinkClick r:id="" action="ppaction://noaction"/>
          </p:cNvPr>
          <p:cNvSpPr txBox="1"/>
          <p:nvPr>
            <p:custDataLst>
              <p:tags r:id="rId3"/>
            </p:custDataLst>
          </p:nvPr>
        </p:nvSpPr>
        <p:spPr>
          <a:xfrm>
            <a:off x="4089894" y="2032346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pPr lvl="0">
              <a:defRPr/>
            </a:pPr>
            <a:r>
              <a:rPr lang="zh-CN" altLang="en-US" sz="2000" spc="2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数据分页</a:t>
            </a:r>
            <a:endParaRPr lang="zh-CN" altLang="en-US" sz="2000" spc="2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3" name="MH_Others_2"/>
          <p:cNvCxnSpPr/>
          <p:nvPr>
            <p:custDataLst>
              <p:tags r:id="rId4"/>
            </p:custDataLst>
          </p:nvPr>
        </p:nvCxnSpPr>
        <p:spPr>
          <a:xfrm flipH="1">
            <a:off x="3890132" y="2099677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>
            <a:hlinkClick r:id="" action="ppaction://noaction"/>
          </p:cNvPr>
          <p:cNvSpPr txBox="1"/>
          <p:nvPr>
            <p:custDataLst>
              <p:tags r:id="rId5"/>
            </p:custDataLst>
          </p:nvPr>
        </p:nvSpPr>
        <p:spPr>
          <a:xfrm>
            <a:off x="3413578" y="1996818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3" name="MH_Others_3"/>
          <p:cNvCxnSpPr/>
          <p:nvPr>
            <p:custDataLst>
              <p:tags r:id="rId6"/>
            </p:custDataLst>
          </p:nvPr>
        </p:nvCxnSpPr>
        <p:spPr>
          <a:xfrm>
            <a:off x="3413579" y="3506856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H_Entry_2">
            <a:hlinkClick r:id="rId21" action="ppaction://hlinksldjump"/>
          </p:cNvPr>
          <p:cNvSpPr txBox="1"/>
          <p:nvPr>
            <p:custDataLst>
              <p:tags r:id="rId7"/>
            </p:custDataLst>
          </p:nvPr>
        </p:nvSpPr>
        <p:spPr>
          <a:xfrm>
            <a:off x="4089894" y="3061334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en-US" altLang="zh-CN" sz="2000" dirty="0" smtClean="0"/>
              <a:t>Session</a:t>
            </a:r>
            <a:r>
              <a:rPr lang="zh-CN" altLang="en-US" sz="2000" dirty="0" smtClean="0"/>
              <a:t>管理</a:t>
            </a:r>
            <a:endParaRPr lang="zh-CN" altLang="en-US" sz="2000" dirty="0"/>
          </a:p>
        </p:txBody>
      </p:sp>
      <p:cxnSp>
        <p:nvCxnSpPr>
          <p:cNvPr id="37" name="MH_Others_4"/>
          <p:cNvCxnSpPr/>
          <p:nvPr>
            <p:custDataLst>
              <p:tags r:id="rId8"/>
            </p:custDataLst>
          </p:nvPr>
        </p:nvCxnSpPr>
        <p:spPr>
          <a:xfrm flipH="1">
            <a:off x="3890132" y="3128665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Number_2">
            <a:hlinkClick r:id="rId21" action="ppaction://hlinksldjump"/>
          </p:cNvPr>
          <p:cNvSpPr txBox="1"/>
          <p:nvPr>
            <p:custDataLst>
              <p:tags r:id="rId9"/>
            </p:custDataLst>
          </p:nvPr>
        </p:nvSpPr>
        <p:spPr>
          <a:xfrm>
            <a:off x="3413578" y="3025806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4" name="MH_Others_5"/>
          <p:cNvSpPr txBox="1"/>
          <p:nvPr>
            <p:custDataLst>
              <p:tags r:id="rId10"/>
            </p:custDataLst>
          </p:nvPr>
        </p:nvSpPr>
        <p:spPr>
          <a:xfrm>
            <a:off x="5322106" y="759729"/>
            <a:ext cx="1547788" cy="6670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400">
                <a:solidFill>
                  <a:srgbClr val="FF3B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95" name="MH_Others_6"/>
          <p:cNvSpPr txBox="1"/>
          <p:nvPr>
            <p:custDataLst>
              <p:tags r:id="rId11"/>
            </p:custDataLst>
          </p:nvPr>
        </p:nvSpPr>
        <p:spPr>
          <a:xfrm>
            <a:off x="4249284" y="1348887"/>
            <a:ext cx="3693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MH_Others_3"/>
          <p:cNvCxnSpPr/>
          <p:nvPr>
            <p:custDataLst>
              <p:tags r:id="rId12"/>
            </p:custDataLst>
          </p:nvPr>
        </p:nvCxnSpPr>
        <p:spPr>
          <a:xfrm>
            <a:off x="3440719" y="4523550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H_Entry_2">
            <a:hlinkClick r:id="rId21" action="ppaction://hlinksldjump"/>
          </p:cNvPr>
          <p:cNvSpPr txBox="1"/>
          <p:nvPr>
            <p:custDataLst>
              <p:tags r:id="rId13"/>
            </p:custDataLst>
          </p:nvPr>
        </p:nvSpPr>
        <p:spPr>
          <a:xfrm>
            <a:off x="4117034" y="4078028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zh-CN" altLang="en-US" sz="2000" dirty="0" smtClean="0">
                <a:solidFill>
                  <a:srgbClr val="C00000"/>
                </a:solidFill>
              </a:rPr>
              <a:t>验证码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  <p:cxnSp>
        <p:nvCxnSpPr>
          <p:cNvPr id="15" name="MH_Others_4"/>
          <p:cNvCxnSpPr/>
          <p:nvPr>
            <p:custDataLst>
              <p:tags r:id="rId14"/>
            </p:custDataLst>
          </p:nvPr>
        </p:nvCxnSpPr>
        <p:spPr>
          <a:xfrm flipH="1">
            <a:off x="3917272" y="4145359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H_Number_2">
            <a:hlinkClick r:id="rId21" action="ppaction://hlinksldjump"/>
          </p:cNvPr>
          <p:cNvSpPr txBox="1"/>
          <p:nvPr>
            <p:custDataLst>
              <p:tags r:id="rId15"/>
            </p:custDataLst>
          </p:nvPr>
        </p:nvSpPr>
        <p:spPr>
          <a:xfrm>
            <a:off x="3440718" y="4042500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7" name="MH_Others_3"/>
          <p:cNvCxnSpPr/>
          <p:nvPr>
            <p:custDataLst>
              <p:tags r:id="rId16"/>
            </p:custDataLst>
          </p:nvPr>
        </p:nvCxnSpPr>
        <p:spPr>
          <a:xfrm>
            <a:off x="3424951" y="5569327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MH_Entry_2">
            <a:hlinkClick r:id="rId21" action="ppaction://hlinksldjump"/>
          </p:cNvPr>
          <p:cNvSpPr txBox="1"/>
          <p:nvPr>
            <p:custDataLst>
              <p:tags r:id="rId17"/>
            </p:custDataLst>
          </p:nvPr>
        </p:nvSpPr>
        <p:spPr>
          <a:xfrm>
            <a:off x="4101266" y="5123805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zh-CN" altLang="en-US" sz="2000" dirty="0" smtClean="0"/>
              <a:t>文件上传</a:t>
            </a:r>
            <a:endParaRPr lang="zh-CN" altLang="en-US" sz="2000" dirty="0"/>
          </a:p>
        </p:txBody>
      </p:sp>
      <p:cxnSp>
        <p:nvCxnSpPr>
          <p:cNvPr id="19" name="MH_Others_4"/>
          <p:cNvCxnSpPr/>
          <p:nvPr>
            <p:custDataLst>
              <p:tags r:id="rId18"/>
            </p:custDataLst>
          </p:nvPr>
        </p:nvCxnSpPr>
        <p:spPr>
          <a:xfrm flipH="1">
            <a:off x="3901504" y="5191136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H_Number_2">
            <a:hlinkClick r:id="rId21" action="ppaction://hlinksldjump"/>
          </p:cNvPr>
          <p:cNvSpPr txBox="1"/>
          <p:nvPr>
            <p:custDataLst>
              <p:tags r:id="rId19"/>
            </p:custDataLst>
          </p:nvPr>
        </p:nvSpPr>
        <p:spPr>
          <a:xfrm>
            <a:off x="3424950" y="5088277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349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验证码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1" y="1639680"/>
            <a:ext cx="10412988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indent="457200" eaLnBrk="1" hangingPunct="1">
              <a:lnSpc>
                <a:spcPct val="150000"/>
              </a:lnSpc>
            </a:pP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Laravel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没有提供验证码功能，可以使用扩展库的形式引入验证码。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gregwar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/captcha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库：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下载扩展库：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composer require 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gregwar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/captcha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使用扩展库：使用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Composer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类库方式使用即可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官网：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packagist.org/packages/gregwar/captcha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8834" y="2223172"/>
            <a:ext cx="3499396" cy="143773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713" y="4320482"/>
            <a:ext cx="7428135" cy="138679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8834" y="4317035"/>
            <a:ext cx="3900407" cy="139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27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验证码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1" y="1639680"/>
            <a:ext cx="10412988" cy="318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mews/captcha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库：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下载扩展库：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composer require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mews/captcha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使用扩展库：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5850" lvl="1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 </a:t>
            </a:r>
            <a:r>
              <a:rPr lang="en-US" altLang="zh-CN" sz="1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app.php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5850" lvl="1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生成配置文件：</a:t>
            </a:r>
            <a:r>
              <a:rPr lang="en-US" altLang="zh-CN" sz="1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artisan </a:t>
            </a:r>
            <a:r>
              <a:rPr lang="en-US" altLang="zh-CN" sz="1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vendor:publish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--tag=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***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5850" lvl="1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使用验证码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官网：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https://packagist.org/packages/mews/captcha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5830" y="4825167"/>
            <a:ext cx="4615526" cy="18437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621" y="5416055"/>
            <a:ext cx="4225060" cy="30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61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MH_Others_1"/>
          <p:cNvCxnSpPr/>
          <p:nvPr>
            <p:custDataLst>
              <p:tags r:id="rId2"/>
            </p:custDataLst>
          </p:nvPr>
        </p:nvCxnSpPr>
        <p:spPr>
          <a:xfrm>
            <a:off x="3413579" y="2477868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Entry_1">
            <a:hlinkClick r:id="" action="ppaction://noaction"/>
          </p:cNvPr>
          <p:cNvSpPr txBox="1"/>
          <p:nvPr>
            <p:custDataLst>
              <p:tags r:id="rId3"/>
            </p:custDataLst>
          </p:nvPr>
        </p:nvSpPr>
        <p:spPr>
          <a:xfrm>
            <a:off x="4089894" y="2032346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pPr lvl="0">
              <a:defRPr/>
            </a:pPr>
            <a:r>
              <a:rPr lang="zh-CN" altLang="en-US" sz="2000" spc="2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数据分页</a:t>
            </a:r>
            <a:endParaRPr lang="zh-CN" altLang="en-US" sz="2000" spc="2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3" name="MH_Others_2"/>
          <p:cNvCxnSpPr/>
          <p:nvPr>
            <p:custDataLst>
              <p:tags r:id="rId4"/>
            </p:custDataLst>
          </p:nvPr>
        </p:nvCxnSpPr>
        <p:spPr>
          <a:xfrm flipH="1">
            <a:off x="3890132" y="2099677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>
            <a:hlinkClick r:id="" action="ppaction://noaction"/>
          </p:cNvPr>
          <p:cNvSpPr txBox="1"/>
          <p:nvPr>
            <p:custDataLst>
              <p:tags r:id="rId5"/>
            </p:custDataLst>
          </p:nvPr>
        </p:nvSpPr>
        <p:spPr>
          <a:xfrm>
            <a:off x="3413578" y="1996818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3" name="MH_Others_3"/>
          <p:cNvCxnSpPr/>
          <p:nvPr>
            <p:custDataLst>
              <p:tags r:id="rId6"/>
            </p:custDataLst>
          </p:nvPr>
        </p:nvCxnSpPr>
        <p:spPr>
          <a:xfrm>
            <a:off x="3413579" y="3506856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H_Entry_2">
            <a:hlinkClick r:id="rId21" action="ppaction://hlinksldjump"/>
          </p:cNvPr>
          <p:cNvSpPr txBox="1"/>
          <p:nvPr>
            <p:custDataLst>
              <p:tags r:id="rId7"/>
            </p:custDataLst>
          </p:nvPr>
        </p:nvSpPr>
        <p:spPr>
          <a:xfrm>
            <a:off x="4089894" y="3061334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en-US" altLang="zh-CN" sz="2000" dirty="0" smtClean="0"/>
              <a:t>Session</a:t>
            </a:r>
            <a:r>
              <a:rPr lang="zh-CN" altLang="en-US" sz="2000" dirty="0" smtClean="0"/>
              <a:t>管理</a:t>
            </a:r>
            <a:endParaRPr lang="zh-CN" altLang="en-US" sz="2000" dirty="0"/>
          </a:p>
        </p:txBody>
      </p:sp>
      <p:cxnSp>
        <p:nvCxnSpPr>
          <p:cNvPr id="37" name="MH_Others_4"/>
          <p:cNvCxnSpPr/>
          <p:nvPr>
            <p:custDataLst>
              <p:tags r:id="rId8"/>
            </p:custDataLst>
          </p:nvPr>
        </p:nvCxnSpPr>
        <p:spPr>
          <a:xfrm flipH="1">
            <a:off x="3890132" y="3128665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Number_2">
            <a:hlinkClick r:id="rId21" action="ppaction://hlinksldjump"/>
          </p:cNvPr>
          <p:cNvSpPr txBox="1"/>
          <p:nvPr>
            <p:custDataLst>
              <p:tags r:id="rId9"/>
            </p:custDataLst>
          </p:nvPr>
        </p:nvSpPr>
        <p:spPr>
          <a:xfrm>
            <a:off x="3413578" y="3025806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4" name="MH_Others_5"/>
          <p:cNvSpPr txBox="1"/>
          <p:nvPr>
            <p:custDataLst>
              <p:tags r:id="rId10"/>
            </p:custDataLst>
          </p:nvPr>
        </p:nvSpPr>
        <p:spPr>
          <a:xfrm>
            <a:off x="5322106" y="759729"/>
            <a:ext cx="1547788" cy="6670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400">
                <a:solidFill>
                  <a:srgbClr val="FF3B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95" name="MH_Others_6"/>
          <p:cNvSpPr txBox="1"/>
          <p:nvPr>
            <p:custDataLst>
              <p:tags r:id="rId11"/>
            </p:custDataLst>
          </p:nvPr>
        </p:nvSpPr>
        <p:spPr>
          <a:xfrm>
            <a:off x="4249284" y="1348887"/>
            <a:ext cx="3693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MH_Others_3"/>
          <p:cNvCxnSpPr/>
          <p:nvPr>
            <p:custDataLst>
              <p:tags r:id="rId12"/>
            </p:custDataLst>
          </p:nvPr>
        </p:nvCxnSpPr>
        <p:spPr>
          <a:xfrm>
            <a:off x="3440719" y="4523550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H_Entry_2">
            <a:hlinkClick r:id="rId21" action="ppaction://hlinksldjump"/>
          </p:cNvPr>
          <p:cNvSpPr txBox="1"/>
          <p:nvPr>
            <p:custDataLst>
              <p:tags r:id="rId13"/>
            </p:custDataLst>
          </p:nvPr>
        </p:nvSpPr>
        <p:spPr>
          <a:xfrm>
            <a:off x="4117034" y="4078028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zh-CN" altLang="en-US" sz="2000" dirty="0" smtClean="0"/>
              <a:t>验证码</a:t>
            </a:r>
            <a:endParaRPr lang="zh-CN" altLang="en-US" sz="2000" dirty="0"/>
          </a:p>
        </p:txBody>
      </p:sp>
      <p:cxnSp>
        <p:nvCxnSpPr>
          <p:cNvPr id="15" name="MH_Others_4"/>
          <p:cNvCxnSpPr/>
          <p:nvPr>
            <p:custDataLst>
              <p:tags r:id="rId14"/>
            </p:custDataLst>
          </p:nvPr>
        </p:nvCxnSpPr>
        <p:spPr>
          <a:xfrm flipH="1">
            <a:off x="3917272" y="4145359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H_Number_2">
            <a:hlinkClick r:id="rId21" action="ppaction://hlinksldjump"/>
          </p:cNvPr>
          <p:cNvSpPr txBox="1"/>
          <p:nvPr>
            <p:custDataLst>
              <p:tags r:id="rId15"/>
            </p:custDataLst>
          </p:nvPr>
        </p:nvSpPr>
        <p:spPr>
          <a:xfrm>
            <a:off x="3440718" y="4042500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7" name="MH_Others_3"/>
          <p:cNvCxnSpPr/>
          <p:nvPr>
            <p:custDataLst>
              <p:tags r:id="rId16"/>
            </p:custDataLst>
          </p:nvPr>
        </p:nvCxnSpPr>
        <p:spPr>
          <a:xfrm>
            <a:off x="3424951" y="5569327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MH_Entry_2">
            <a:hlinkClick r:id="rId21" action="ppaction://hlinksldjump"/>
          </p:cNvPr>
          <p:cNvSpPr txBox="1"/>
          <p:nvPr>
            <p:custDataLst>
              <p:tags r:id="rId17"/>
            </p:custDataLst>
          </p:nvPr>
        </p:nvSpPr>
        <p:spPr>
          <a:xfrm>
            <a:off x="4101266" y="5123805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zh-CN" altLang="en-US" sz="2000" dirty="0" smtClean="0">
                <a:solidFill>
                  <a:srgbClr val="C00000"/>
                </a:solidFill>
              </a:rPr>
              <a:t>文件上传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  <p:cxnSp>
        <p:nvCxnSpPr>
          <p:cNvPr id="19" name="MH_Others_4"/>
          <p:cNvCxnSpPr/>
          <p:nvPr>
            <p:custDataLst>
              <p:tags r:id="rId18"/>
            </p:custDataLst>
          </p:nvPr>
        </p:nvCxnSpPr>
        <p:spPr>
          <a:xfrm flipH="1">
            <a:off x="3901504" y="5191136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H_Number_2">
            <a:hlinkClick r:id="rId21" action="ppaction://hlinksldjump"/>
          </p:cNvPr>
          <p:cNvSpPr txBox="1"/>
          <p:nvPr>
            <p:custDataLst>
              <p:tags r:id="rId19"/>
            </p:custDataLst>
          </p:nvPr>
        </p:nvSpPr>
        <p:spPr>
          <a:xfrm>
            <a:off x="3424950" y="5088277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797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文件上传准备</a:t>
            </a:r>
            <a:endParaRPr lang="zh-CN" altLang="en-US" dirty="0"/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917621" y="1639680"/>
            <a:ext cx="10412988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表单提交方式：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&lt;form&gt;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 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enctype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属性：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multipart/form-data</a:t>
            </a: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表单控件：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&lt;input  type="file"  name="***"  /&gt;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lang="en-US" altLang="zh-CN" sz="2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配置项：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upload_max_filesize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max_file_uploads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post_max_size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获取上传的文件：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$_FILES[ ]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保存上传的文件：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move_uploaded_file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394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文件上传的处理</a:t>
            </a:r>
            <a:endParaRPr lang="zh-CN" altLang="en-US" dirty="0"/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917621" y="1639680"/>
            <a:ext cx="10412988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获取上传的文件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请求对象的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hasFile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方法：判断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请求中是否有文件上传信息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请求对象的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方法：获取上传的文件，返回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Illuminate\Http\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UploadedFile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5850" lvl="1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该类继承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SplFileInfo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类，可以使用 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SplFileInfo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类的所有公有方法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5850" lvl="1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UploadedFile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isValid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方法：判断文件上传是否成功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5850" lvl="1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UploadedFile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getClientOriginalName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：获取原始文件名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保存上传的文件</a:t>
            </a:r>
            <a:endParaRPr lang="en-US" altLang="zh-CN" sz="2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UploadedFile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::store( )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方法：接收一个文件保存的相对路径（相对于文件系统配置的根目录 ），该路径不应该包含文件名，因为文件名会通过对文件内容进行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md5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自动生成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UploadedFile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storeAs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方法：该方法接收保存路径、文件名和磁盘名作为参数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189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文件上传配置项</a:t>
            </a:r>
            <a:endParaRPr lang="zh-CN" altLang="en-US" dirty="0"/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917621" y="1639680"/>
            <a:ext cx="1041298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配置文件：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  <a:r>
              <a:rPr lang="en-US" altLang="zh-CN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filesystems.php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默认加载的文件驱动：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'default' =&gt; 'local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</a:t>
            </a: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驱动引擎配置：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3861" y="3646880"/>
            <a:ext cx="4424258" cy="157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97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MH_Others_1"/>
          <p:cNvCxnSpPr/>
          <p:nvPr>
            <p:custDataLst>
              <p:tags r:id="rId2"/>
            </p:custDataLst>
          </p:nvPr>
        </p:nvCxnSpPr>
        <p:spPr>
          <a:xfrm>
            <a:off x="3413579" y="2477868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Entry_1">
            <a:hlinkClick r:id="" action="ppaction://noaction"/>
          </p:cNvPr>
          <p:cNvSpPr txBox="1"/>
          <p:nvPr>
            <p:custDataLst>
              <p:tags r:id="rId3"/>
            </p:custDataLst>
          </p:nvPr>
        </p:nvSpPr>
        <p:spPr>
          <a:xfrm>
            <a:off x="4089894" y="2032346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pPr lvl="0">
              <a:defRPr/>
            </a:pPr>
            <a:r>
              <a:rPr lang="zh-CN" altLang="en-US" sz="2000" spc="2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数据分页</a:t>
            </a:r>
            <a:endParaRPr lang="zh-CN" altLang="en-US" sz="2000" spc="2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3" name="MH_Others_2"/>
          <p:cNvCxnSpPr/>
          <p:nvPr>
            <p:custDataLst>
              <p:tags r:id="rId4"/>
            </p:custDataLst>
          </p:nvPr>
        </p:nvCxnSpPr>
        <p:spPr>
          <a:xfrm flipH="1">
            <a:off x="3890132" y="2099677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>
            <a:hlinkClick r:id="" action="ppaction://noaction"/>
          </p:cNvPr>
          <p:cNvSpPr txBox="1"/>
          <p:nvPr>
            <p:custDataLst>
              <p:tags r:id="rId5"/>
            </p:custDataLst>
          </p:nvPr>
        </p:nvSpPr>
        <p:spPr>
          <a:xfrm>
            <a:off x="3413578" y="1996818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3" name="MH_Others_3"/>
          <p:cNvCxnSpPr/>
          <p:nvPr>
            <p:custDataLst>
              <p:tags r:id="rId6"/>
            </p:custDataLst>
          </p:nvPr>
        </p:nvCxnSpPr>
        <p:spPr>
          <a:xfrm>
            <a:off x="3413579" y="3506856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H_Entry_2">
            <a:hlinkClick r:id="rId21" action="ppaction://hlinksldjump"/>
          </p:cNvPr>
          <p:cNvSpPr txBox="1"/>
          <p:nvPr>
            <p:custDataLst>
              <p:tags r:id="rId7"/>
            </p:custDataLst>
          </p:nvPr>
        </p:nvSpPr>
        <p:spPr>
          <a:xfrm>
            <a:off x="4089894" y="3061334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en-US" altLang="zh-CN" sz="2000" dirty="0" smtClean="0"/>
              <a:t>Session</a:t>
            </a:r>
            <a:r>
              <a:rPr lang="zh-CN" altLang="en-US" sz="2000" dirty="0" smtClean="0"/>
              <a:t>管理</a:t>
            </a:r>
            <a:endParaRPr lang="zh-CN" altLang="en-US" sz="2000" dirty="0"/>
          </a:p>
        </p:txBody>
      </p:sp>
      <p:cxnSp>
        <p:nvCxnSpPr>
          <p:cNvPr id="37" name="MH_Others_4"/>
          <p:cNvCxnSpPr/>
          <p:nvPr>
            <p:custDataLst>
              <p:tags r:id="rId8"/>
            </p:custDataLst>
          </p:nvPr>
        </p:nvCxnSpPr>
        <p:spPr>
          <a:xfrm flipH="1">
            <a:off x="3890132" y="3128665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Number_2">
            <a:hlinkClick r:id="rId21" action="ppaction://hlinksldjump"/>
          </p:cNvPr>
          <p:cNvSpPr txBox="1"/>
          <p:nvPr>
            <p:custDataLst>
              <p:tags r:id="rId9"/>
            </p:custDataLst>
          </p:nvPr>
        </p:nvSpPr>
        <p:spPr>
          <a:xfrm>
            <a:off x="3413578" y="3025806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4" name="MH_Others_5"/>
          <p:cNvSpPr txBox="1"/>
          <p:nvPr>
            <p:custDataLst>
              <p:tags r:id="rId10"/>
            </p:custDataLst>
          </p:nvPr>
        </p:nvSpPr>
        <p:spPr>
          <a:xfrm>
            <a:off x="5322106" y="759729"/>
            <a:ext cx="1547788" cy="6670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400">
                <a:solidFill>
                  <a:srgbClr val="FF3B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95" name="MH_Others_6"/>
          <p:cNvSpPr txBox="1"/>
          <p:nvPr>
            <p:custDataLst>
              <p:tags r:id="rId11"/>
            </p:custDataLst>
          </p:nvPr>
        </p:nvSpPr>
        <p:spPr>
          <a:xfrm>
            <a:off x="4249284" y="1348887"/>
            <a:ext cx="3693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MH_Others_3"/>
          <p:cNvCxnSpPr/>
          <p:nvPr>
            <p:custDataLst>
              <p:tags r:id="rId12"/>
            </p:custDataLst>
          </p:nvPr>
        </p:nvCxnSpPr>
        <p:spPr>
          <a:xfrm>
            <a:off x="3440719" y="4523550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H_Entry_2">
            <a:hlinkClick r:id="rId21" action="ppaction://hlinksldjump"/>
          </p:cNvPr>
          <p:cNvSpPr txBox="1"/>
          <p:nvPr>
            <p:custDataLst>
              <p:tags r:id="rId13"/>
            </p:custDataLst>
          </p:nvPr>
        </p:nvSpPr>
        <p:spPr>
          <a:xfrm>
            <a:off x="4117034" y="4078028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zh-CN" altLang="en-US" sz="2000" dirty="0" smtClean="0"/>
              <a:t>验证码</a:t>
            </a:r>
            <a:endParaRPr lang="zh-CN" altLang="en-US" sz="2000" dirty="0"/>
          </a:p>
        </p:txBody>
      </p:sp>
      <p:cxnSp>
        <p:nvCxnSpPr>
          <p:cNvPr id="15" name="MH_Others_4"/>
          <p:cNvCxnSpPr/>
          <p:nvPr>
            <p:custDataLst>
              <p:tags r:id="rId14"/>
            </p:custDataLst>
          </p:nvPr>
        </p:nvCxnSpPr>
        <p:spPr>
          <a:xfrm flipH="1">
            <a:off x="3917272" y="4145359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H_Number_2">
            <a:hlinkClick r:id="rId21" action="ppaction://hlinksldjump"/>
          </p:cNvPr>
          <p:cNvSpPr txBox="1"/>
          <p:nvPr>
            <p:custDataLst>
              <p:tags r:id="rId15"/>
            </p:custDataLst>
          </p:nvPr>
        </p:nvSpPr>
        <p:spPr>
          <a:xfrm>
            <a:off x="3440718" y="4042500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7" name="MH_Others_3"/>
          <p:cNvCxnSpPr/>
          <p:nvPr>
            <p:custDataLst>
              <p:tags r:id="rId16"/>
            </p:custDataLst>
          </p:nvPr>
        </p:nvCxnSpPr>
        <p:spPr>
          <a:xfrm>
            <a:off x="3424951" y="5569327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MH_Entry_2">
            <a:hlinkClick r:id="rId21" action="ppaction://hlinksldjump"/>
          </p:cNvPr>
          <p:cNvSpPr txBox="1"/>
          <p:nvPr>
            <p:custDataLst>
              <p:tags r:id="rId17"/>
            </p:custDataLst>
          </p:nvPr>
        </p:nvSpPr>
        <p:spPr>
          <a:xfrm>
            <a:off x="4101266" y="5123805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zh-CN" altLang="en-US" sz="2000" dirty="0" smtClean="0"/>
              <a:t>文件上传</a:t>
            </a:r>
            <a:endParaRPr lang="zh-CN" altLang="en-US" sz="2000" dirty="0"/>
          </a:p>
        </p:txBody>
      </p:sp>
      <p:cxnSp>
        <p:nvCxnSpPr>
          <p:cNvPr id="19" name="MH_Others_4"/>
          <p:cNvCxnSpPr/>
          <p:nvPr>
            <p:custDataLst>
              <p:tags r:id="rId18"/>
            </p:custDataLst>
          </p:nvPr>
        </p:nvCxnSpPr>
        <p:spPr>
          <a:xfrm flipH="1">
            <a:off x="3901504" y="5191136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H_Number_2">
            <a:hlinkClick r:id="rId21" action="ppaction://hlinksldjump"/>
          </p:cNvPr>
          <p:cNvSpPr txBox="1"/>
          <p:nvPr>
            <p:custDataLst>
              <p:tags r:id="rId19"/>
            </p:custDataLst>
          </p:nvPr>
        </p:nvSpPr>
        <p:spPr>
          <a:xfrm>
            <a:off x="3424950" y="5088277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055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多文件上传</a:t>
            </a:r>
            <a:endParaRPr lang="zh-CN" altLang="en-US" dirty="0"/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917621" y="1639680"/>
            <a:ext cx="10412988" cy="4431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数组形式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表单：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&lt;input type="file" name="photo[]" /&gt;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Laravel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中获取：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$files = $request-&gt;file('photo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');</a:t>
            </a: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处理每一个文件：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foreach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循环遍历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</a:t>
            </a:r>
            <a:r>
              <a:rPr lang="en-US" altLang="zh-CN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属性形式</a:t>
            </a:r>
            <a:endParaRPr lang="en-US" altLang="zh-CN" sz="2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表单：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&lt;input type="file" name="photo" /&gt;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 &lt;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 type="file" name="photo2"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/&gt;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Laravel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中获取：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$files = $request-&gt;file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处理每一个文件：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foreach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循环遍历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782" y="3226121"/>
            <a:ext cx="6361905" cy="7238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2721" y="5236372"/>
            <a:ext cx="3524865" cy="101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44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4016026" y="2049464"/>
            <a:ext cx="48133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6600" dirty="0" smtClean="0">
                <a:solidFill>
                  <a:srgbClr val="FF9933"/>
                </a:solidFill>
                <a:latin typeface="微软雅黑" pitchFamily="34" charset="-122"/>
              </a:rPr>
              <a:t>感谢聆听</a:t>
            </a:r>
            <a:r>
              <a:rPr lang="zh-CN" altLang="en-US" sz="6600" dirty="0">
                <a:solidFill>
                  <a:srgbClr val="FF9933"/>
                </a:solidFill>
                <a:latin typeface="微软雅黑" pitchFamily="34" charset="-122"/>
              </a:rPr>
              <a:t>！</a:t>
            </a:r>
          </a:p>
        </p:txBody>
      </p:sp>
      <p:sp>
        <p:nvSpPr>
          <p:cNvPr id="3076" name="椭圆 4"/>
          <p:cNvSpPr>
            <a:spLocks noChangeArrowheads="1"/>
          </p:cNvSpPr>
          <p:nvPr/>
        </p:nvSpPr>
        <p:spPr bwMode="auto">
          <a:xfrm>
            <a:off x="6138334" y="3189289"/>
            <a:ext cx="71967" cy="53975"/>
          </a:xfrm>
          <a:prstGeom prst="ellipse">
            <a:avLst/>
          </a:prstGeom>
          <a:solidFill>
            <a:srgbClr val="95B3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cxnSp>
        <p:nvCxnSpPr>
          <p:cNvPr id="3077" name="直接连接符 6"/>
          <p:cNvCxnSpPr>
            <a:cxnSpLocks noChangeShapeType="1"/>
          </p:cNvCxnSpPr>
          <p:nvPr/>
        </p:nvCxnSpPr>
        <p:spPr bwMode="auto">
          <a:xfrm>
            <a:off x="3699934" y="3211513"/>
            <a:ext cx="2300817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8" name="直接连接符 7"/>
          <p:cNvCxnSpPr>
            <a:cxnSpLocks noChangeShapeType="1"/>
          </p:cNvCxnSpPr>
          <p:nvPr/>
        </p:nvCxnSpPr>
        <p:spPr bwMode="auto">
          <a:xfrm>
            <a:off x="6347884" y="3211513"/>
            <a:ext cx="2302933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5" name="文本框 13"/>
          <p:cNvSpPr txBox="1">
            <a:spLocks noChangeArrowheads="1"/>
          </p:cNvSpPr>
          <p:nvPr/>
        </p:nvSpPr>
        <p:spPr bwMode="auto">
          <a:xfrm>
            <a:off x="3962401" y="3305176"/>
            <a:ext cx="430741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400" dirty="0">
                <a:solidFill>
                  <a:srgbClr val="FF9933"/>
                </a:solidFill>
                <a:latin typeface="Tempus Sans ITC" pitchFamily="82" charset="0"/>
              </a:rPr>
              <a:t>THANK YOU FOR YOUR ATTENTION</a:t>
            </a:r>
            <a:endParaRPr lang="zh-CN" altLang="en-US" sz="1400" dirty="0">
              <a:solidFill>
                <a:srgbClr val="FF9933"/>
              </a:solidFill>
              <a:latin typeface="Tempus Sans IT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72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MH_Others_1"/>
          <p:cNvCxnSpPr/>
          <p:nvPr>
            <p:custDataLst>
              <p:tags r:id="rId2"/>
            </p:custDataLst>
          </p:nvPr>
        </p:nvCxnSpPr>
        <p:spPr>
          <a:xfrm>
            <a:off x="3413579" y="2477868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Entry_1">
            <a:hlinkClick r:id="" action="ppaction://noaction"/>
          </p:cNvPr>
          <p:cNvSpPr txBox="1"/>
          <p:nvPr>
            <p:custDataLst>
              <p:tags r:id="rId3"/>
            </p:custDataLst>
          </p:nvPr>
        </p:nvSpPr>
        <p:spPr>
          <a:xfrm>
            <a:off x="4089894" y="2032346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pPr lvl="0">
              <a:defRPr/>
            </a:pPr>
            <a:r>
              <a:rPr lang="zh-CN" altLang="en-US" sz="2000" spc="200" dirty="0" smtClean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数据分页</a:t>
            </a:r>
            <a:endParaRPr lang="zh-CN" altLang="en-US" sz="2000" spc="200" dirty="0">
              <a:solidFill>
                <a:srgbClr val="C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3" name="MH_Others_2"/>
          <p:cNvCxnSpPr/>
          <p:nvPr>
            <p:custDataLst>
              <p:tags r:id="rId4"/>
            </p:custDataLst>
          </p:nvPr>
        </p:nvCxnSpPr>
        <p:spPr>
          <a:xfrm flipH="1">
            <a:off x="3890132" y="2099677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>
            <a:hlinkClick r:id="" action="ppaction://noaction"/>
          </p:cNvPr>
          <p:cNvSpPr txBox="1"/>
          <p:nvPr>
            <p:custDataLst>
              <p:tags r:id="rId5"/>
            </p:custDataLst>
          </p:nvPr>
        </p:nvSpPr>
        <p:spPr>
          <a:xfrm>
            <a:off x="3413578" y="1996818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3" name="MH_Others_3"/>
          <p:cNvCxnSpPr/>
          <p:nvPr>
            <p:custDataLst>
              <p:tags r:id="rId6"/>
            </p:custDataLst>
          </p:nvPr>
        </p:nvCxnSpPr>
        <p:spPr>
          <a:xfrm>
            <a:off x="3413579" y="3506856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H_Entry_2">
            <a:hlinkClick r:id="rId21" action="ppaction://hlinksldjump"/>
          </p:cNvPr>
          <p:cNvSpPr txBox="1"/>
          <p:nvPr>
            <p:custDataLst>
              <p:tags r:id="rId7"/>
            </p:custDataLst>
          </p:nvPr>
        </p:nvSpPr>
        <p:spPr>
          <a:xfrm>
            <a:off x="4089894" y="3061334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en-US" altLang="zh-CN" sz="2000" dirty="0" smtClean="0"/>
              <a:t>Session</a:t>
            </a:r>
            <a:r>
              <a:rPr lang="zh-CN" altLang="en-US" sz="2000" dirty="0" smtClean="0"/>
              <a:t>管理</a:t>
            </a:r>
            <a:endParaRPr lang="zh-CN" altLang="en-US" sz="2000" dirty="0"/>
          </a:p>
        </p:txBody>
      </p:sp>
      <p:cxnSp>
        <p:nvCxnSpPr>
          <p:cNvPr id="37" name="MH_Others_4"/>
          <p:cNvCxnSpPr/>
          <p:nvPr>
            <p:custDataLst>
              <p:tags r:id="rId8"/>
            </p:custDataLst>
          </p:nvPr>
        </p:nvCxnSpPr>
        <p:spPr>
          <a:xfrm flipH="1">
            <a:off x="3890132" y="3128665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Number_2">
            <a:hlinkClick r:id="rId21" action="ppaction://hlinksldjump"/>
          </p:cNvPr>
          <p:cNvSpPr txBox="1"/>
          <p:nvPr>
            <p:custDataLst>
              <p:tags r:id="rId9"/>
            </p:custDataLst>
          </p:nvPr>
        </p:nvSpPr>
        <p:spPr>
          <a:xfrm>
            <a:off x="3413578" y="3025806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4" name="MH_Others_5"/>
          <p:cNvSpPr txBox="1"/>
          <p:nvPr>
            <p:custDataLst>
              <p:tags r:id="rId10"/>
            </p:custDataLst>
          </p:nvPr>
        </p:nvSpPr>
        <p:spPr>
          <a:xfrm>
            <a:off x="5322106" y="759729"/>
            <a:ext cx="1547788" cy="6670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400">
                <a:solidFill>
                  <a:srgbClr val="FF3B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95" name="MH_Others_6"/>
          <p:cNvSpPr txBox="1"/>
          <p:nvPr>
            <p:custDataLst>
              <p:tags r:id="rId11"/>
            </p:custDataLst>
          </p:nvPr>
        </p:nvSpPr>
        <p:spPr>
          <a:xfrm>
            <a:off x="4249284" y="1348887"/>
            <a:ext cx="3693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MH_Others_3"/>
          <p:cNvCxnSpPr/>
          <p:nvPr>
            <p:custDataLst>
              <p:tags r:id="rId12"/>
            </p:custDataLst>
          </p:nvPr>
        </p:nvCxnSpPr>
        <p:spPr>
          <a:xfrm>
            <a:off x="3440719" y="4523550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H_Entry_2">
            <a:hlinkClick r:id="rId21" action="ppaction://hlinksldjump"/>
          </p:cNvPr>
          <p:cNvSpPr txBox="1"/>
          <p:nvPr>
            <p:custDataLst>
              <p:tags r:id="rId13"/>
            </p:custDataLst>
          </p:nvPr>
        </p:nvSpPr>
        <p:spPr>
          <a:xfrm>
            <a:off x="4117034" y="4078028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zh-CN" altLang="en-US" sz="2000" dirty="0" smtClean="0"/>
              <a:t>验证码</a:t>
            </a:r>
            <a:endParaRPr lang="zh-CN" altLang="en-US" sz="2000" dirty="0"/>
          </a:p>
        </p:txBody>
      </p:sp>
      <p:cxnSp>
        <p:nvCxnSpPr>
          <p:cNvPr id="15" name="MH_Others_4"/>
          <p:cNvCxnSpPr/>
          <p:nvPr>
            <p:custDataLst>
              <p:tags r:id="rId14"/>
            </p:custDataLst>
          </p:nvPr>
        </p:nvCxnSpPr>
        <p:spPr>
          <a:xfrm flipH="1">
            <a:off x="3917272" y="4145359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H_Number_2">
            <a:hlinkClick r:id="rId21" action="ppaction://hlinksldjump"/>
          </p:cNvPr>
          <p:cNvSpPr txBox="1"/>
          <p:nvPr>
            <p:custDataLst>
              <p:tags r:id="rId15"/>
            </p:custDataLst>
          </p:nvPr>
        </p:nvSpPr>
        <p:spPr>
          <a:xfrm>
            <a:off x="3440718" y="4042500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7" name="MH_Others_3"/>
          <p:cNvCxnSpPr/>
          <p:nvPr>
            <p:custDataLst>
              <p:tags r:id="rId16"/>
            </p:custDataLst>
          </p:nvPr>
        </p:nvCxnSpPr>
        <p:spPr>
          <a:xfrm>
            <a:off x="3424951" y="5569327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MH_Entry_2">
            <a:hlinkClick r:id="rId21" action="ppaction://hlinksldjump"/>
          </p:cNvPr>
          <p:cNvSpPr txBox="1"/>
          <p:nvPr>
            <p:custDataLst>
              <p:tags r:id="rId17"/>
            </p:custDataLst>
          </p:nvPr>
        </p:nvSpPr>
        <p:spPr>
          <a:xfrm>
            <a:off x="4101266" y="5123805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zh-CN" altLang="en-US" sz="2000" dirty="0" smtClean="0"/>
              <a:t>文件上传</a:t>
            </a:r>
            <a:endParaRPr lang="zh-CN" altLang="en-US" sz="2000" dirty="0"/>
          </a:p>
        </p:txBody>
      </p:sp>
      <p:cxnSp>
        <p:nvCxnSpPr>
          <p:cNvPr id="19" name="MH_Others_4"/>
          <p:cNvCxnSpPr/>
          <p:nvPr>
            <p:custDataLst>
              <p:tags r:id="rId18"/>
            </p:custDataLst>
          </p:nvPr>
        </p:nvCxnSpPr>
        <p:spPr>
          <a:xfrm flipH="1">
            <a:off x="3901504" y="5191136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H_Number_2">
            <a:hlinkClick r:id="rId21" action="ppaction://hlinksldjump"/>
          </p:cNvPr>
          <p:cNvSpPr txBox="1"/>
          <p:nvPr>
            <p:custDataLst>
              <p:tags r:id="rId19"/>
            </p:custDataLst>
          </p:nvPr>
        </p:nvSpPr>
        <p:spPr>
          <a:xfrm>
            <a:off x="3424950" y="5088277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674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smtClean="0"/>
              <a:t>MySQL</a:t>
            </a:r>
            <a:r>
              <a:rPr lang="zh-CN" altLang="en-US" dirty="0" smtClean="0"/>
              <a:t>数据分页工作原理</a:t>
            </a:r>
            <a:endParaRPr lang="zh-CN" altLang="en-US" dirty="0"/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917621" y="1639680"/>
            <a:ext cx="10814596" cy="4676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lnSpc>
                <a:spcPct val="18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限定记录查询的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语句：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 *  from 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表名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limit  0, 10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342900" indent="-342900" eaLnBrk="1" hangingPunct="1">
              <a:lnSpc>
                <a:spcPct val="18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limit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子句有两种形式：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5850" lvl="1" indent="-342900" eaLnBrk="1" hangingPunct="1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limit  10 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：限定获取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条记录（从序号为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的记录开始），即第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1~10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条记录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5850" lvl="1" indent="-342900" eaLnBrk="1" hangingPunct="1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limit 10, 10 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：限定获取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条记录（从序号为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的记录开始），即第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11~20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条记录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8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中处理分页，需要考虑几个问题：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5850" lvl="1" indent="-342900" eaLnBrk="1" hangingPunct="1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每一页显示多少条记录？用变量 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 sz="1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pageSize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5850" lvl="1" indent="-342900" eaLnBrk="1" hangingPunct="1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当前是第几页？用变量 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 sz="1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currentPage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5850" lvl="1" indent="-342900" eaLnBrk="1" hangingPunct="1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当前页记录开始的下标是？ 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$offset = ($</a:t>
            </a:r>
            <a:r>
              <a:rPr lang="en-US" altLang="zh-CN" sz="1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currentPage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- 1) * $</a:t>
            </a:r>
            <a:r>
              <a:rPr lang="en-US" altLang="zh-CN" sz="1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pageSize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5850" lvl="1" indent="-342900" eaLnBrk="1" hangingPunct="1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语句：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 *  from  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表名  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limit  $offset,  $</a:t>
            </a:r>
            <a:r>
              <a:rPr lang="en-US" altLang="zh-CN" sz="1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pageSize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180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err="1" smtClean="0"/>
              <a:t>Laravel</a:t>
            </a:r>
            <a:r>
              <a:rPr lang="zh-CN" altLang="en-US" dirty="0" smtClean="0"/>
              <a:t>实现数据分页</a:t>
            </a:r>
            <a:endParaRPr lang="zh-CN" altLang="en-US" dirty="0"/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917621" y="1639680"/>
            <a:ext cx="10412988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indent="457200" eaLnBrk="1" hangingPunct="1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在其他框架中，分页是件非常痛苦的事，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Laravel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的分页器集成了查询构建器和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Eloquent ORM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，并且开箱提供了方便的、易于使用的、基于数据库结果集的分页。分页器生成的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兼容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CSS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eaLnBrk="1" hangingPunct="1">
              <a:lnSpc>
                <a:spcPct val="150000"/>
              </a:lnSpc>
            </a:pP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Laravel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中的查询构造器或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Eloquent ORM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均提供了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paginate( )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 和 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simplePaginate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 用来构造分页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。这两个方法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当前页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自动设置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合适的偏移（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offset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）和限制（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limit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）。默认情况下，当前页通过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请求查询字符串参数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?page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的值判断。当然，该值由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Laravel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自动检测，然后自动插入分页器生成的链接中。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paginate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（）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方法：构造常规的分页链接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simplePaginate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方法：构造简单的分页链接（不含有页码，只有“上一页”和“下一页”）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325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8108" y="3134697"/>
            <a:ext cx="3304762" cy="1933333"/>
          </a:xfrm>
          <a:prstGeom prst="rect">
            <a:avLst/>
          </a:prstGeom>
        </p:spPr>
      </p:pic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err="1" smtClean="0"/>
              <a:t>Laravel</a:t>
            </a:r>
            <a:r>
              <a:rPr lang="zh-CN" altLang="en-US" dirty="0" smtClean="0"/>
              <a:t>实现数据分页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1" y="1639680"/>
            <a:ext cx="5467681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获取分页结果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视图中展示分页信息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浏览器中查看分页效果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8461" y="1760475"/>
            <a:ext cx="5977012" cy="101372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036231" y="2061275"/>
            <a:ext cx="433952" cy="35646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7516678" y="1760475"/>
            <a:ext cx="2092271" cy="48677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9934414" y="1639680"/>
            <a:ext cx="1776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限定每一页记录数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158461" y="4804475"/>
            <a:ext cx="2358217" cy="36791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>
            <a:stCxn id="11" idx="3"/>
          </p:cNvCxnSpPr>
          <p:nvPr/>
        </p:nvCxnSpPr>
        <p:spPr>
          <a:xfrm flipV="1">
            <a:off x="7516678" y="4417017"/>
            <a:ext cx="1301858" cy="57141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8896027" y="4232351"/>
            <a:ext cx="1348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分页码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4546" y="5401207"/>
            <a:ext cx="2079034" cy="115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17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MH_Others_1"/>
          <p:cNvCxnSpPr/>
          <p:nvPr>
            <p:custDataLst>
              <p:tags r:id="rId2"/>
            </p:custDataLst>
          </p:nvPr>
        </p:nvCxnSpPr>
        <p:spPr>
          <a:xfrm>
            <a:off x="3413579" y="2477868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Entry_1">
            <a:hlinkClick r:id="" action="ppaction://noaction"/>
          </p:cNvPr>
          <p:cNvSpPr txBox="1"/>
          <p:nvPr>
            <p:custDataLst>
              <p:tags r:id="rId3"/>
            </p:custDataLst>
          </p:nvPr>
        </p:nvSpPr>
        <p:spPr>
          <a:xfrm>
            <a:off x="4089894" y="2032346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pPr lvl="0">
              <a:defRPr/>
            </a:pPr>
            <a:r>
              <a:rPr lang="zh-CN" altLang="en-US" sz="2000" spc="2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数据分页</a:t>
            </a:r>
            <a:endParaRPr lang="zh-CN" altLang="en-US" sz="2000" spc="2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3" name="MH_Others_2"/>
          <p:cNvCxnSpPr/>
          <p:nvPr>
            <p:custDataLst>
              <p:tags r:id="rId4"/>
            </p:custDataLst>
          </p:nvPr>
        </p:nvCxnSpPr>
        <p:spPr>
          <a:xfrm flipH="1">
            <a:off x="3890132" y="2099677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>
            <a:hlinkClick r:id="" action="ppaction://noaction"/>
          </p:cNvPr>
          <p:cNvSpPr txBox="1"/>
          <p:nvPr>
            <p:custDataLst>
              <p:tags r:id="rId5"/>
            </p:custDataLst>
          </p:nvPr>
        </p:nvSpPr>
        <p:spPr>
          <a:xfrm>
            <a:off x="3413578" y="1996818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3" name="MH_Others_3"/>
          <p:cNvCxnSpPr/>
          <p:nvPr>
            <p:custDataLst>
              <p:tags r:id="rId6"/>
            </p:custDataLst>
          </p:nvPr>
        </p:nvCxnSpPr>
        <p:spPr>
          <a:xfrm>
            <a:off x="3413579" y="3506856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H_Entry_2">
            <a:hlinkClick r:id="rId21" action="ppaction://hlinksldjump"/>
          </p:cNvPr>
          <p:cNvSpPr txBox="1"/>
          <p:nvPr>
            <p:custDataLst>
              <p:tags r:id="rId7"/>
            </p:custDataLst>
          </p:nvPr>
        </p:nvSpPr>
        <p:spPr>
          <a:xfrm>
            <a:off x="4089894" y="3061334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en-US" altLang="zh-CN" sz="2000" dirty="0" smtClean="0">
                <a:solidFill>
                  <a:srgbClr val="C00000"/>
                </a:solidFill>
              </a:rPr>
              <a:t>Session</a:t>
            </a:r>
            <a:r>
              <a:rPr lang="zh-CN" altLang="en-US" sz="2000" dirty="0" smtClean="0">
                <a:solidFill>
                  <a:srgbClr val="C00000"/>
                </a:solidFill>
              </a:rPr>
              <a:t>管理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  <p:cxnSp>
        <p:nvCxnSpPr>
          <p:cNvPr id="37" name="MH_Others_4"/>
          <p:cNvCxnSpPr/>
          <p:nvPr>
            <p:custDataLst>
              <p:tags r:id="rId8"/>
            </p:custDataLst>
          </p:nvPr>
        </p:nvCxnSpPr>
        <p:spPr>
          <a:xfrm flipH="1">
            <a:off x="3890132" y="3128665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Number_2">
            <a:hlinkClick r:id="rId21" action="ppaction://hlinksldjump"/>
          </p:cNvPr>
          <p:cNvSpPr txBox="1"/>
          <p:nvPr>
            <p:custDataLst>
              <p:tags r:id="rId9"/>
            </p:custDataLst>
          </p:nvPr>
        </p:nvSpPr>
        <p:spPr>
          <a:xfrm>
            <a:off x="3413578" y="3025806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4" name="MH_Others_5"/>
          <p:cNvSpPr txBox="1"/>
          <p:nvPr>
            <p:custDataLst>
              <p:tags r:id="rId10"/>
            </p:custDataLst>
          </p:nvPr>
        </p:nvSpPr>
        <p:spPr>
          <a:xfrm>
            <a:off x="5322106" y="759729"/>
            <a:ext cx="1547788" cy="6670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400">
                <a:solidFill>
                  <a:srgbClr val="FF3B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95" name="MH_Others_6"/>
          <p:cNvSpPr txBox="1"/>
          <p:nvPr>
            <p:custDataLst>
              <p:tags r:id="rId11"/>
            </p:custDataLst>
          </p:nvPr>
        </p:nvSpPr>
        <p:spPr>
          <a:xfrm>
            <a:off x="4249284" y="1348887"/>
            <a:ext cx="3693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MH_Others_3"/>
          <p:cNvCxnSpPr/>
          <p:nvPr>
            <p:custDataLst>
              <p:tags r:id="rId12"/>
            </p:custDataLst>
          </p:nvPr>
        </p:nvCxnSpPr>
        <p:spPr>
          <a:xfrm>
            <a:off x="3440719" y="4523550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H_Entry_2">
            <a:hlinkClick r:id="rId21" action="ppaction://hlinksldjump"/>
          </p:cNvPr>
          <p:cNvSpPr txBox="1"/>
          <p:nvPr>
            <p:custDataLst>
              <p:tags r:id="rId13"/>
            </p:custDataLst>
          </p:nvPr>
        </p:nvSpPr>
        <p:spPr>
          <a:xfrm>
            <a:off x="4117034" y="4078028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zh-CN" altLang="en-US" sz="2000" dirty="0" smtClean="0"/>
              <a:t>验证码</a:t>
            </a:r>
            <a:endParaRPr lang="zh-CN" altLang="en-US" sz="2000" dirty="0"/>
          </a:p>
        </p:txBody>
      </p:sp>
      <p:cxnSp>
        <p:nvCxnSpPr>
          <p:cNvPr id="15" name="MH_Others_4"/>
          <p:cNvCxnSpPr/>
          <p:nvPr>
            <p:custDataLst>
              <p:tags r:id="rId14"/>
            </p:custDataLst>
          </p:nvPr>
        </p:nvCxnSpPr>
        <p:spPr>
          <a:xfrm flipH="1">
            <a:off x="3917272" y="4145359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H_Number_2">
            <a:hlinkClick r:id="rId21" action="ppaction://hlinksldjump"/>
          </p:cNvPr>
          <p:cNvSpPr txBox="1"/>
          <p:nvPr>
            <p:custDataLst>
              <p:tags r:id="rId15"/>
            </p:custDataLst>
          </p:nvPr>
        </p:nvSpPr>
        <p:spPr>
          <a:xfrm>
            <a:off x="3440718" y="4042500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7" name="MH_Others_3"/>
          <p:cNvCxnSpPr/>
          <p:nvPr>
            <p:custDataLst>
              <p:tags r:id="rId16"/>
            </p:custDataLst>
          </p:nvPr>
        </p:nvCxnSpPr>
        <p:spPr>
          <a:xfrm>
            <a:off x="3424951" y="5569327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MH_Entry_2">
            <a:hlinkClick r:id="rId21" action="ppaction://hlinksldjump"/>
          </p:cNvPr>
          <p:cNvSpPr txBox="1"/>
          <p:nvPr>
            <p:custDataLst>
              <p:tags r:id="rId17"/>
            </p:custDataLst>
          </p:nvPr>
        </p:nvSpPr>
        <p:spPr>
          <a:xfrm>
            <a:off x="4101266" y="5123805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zh-CN" altLang="en-US" sz="2000" dirty="0" smtClean="0"/>
              <a:t>文件上传</a:t>
            </a:r>
            <a:endParaRPr lang="zh-CN" altLang="en-US" sz="2000" dirty="0"/>
          </a:p>
        </p:txBody>
      </p:sp>
      <p:cxnSp>
        <p:nvCxnSpPr>
          <p:cNvPr id="19" name="MH_Others_4"/>
          <p:cNvCxnSpPr/>
          <p:nvPr>
            <p:custDataLst>
              <p:tags r:id="rId18"/>
            </p:custDataLst>
          </p:nvPr>
        </p:nvCxnSpPr>
        <p:spPr>
          <a:xfrm flipH="1">
            <a:off x="3901504" y="5191136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H_Number_2">
            <a:hlinkClick r:id="rId21" action="ppaction://hlinksldjump"/>
          </p:cNvPr>
          <p:cNvSpPr txBox="1"/>
          <p:nvPr>
            <p:custDataLst>
              <p:tags r:id="rId19"/>
            </p:custDataLst>
          </p:nvPr>
        </p:nvSpPr>
        <p:spPr>
          <a:xfrm>
            <a:off x="3424950" y="5088277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605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smtClean="0"/>
              <a:t>PHP</a:t>
            </a:r>
            <a:r>
              <a:rPr lang="zh-CN" altLang="en-US" dirty="0" smtClean="0"/>
              <a:t>中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的工作原理</a:t>
            </a:r>
            <a:endParaRPr lang="zh-CN" altLang="en-US" dirty="0"/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917621" y="1639680"/>
            <a:ext cx="10412988" cy="4755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本质：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默认情况下是存储在服务器端的一个文件，对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的读写，其实就是对文件的读写，只不过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中把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的读写操作进行了封装。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作用：在不同的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请求间共享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服务器端标识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：针对不同客户端，服务器通过 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session_id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来标识不同客户端所对应的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文件；显然 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session_id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需要客户端发送给服务器以识别，故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session_id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一般保存在客户端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中。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的使用流程：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 开启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	     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 设置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      ③ 判断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是否有效   ④ 销毁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5140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err="1" smtClean="0"/>
              <a:t>Laravel</a:t>
            </a:r>
            <a:r>
              <a:rPr lang="zh-CN" altLang="en-US" dirty="0" smtClean="0"/>
              <a:t>中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相关配置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1" y="1639680"/>
            <a:ext cx="10412988" cy="447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Laravel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的核心配置文件为 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session.php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的存储方式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：默认情况下，</a:t>
            </a:r>
            <a:r>
              <a:rPr lang="en-US" altLang="zh-CN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Laravel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使用的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驱动为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文件驱动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，在生产环境中，可能会考虑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memcached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驱动以便获取更快的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Laravel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中支持的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存储方式主要有：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5850" lvl="1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</a:t>
            </a:r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 session</a:t>
            </a: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数据存储在 </a:t>
            </a:r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storage/framework/sessions</a:t>
            </a: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目录下；</a:t>
            </a:r>
          </a:p>
          <a:p>
            <a:pPr marL="1085850" lvl="1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cookie – session</a:t>
            </a: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数据存储在经过加密的安全的</a:t>
            </a:r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中；</a:t>
            </a:r>
          </a:p>
          <a:p>
            <a:pPr marL="1085850" lvl="1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database</a:t>
            </a:r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 session</a:t>
            </a: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数据存储在数据库中</a:t>
            </a:r>
          </a:p>
          <a:p>
            <a:pPr marL="1085850" lvl="1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memcached</a:t>
            </a:r>
            <a:r>
              <a:rPr lang="en-US" altLang="zh-CN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en-US" altLang="zh-CN" sz="18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en-US" altLang="zh-CN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session</a:t>
            </a: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数据存储在</a:t>
            </a:r>
            <a:r>
              <a:rPr lang="en-US" altLang="zh-CN" sz="18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memcached</a:t>
            </a:r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8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中；</a:t>
            </a:r>
          </a:p>
          <a:p>
            <a:pPr marL="1085850" lvl="1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 – session</a:t>
            </a: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数据存储在简单</a:t>
            </a:r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数组中，在多个请求之间是非持久化</a:t>
            </a:r>
            <a:r>
              <a:rPr lang="zh-CN" altLang="en-US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en-US" altLang="zh-CN" sz="18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866" y="5884181"/>
            <a:ext cx="5664294" cy="44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63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326"/>
  <p:tag name="MH_SECTIONID" val="327,328,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AUTOCOLOR" val="FALSE"/>
  <p:tag name="MH_TYPE" val="CONTENTS"/>
  <p:tag name="ID" val="55353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AUTOCOLOR" val="FALSE"/>
  <p:tag name="MH_TYPE" val="CONTENTS"/>
  <p:tag name="ID" val="55353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AUTOCOLOR" val="FALSE"/>
  <p:tag name="MH_TYPE" val="CONTENTS"/>
  <p:tag name="ID" val="55353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AUTOCOLOR" val="FALSE"/>
  <p:tag name="MH_TYPE" val="CONTENTS"/>
  <p:tag name="ID" val="55353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AUTOCOLOR" val="FALSE"/>
  <p:tag name="MH_TYPE" val="CONTENTS"/>
  <p:tag name="ID" val="553532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306786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4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A000120140530A47KPBG</Template>
  <TotalTime>3264</TotalTime>
  <Words>1268</Words>
  <Application>Microsoft Office PowerPoint</Application>
  <PresentationFormat>宽屏</PresentationFormat>
  <Paragraphs>188</Paragraphs>
  <Slides>21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21</vt:i4>
      </vt:variant>
    </vt:vector>
  </HeadingPairs>
  <TitlesOfParts>
    <vt:vector size="38" baseType="lpstr">
      <vt:lpstr>冬青黑体简体中文 W3</vt:lpstr>
      <vt:lpstr>冬青黑体简体中文 W6</vt:lpstr>
      <vt:lpstr>华文细黑</vt:lpstr>
      <vt:lpstr>宋体</vt:lpstr>
      <vt:lpstr>微软雅黑</vt:lpstr>
      <vt:lpstr>Arial</vt:lpstr>
      <vt:lpstr>Arial Narrow</vt:lpstr>
      <vt:lpstr>Calibri</vt:lpstr>
      <vt:lpstr>Calibri Light</vt:lpstr>
      <vt:lpstr>Tempus Sans ITC</vt:lpstr>
      <vt:lpstr>Times New Roman</vt:lpstr>
      <vt:lpstr>Wingdings</vt:lpstr>
      <vt:lpstr>Office 主题</vt:lpstr>
      <vt:lpstr>自定义设计方案</vt:lpstr>
      <vt:lpstr>01.Business Plan Full Coulour</vt:lpstr>
      <vt:lpstr>1_自定义设计方案</vt:lpstr>
      <vt:lpstr>2_01.Business Plan Full Coulour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TonySong</dc:creator>
  <cp:lastModifiedBy>刘士龙</cp:lastModifiedBy>
  <cp:revision>1520</cp:revision>
  <dcterms:created xsi:type="dcterms:W3CDTF">2014-07-07T13:10:41Z</dcterms:created>
  <dcterms:modified xsi:type="dcterms:W3CDTF">2018-03-19T11:57:46Z</dcterms:modified>
</cp:coreProperties>
</file>