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0"/>
  </p:notesMasterIdLst>
  <p:handoutMasterIdLst>
    <p:handoutMasterId r:id="rId31"/>
  </p:handoutMasterIdLst>
  <p:sldIdLst>
    <p:sldId id="321" r:id="rId6"/>
    <p:sldId id="328" r:id="rId7"/>
    <p:sldId id="439" r:id="rId8"/>
    <p:sldId id="423" r:id="rId9"/>
    <p:sldId id="430" r:id="rId10"/>
    <p:sldId id="431" r:id="rId11"/>
    <p:sldId id="432" r:id="rId12"/>
    <p:sldId id="433" r:id="rId13"/>
    <p:sldId id="434" r:id="rId14"/>
    <p:sldId id="440" r:id="rId15"/>
    <p:sldId id="427" r:id="rId16"/>
    <p:sldId id="436" r:id="rId17"/>
    <p:sldId id="435" r:id="rId18"/>
    <p:sldId id="437" r:id="rId19"/>
    <p:sldId id="438" r:id="rId20"/>
    <p:sldId id="441" r:id="rId21"/>
    <p:sldId id="411" r:id="rId22"/>
    <p:sldId id="428" r:id="rId23"/>
    <p:sldId id="429" r:id="rId24"/>
    <p:sldId id="442" r:id="rId25"/>
    <p:sldId id="443" r:id="rId26"/>
    <p:sldId id="445" r:id="rId27"/>
    <p:sldId id="444" r:id="rId28"/>
    <p:sldId id="31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0" d="100"/>
          <a:sy n="70" d="100"/>
        </p:scale>
        <p:origin x="806" y="69"/>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2018/03/19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2018/03/19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184543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14</a:t>
            </a:fld>
            <a:endParaRPr lang="zh-CN" altLang="en-US"/>
          </a:p>
        </p:txBody>
      </p:sp>
    </p:spTree>
    <p:extLst>
      <p:ext uri="{BB962C8B-B14F-4D97-AF65-F5344CB8AC3E}">
        <p14:creationId xmlns:p14="http://schemas.microsoft.com/office/powerpoint/2010/main" val="389523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15</a:t>
            </a:fld>
            <a:endParaRPr lang="zh-CN" altLang="en-US"/>
          </a:p>
        </p:txBody>
      </p:sp>
    </p:spTree>
    <p:extLst>
      <p:ext uri="{BB962C8B-B14F-4D97-AF65-F5344CB8AC3E}">
        <p14:creationId xmlns:p14="http://schemas.microsoft.com/office/powerpoint/2010/main" val="300709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17</a:t>
            </a:fld>
            <a:endParaRPr lang="zh-CN" altLang="en-US"/>
          </a:p>
        </p:txBody>
      </p:sp>
    </p:spTree>
    <p:extLst>
      <p:ext uri="{BB962C8B-B14F-4D97-AF65-F5344CB8AC3E}">
        <p14:creationId xmlns:p14="http://schemas.microsoft.com/office/powerpoint/2010/main" val="241322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18</a:t>
            </a:fld>
            <a:endParaRPr lang="zh-CN" altLang="en-US"/>
          </a:p>
        </p:txBody>
      </p:sp>
    </p:spTree>
    <p:extLst>
      <p:ext uri="{BB962C8B-B14F-4D97-AF65-F5344CB8AC3E}">
        <p14:creationId xmlns:p14="http://schemas.microsoft.com/office/powerpoint/2010/main" val="317877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19</a:t>
            </a:fld>
            <a:endParaRPr lang="zh-CN" altLang="en-US"/>
          </a:p>
        </p:txBody>
      </p:sp>
    </p:spTree>
    <p:extLst>
      <p:ext uri="{BB962C8B-B14F-4D97-AF65-F5344CB8AC3E}">
        <p14:creationId xmlns:p14="http://schemas.microsoft.com/office/powerpoint/2010/main" val="994165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21</a:t>
            </a:fld>
            <a:endParaRPr lang="zh-CN" altLang="en-US"/>
          </a:p>
        </p:txBody>
      </p:sp>
    </p:spTree>
    <p:extLst>
      <p:ext uri="{BB962C8B-B14F-4D97-AF65-F5344CB8AC3E}">
        <p14:creationId xmlns:p14="http://schemas.microsoft.com/office/powerpoint/2010/main" val="1629953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22</a:t>
            </a:fld>
            <a:endParaRPr lang="zh-CN" altLang="en-US"/>
          </a:p>
        </p:txBody>
      </p:sp>
    </p:spTree>
    <p:extLst>
      <p:ext uri="{BB962C8B-B14F-4D97-AF65-F5344CB8AC3E}">
        <p14:creationId xmlns:p14="http://schemas.microsoft.com/office/powerpoint/2010/main" val="831090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23</a:t>
            </a:fld>
            <a:endParaRPr lang="zh-CN" altLang="en-US"/>
          </a:p>
        </p:txBody>
      </p:sp>
    </p:spTree>
    <p:extLst>
      <p:ext uri="{BB962C8B-B14F-4D97-AF65-F5344CB8AC3E}">
        <p14:creationId xmlns:p14="http://schemas.microsoft.com/office/powerpoint/2010/main" val="396291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5</a:t>
            </a:fld>
            <a:endParaRPr lang="zh-CN" altLang="en-US"/>
          </a:p>
        </p:txBody>
      </p:sp>
    </p:spTree>
    <p:extLst>
      <p:ext uri="{BB962C8B-B14F-4D97-AF65-F5344CB8AC3E}">
        <p14:creationId xmlns:p14="http://schemas.microsoft.com/office/powerpoint/2010/main" val="245167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6</a:t>
            </a:fld>
            <a:endParaRPr lang="zh-CN" altLang="en-US"/>
          </a:p>
        </p:txBody>
      </p:sp>
    </p:spTree>
    <p:extLst>
      <p:ext uri="{BB962C8B-B14F-4D97-AF65-F5344CB8AC3E}">
        <p14:creationId xmlns:p14="http://schemas.microsoft.com/office/powerpoint/2010/main" val="146584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7</a:t>
            </a:fld>
            <a:endParaRPr lang="zh-CN" altLang="en-US"/>
          </a:p>
        </p:txBody>
      </p:sp>
    </p:spTree>
    <p:extLst>
      <p:ext uri="{BB962C8B-B14F-4D97-AF65-F5344CB8AC3E}">
        <p14:creationId xmlns:p14="http://schemas.microsoft.com/office/powerpoint/2010/main" val="278104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323909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2785746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11</a:t>
            </a:fld>
            <a:endParaRPr lang="zh-CN" altLang="en-US"/>
          </a:p>
        </p:txBody>
      </p:sp>
    </p:spTree>
    <p:extLst>
      <p:ext uri="{BB962C8B-B14F-4D97-AF65-F5344CB8AC3E}">
        <p14:creationId xmlns:p14="http://schemas.microsoft.com/office/powerpoint/2010/main" val="8191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240328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13</a:t>
            </a:fld>
            <a:endParaRPr lang="zh-CN" altLang="en-US"/>
          </a:p>
        </p:txBody>
      </p:sp>
    </p:spTree>
    <p:extLst>
      <p:ext uri="{BB962C8B-B14F-4D97-AF65-F5344CB8AC3E}">
        <p14:creationId xmlns:p14="http://schemas.microsoft.com/office/powerpoint/2010/main" val="81831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2018/03/19</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主标题</a:t>
            </a:r>
            <a:endParaRPr lang="zh-CN" altLang="en-US" dirty="0"/>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smtClean="0"/>
              <a:t>—— </a:t>
            </a:r>
            <a:r>
              <a:rPr lang="zh-CN" altLang="en-US" dirty="0" smtClean="0"/>
              <a:t>副标题</a:t>
            </a:r>
            <a:endParaRPr lang="zh-CN" altLang="en-US" dirty="0"/>
          </a:p>
        </p:txBody>
      </p:sp>
    </p:spTree>
    <p:extLst>
      <p:ext uri="{BB962C8B-B14F-4D97-AF65-F5344CB8AC3E}">
        <p14:creationId xmlns:p14="http://schemas.microsoft.com/office/powerpoint/2010/main" val="2922313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3/19/2018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2018/03/19</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3/19/2018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2018/03/19</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2018/03/19</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2018/03/19</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2018/03/19</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内容</a:t>
            </a:r>
            <a:endParaRPr lang="zh-CN" altLang="en-US" dirty="0"/>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a:t>
            </a:r>
            <a:endParaRPr lang="zh-CN" altLang="en-US" dirty="0"/>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章名</a:t>
            </a:r>
            <a:endParaRPr lang="zh-CN" altLang="en-US" dirty="0"/>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2018/03/19</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2018/03/19</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2018/03/19</a:t>
            </a:fld>
            <a:endParaRPr lang="zh-CN" altLang="en-US"/>
          </a:p>
        </p:txBody>
      </p:sp>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650" r:id="rId6"/>
    <p:sldLayoutId id="2147483655"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2018/03/19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3/19/2018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2018/03/19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3/19/2018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slide" Target="slide2.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3" Type="http://schemas.openxmlformats.org/officeDocument/2006/relationships/tags" Target="../tags/tag61.xml"/><Relationship Id="rId21" Type="http://schemas.openxmlformats.org/officeDocument/2006/relationships/slide" Target="slide2.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slideLayout" Target="../slideLayouts/slideLayout8.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tags" Target="../tags/tag77.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 Target="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slide" Target="slide2.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slideLayout" Target="../slideLayouts/slideLayout8.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21" Type="http://schemas.openxmlformats.org/officeDocument/2006/relationships/slide" Target="slide2.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slideLayout" Target="../slideLayouts/slideLayout8.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tags" Target="../tags/tag3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2634091" y="3504765"/>
            <a:ext cx="7886764" cy="989711"/>
          </a:xfrm>
        </p:spPr>
        <p:txBody>
          <a:bodyPr>
            <a:normAutofit fontScale="70000" lnSpcReduction="20000"/>
          </a:bodyPr>
          <a:lstStyle/>
          <a:p>
            <a:r>
              <a:rPr lang="zh-CN" altLang="en-US" dirty="0" smtClean="0"/>
              <a:t>第</a:t>
            </a:r>
            <a:r>
              <a:rPr lang="en-US" altLang="zh-CN" dirty="0" smtClean="0"/>
              <a:t>12</a:t>
            </a:r>
            <a:r>
              <a:rPr lang="zh-CN" altLang="en-US" dirty="0" smtClean="0"/>
              <a:t>讲  用户</a:t>
            </a:r>
            <a:r>
              <a:rPr lang="zh-CN" altLang="en-US" dirty="0" smtClean="0"/>
              <a:t>认证</a:t>
            </a:r>
            <a:r>
              <a:rPr lang="en-US" altLang="zh-CN" dirty="0" smtClean="0"/>
              <a:t>/</a:t>
            </a:r>
            <a:r>
              <a:rPr lang="zh-CN" altLang="en-US" dirty="0" smtClean="0"/>
              <a:t>授权和中间件</a:t>
            </a:r>
            <a:endParaRPr lang="zh-CN" altLang="en-US" dirty="0"/>
          </a:p>
        </p:txBody>
      </p:sp>
      <p:sp>
        <p:nvSpPr>
          <p:cNvPr id="4" name="内容占位符 3"/>
          <p:cNvSpPr>
            <a:spLocks noGrp="1"/>
          </p:cNvSpPr>
          <p:nvPr>
            <p:ph sz="quarter" idx="15"/>
          </p:nvPr>
        </p:nvSpPr>
        <p:spPr/>
        <p:txBody>
          <a:bodyPr/>
          <a:lstStyle/>
          <a:p>
            <a:r>
              <a:rPr lang="en-US" altLang="zh-CN" dirty="0" smtClean="0"/>
              <a:t>——</a:t>
            </a:r>
            <a:r>
              <a:rPr lang="zh-CN" altLang="en-US" dirty="0" smtClean="0"/>
              <a:t>高性能</a:t>
            </a:r>
            <a:r>
              <a:rPr lang="en-US" altLang="zh-CN" dirty="0" smtClean="0"/>
              <a:t>PHP</a:t>
            </a:r>
            <a:r>
              <a:rPr lang="zh-CN" altLang="en-US" dirty="0" smtClean="0"/>
              <a:t>应用开发之</a:t>
            </a:r>
            <a:endParaRPr lang="zh-CN" altLang="en-US" dirty="0"/>
          </a:p>
        </p:txBody>
      </p:sp>
    </p:spTree>
    <p:extLst>
      <p:ext uri="{BB962C8B-B14F-4D97-AF65-F5344CB8AC3E}">
        <p14:creationId xmlns:p14="http://schemas.microsoft.com/office/powerpoint/2010/main" val="3867247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519916"/>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074394"/>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141725"/>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038866"/>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354890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21" action="ppaction://hlinksldjump"/>
          </p:cNvPr>
          <p:cNvSpPr txBox="1"/>
          <p:nvPr>
            <p:custDataLst>
              <p:tags r:id="rId7"/>
            </p:custDataLst>
          </p:nvPr>
        </p:nvSpPr>
        <p:spPr>
          <a:xfrm>
            <a:off x="4089894" y="3103382"/>
            <a:ext cx="4688528" cy="445522"/>
          </a:xfrm>
          <a:prstGeom prst="rect">
            <a:avLst/>
          </a:prstGeom>
          <a:noFill/>
        </p:spPr>
        <p:txBody>
          <a:bodyPr wrap="square" lIns="72000" tIns="0" rIns="0" bIns="0" rtlCol="0" anchor="ctr" anchorCtr="0">
            <a:normAutofit/>
          </a:bodyPr>
          <a:lstStyle/>
          <a:p>
            <a:r>
              <a:rPr lang="zh-CN" altLang="en-US" sz="2000" dirty="0" smtClean="0">
                <a:solidFill>
                  <a:srgbClr val="C00000"/>
                </a:solidFill>
              </a:rPr>
              <a:t>用户授权</a:t>
            </a:r>
            <a:endParaRPr lang="zh-CN" altLang="en-US" sz="2000" dirty="0">
              <a:solidFill>
                <a:srgbClr val="C00000"/>
              </a:solidFill>
            </a:endParaRPr>
          </a:p>
        </p:txBody>
      </p:sp>
      <p:cxnSp>
        <p:nvCxnSpPr>
          <p:cNvPr id="37" name="MH_Others_4"/>
          <p:cNvCxnSpPr/>
          <p:nvPr>
            <p:custDataLst>
              <p:tags r:id="rId8"/>
            </p:custDataLst>
          </p:nvPr>
        </p:nvCxnSpPr>
        <p:spPr>
          <a:xfrm flipH="1">
            <a:off x="3890132" y="317071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21" action="ppaction://hlinksldjump"/>
          </p:cNvPr>
          <p:cNvSpPr txBox="1"/>
          <p:nvPr>
            <p:custDataLst>
              <p:tags r:id="rId9"/>
            </p:custDataLst>
          </p:nvPr>
        </p:nvSpPr>
        <p:spPr>
          <a:xfrm>
            <a:off x="3413578" y="3067854"/>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4565598"/>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21" action="ppaction://hlinksldjump"/>
          </p:cNvPr>
          <p:cNvSpPr txBox="1"/>
          <p:nvPr>
            <p:custDataLst>
              <p:tags r:id="rId13"/>
            </p:custDataLst>
          </p:nvPr>
        </p:nvSpPr>
        <p:spPr>
          <a:xfrm>
            <a:off x="4117034" y="4120076"/>
            <a:ext cx="4688528" cy="445522"/>
          </a:xfrm>
          <a:prstGeom prst="rect">
            <a:avLst/>
          </a:prstGeom>
          <a:noFill/>
        </p:spPr>
        <p:txBody>
          <a:bodyPr wrap="square" lIns="72000" tIns="0" rIns="0" bIns="0" rtlCol="0" anchor="ctr" anchorCtr="0">
            <a:normAutofit/>
          </a:bodyPr>
          <a:lstStyle/>
          <a:p>
            <a:r>
              <a:rPr lang="zh-CN" altLang="en-US" sz="2000" dirty="0" smtClean="0"/>
              <a:t>发送邮件</a:t>
            </a:r>
            <a:endParaRPr lang="zh-CN" altLang="en-US" sz="2000" dirty="0"/>
          </a:p>
        </p:txBody>
      </p:sp>
      <p:cxnSp>
        <p:nvCxnSpPr>
          <p:cNvPr id="15" name="MH_Others_4"/>
          <p:cNvCxnSpPr/>
          <p:nvPr>
            <p:custDataLst>
              <p:tags r:id="rId14"/>
            </p:custDataLst>
          </p:nvPr>
        </p:nvCxnSpPr>
        <p:spPr>
          <a:xfrm flipH="1">
            <a:off x="3917272" y="4187407"/>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21" action="ppaction://hlinksldjump"/>
          </p:cNvPr>
          <p:cNvSpPr txBox="1"/>
          <p:nvPr>
            <p:custDataLst>
              <p:tags r:id="rId15"/>
            </p:custDataLst>
          </p:nvPr>
        </p:nvSpPr>
        <p:spPr>
          <a:xfrm>
            <a:off x="3440718" y="4084548"/>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MH_Others_3"/>
          <p:cNvCxnSpPr/>
          <p:nvPr>
            <p:custDataLst>
              <p:tags r:id="rId16"/>
            </p:custDataLst>
          </p:nvPr>
        </p:nvCxnSpPr>
        <p:spPr>
          <a:xfrm>
            <a:off x="3466999" y="563239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8" name="MH_Entry_2">
            <a:hlinkClick r:id="rId21" action="ppaction://hlinksldjump"/>
          </p:cNvPr>
          <p:cNvSpPr txBox="1"/>
          <p:nvPr>
            <p:custDataLst>
              <p:tags r:id="rId17"/>
            </p:custDataLst>
          </p:nvPr>
        </p:nvSpPr>
        <p:spPr>
          <a:xfrm>
            <a:off x="4143314" y="5186873"/>
            <a:ext cx="4688528" cy="445522"/>
          </a:xfrm>
          <a:prstGeom prst="rect">
            <a:avLst/>
          </a:prstGeom>
          <a:noFill/>
        </p:spPr>
        <p:txBody>
          <a:bodyPr wrap="square" lIns="72000" tIns="0" rIns="0" bIns="0" rtlCol="0" anchor="ctr" anchorCtr="0">
            <a:normAutofit/>
          </a:bodyPr>
          <a:lstStyle/>
          <a:p>
            <a:r>
              <a:rPr lang="zh-CN" altLang="en-US" sz="2000" dirty="0" smtClean="0"/>
              <a:t>中间件</a:t>
            </a:r>
            <a:endParaRPr lang="zh-CN" altLang="en-US" sz="2000" dirty="0"/>
          </a:p>
        </p:txBody>
      </p:sp>
      <p:cxnSp>
        <p:nvCxnSpPr>
          <p:cNvPr id="19" name="MH_Others_4"/>
          <p:cNvCxnSpPr/>
          <p:nvPr>
            <p:custDataLst>
              <p:tags r:id="rId18"/>
            </p:custDataLst>
          </p:nvPr>
        </p:nvCxnSpPr>
        <p:spPr>
          <a:xfrm flipH="1">
            <a:off x="3943552" y="525420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20" name="MH_Number_2">
            <a:hlinkClick r:id="rId21" action="ppaction://hlinksldjump"/>
          </p:cNvPr>
          <p:cNvSpPr txBox="1"/>
          <p:nvPr>
            <p:custDataLst>
              <p:tags r:id="rId19"/>
            </p:custDataLst>
          </p:nvPr>
        </p:nvSpPr>
        <p:spPr>
          <a:xfrm>
            <a:off x="3466998" y="5151345"/>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0734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endParaRPr lang="zh-CN" altLang="en-US" dirty="0"/>
          </a:p>
        </p:txBody>
      </p:sp>
      <p:sp>
        <p:nvSpPr>
          <p:cNvPr id="5" name="矩形 3"/>
          <p:cNvSpPr>
            <a:spLocks noChangeArrowheads="1"/>
          </p:cNvSpPr>
          <p:nvPr/>
        </p:nvSpPr>
        <p:spPr bwMode="auto">
          <a:xfrm>
            <a:off x="917621" y="1639680"/>
            <a:ext cx="104129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除了提供开箱即用的认证服务之外，</a:t>
            </a: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还提供了一个简单的方式来管理授权逻辑以便控制对资源的访问权限。和认证一样，在</a:t>
            </a:r>
            <a:r>
              <a:rPr lang="en-US" altLang="zh-CN" dirty="0" err="1">
                <a:solidFill>
                  <a:schemeClr val="tx1"/>
                </a:solidFill>
                <a:latin typeface="微软雅黑" panose="020B0503020204020204" pitchFamily="34" charset="-122"/>
                <a:ea typeface="微软雅黑" panose="020B0503020204020204" pitchFamily="34" charset="-122"/>
              </a:rPr>
              <a:t>Laravel</a:t>
            </a:r>
            <a:r>
              <a:rPr lang="zh-CN" altLang="en-US" dirty="0">
                <a:solidFill>
                  <a:schemeClr val="tx1"/>
                </a:solidFill>
                <a:latin typeface="微软雅黑" panose="020B0503020204020204" pitchFamily="34" charset="-122"/>
                <a:ea typeface="微软雅黑" panose="020B0503020204020204" pitchFamily="34" charset="-122"/>
              </a:rPr>
              <a:t>中实现授权很简单，主要有两种方式：</a:t>
            </a:r>
            <a:r>
              <a:rPr lang="en-US" altLang="zh-CN" dirty="0">
                <a:solidFill>
                  <a:schemeClr val="tx1"/>
                </a:solidFill>
                <a:latin typeface="微软雅黑" panose="020B0503020204020204" pitchFamily="34" charset="-122"/>
                <a:ea typeface="微软雅黑" panose="020B0503020204020204" pitchFamily="34" charset="-122"/>
              </a:rPr>
              <a:t>gates</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policies</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网关形式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定义能力（用户</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资源对应关系）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校验用户是否具有某个能力</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Policies</a:t>
            </a:r>
            <a:r>
              <a:rPr lang="zh-CN" altLang="en-US" dirty="0" smtClean="0">
                <a:solidFill>
                  <a:schemeClr val="tx1"/>
                </a:solidFill>
                <a:latin typeface="微软雅黑" panose="020B0503020204020204" pitchFamily="34" charset="-122"/>
                <a:ea typeface="微软雅黑" panose="020B0503020204020204" pitchFamily="34" charset="-122"/>
              </a:rPr>
              <a:t>策略形式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定义策略类（包含各种能力）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校验</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067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—Gate</a:t>
            </a:r>
            <a:r>
              <a:rPr lang="zh-CN" altLang="en-US" dirty="0" smtClean="0"/>
              <a:t>能力</a:t>
            </a:r>
            <a:endParaRPr lang="zh-CN" altLang="en-US" dirty="0"/>
          </a:p>
        </p:txBody>
      </p:sp>
      <p:sp>
        <p:nvSpPr>
          <p:cNvPr id="5" name="矩形 3"/>
          <p:cNvSpPr>
            <a:spLocks noChangeArrowheads="1"/>
          </p:cNvSpPr>
          <p:nvPr/>
        </p:nvSpPr>
        <p:spPr bwMode="auto">
          <a:xfrm>
            <a:off x="917621" y="1639680"/>
            <a:ext cx="104129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定义能力</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 </a:t>
            </a:r>
            <a:r>
              <a:rPr lang="en-US" altLang="zh-CN" dirty="0" smtClean="0">
                <a:solidFill>
                  <a:schemeClr val="tx1"/>
                </a:solidFill>
                <a:latin typeface="微软雅黑" panose="020B0503020204020204" pitchFamily="34" charset="-122"/>
                <a:ea typeface="微软雅黑" panose="020B0503020204020204" pitchFamily="34" charset="-122"/>
              </a:rPr>
              <a:t>app/Providers/</a:t>
            </a:r>
            <a:r>
              <a:rPr lang="en-US" altLang="zh-CN" dirty="0" err="1" smtClean="0">
                <a:solidFill>
                  <a:schemeClr val="tx1"/>
                </a:solidFill>
                <a:latin typeface="微软雅黑" panose="020B0503020204020204" pitchFamily="34" charset="-122"/>
                <a:ea typeface="微软雅黑" panose="020B0503020204020204" pitchFamily="34" charset="-122"/>
              </a:rPr>
              <a:t>AuthServiceProvider</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类里定义能力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使用 </a:t>
            </a:r>
            <a:r>
              <a:rPr lang="en-US" altLang="zh-CN" dirty="0">
                <a:solidFill>
                  <a:schemeClr val="tx1"/>
                </a:solidFill>
                <a:latin typeface="微软雅黑" panose="020B0503020204020204" pitchFamily="34" charset="-122"/>
                <a:ea typeface="微软雅黑" panose="020B0503020204020204" pitchFamily="34" charset="-122"/>
              </a:rPr>
              <a:t>Illuminate\</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\Access\Gate </a:t>
            </a:r>
            <a:r>
              <a:rPr lang="zh-CN" altLang="en-US" dirty="0" smtClean="0">
                <a:solidFill>
                  <a:schemeClr val="tx1"/>
                </a:solidFill>
                <a:latin typeface="微软雅黑" panose="020B0503020204020204" pitchFamily="34" charset="-122"/>
                <a:ea typeface="微软雅黑" panose="020B0503020204020204" pitchFamily="34" charset="-122"/>
              </a:rPr>
              <a:t>类定义</a:t>
            </a:r>
            <a:r>
              <a:rPr lang="zh-CN" altLang="en-US" dirty="0">
                <a:solidFill>
                  <a:schemeClr val="tx1"/>
                </a:solidFill>
                <a:latin typeface="微软雅黑" panose="020B0503020204020204" pitchFamily="34" charset="-122"/>
                <a:ea typeface="微软雅黑" panose="020B0503020204020204" pitchFamily="34" charset="-122"/>
              </a:rPr>
              <a:t>相应的</a:t>
            </a:r>
            <a:r>
              <a:rPr lang="zh-CN" altLang="en-US" dirty="0" smtClean="0">
                <a:solidFill>
                  <a:schemeClr val="tx1"/>
                </a:solidFill>
                <a:latin typeface="微软雅黑" panose="020B0503020204020204" pitchFamily="34" charset="-122"/>
                <a:ea typeface="微软雅黑" panose="020B0503020204020204" pitchFamily="34" charset="-122"/>
              </a:rPr>
              <a:t>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基于类方法定义能力</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28955" y="3167091"/>
            <a:ext cx="8089962" cy="2469567"/>
          </a:xfrm>
          <a:prstGeom prst="rect">
            <a:avLst/>
          </a:prstGeom>
        </p:spPr>
      </p:pic>
      <p:pic>
        <p:nvPicPr>
          <p:cNvPr id="3" name="图片 2"/>
          <p:cNvPicPr>
            <a:picLocks noChangeAspect="1"/>
          </p:cNvPicPr>
          <p:nvPr/>
        </p:nvPicPr>
        <p:blipFill>
          <a:blip r:embed="rId4"/>
          <a:stretch>
            <a:fillRect/>
          </a:stretch>
        </p:blipFill>
        <p:spPr>
          <a:xfrm>
            <a:off x="5641308" y="5890100"/>
            <a:ext cx="5628139" cy="368196"/>
          </a:xfrm>
          <a:prstGeom prst="rect">
            <a:avLst/>
          </a:prstGeom>
        </p:spPr>
      </p:pic>
    </p:spTree>
    <p:extLst>
      <p:ext uri="{BB962C8B-B14F-4D97-AF65-F5344CB8AC3E}">
        <p14:creationId xmlns:p14="http://schemas.microsoft.com/office/powerpoint/2010/main" val="65117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—Gate</a:t>
            </a:r>
            <a:r>
              <a:rPr lang="zh-CN" altLang="en-US" dirty="0" smtClean="0"/>
              <a:t>能力</a:t>
            </a:r>
            <a:endParaRPr lang="zh-CN" altLang="en-US" dirty="0"/>
          </a:p>
        </p:txBody>
      </p:sp>
      <p:sp>
        <p:nvSpPr>
          <p:cNvPr id="5" name="矩形 3"/>
          <p:cNvSpPr>
            <a:spLocks noChangeArrowheads="1"/>
          </p:cNvSpPr>
          <p:nvPr/>
        </p:nvSpPr>
        <p:spPr bwMode="auto">
          <a:xfrm>
            <a:off x="390679" y="1624182"/>
            <a:ext cx="1041298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检查能力：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门面提供的 </a:t>
            </a:r>
            <a:r>
              <a:rPr lang="en-US" altLang="zh-CN" dirty="0" smtClean="0">
                <a:solidFill>
                  <a:schemeClr val="tx1"/>
                </a:solidFill>
                <a:latin typeface="微软雅黑" panose="020B0503020204020204" pitchFamily="34" charset="-122"/>
                <a:ea typeface="微软雅黑" panose="020B0503020204020204" pitchFamily="34" charset="-122"/>
              </a:rPr>
              <a:t>allows( ) </a:t>
            </a:r>
            <a:r>
              <a:rPr lang="zh-CN" altLang="en-US" dirty="0" smtClean="0">
                <a:solidFill>
                  <a:schemeClr val="tx1"/>
                </a:solidFill>
                <a:latin typeface="微软雅黑" panose="020B0503020204020204" pitchFamily="34" charset="-122"/>
                <a:ea typeface="微软雅黑" panose="020B0503020204020204" pitchFamily="34" charset="-122"/>
              </a:rPr>
              <a:t>和 </a:t>
            </a:r>
            <a:r>
              <a:rPr lang="en-US" altLang="zh-CN" dirty="0" smtClean="0">
                <a:solidFill>
                  <a:schemeClr val="tx1"/>
                </a:solidFill>
                <a:latin typeface="微软雅黑" panose="020B0503020204020204" pitchFamily="34" charset="-122"/>
                <a:ea typeface="微软雅黑" panose="020B0503020204020204" pitchFamily="34" charset="-122"/>
              </a:rPr>
              <a:t>denies( ) </a:t>
            </a:r>
            <a:r>
              <a:rPr lang="zh-CN" altLang="en-US" dirty="0" smtClean="0">
                <a:solidFill>
                  <a:schemeClr val="tx1"/>
                </a:solidFill>
                <a:latin typeface="微软雅黑" panose="020B0503020204020204" pitchFamily="34" charset="-122"/>
                <a:ea typeface="微软雅黑" panose="020B0503020204020204" pitchFamily="34" charset="-122"/>
              </a:rPr>
              <a:t>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检查指定用户是否具有某能力：</a:t>
            </a:r>
            <a:r>
              <a:rPr lang="en-US" altLang="zh-CN" dirty="0" err="1" smtClean="0">
                <a:solidFill>
                  <a:schemeClr val="tx1"/>
                </a:solidFill>
                <a:latin typeface="微软雅黑" panose="020B0503020204020204" pitchFamily="34" charset="-122"/>
                <a:ea typeface="微软雅黑" panose="020B0503020204020204" pitchFamily="34" charset="-122"/>
              </a:rPr>
              <a:t>forUser</a:t>
            </a:r>
            <a:r>
              <a:rPr lang="en-US" altLang="zh-CN" dirty="0" smtClean="0">
                <a:solidFill>
                  <a:schemeClr val="tx1"/>
                </a:solidFill>
                <a:latin typeface="微软雅黑" panose="020B0503020204020204" pitchFamily="34" charset="-122"/>
                <a:ea typeface="微软雅黑" panose="020B0503020204020204" pitchFamily="34" charset="-122"/>
              </a:rPr>
              <a:t>( )</a:t>
            </a:r>
          </a:p>
        </p:txBody>
      </p:sp>
      <p:pic>
        <p:nvPicPr>
          <p:cNvPr id="3" name="图片 2"/>
          <p:cNvPicPr>
            <a:picLocks noChangeAspect="1"/>
          </p:cNvPicPr>
          <p:nvPr/>
        </p:nvPicPr>
        <p:blipFill>
          <a:blip r:embed="rId3"/>
          <a:stretch>
            <a:fillRect/>
          </a:stretch>
        </p:blipFill>
        <p:spPr>
          <a:xfrm>
            <a:off x="5994845" y="2035858"/>
            <a:ext cx="5964680" cy="2075164"/>
          </a:xfrm>
          <a:prstGeom prst="rect">
            <a:avLst/>
          </a:prstGeom>
        </p:spPr>
      </p:pic>
      <p:pic>
        <p:nvPicPr>
          <p:cNvPr id="8" name="图片 7"/>
          <p:cNvPicPr>
            <a:picLocks noChangeAspect="1"/>
          </p:cNvPicPr>
          <p:nvPr/>
        </p:nvPicPr>
        <p:blipFill>
          <a:blip r:embed="rId4"/>
          <a:stretch>
            <a:fillRect/>
          </a:stretch>
        </p:blipFill>
        <p:spPr>
          <a:xfrm>
            <a:off x="2630843" y="5213047"/>
            <a:ext cx="7196247" cy="1017271"/>
          </a:xfrm>
          <a:prstGeom prst="rect">
            <a:avLst/>
          </a:prstGeom>
        </p:spPr>
      </p:pic>
    </p:spTree>
    <p:extLst>
      <p:ext uri="{BB962C8B-B14F-4D97-AF65-F5344CB8AC3E}">
        <p14:creationId xmlns:p14="http://schemas.microsoft.com/office/powerpoint/2010/main" val="2736439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—Gate</a:t>
            </a:r>
            <a:r>
              <a:rPr lang="zh-CN" altLang="en-US" dirty="0" smtClean="0"/>
              <a:t>能力</a:t>
            </a:r>
            <a:endParaRPr lang="zh-CN" altLang="en-US" dirty="0"/>
          </a:p>
        </p:txBody>
      </p:sp>
      <p:sp>
        <p:nvSpPr>
          <p:cNvPr id="5" name="矩形 3"/>
          <p:cNvSpPr>
            <a:spLocks noChangeArrowheads="1"/>
          </p:cNvSpPr>
          <p:nvPr/>
        </p:nvSpPr>
        <p:spPr bwMode="auto">
          <a:xfrm>
            <a:off x="390679" y="1624182"/>
            <a:ext cx="104129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检查能力：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直接通过用户模型对象检查能力：</a:t>
            </a:r>
            <a:r>
              <a:rPr lang="en-US" altLang="zh-CN" dirty="0" smtClean="0">
                <a:solidFill>
                  <a:schemeClr val="tx1"/>
                </a:solidFill>
                <a:latin typeface="微软雅黑" panose="020B0503020204020204" pitchFamily="34" charset="-122"/>
                <a:ea typeface="微软雅黑" panose="020B0503020204020204" pitchFamily="34" charset="-122"/>
              </a:rPr>
              <a:t>can(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cannot( )</a:t>
            </a: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Blade</a:t>
            </a:r>
            <a:r>
              <a:rPr lang="zh-CN" altLang="en-US" dirty="0" smtClean="0">
                <a:solidFill>
                  <a:schemeClr val="tx1"/>
                </a:solidFill>
                <a:latin typeface="微软雅黑" panose="020B0503020204020204" pitchFamily="34" charset="-122"/>
                <a:ea typeface="微软雅黑" panose="020B0503020204020204" pitchFamily="34" charset="-122"/>
              </a:rPr>
              <a:t>模板中使用：</a:t>
            </a:r>
            <a:r>
              <a:rPr lang="en-US" altLang="zh-CN" dirty="0" smtClean="0">
                <a:solidFill>
                  <a:schemeClr val="tx1"/>
                </a:solidFill>
                <a:latin typeface="微软雅黑" panose="020B0503020204020204" pitchFamily="34" charset="-122"/>
                <a:ea typeface="微软雅黑" panose="020B0503020204020204" pitchFamily="34" charset="-122"/>
              </a:rPr>
              <a:t>@can</a:t>
            </a:r>
            <a:r>
              <a:rPr lang="zh-CN" altLang="en-US" dirty="0" smtClean="0">
                <a:solidFill>
                  <a:schemeClr val="tx1"/>
                </a:solidFill>
                <a:latin typeface="微软雅黑" panose="020B0503020204020204" pitchFamily="34" charset="-122"/>
                <a:ea typeface="微软雅黑" panose="020B0503020204020204" pitchFamily="34" charset="-122"/>
              </a:rPr>
              <a:t>指令</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528508" y="2700915"/>
            <a:ext cx="6305526" cy="2064039"/>
          </a:xfrm>
          <a:prstGeom prst="rect">
            <a:avLst/>
          </a:prstGeom>
        </p:spPr>
      </p:pic>
      <p:pic>
        <p:nvPicPr>
          <p:cNvPr id="2" name="图片 1"/>
          <p:cNvPicPr>
            <a:picLocks noChangeAspect="1"/>
          </p:cNvPicPr>
          <p:nvPr/>
        </p:nvPicPr>
        <p:blipFill>
          <a:blip r:embed="rId4"/>
          <a:stretch>
            <a:fillRect/>
          </a:stretch>
        </p:blipFill>
        <p:spPr>
          <a:xfrm>
            <a:off x="5045211" y="4873442"/>
            <a:ext cx="5502813" cy="1185221"/>
          </a:xfrm>
          <a:prstGeom prst="rect">
            <a:avLst/>
          </a:prstGeom>
        </p:spPr>
      </p:pic>
    </p:spTree>
    <p:extLst>
      <p:ext uri="{BB962C8B-B14F-4D97-AF65-F5344CB8AC3E}">
        <p14:creationId xmlns:p14="http://schemas.microsoft.com/office/powerpoint/2010/main" val="3044063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—Policy</a:t>
            </a:r>
            <a:r>
              <a:rPr lang="zh-CN" altLang="en-US" dirty="0" smtClean="0"/>
              <a:t>策略</a:t>
            </a:r>
            <a:endParaRPr lang="zh-CN" altLang="en-US" dirty="0"/>
          </a:p>
        </p:txBody>
      </p:sp>
      <p:sp>
        <p:nvSpPr>
          <p:cNvPr id="5" name="矩形 3"/>
          <p:cNvSpPr>
            <a:spLocks noChangeArrowheads="1"/>
          </p:cNvSpPr>
          <p:nvPr/>
        </p:nvSpPr>
        <p:spPr bwMode="auto">
          <a:xfrm>
            <a:off x="390679" y="1624182"/>
            <a:ext cx="104129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定义策略：</a:t>
            </a:r>
            <a:r>
              <a:rPr lang="en-US" altLang="zh-CN" dirty="0" err="1" smtClean="0">
                <a:solidFill>
                  <a:schemeClr val="tx1"/>
                </a:solidFill>
                <a:latin typeface="微软雅黑" panose="020B0503020204020204" pitchFamily="34" charset="-122"/>
                <a:ea typeface="微软雅黑" panose="020B0503020204020204" pitchFamily="34" charset="-122"/>
              </a:rPr>
              <a:t>php</a:t>
            </a:r>
            <a:r>
              <a:rPr lang="en-US" altLang="zh-CN" dirty="0" smtClean="0">
                <a:solidFill>
                  <a:schemeClr val="tx1"/>
                </a:solidFill>
                <a:latin typeface="微软雅黑" panose="020B0503020204020204" pitchFamily="34" charset="-122"/>
                <a:ea typeface="微软雅黑" panose="020B0503020204020204" pitchFamily="34" charset="-122"/>
              </a:rPr>
              <a:t>  artisan  </a:t>
            </a:r>
            <a:r>
              <a:rPr lang="en-US" altLang="zh-CN" dirty="0" err="1" smtClean="0">
                <a:solidFill>
                  <a:schemeClr val="tx1"/>
                </a:solidFill>
                <a:latin typeface="微软雅黑" panose="020B0503020204020204" pitchFamily="34" charset="-122"/>
                <a:ea typeface="微软雅黑" panose="020B0503020204020204" pitchFamily="34" charset="-122"/>
              </a:rPr>
              <a:t>make:policy</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策略名称</a:t>
            </a:r>
            <a:r>
              <a:rPr lang="en-US" altLang="zh-CN" dirty="0" smtClean="0">
                <a:solidFill>
                  <a:schemeClr val="tx1"/>
                </a:solidFill>
                <a:latin typeface="微软雅黑" panose="020B0503020204020204" pitchFamily="34" charset="-122"/>
                <a:ea typeface="微软雅黑" panose="020B0503020204020204" pitchFamily="34" charset="-122"/>
              </a:rPr>
              <a:t>  --model=</a:t>
            </a:r>
            <a:r>
              <a:rPr lang="zh-CN" altLang="en-US" dirty="0" smtClean="0">
                <a:solidFill>
                  <a:schemeClr val="tx1"/>
                </a:solidFill>
                <a:latin typeface="微软雅黑" panose="020B0503020204020204" pitchFamily="34" charset="-122"/>
                <a:ea typeface="微软雅黑" panose="020B0503020204020204" pitchFamily="34" charset="-122"/>
              </a:rPr>
              <a:t>模型类名</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生成的</a:t>
            </a:r>
            <a:r>
              <a:rPr lang="en-US" altLang="zh-CN" dirty="0">
                <a:solidFill>
                  <a:schemeClr val="tx1"/>
                </a:solidFill>
                <a:latin typeface="微软雅黑" panose="020B0503020204020204" pitchFamily="34" charset="-122"/>
                <a:ea typeface="微软雅黑" panose="020B0503020204020204" pitchFamily="34" charset="-122"/>
              </a:rPr>
              <a:t>policy</a:t>
            </a:r>
            <a:r>
              <a:rPr lang="zh-CN" altLang="en-US" dirty="0">
                <a:solidFill>
                  <a:schemeClr val="tx1"/>
                </a:solidFill>
                <a:latin typeface="微软雅黑" panose="020B0503020204020204" pitchFamily="34" charset="-122"/>
                <a:ea typeface="微软雅黑" panose="020B0503020204020204" pitchFamily="34" charset="-122"/>
              </a:rPr>
              <a:t>位于</a:t>
            </a:r>
            <a:r>
              <a:rPr lang="en-US" altLang="zh-CN" dirty="0">
                <a:solidFill>
                  <a:schemeClr val="tx1"/>
                </a:solidFill>
                <a:latin typeface="微软雅黑" panose="020B0503020204020204" pitchFamily="34" charset="-122"/>
                <a:ea typeface="微软雅黑" panose="020B0503020204020204" pitchFamily="34" charset="-122"/>
              </a:rPr>
              <a:t>app/Policies</a:t>
            </a:r>
            <a:r>
              <a:rPr lang="zh-CN" altLang="en-US" dirty="0">
                <a:solidFill>
                  <a:schemeClr val="tx1"/>
                </a:solidFill>
                <a:latin typeface="微软雅黑" panose="020B0503020204020204" pitchFamily="34" charset="-122"/>
                <a:ea typeface="微软雅黑" panose="020B0503020204020204" pitchFamily="34" charset="-122"/>
              </a:rPr>
              <a:t>目录</a:t>
            </a:r>
            <a:r>
              <a:rPr lang="zh-CN" altLang="en-US" dirty="0" smtClean="0">
                <a:solidFill>
                  <a:schemeClr val="tx1"/>
                </a:solidFill>
                <a:latin typeface="微软雅黑" panose="020B0503020204020204" pitchFamily="34" charset="-122"/>
                <a:ea typeface="微软雅黑" panose="020B0503020204020204" pitchFamily="34" charset="-122"/>
              </a:rPr>
              <a:t>下</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默认生成一个空的策略类，</a:t>
            </a:r>
            <a:r>
              <a:rPr lang="en-US" altLang="zh-CN" dirty="0" smtClean="0">
                <a:solidFill>
                  <a:schemeClr val="tx1"/>
                </a:solidFill>
                <a:latin typeface="微软雅黑" panose="020B0503020204020204" pitchFamily="34" charset="-122"/>
                <a:ea typeface="微软雅黑" panose="020B0503020204020204" pitchFamily="34" charset="-122"/>
              </a:rPr>
              <a:t>--model</a:t>
            </a:r>
            <a:r>
              <a:rPr lang="zh-CN" altLang="en-US" dirty="0" smtClean="0">
                <a:solidFill>
                  <a:schemeClr val="tx1"/>
                </a:solidFill>
                <a:latin typeface="微软雅黑" panose="020B0503020204020204" pitchFamily="34" charset="-122"/>
                <a:ea typeface="微软雅黑" panose="020B0503020204020204" pitchFamily="34" charset="-122"/>
              </a:rPr>
              <a:t>参数针对</a:t>
            </a:r>
            <a:r>
              <a:rPr lang="en-US" altLang="zh-CN" dirty="0" smtClean="0">
                <a:solidFill>
                  <a:schemeClr val="tx1"/>
                </a:solidFill>
                <a:latin typeface="微软雅黑" panose="020B0503020204020204" pitchFamily="34" charset="-122"/>
                <a:ea typeface="微软雅黑" panose="020B0503020204020204" pitchFamily="34" charset="-122"/>
              </a:rPr>
              <a:t>CURD</a:t>
            </a:r>
            <a:r>
              <a:rPr lang="zh-CN" altLang="en-US" dirty="0" smtClean="0">
                <a:solidFill>
                  <a:schemeClr val="tx1"/>
                </a:solidFill>
                <a:latin typeface="微软雅黑" panose="020B0503020204020204" pitchFamily="34" charset="-122"/>
                <a:ea typeface="微软雅黑" panose="020B0503020204020204" pitchFamily="34" charset="-122"/>
              </a:rPr>
              <a:t>操作的策略类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注册策略：</a:t>
            </a:r>
            <a:r>
              <a:rPr lang="en-US" altLang="zh-CN" dirty="0" err="1" smtClean="0">
                <a:solidFill>
                  <a:schemeClr val="tx1"/>
                </a:solidFill>
                <a:latin typeface="微软雅黑" panose="020B0503020204020204" pitchFamily="34" charset="-122"/>
                <a:ea typeface="微软雅黑" panose="020B0503020204020204" pitchFamily="34" charset="-122"/>
              </a:rPr>
              <a:t>AuthServiceProvider</a:t>
            </a:r>
            <a:r>
              <a:rPr lang="zh-CN" altLang="en-US" dirty="0" smtClean="0">
                <a:solidFill>
                  <a:schemeClr val="tx1"/>
                </a:solidFill>
                <a:latin typeface="微软雅黑" panose="020B0503020204020204" pitchFamily="34" charset="-122"/>
                <a:ea typeface="微软雅黑" panose="020B0503020204020204" pitchFamily="34" charset="-122"/>
              </a:rPr>
              <a:t>类中注册</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policies </a:t>
            </a:r>
            <a:r>
              <a:rPr lang="zh-CN" altLang="en-US" dirty="0">
                <a:solidFill>
                  <a:schemeClr val="tx1"/>
                </a:solidFill>
                <a:latin typeface="微软雅黑" panose="020B0503020204020204" pitchFamily="34" charset="-122"/>
                <a:ea typeface="微软雅黑" panose="020B0503020204020204" pitchFamily="34" charset="-122"/>
              </a:rPr>
              <a:t>属性：存放所有实体与策略间的</a:t>
            </a:r>
            <a:r>
              <a:rPr lang="zh-CN" altLang="en-US" dirty="0" smtClean="0">
                <a:solidFill>
                  <a:schemeClr val="tx1"/>
                </a:solidFill>
                <a:latin typeface="微软雅黑" panose="020B0503020204020204" pitchFamily="34" charset="-122"/>
                <a:ea typeface="微软雅黑" panose="020B0503020204020204" pitchFamily="34" charset="-122"/>
              </a:rPr>
              <a:t>映射对</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校验授权：</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门面方式：</a:t>
            </a:r>
            <a:r>
              <a:rPr lang="en-US" altLang="zh-CN" dirty="0" smtClean="0">
                <a:solidFill>
                  <a:schemeClr val="tx1"/>
                </a:solidFill>
                <a:latin typeface="微软雅黑" panose="020B0503020204020204" pitchFamily="34" charset="-122"/>
                <a:ea typeface="微软雅黑" panose="020B0503020204020204" pitchFamily="34" charset="-122"/>
              </a:rPr>
              <a:t>Gate::allows(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Gate::denies(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指定用户：</a:t>
            </a:r>
            <a:r>
              <a:rPr lang="en-US" altLang="zh-CN" dirty="0" smtClean="0">
                <a:solidFill>
                  <a:schemeClr val="tx1"/>
                </a:solidFill>
                <a:latin typeface="微软雅黑" panose="020B0503020204020204" pitchFamily="34" charset="-122"/>
                <a:ea typeface="微软雅黑" panose="020B0503020204020204" pitchFamily="34" charset="-122"/>
              </a:rPr>
              <a:t>Gate::</a:t>
            </a:r>
            <a:r>
              <a:rPr lang="en-US" altLang="zh-CN" dirty="0" err="1" smtClean="0">
                <a:solidFill>
                  <a:schemeClr val="tx1"/>
                </a:solidFill>
                <a:latin typeface="微软雅黑" panose="020B0503020204020204" pitchFamily="34" charset="-122"/>
                <a:ea typeface="微软雅黑" panose="020B0503020204020204" pitchFamily="34" charset="-122"/>
              </a:rPr>
              <a:t>forUser</a:t>
            </a:r>
            <a:r>
              <a:rPr lang="en-US" altLang="zh-CN" dirty="0" smtClean="0">
                <a:solidFill>
                  <a:schemeClr val="tx1"/>
                </a:solidFill>
                <a:latin typeface="微软雅黑" panose="020B0503020204020204" pitchFamily="34" charset="-122"/>
                <a:ea typeface="微软雅黑" panose="020B0503020204020204" pitchFamily="34" charset="-122"/>
              </a:rPr>
              <a:t>( )-&gt;allows(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Gate::</a:t>
            </a:r>
            <a:r>
              <a:rPr lang="en-US" altLang="zh-CN" dirty="0" err="1" smtClean="0">
                <a:solidFill>
                  <a:schemeClr val="tx1"/>
                </a:solidFill>
                <a:latin typeface="微软雅黑" panose="020B0503020204020204" pitchFamily="34" charset="-122"/>
                <a:ea typeface="微软雅黑" panose="020B0503020204020204" pitchFamily="34" charset="-122"/>
              </a:rPr>
              <a:t>forUser</a:t>
            </a:r>
            <a:r>
              <a:rPr lang="en-US" altLang="zh-CN" dirty="0" smtClean="0">
                <a:solidFill>
                  <a:schemeClr val="tx1"/>
                </a:solidFill>
                <a:latin typeface="微软雅黑" panose="020B0503020204020204" pitchFamily="34" charset="-122"/>
                <a:ea typeface="微软雅黑" panose="020B0503020204020204" pitchFamily="34" charset="-122"/>
              </a:rPr>
              <a:t>( )-&gt;denies(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授权用户方式：</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::user( )-&gt;can(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::user( )-&gt;cannot(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控制器方法：</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this-&gt;</a:t>
            </a:r>
            <a:r>
              <a:rPr lang="en-US" altLang="zh-CN" dirty="0" smtClean="0">
                <a:solidFill>
                  <a:schemeClr val="tx1"/>
                </a:solidFill>
                <a:latin typeface="微软雅黑" panose="020B0503020204020204" pitchFamily="34" charset="-122"/>
                <a:ea typeface="微软雅黑" panose="020B0503020204020204" pitchFamily="34" charset="-122"/>
              </a:rPr>
              <a:t>authorize( )</a:t>
            </a: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Blade</a:t>
            </a:r>
            <a:r>
              <a:rPr lang="zh-CN" altLang="en-US" dirty="0" smtClean="0">
                <a:solidFill>
                  <a:schemeClr val="tx1"/>
                </a:solidFill>
                <a:latin typeface="微软雅黑" panose="020B0503020204020204" pitchFamily="34" charset="-122"/>
                <a:ea typeface="微软雅黑" panose="020B0503020204020204" pitchFamily="34" charset="-122"/>
              </a:rPr>
              <a:t>模板：</a:t>
            </a:r>
            <a:r>
              <a:rPr lang="en-US" altLang="zh-CN" dirty="0" smtClean="0">
                <a:solidFill>
                  <a:schemeClr val="tx1"/>
                </a:solidFill>
                <a:latin typeface="微软雅黑" panose="020B0503020204020204" pitchFamily="34" charset="-122"/>
                <a:ea typeface="微软雅黑" panose="020B0503020204020204" pitchFamily="34" charset="-122"/>
              </a:rPr>
              <a:t>@can </a:t>
            </a:r>
            <a:r>
              <a:rPr lang="zh-CN" altLang="en-US" dirty="0" smtClean="0">
                <a:solidFill>
                  <a:schemeClr val="tx1"/>
                </a:solidFill>
                <a:latin typeface="微软雅黑" panose="020B0503020204020204" pitchFamily="34" charset="-122"/>
                <a:ea typeface="微软雅黑" panose="020B0503020204020204" pitchFamily="34" charset="-122"/>
              </a:rPr>
              <a:t>指令</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465787" y="3152362"/>
            <a:ext cx="5568353" cy="1109672"/>
          </a:xfrm>
          <a:prstGeom prst="rect">
            <a:avLst/>
          </a:prstGeom>
        </p:spPr>
      </p:pic>
    </p:spTree>
    <p:extLst>
      <p:ext uri="{BB962C8B-B14F-4D97-AF65-F5344CB8AC3E}">
        <p14:creationId xmlns:p14="http://schemas.microsoft.com/office/powerpoint/2010/main" val="1539686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519916"/>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074394"/>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141725"/>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038866"/>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354890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21" action="ppaction://hlinksldjump"/>
          </p:cNvPr>
          <p:cNvSpPr txBox="1"/>
          <p:nvPr>
            <p:custDataLst>
              <p:tags r:id="rId7"/>
            </p:custDataLst>
          </p:nvPr>
        </p:nvSpPr>
        <p:spPr>
          <a:xfrm>
            <a:off x="4089894" y="3103382"/>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17071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21" action="ppaction://hlinksldjump"/>
          </p:cNvPr>
          <p:cNvSpPr txBox="1"/>
          <p:nvPr>
            <p:custDataLst>
              <p:tags r:id="rId9"/>
            </p:custDataLst>
          </p:nvPr>
        </p:nvSpPr>
        <p:spPr>
          <a:xfrm>
            <a:off x="3413578" y="3067854"/>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4565598"/>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21" action="ppaction://hlinksldjump"/>
          </p:cNvPr>
          <p:cNvSpPr txBox="1"/>
          <p:nvPr>
            <p:custDataLst>
              <p:tags r:id="rId13"/>
            </p:custDataLst>
          </p:nvPr>
        </p:nvSpPr>
        <p:spPr>
          <a:xfrm>
            <a:off x="4117034" y="4120076"/>
            <a:ext cx="4688528" cy="445522"/>
          </a:xfrm>
          <a:prstGeom prst="rect">
            <a:avLst/>
          </a:prstGeom>
          <a:noFill/>
        </p:spPr>
        <p:txBody>
          <a:bodyPr wrap="square" lIns="72000" tIns="0" rIns="0" bIns="0" rtlCol="0" anchor="ctr" anchorCtr="0">
            <a:normAutofit/>
          </a:bodyPr>
          <a:lstStyle/>
          <a:p>
            <a:r>
              <a:rPr lang="zh-CN" altLang="en-US" sz="2000" dirty="0" smtClean="0">
                <a:solidFill>
                  <a:srgbClr val="C00000"/>
                </a:solidFill>
              </a:rPr>
              <a:t>发送邮件</a:t>
            </a:r>
            <a:endParaRPr lang="zh-CN" altLang="en-US" sz="2000" dirty="0">
              <a:solidFill>
                <a:srgbClr val="C00000"/>
              </a:solidFill>
            </a:endParaRPr>
          </a:p>
        </p:txBody>
      </p:sp>
      <p:cxnSp>
        <p:nvCxnSpPr>
          <p:cNvPr id="15" name="MH_Others_4"/>
          <p:cNvCxnSpPr/>
          <p:nvPr>
            <p:custDataLst>
              <p:tags r:id="rId14"/>
            </p:custDataLst>
          </p:nvPr>
        </p:nvCxnSpPr>
        <p:spPr>
          <a:xfrm flipH="1">
            <a:off x="3917272" y="4187407"/>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21" action="ppaction://hlinksldjump"/>
          </p:cNvPr>
          <p:cNvSpPr txBox="1"/>
          <p:nvPr>
            <p:custDataLst>
              <p:tags r:id="rId15"/>
            </p:custDataLst>
          </p:nvPr>
        </p:nvSpPr>
        <p:spPr>
          <a:xfrm>
            <a:off x="3440718" y="4084548"/>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MH_Others_3"/>
          <p:cNvCxnSpPr/>
          <p:nvPr>
            <p:custDataLst>
              <p:tags r:id="rId16"/>
            </p:custDataLst>
          </p:nvPr>
        </p:nvCxnSpPr>
        <p:spPr>
          <a:xfrm>
            <a:off x="3466999" y="563239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8" name="MH_Entry_2">
            <a:hlinkClick r:id="rId21" action="ppaction://hlinksldjump"/>
          </p:cNvPr>
          <p:cNvSpPr txBox="1"/>
          <p:nvPr>
            <p:custDataLst>
              <p:tags r:id="rId17"/>
            </p:custDataLst>
          </p:nvPr>
        </p:nvSpPr>
        <p:spPr>
          <a:xfrm>
            <a:off x="4143314" y="5186873"/>
            <a:ext cx="4688528" cy="445522"/>
          </a:xfrm>
          <a:prstGeom prst="rect">
            <a:avLst/>
          </a:prstGeom>
          <a:noFill/>
        </p:spPr>
        <p:txBody>
          <a:bodyPr wrap="square" lIns="72000" tIns="0" rIns="0" bIns="0" rtlCol="0" anchor="ctr" anchorCtr="0">
            <a:normAutofit/>
          </a:bodyPr>
          <a:lstStyle/>
          <a:p>
            <a:r>
              <a:rPr lang="zh-CN" altLang="en-US" sz="2000" dirty="0" smtClean="0"/>
              <a:t>中间件</a:t>
            </a:r>
            <a:endParaRPr lang="zh-CN" altLang="en-US" sz="2000" dirty="0"/>
          </a:p>
        </p:txBody>
      </p:sp>
      <p:cxnSp>
        <p:nvCxnSpPr>
          <p:cNvPr id="19" name="MH_Others_4"/>
          <p:cNvCxnSpPr/>
          <p:nvPr>
            <p:custDataLst>
              <p:tags r:id="rId18"/>
            </p:custDataLst>
          </p:nvPr>
        </p:nvCxnSpPr>
        <p:spPr>
          <a:xfrm flipH="1">
            <a:off x="3943552" y="525420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20" name="MH_Number_2">
            <a:hlinkClick r:id="rId21" action="ppaction://hlinksldjump"/>
          </p:cNvPr>
          <p:cNvSpPr txBox="1"/>
          <p:nvPr>
            <p:custDataLst>
              <p:tags r:id="rId19"/>
            </p:custDataLst>
          </p:nvPr>
        </p:nvSpPr>
        <p:spPr>
          <a:xfrm>
            <a:off x="3466998" y="5151345"/>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41513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配置文件</a:t>
            </a:r>
            <a:endParaRPr lang="zh-CN" altLang="en-US" dirty="0"/>
          </a:p>
        </p:txBody>
      </p:sp>
      <p:sp>
        <p:nvSpPr>
          <p:cNvPr id="107" name="矩形 3"/>
          <p:cNvSpPr>
            <a:spLocks noChangeArrowheads="1"/>
          </p:cNvSpPr>
          <p:nvPr/>
        </p:nvSpPr>
        <p:spPr bwMode="auto">
          <a:xfrm>
            <a:off x="917621" y="1639680"/>
            <a:ext cx="104129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zh-CN" altLang="en-US" dirty="0" smtClean="0">
                <a:solidFill>
                  <a:schemeClr val="tx1"/>
                </a:solidFill>
                <a:latin typeface="微软雅黑" panose="020B0503020204020204" pitchFamily="34" charset="-122"/>
                <a:ea typeface="微软雅黑" panose="020B0503020204020204" pitchFamily="34" charset="-122"/>
              </a:rPr>
              <a:t>中发送电子邮件非常简单，只需要在 </a:t>
            </a:r>
            <a:r>
              <a:rPr lang="en-US" altLang="zh-CN" dirty="0" err="1" smtClean="0">
                <a:solidFill>
                  <a:schemeClr val="tx1"/>
                </a:solidFill>
                <a:latin typeface="微软雅黑" panose="020B0503020204020204" pitchFamily="34" charset="-122"/>
                <a:ea typeface="微软雅黑" panose="020B0503020204020204" pitchFamily="34" charset="-122"/>
              </a:rPr>
              <a:t>config</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mail.php</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配置文件（或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env</a:t>
            </a:r>
            <a:r>
              <a:rPr lang="zh-CN" altLang="en-US" dirty="0" smtClean="0">
                <a:solidFill>
                  <a:schemeClr val="tx1"/>
                </a:solidFill>
                <a:latin typeface="微软雅黑" panose="020B0503020204020204" pitchFamily="34" charset="-122"/>
                <a:ea typeface="微软雅黑" panose="020B0503020204020204" pitchFamily="34" charset="-122"/>
              </a:rPr>
              <a:t>文件）中设置必要的配置项，即可使用 </a:t>
            </a:r>
            <a:r>
              <a:rPr lang="en-US" altLang="zh-CN" dirty="0" smtClean="0">
                <a:solidFill>
                  <a:schemeClr val="tx1"/>
                </a:solidFill>
                <a:latin typeface="微软雅黑" panose="020B0503020204020204" pitchFamily="34" charset="-122"/>
                <a:ea typeface="微软雅黑" panose="020B0503020204020204" pitchFamily="34" charset="-122"/>
              </a:rPr>
              <a:t>Illuminate\Mail\Mailer </a:t>
            </a:r>
            <a:r>
              <a:rPr lang="zh-CN" altLang="en-US" dirty="0" smtClean="0">
                <a:solidFill>
                  <a:schemeClr val="tx1"/>
                </a:solidFill>
                <a:latin typeface="微软雅黑" panose="020B0503020204020204" pitchFamily="34" charset="-122"/>
                <a:ea typeface="微软雅黑" panose="020B0503020204020204" pitchFamily="34" charset="-122"/>
              </a:rPr>
              <a:t>类提供的方法发送邮件。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常用配置项：</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MAIL_DRIVER</a:t>
            </a:r>
            <a:r>
              <a:rPr lang="zh-CN" altLang="en-US" dirty="0" smtClean="0">
                <a:solidFill>
                  <a:schemeClr val="tx1"/>
                </a:solidFill>
                <a:latin typeface="微软雅黑" panose="020B0503020204020204" pitchFamily="34" charset="-122"/>
                <a:ea typeface="微软雅黑" panose="020B0503020204020204" pitchFamily="34" charset="-122"/>
              </a:rPr>
              <a:t>：邮件发送引擎，默认为 </a:t>
            </a:r>
            <a:r>
              <a:rPr lang="en-US" altLang="zh-CN" dirty="0" err="1" smtClean="0">
                <a:solidFill>
                  <a:schemeClr val="tx1"/>
                </a:solidFill>
                <a:latin typeface="微软雅黑" panose="020B0503020204020204" pitchFamily="34" charset="-122"/>
                <a:ea typeface="微软雅黑" panose="020B0503020204020204" pitchFamily="34" charset="-122"/>
              </a:rPr>
              <a:t>smtp</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MAIL_HOST</a:t>
            </a:r>
            <a:r>
              <a:rPr lang="zh-CN" altLang="en-US" dirty="0" smtClean="0">
                <a:solidFill>
                  <a:schemeClr val="tx1"/>
                </a:solidFill>
                <a:latin typeface="微软雅黑" panose="020B0503020204020204" pitchFamily="34" charset="-122"/>
                <a:ea typeface="微软雅黑" panose="020B0503020204020204" pitchFamily="34" charset="-122"/>
              </a:rPr>
              <a:t>：邮件服务器地址，若使用</a:t>
            </a:r>
            <a:r>
              <a:rPr lang="en-US" altLang="zh-CN" dirty="0" err="1" smtClean="0">
                <a:solidFill>
                  <a:schemeClr val="tx1"/>
                </a:solidFill>
                <a:latin typeface="微软雅黑" panose="020B0503020204020204" pitchFamily="34" charset="-122"/>
                <a:ea typeface="微软雅黑" panose="020B0503020204020204" pitchFamily="34" charset="-122"/>
              </a:rPr>
              <a:t>smtp</a:t>
            </a:r>
            <a:r>
              <a:rPr lang="zh-CN" altLang="en-US" dirty="0" smtClean="0">
                <a:solidFill>
                  <a:schemeClr val="tx1"/>
                </a:solidFill>
                <a:latin typeface="微软雅黑" panose="020B0503020204020204" pitchFamily="34" charset="-122"/>
                <a:ea typeface="微软雅黑" panose="020B0503020204020204" pitchFamily="34" charset="-122"/>
              </a:rPr>
              <a:t>，则为</a:t>
            </a:r>
            <a:r>
              <a:rPr lang="en-US" altLang="zh-CN" dirty="0" err="1" smtClean="0">
                <a:solidFill>
                  <a:schemeClr val="tx1"/>
                </a:solidFill>
                <a:latin typeface="微软雅黑" panose="020B0503020204020204" pitchFamily="34" charset="-122"/>
                <a:ea typeface="微软雅黑" panose="020B0503020204020204" pitchFamily="34" charset="-122"/>
              </a:rPr>
              <a:t>smtp</a:t>
            </a:r>
            <a:r>
              <a:rPr lang="zh-CN" altLang="en-US" dirty="0" smtClean="0">
                <a:solidFill>
                  <a:schemeClr val="tx1"/>
                </a:solidFill>
                <a:latin typeface="微软雅黑" panose="020B0503020204020204" pitchFamily="34" charset="-122"/>
                <a:ea typeface="微软雅黑" panose="020B0503020204020204" pitchFamily="34" charset="-122"/>
              </a:rPr>
              <a:t>发送服务器地址</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MAIL_PORT</a:t>
            </a:r>
            <a:r>
              <a:rPr lang="zh-CN" altLang="en-US" dirty="0" smtClean="0">
                <a:solidFill>
                  <a:schemeClr val="tx1"/>
                </a:solidFill>
                <a:latin typeface="微软雅黑" panose="020B0503020204020204" pitchFamily="34" charset="-122"/>
                <a:ea typeface="微软雅黑" panose="020B0503020204020204" pitchFamily="34" charset="-122"/>
              </a:rPr>
              <a:t>：邮件发送协议端口号</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MAIL_USERNAME</a:t>
            </a:r>
            <a:r>
              <a:rPr lang="zh-CN" altLang="en-US" dirty="0" smtClean="0">
                <a:solidFill>
                  <a:schemeClr val="tx1"/>
                </a:solidFill>
                <a:latin typeface="微软雅黑" panose="020B0503020204020204" pitchFamily="34" charset="-122"/>
                <a:ea typeface="微软雅黑" panose="020B0503020204020204" pitchFamily="34" charset="-122"/>
              </a:rPr>
              <a:t>：发件人邮箱地址</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MAIL_PASSWORD</a:t>
            </a:r>
            <a:r>
              <a:rPr lang="zh-CN" altLang="en-US" dirty="0" smtClean="0">
                <a:solidFill>
                  <a:schemeClr val="tx1"/>
                </a:solidFill>
                <a:latin typeface="微软雅黑" panose="020B0503020204020204" pitchFamily="34" charset="-122"/>
                <a:ea typeface="微软雅黑" panose="020B0503020204020204" pitchFamily="34" charset="-122"/>
              </a:rPr>
              <a:t>：发件人邮箱设置的客户端授权密码（注意：不是邮箱密码）</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MAIL_ENCRYPTION</a:t>
            </a:r>
            <a:r>
              <a:rPr lang="zh-CN" altLang="en-US" dirty="0" smtClean="0">
                <a:solidFill>
                  <a:schemeClr val="tx1"/>
                </a:solidFill>
                <a:latin typeface="微软雅黑" panose="020B0503020204020204" pitchFamily="34" charset="-122"/>
                <a:ea typeface="微软雅黑" panose="020B0503020204020204" pitchFamily="34" charset="-122"/>
              </a:rPr>
              <a:t>：是否使用</a:t>
            </a:r>
            <a:r>
              <a:rPr lang="en-US" altLang="zh-CN" dirty="0" smtClean="0">
                <a:solidFill>
                  <a:schemeClr val="tx1"/>
                </a:solidFill>
                <a:latin typeface="微软雅黑" panose="020B0503020204020204" pitchFamily="34" charset="-122"/>
                <a:ea typeface="微软雅黑" panose="020B0503020204020204" pitchFamily="34" charset="-122"/>
              </a:rPr>
              <a:t>SSL</a:t>
            </a:r>
            <a:r>
              <a:rPr lang="zh-CN" altLang="en-US" dirty="0" smtClean="0">
                <a:solidFill>
                  <a:schemeClr val="tx1"/>
                </a:solidFill>
                <a:latin typeface="微软雅黑" panose="020B0503020204020204" pitchFamily="34" charset="-122"/>
                <a:ea typeface="微软雅黑" panose="020B0503020204020204" pitchFamily="34" charset="-122"/>
              </a:rPr>
              <a:t>连接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MAIL_FROM_ADDRESS</a:t>
            </a:r>
            <a:r>
              <a:rPr lang="zh-CN" altLang="en-US" dirty="0" smtClean="0">
                <a:solidFill>
                  <a:schemeClr val="tx1"/>
                </a:solidFill>
                <a:latin typeface="微软雅黑" panose="020B0503020204020204" pitchFamily="34" charset="-122"/>
                <a:ea typeface="微软雅黑" panose="020B0503020204020204" pitchFamily="34" charset="-122"/>
              </a:rPr>
              <a:t>：邮件发件人邮箱地址，必须与 </a:t>
            </a:r>
            <a:r>
              <a:rPr lang="en-US" altLang="zh-CN" dirty="0" smtClean="0">
                <a:solidFill>
                  <a:schemeClr val="tx1"/>
                </a:solidFill>
                <a:latin typeface="微软雅黑" panose="020B0503020204020204" pitchFamily="34" charset="-122"/>
                <a:ea typeface="微软雅黑" panose="020B0503020204020204" pitchFamily="34" charset="-122"/>
              </a:rPr>
              <a:t>MAIL_USERNAME </a:t>
            </a:r>
            <a:r>
              <a:rPr lang="zh-CN" altLang="en-US" dirty="0" smtClean="0">
                <a:solidFill>
                  <a:schemeClr val="tx1"/>
                </a:solidFill>
                <a:latin typeface="微软雅黑" panose="020B0503020204020204" pitchFamily="34" charset="-122"/>
                <a:ea typeface="微软雅黑" panose="020B0503020204020204" pitchFamily="34" charset="-122"/>
              </a:rPr>
              <a:t>相同 </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MAIL_FROM_NAME</a:t>
            </a:r>
            <a:r>
              <a:rPr lang="zh-CN" altLang="en-US" dirty="0" smtClean="0">
                <a:solidFill>
                  <a:schemeClr val="tx1"/>
                </a:solidFill>
                <a:latin typeface="微软雅黑" panose="020B0503020204020204" pitchFamily="34" charset="-122"/>
                <a:ea typeface="微软雅黑" panose="020B0503020204020204" pitchFamily="34" charset="-122"/>
              </a:rPr>
              <a:t>：邮件发件人显示的名称</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271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838920" cy="685800"/>
          </a:xfrm>
        </p:spPr>
        <p:txBody>
          <a:bodyPr/>
          <a:lstStyle/>
          <a:p>
            <a:r>
              <a:rPr lang="en-US" altLang="zh-CN" dirty="0" smtClean="0"/>
              <a:t>163</a:t>
            </a:r>
            <a:r>
              <a:rPr lang="zh-CN" altLang="en-US" dirty="0" smtClean="0"/>
              <a:t>邮箱和</a:t>
            </a:r>
            <a:r>
              <a:rPr lang="en-US" altLang="zh-CN" dirty="0" smtClean="0"/>
              <a:t>QQ</a:t>
            </a:r>
            <a:r>
              <a:rPr lang="zh-CN" altLang="en-US" dirty="0" smtClean="0"/>
              <a:t>邮箱</a:t>
            </a:r>
            <a:r>
              <a:rPr lang="en-US" altLang="zh-CN" dirty="0" smtClean="0"/>
              <a:t>SMTP</a:t>
            </a:r>
            <a:r>
              <a:rPr lang="zh-CN" altLang="en-US" dirty="0" smtClean="0"/>
              <a:t>配置</a:t>
            </a:r>
            <a:endParaRPr lang="zh-CN" altLang="en-US" dirty="0"/>
          </a:p>
        </p:txBody>
      </p:sp>
      <p:sp>
        <p:nvSpPr>
          <p:cNvPr id="107" name="矩形 3"/>
          <p:cNvSpPr>
            <a:spLocks noChangeArrowheads="1"/>
          </p:cNvSpPr>
          <p:nvPr/>
        </p:nvSpPr>
        <p:spPr bwMode="auto">
          <a:xfrm>
            <a:off x="917621" y="1639680"/>
            <a:ext cx="1041298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163</a:t>
            </a:r>
            <a:r>
              <a:rPr lang="zh-CN" altLang="en-US" dirty="0" smtClean="0">
                <a:solidFill>
                  <a:schemeClr val="tx1"/>
                </a:solidFill>
                <a:latin typeface="微软雅黑" panose="020B0503020204020204" pitchFamily="34" charset="-122"/>
                <a:ea typeface="微软雅黑" panose="020B0503020204020204" pitchFamily="34" charset="-122"/>
              </a:rPr>
              <a:t>邮箱配置：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QQ</a:t>
            </a:r>
            <a:r>
              <a:rPr lang="zh-CN" altLang="en-US" dirty="0" smtClean="0">
                <a:solidFill>
                  <a:schemeClr val="tx1"/>
                </a:solidFill>
                <a:latin typeface="微软雅黑" panose="020B0503020204020204" pitchFamily="34" charset="-122"/>
                <a:ea typeface="微软雅黑" panose="020B0503020204020204" pitchFamily="34" charset="-122"/>
              </a:rPr>
              <a:t>邮箱配置：</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74881" y="1639680"/>
            <a:ext cx="4563322" cy="2395410"/>
          </a:xfrm>
          <a:prstGeom prst="rect">
            <a:avLst/>
          </a:prstGeom>
        </p:spPr>
      </p:pic>
      <p:pic>
        <p:nvPicPr>
          <p:cNvPr id="3" name="图片 2"/>
          <p:cNvPicPr>
            <a:picLocks noChangeAspect="1"/>
          </p:cNvPicPr>
          <p:nvPr/>
        </p:nvPicPr>
        <p:blipFill>
          <a:blip r:embed="rId4"/>
          <a:stretch>
            <a:fillRect/>
          </a:stretch>
        </p:blipFill>
        <p:spPr>
          <a:xfrm>
            <a:off x="6474881" y="4172944"/>
            <a:ext cx="4855728" cy="2476283"/>
          </a:xfrm>
          <a:prstGeom prst="rect">
            <a:avLst/>
          </a:prstGeom>
        </p:spPr>
      </p:pic>
      <p:sp>
        <p:nvSpPr>
          <p:cNvPr id="5" name="矩形 4"/>
          <p:cNvSpPr/>
          <p:nvPr/>
        </p:nvSpPr>
        <p:spPr>
          <a:xfrm>
            <a:off x="6474881" y="3301139"/>
            <a:ext cx="2839600" cy="3874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474881" y="5883918"/>
            <a:ext cx="2839600" cy="3874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4333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838920" cy="685800"/>
          </a:xfrm>
        </p:spPr>
        <p:txBody>
          <a:bodyPr/>
          <a:lstStyle/>
          <a:p>
            <a:r>
              <a:rPr lang="zh-CN" altLang="en-US" dirty="0" smtClean="0"/>
              <a:t>发送邮件</a:t>
            </a:r>
            <a:endParaRPr lang="zh-CN" altLang="en-US" dirty="0"/>
          </a:p>
        </p:txBody>
      </p:sp>
      <p:sp>
        <p:nvSpPr>
          <p:cNvPr id="107" name="矩形 3"/>
          <p:cNvSpPr>
            <a:spLocks noChangeArrowheads="1"/>
          </p:cNvSpPr>
          <p:nvPr/>
        </p:nvSpPr>
        <p:spPr bwMode="auto">
          <a:xfrm>
            <a:off x="917621" y="1639680"/>
            <a:ext cx="104129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Illuminate\Mail\Mailer </a:t>
            </a:r>
            <a:r>
              <a:rPr lang="zh-CN" altLang="en-US" dirty="0" smtClean="0">
                <a:solidFill>
                  <a:schemeClr val="tx1"/>
                </a:solidFill>
                <a:latin typeface="微软雅黑" panose="020B0503020204020204" pitchFamily="34" charset="-122"/>
                <a:ea typeface="微软雅黑" panose="020B0503020204020204" pitchFamily="34" charset="-122"/>
              </a:rPr>
              <a:t>类提供的发送邮件方法：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设置收件人：</a:t>
            </a:r>
            <a:r>
              <a:rPr lang="en-US" altLang="zh-CN" dirty="0" smtClean="0">
                <a:solidFill>
                  <a:schemeClr val="tx1"/>
                </a:solidFill>
                <a:latin typeface="微软雅黑" panose="020B0503020204020204" pitchFamily="34" charset="-122"/>
                <a:ea typeface="微软雅黑" panose="020B0503020204020204" pitchFamily="34" charset="-122"/>
              </a:rPr>
              <a:t>$message- &gt;to(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设置抄送人：</a:t>
            </a:r>
            <a:r>
              <a:rPr lang="en-US" altLang="zh-CN" dirty="0" smtClean="0">
                <a:solidFill>
                  <a:schemeClr val="tx1"/>
                </a:solidFill>
                <a:latin typeface="微软雅黑" panose="020B0503020204020204" pitchFamily="34" charset="-122"/>
                <a:ea typeface="微软雅黑" panose="020B0503020204020204" pitchFamily="34" charset="-122"/>
              </a:rPr>
              <a:t>$message- &gt;bcc(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邮件主题：</a:t>
            </a:r>
            <a:r>
              <a:rPr lang="en-US" altLang="zh-CN" dirty="0">
                <a:solidFill>
                  <a:schemeClr val="tx1"/>
                </a:solidFill>
                <a:latin typeface="微软雅黑" panose="020B0503020204020204" pitchFamily="34" charset="-122"/>
                <a:ea typeface="微软雅黑" panose="020B0503020204020204" pitchFamily="34" charset="-122"/>
              </a:rPr>
              <a:t>$message-&gt;</a:t>
            </a:r>
            <a:r>
              <a:rPr lang="en-US" altLang="zh-CN" dirty="0" smtClean="0">
                <a:solidFill>
                  <a:schemeClr val="tx1"/>
                </a:solidFill>
                <a:latin typeface="微软雅黑" panose="020B0503020204020204" pitchFamily="34" charset="-122"/>
                <a:ea typeface="微软雅黑" panose="020B0503020204020204" pitchFamily="34" charset="-122"/>
              </a:rPr>
              <a:t>subject(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添加附件：</a:t>
            </a:r>
            <a:r>
              <a:rPr lang="en-US" altLang="zh-CN" dirty="0" smtClean="0">
                <a:solidFill>
                  <a:schemeClr val="tx1"/>
                </a:solidFill>
                <a:latin typeface="微软雅黑" panose="020B0503020204020204" pitchFamily="34" charset="-122"/>
                <a:ea typeface="微软雅黑" panose="020B0503020204020204" pitchFamily="34" charset="-122"/>
              </a:rPr>
              <a:t>$message-&gt;attach(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发送邮件：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发送纯文本邮件：</a:t>
            </a:r>
            <a:r>
              <a:rPr lang="en-US" altLang="zh-CN" b="1" dirty="0" smtClean="0">
                <a:solidFill>
                  <a:srgbClr val="C00000"/>
                </a:solidFill>
                <a:latin typeface="微软雅黑" panose="020B0503020204020204" pitchFamily="34" charset="-122"/>
                <a:ea typeface="微软雅黑" panose="020B0503020204020204" pitchFamily="34" charset="-122"/>
              </a:rPr>
              <a:t>Mail::raw(</a:t>
            </a:r>
            <a:r>
              <a:rPr lang="zh-CN" altLang="en-US" b="1" dirty="0" smtClean="0">
                <a:solidFill>
                  <a:srgbClr val="C00000"/>
                </a:solidFill>
                <a:latin typeface="微软雅黑" panose="020B0503020204020204" pitchFamily="34" charset="-122"/>
                <a:ea typeface="微软雅黑" panose="020B0503020204020204" pitchFamily="34" charset="-122"/>
              </a:rPr>
              <a:t>邮件内容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闭包函数</a:t>
            </a:r>
            <a:r>
              <a:rPr lang="en-US" altLang="zh-CN" b="1" dirty="0" smtClean="0">
                <a:solidFill>
                  <a:srgbClr val="C00000"/>
                </a:solidFill>
                <a:latin typeface="微软雅黑" panose="020B0503020204020204" pitchFamily="34" charset="-122"/>
                <a:ea typeface="微软雅黑" panose="020B0503020204020204" pitchFamily="34" charset="-122"/>
              </a:rPr>
              <a:t>)</a:t>
            </a:r>
          </a:p>
          <a:p>
            <a:pPr marL="1085850" lvl="1" indent="-342900" eaLnBrk="1" hangingPunct="1">
              <a:lnSpc>
                <a:spcPct val="150000"/>
              </a:lnSpc>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发送视图邮件：</a:t>
            </a:r>
            <a:r>
              <a:rPr lang="en-US" altLang="zh-CN" b="1" dirty="0" smtClean="0">
                <a:solidFill>
                  <a:srgbClr val="C00000"/>
                </a:solidFill>
                <a:latin typeface="微软雅黑" panose="020B0503020204020204" pitchFamily="34" charset="-122"/>
                <a:ea typeface="微软雅黑" panose="020B0503020204020204" pitchFamily="34" charset="-122"/>
              </a:rPr>
              <a:t>Mail::send(</a:t>
            </a:r>
            <a:r>
              <a:rPr lang="zh-CN" altLang="en-US" b="1" dirty="0" smtClean="0">
                <a:solidFill>
                  <a:srgbClr val="C00000"/>
                </a:solidFill>
                <a:latin typeface="微软雅黑" panose="020B0503020204020204" pitchFamily="34" charset="-122"/>
                <a:ea typeface="微软雅黑" panose="020B0503020204020204" pitchFamily="34" charset="-122"/>
              </a:rPr>
              <a:t>邮件视图文件</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视图变量</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闭包函数</a:t>
            </a:r>
            <a:r>
              <a:rPr lang="en-US" altLang="zh-CN" b="1" dirty="0" smtClean="0">
                <a:solidFill>
                  <a:srgbClr val="C00000"/>
                </a:solidFill>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stretch>
            <a:fillRect/>
          </a:stretch>
        </p:blipFill>
        <p:spPr>
          <a:xfrm>
            <a:off x="5880838" y="2244114"/>
            <a:ext cx="5751407" cy="1964472"/>
          </a:xfrm>
          <a:prstGeom prst="rect">
            <a:avLst/>
          </a:prstGeom>
        </p:spPr>
      </p:pic>
      <p:pic>
        <p:nvPicPr>
          <p:cNvPr id="3" name="图片 2"/>
          <p:cNvPicPr>
            <a:picLocks noChangeAspect="1"/>
          </p:cNvPicPr>
          <p:nvPr/>
        </p:nvPicPr>
        <p:blipFill>
          <a:blip r:embed="rId4"/>
          <a:stretch>
            <a:fillRect/>
          </a:stretch>
        </p:blipFill>
        <p:spPr>
          <a:xfrm>
            <a:off x="2175036" y="5425332"/>
            <a:ext cx="8902850" cy="1254437"/>
          </a:xfrm>
          <a:prstGeom prst="rect">
            <a:avLst/>
          </a:prstGeom>
        </p:spPr>
      </p:pic>
    </p:spTree>
    <p:extLst>
      <p:ext uri="{BB962C8B-B14F-4D97-AF65-F5344CB8AC3E}">
        <p14:creationId xmlns:p14="http://schemas.microsoft.com/office/powerpoint/2010/main" val="3856612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519916"/>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074394"/>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141725"/>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038866"/>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354890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21" action="ppaction://hlinksldjump"/>
          </p:cNvPr>
          <p:cNvSpPr txBox="1"/>
          <p:nvPr>
            <p:custDataLst>
              <p:tags r:id="rId7"/>
            </p:custDataLst>
          </p:nvPr>
        </p:nvSpPr>
        <p:spPr>
          <a:xfrm>
            <a:off x="4089894" y="3103382"/>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17071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21" action="ppaction://hlinksldjump"/>
          </p:cNvPr>
          <p:cNvSpPr txBox="1"/>
          <p:nvPr>
            <p:custDataLst>
              <p:tags r:id="rId9"/>
            </p:custDataLst>
          </p:nvPr>
        </p:nvSpPr>
        <p:spPr>
          <a:xfrm>
            <a:off x="3413578" y="3067854"/>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4565598"/>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21" action="ppaction://hlinksldjump"/>
          </p:cNvPr>
          <p:cNvSpPr txBox="1"/>
          <p:nvPr>
            <p:custDataLst>
              <p:tags r:id="rId13"/>
            </p:custDataLst>
          </p:nvPr>
        </p:nvSpPr>
        <p:spPr>
          <a:xfrm>
            <a:off x="4117034" y="4120076"/>
            <a:ext cx="4688528" cy="445522"/>
          </a:xfrm>
          <a:prstGeom prst="rect">
            <a:avLst/>
          </a:prstGeom>
          <a:noFill/>
        </p:spPr>
        <p:txBody>
          <a:bodyPr wrap="square" lIns="72000" tIns="0" rIns="0" bIns="0" rtlCol="0" anchor="ctr" anchorCtr="0">
            <a:normAutofit/>
          </a:bodyPr>
          <a:lstStyle/>
          <a:p>
            <a:r>
              <a:rPr lang="zh-CN" altLang="en-US" sz="2000" dirty="0" smtClean="0"/>
              <a:t>发送邮件</a:t>
            </a:r>
            <a:endParaRPr lang="zh-CN" altLang="en-US" sz="2000" dirty="0"/>
          </a:p>
        </p:txBody>
      </p:sp>
      <p:cxnSp>
        <p:nvCxnSpPr>
          <p:cNvPr id="15" name="MH_Others_4"/>
          <p:cNvCxnSpPr/>
          <p:nvPr>
            <p:custDataLst>
              <p:tags r:id="rId14"/>
            </p:custDataLst>
          </p:nvPr>
        </p:nvCxnSpPr>
        <p:spPr>
          <a:xfrm flipH="1">
            <a:off x="3917272" y="4187407"/>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21" action="ppaction://hlinksldjump"/>
          </p:cNvPr>
          <p:cNvSpPr txBox="1"/>
          <p:nvPr>
            <p:custDataLst>
              <p:tags r:id="rId15"/>
            </p:custDataLst>
          </p:nvPr>
        </p:nvSpPr>
        <p:spPr>
          <a:xfrm>
            <a:off x="3440718" y="4084548"/>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MH_Others_3"/>
          <p:cNvCxnSpPr/>
          <p:nvPr>
            <p:custDataLst>
              <p:tags r:id="rId16"/>
            </p:custDataLst>
          </p:nvPr>
        </p:nvCxnSpPr>
        <p:spPr>
          <a:xfrm>
            <a:off x="3466999" y="563239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8" name="MH_Entry_2">
            <a:hlinkClick r:id="rId21" action="ppaction://hlinksldjump"/>
          </p:cNvPr>
          <p:cNvSpPr txBox="1"/>
          <p:nvPr>
            <p:custDataLst>
              <p:tags r:id="rId17"/>
            </p:custDataLst>
          </p:nvPr>
        </p:nvSpPr>
        <p:spPr>
          <a:xfrm>
            <a:off x="4143314" y="5186873"/>
            <a:ext cx="4688528" cy="445522"/>
          </a:xfrm>
          <a:prstGeom prst="rect">
            <a:avLst/>
          </a:prstGeom>
          <a:noFill/>
        </p:spPr>
        <p:txBody>
          <a:bodyPr wrap="square" lIns="72000" tIns="0" rIns="0" bIns="0" rtlCol="0" anchor="ctr" anchorCtr="0">
            <a:normAutofit/>
          </a:bodyPr>
          <a:lstStyle/>
          <a:p>
            <a:r>
              <a:rPr lang="zh-CN" altLang="en-US" sz="2000" dirty="0" smtClean="0"/>
              <a:t>中间件</a:t>
            </a:r>
            <a:endParaRPr lang="zh-CN" altLang="en-US" sz="2000" dirty="0"/>
          </a:p>
        </p:txBody>
      </p:sp>
      <p:cxnSp>
        <p:nvCxnSpPr>
          <p:cNvPr id="19" name="MH_Others_4"/>
          <p:cNvCxnSpPr/>
          <p:nvPr>
            <p:custDataLst>
              <p:tags r:id="rId18"/>
            </p:custDataLst>
          </p:nvPr>
        </p:nvCxnSpPr>
        <p:spPr>
          <a:xfrm flipH="1">
            <a:off x="3943552" y="525420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20" name="MH_Number_2">
            <a:hlinkClick r:id="rId21" action="ppaction://hlinksldjump"/>
          </p:cNvPr>
          <p:cNvSpPr txBox="1"/>
          <p:nvPr>
            <p:custDataLst>
              <p:tags r:id="rId19"/>
            </p:custDataLst>
          </p:nvPr>
        </p:nvSpPr>
        <p:spPr>
          <a:xfrm>
            <a:off x="3466998" y="5151345"/>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0553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519916"/>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074394"/>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141725"/>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038866"/>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354890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21" action="ppaction://hlinksldjump"/>
          </p:cNvPr>
          <p:cNvSpPr txBox="1"/>
          <p:nvPr>
            <p:custDataLst>
              <p:tags r:id="rId7"/>
            </p:custDataLst>
          </p:nvPr>
        </p:nvSpPr>
        <p:spPr>
          <a:xfrm>
            <a:off x="4089894" y="3103382"/>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17071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21" action="ppaction://hlinksldjump"/>
          </p:cNvPr>
          <p:cNvSpPr txBox="1"/>
          <p:nvPr>
            <p:custDataLst>
              <p:tags r:id="rId9"/>
            </p:custDataLst>
          </p:nvPr>
        </p:nvSpPr>
        <p:spPr>
          <a:xfrm>
            <a:off x="3413578" y="3067854"/>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4565598"/>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21" action="ppaction://hlinksldjump"/>
          </p:cNvPr>
          <p:cNvSpPr txBox="1"/>
          <p:nvPr>
            <p:custDataLst>
              <p:tags r:id="rId13"/>
            </p:custDataLst>
          </p:nvPr>
        </p:nvSpPr>
        <p:spPr>
          <a:xfrm>
            <a:off x="4117034" y="4120076"/>
            <a:ext cx="4688528" cy="445522"/>
          </a:xfrm>
          <a:prstGeom prst="rect">
            <a:avLst/>
          </a:prstGeom>
          <a:noFill/>
        </p:spPr>
        <p:txBody>
          <a:bodyPr wrap="square" lIns="72000" tIns="0" rIns="0" bIns="0" rtlCol="0" anchor="ctr" anchorCtr="0">
            <a:normAutofit/>
          </a:bodyPr>
          <a:lstStyle/>
          <a:p>
            <a:r>
              <a:rPr lang="zh-CN" altLang="en-US" sz="2000" dirty="0" smtClean="0"/>
              <a:t>发送邮件</a:t>
            </a:r>
            <a:endParaRPr lang="zh-CN" altLang="en-US" sz="2000" dirty="0"/>
          </a:p>
        </p:txBody>
      </p:sp>
      <p:cxnSp>
        <p:nvCxnSpPr>
          <p:cNvPr id="15" name="MH_Others_4"/>
          <p:cNvCxnSpPr/>
          <p:nvPr>
            <p:custDataLst>
              <p:tags r:id="rId14"/>
            </p:custDataLst>
          </p:nvPr>
        </p:nvCxnSpPr>
        <p:spPr>
          <a:xfrm flipH="1">
            <a:off x="3917272" y="4187407"/>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21" action="ppaction://hlinksldjump"/>
          </p:cNvPr>
          <p:cNvSpPr txBox="1"/>
          <p:nvPr>
            <p:custDataLst>
              <p:tags r:id="rId15"/>
            </p:custDataLst>
          </p:nvPr>
        </p:nvSpPr>
        <p:spPr>
          <a:xfrm>
            <a:off x="3440718" y="4084548"/>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MH_Others_3"/>
          <p:cNvCxnSpPr/>
          <p:nvPr>
            <p:custDataLst>
              <p:tags r:id="rId16"/>
            </p:custDataLst>
          </p:nvPr>
        </p:nvCxnSpPr>
        <p:spPr>
          <a:xfrm>
            <a:off x="3466999" y="563239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8" name="MH_Entry_2">
            <a:hlinkClick r:id="rId21" action="ppaction://hlinksldjump"/>
          </p:cNvPr>
          <p:cNvSpPr txBox="1"/>
          <p:nvPr>
            <p:custDataLst>
              <p:tags r:id="rId17"/>
            </p:custDataLst>
          </p:nvPr>
        </p:nvSpPr>
        <p:spPr>
          <a:xfrm>
            <a:off x="4143314" y="5186873"/>
            <a:ext cx="4688528" cy="445522"/>
          </a:xfrm>
          <a:prstGeom prst="rect">
            <a:avLst/>
          </a:prstGeom>
          <a:noFill/>
        </p:spPr>
        <p:txBody>
          <a:bodyPr wrap="square" lIns="72000" tIns="0" rIns="0" bIns="0" rtlCol="0" anchor="ctr" anchorCtr="0">
            <a:normAutofit/>
          </a:bodyPr>
          <a:lstStyle/>
          <a:p>
            <a:r>
              <a:rPr lang="zh-CN" altLang="en-US" sz="2000" dirty="0" smtClean="0">
                <a:solidFill>
                  <a:srgbClr val="C00000"/>
                </a:solidFill>
              </a:rPr>
              <a:t>中间件</a:t>
            </a:r>
            <a:endParaRPr lang="zh-CN" altLang="en-US" sz="2000" dirty="0">
              <a:solidFill>
                <a:srgbClr val="C00000"/>
              </a:solidFill>
            </a:endParaRPr>
          </a:p>
        </p:txBody>
      </p:sp>
      <p:cxnSp>
        <p:nvCxnSpPr>
          <p:cNvPr id="19" name="MH_Others_4"/>
          <p:cNvCxnSpPr/>
          <p:nvPr>
            <p:custDataLst>
              <p:tags r:id="rId18"/>
            </p:custDataLst>
          </p:nvPr>
        </p:nvCxnSpPr>
        <p:spPr>
          <a:xfrm flipH="1">
            <a:off x="3943552" y="525420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20" name="MH_Number_2">
            <a:hlinkClick r:id="rId21" action="ppaction://hlinksldjump"/>
          </p:cNvPr>
          <p:cNvSpPr txBox="1"/>
          <p:nvPr>
            <p:custDataLst>
              <p:tags r:id="rId19"/>
            </p:custDataLst>
          </p:nvPr>
        </p:nvSpPr>
        <p:spPr>
          <a:xfrm>
            <a:off x="3466998" y="5151345"/>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98896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中间件</a:t>
            </a:r>
            <a:endParaRPr lang="zh-CN" altLang="en-US" dirty="0"/>
          </a:p>
        </p:txBody>
      </p:sp>
      <p:sp>
        <p:nvSpPr>
          <p:cNvPr id="5" name="矩形 3"/>
          <p:cNvSpPr>
            <a:spLocks noChangeArrowheads="1"/>
          </p:cNvSpPr>
          <p:nvPr/>
        </p:nvSpPr>
        <p:spPr bwMode="auto">
          <a:xfrm>
            <a:off x="838963" y="1462699"/>
            <a:ext cx="1040635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中间件：</a:t>
            </a:r>
            <a:r>
              <a:rPr lang="en-US" altLang="zh-CN" sz="2400" dirty="0" smtClean="0">
                <a:solidFill>
                  <a:schemeClr val="tx1"/>
                </a:solidFill>
                <a:latin typeface="微软雅黑" panose="020B0503020204020204" pitchFamily="34" charset="-122"/>
                <a:ea typeface="微软雅黑" panose="020B0503020204020204" pitchFamily="34" charset="-122"/>
              </a:rPr>
              <a:t>middleware</a:t>
            </a:r>
            <a:r>
              <a:rPr lang="zh-CN" altLang="en-US" sz="2400" dirty="0" smtClean="0">
                <a:solidFill>
                  <a:schemeClr val="tx1"/>
                </a:solidFill>
                <a:latin typeface="微软雅黑" panose="020B0503020204020204" pitchFamily="34" charset="-122"/>
                <a:ea typeface="微软雅黑" panose="020B0503020204020204" pitchFamily="34" charset="-122"/>
              </a:rPr>
              <a:t>，用于用户认证、权限校验、日志文件</a:t>
            </a:r>
            <a:r>
              <a:rPr lang="en-US" altLang="zh-CN" sz="2400" dirty="0" smtClean="0">
                <a:solidFill>
                  <a:schemeClr val="tx1"/>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使用流程：</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zh-CN" altLang="en-US" sz="1800" dirty="0" smtClean="0">
                <a:solidFill>
                  <a:schemeClr val="tx1"/>
                </a:solidFill>
                <a:latin typeface="微软雅黑" panose="020B0503020204020204" pitchFamily="34" charset="-122"/>
                <a:ea typeface="微软雅黑" panose="020B0503020204020204" pitchFamily="34" charset="-122"/>
              </a:rPr>
              <a:t>定义中间件：</a:t>
            </a:r>
            <a:r>
              <a:rPr lang="en-US" altLang="zh-CN" sz="1800" dirty="0" err="1">
                <a:solidFill>
                  <a:schemeClr val="tx1"/>
                </a:solidFill>
                <a:latin typeface="微软雅黑" panose="020B0503020204020204" pitchFamily="34" charset="-122"/>
                <a:ea typeface="微软雅黑" panose="020B0503020204020204" pitchFamily="34" charset="-122"/>
              </a:rPr>
              <a:t>php</a:t>
            </a:r>
            <a:r>
              <a:rPr lang="en-US" altLang="zh-CN" sz="1800" dirty="0">
                <a:solidFill>
                  <a:schemeClr val="tx1"/>
                </a:solidFill>
                <a:latin typeface="微软雅黑" panose="020B0503020204020204" pitchFamily="34" charset="-122"/>
                <a:ea typeface="微软雅黑" panose="020B0503020204020204" pitchFamily="34" charset="-122"/>
              </a:rPr>
              <a:t> artisan </a:t>
            </a:r>
            <a:r>
              <a:rPr lang="en-US" altLang="zh-CN" sz="1800" dirty="0" err="1">
                <a:solidFill>
                  <a:schemeClr val="tx1"/>
                </a:solidFill>
                <a:latin typeface="微软雅黑" panose="020B0503020204020204" pitchFamily="34" charset="-122"/>
                <a:ea typeface="微软雅黑" panose="020B0503020204020204" pitchFamily="34" charset="-122"/>
              </a:rPr>
              <a:t>make:middleware</a:t>
            </a:r>
            <a:r>
              <a:rPr lang="en-US" altLang="zh-CN" sz="1800" dirty="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中间件名称</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zh-CN" altLang="en-US" sz="1800" dirty="0" smtClean="0">
                <a:solidFill>
                  <a:schemeClr val="tx1"/>
                </a:solidFill>
                <a:latin typeface="微软雅黑" panose="020B0503020204020204" pitchFamily="34" charset="-122"/>
                <a:ea typeface="微软雅黑" panose="020B0503020204020204" pitchFamily="34" charset="-122"/>
              </a:rPr>
              <a:t>注册中间件：全局注册、路由注册、中间件组注册、控制器注册</a:t>
            </a:r>
            <a:endParaRPr lang="en-US" altLang="zh-CN" sz="1800" dirty="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中间件使用的注意事项：</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zh-CN" altLang="en-US" sz="1800" dirty="0" smtClean="0">
                <a:solidFill>
                  <a:schemeClr val="tx1"/>
                </a:solidFill>
                <a:latin typeface="微软雅黑" panose="020B0503020204020204" pitchFamily="34" charset="-122"/>
                <a:ea typeface="微软雅黑" panose="020B0503020204020204" pitchFamily="34" charset="-122"/>
              </a:rPr>
              <a:t>中间件位于 请求之前  或  请求之后</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en-US" altLang="zh-CN" sz="1800" dirty="0" smtClean="0">
                <a:solidFill>
                  <a:schemeClr val="tx1"/>
                </a:solidFill>
                <a:latin typeface="微软雅黑" panose="020B0503020204020204" pitchFamily="34" charset="-122"/>
                <a:ea typeface="微软雅黑" panose="020B0503020204020204" pitchFamily="34" charset="-122"/>
              </a:rPr>
              <a:t>handle( ) </a:t>
            </a:r>
            <a:r>
              <a:rPr lang="zh-CN" altLang="en-US" sz="1800" dirty="0" smtClean="0">
                <a:solidFill>
                  <a:schemeClr val="tx1"/>
                </a:solidFill>
                <a:latin typeface="微软雅黑" panose="020B0503020204020204" pitchFamily="34" charset="-122"/>
                <a:ea typeface="微软雅黑" panose="020B0503020204020204" pitchFamily="34" charset="-122"/>
              </a:rPr>
              <a:t>方法 和 </a:t>
            </a:r>
            <a:r>
              <a:rPr lang="en-US" altLang="zh-CN" sz="1800" dirty="0" smtClean="0">
                <a:solidFill>
                  <a:schemeClr val="tx1"/>
                </a:solidFill>
                <a:latin typeface="微软雅黑" panose="020B0503020204020204" pitchFamily="34" charset="-122"/>
                <a:ea typeface="微软雅黑" panose="020B0503020204020204" pitchFamily="34" charset="-122"/>
              </a:rPr>
              <a:t>terminate( )</a:t>
            </a:r>
            <a:r>
              <a:rPr lang="zh-CN" altLang="en-US" sz="1800" dirty="0" smtClean="0">
                <a:solidFill>
                  <a:schemeClr val="tx1"/>
                </a:solidFill>
                <a:latin typeface="微软雅黑" panose="020B0503020204020204" pitchFamily="34" charset="-122"/>
                <a:ea typeface="微软雅黑" panose="020B0503020204020204" pitchFamily="34" charset="-122"/>
              </a:rPr>
              <a:t>方法</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111159" y="3600588"/>
            <a:ext cx="4908020" cy="2529825"/>
          </a:xfrm>
          <a:prstGeom prst="rect">
            <a:avLst/>
          </a:prstGeom>
        </p:spPr>
      </p:pic>
    </p:spTree>
    <p:extLst>
      <p:ext uri="{BB962C8B-B14F-4D97-AF65-F5344CB8AC3E}">
        <p14:creationId xmlns:p14="http://schemas.microsoft.com/office/powerpoint/2010/main" val="3006245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使用中间件</a:t>
            </a:r>
            <a:endParaRPr lang="zh-CN" altLang="en-US" dirty="0"/>
          </a:p>
        </p:txBody>
      </p:sp>
      <p:sp>
        <p:nvSpPr>
          <p:cNvPr id="107" name="矩形 3"/>
          <p:cNvSpPr>
            <a:spLocks noChangeArrowheads="1"/>
          </p:cNvSpPr>
          <p:nvPr/>
        </p:nvSpPr>
        <p:spPr bwMode="auto">
          <a:xfrm>
            <a:off x="917621" y="1639680"/>
            <a:ext cx="104129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某些场合（如用户认证）需要在控制器执行之前使用中间件处理，为控制器添加中间件有两种方法。一是定义路由时，指明中间件；一是直接在</a:t>
            </a:r>
            <a:r>
              <a:rPr lang="zh-CN" altLang="en-US" dirty="0" smtClean="0">
                <a:solidFill>
                  <a:srgbClr val="C00000"/>
                </a:solidFill>
                <a:latin typeface="微软雅黑" panose="020B0503020204020204" pitchFamily="34" charset="-122"/>
                <a:ea typeface="微软雅黑" panose="020B0503020204020204" pitchFamily="34" charset="-122"/>
              </a:rPr>
              <a:t>控制器的构造方法</a:t>
            </a:r>
            <a:r>
              <a:rPr lang="zh-CN" altLang="en-US" dirty="0" smtClean="0">
                <a:solidFill>
                  <a:schemeClr val="tx1"/>
                </a:solidFill>
                <a:latin typeface="微软雅黑" panose="020B0503020204020204" pitchFamily="34" charset="-122"/>
                <a:ea typeface="微软雅黑" panose="020B0503020204020204" pitchFamily="34" charset="-122"/>
              </a:rPr>
              <a:t>中指定中间件。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定义路由时指明中间件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控制器构造方法中指明中间件</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809818" y="3246923"/>
            <a:ext cx="7730684" cy="565660"/>
          </a:xfrm>
          <a:prstGeom prst="rect">
            <a:avLst/>
          </a:prstGeom>
        </p:spPr>
      </p:pic>
      <p:pic>
        <p:nvPicPr>
          <p:cNvPr id="6" name="图片 5"/>
          <p:cNvPicPr>
            <a:picLocks noChangeAspect="1"/>
          </p:cNvPicPr>
          <p:nvPr/>
        </p:nvPicPr>
        <p:blipFill>
          <a:blip r:embed="rId4"/>
          <a:stretch>
            <a:fillRect/>
          </a:stretch>
        </p:blipFill>
        <p:spPr>
          <a:xfrm>
            <a:off x="1809818" y="4538873"/>
            <a:ext cx="6512772" cy="2099064"/>
          </a:xfrm>
          <a:prstGeom prst="rect">
            <a:avLst/>
          </a:prstGeom>
        </p:spPr>
      </p:pic>
    </p:spTree>
    <p:extLst>
      <p:ext uri="{BB962C8B-B14F-4D97-AF65-F5344CB8AC3E}">
        <p14:creationId xmlns:p14="http://schemas.microsoft.com/office/powerpoint/2010/main" val="2386833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验证</a:t>
            </a:r>
            <a:endParaRPr lang="zh-CN" altLang="en-US" dirty="0"/>
          </a:p>
        </p:txBody>
      </p:sp>
      <p:sp>
        <p:nvSpPr>
          <p:cNvPr id="5" name="矩形 3"/>
          <p:cNvSpPr>
            <a:spLocks noChangeArrowheads="1"/>
          </p:cNvSpPr>
          <p:nvPr/>
        </p:nvSpPr>
        <p:spPr bwMode="auto">
          <a:xfrm>
            <a:off x="917621" y="1639680"/>
            <a:ext cx="1041298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验证使用流程：</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编写验证逻辑并在控制器中验证：</a:t>
            </a:r>
            <a:r>
              <a:rPr lang="en-US" altLang="zh-CN" dirty="0" smtClean="0">
                <a:solidFill>
                  <a:schemeClr val="tx1"/>
                </a:solidFill>
                <a:latin typeface="微软雅黑" panose="020B0503020204020204" pitchFamily="34" charset="-122"/>
                <a:ea typeface="微软雅黑" panose="020B0503020204020204" pitchFamily="34" charset="-122"/>
              </a:rPr>
              <a:t>validate( )</a:t>
            </a:r>
            <a:r>
              <a:rPr lang="zh-CN" altLang="en-US" dirty="0" smtClean="0">
                <a:solidFill>
                  <a:schemeClr val="tx1"/>
                </a:solidFill>
                <a:latin typeface="微软雅黑" panose="020B0503020204020204" pitchFamily="34" charset="-122"/>
                <a:ea typeface="微软雅黑" panose="020B0503020204020204" pitchFamily="34" charset="-122"/>
              </a:rPr>
              <a:t>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显示错误信息：在视图中使用 </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errors </a:t>
            </a:r>
            <a:r>
              <a:rPr lang="zh-CN" altLang="en-US" dirty="0" smtClean="0">
                <a:solidFill>
                  <a:schemeClr val="tx1"/>
                </a:solidFill>
                <a:latin typeface="微软雅黑" panose="020B0503020204020204" pitchFamily="34" charset="-122"/>
                <a:ea typeface="微软雅黑" panose="020B0503020204020204" pitchFamily="34" charset="-122"/>
              </a:rPr>
              <a:t>变量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Arial" panose="020B0604020202020204" pitchFamily="34" charset="0"/>
              <a:buChar char="•"/>
            </a:pPr>
            <a:r>
              <a:rPr lang="en-US" altLang="zh-CN" sz="1800" dirty="0" smtClean="0">
                <a:solidFill>
                  <a:schemeClr val="tx1"/>
                </a:solidFill>
                <a:latin typeface="微软雅黑" panose="020B0503020204020204" pitchFamily="34" charset="-122"/>
                <a:ea typeface="微软雅黑" panose="020B0503020204020204" pitchFamily="34" charset="-122"/>
              </a:rPr>
              <a:t>$errors </a:t>
            </a:r>
            <a:r>
              <a:rPr lang="zh-CN" altLang="en-US" sz="1800" dirty="0" smtClean="0">
                <a:solidFill>
                  <a:schemeClr val="tx1"/>
                </a:solidFill>
                <a:latin typeface="微软雅黑" panose="020B0503020204020204" pitchFamily="34" charset="-122"/>
                <a:ea typeface="微软雅黑" panose="020B0503020204020204" pitchFamily="34" charset="-122"/>
              </a:rPr>
              <a:t>为 </a:t>
            </a:r>
            <a:r>
              <a:rPr lang="en-US" altLang="zh-CN" sz="1800" dirty="0" smtClean="0">
                <a:solidFill>
                  <a:schemeClr val="tx1"/>
                </a:solidFill>
                <a:latin typeface="微软雅黑" panose="020B0503020204020204" pitchFamily="34" charset="-122"/>
                <a:ea typeface="微软雅黑" panose="020B0503020204020204" pitchFamily="34" charset="-122"/>
              </a:rPr>
              <a:t>Illuminate\Support\</a:t>
            </a:r>
            <a:r>
              <a:rPr lang="en-US" altLang="zh-CN" sz="1800" dirty="0" err="1" smtClean="0">
                <a:solidFill>
                  <a:schemeClr val="tx1"/>
                </a:solidFill>
                <a:latin typeface="微软雅黑" panose="020B0503020204020204" pitchFamily="34" charset="-122"/>
                <a:ea typeface="微软雅黑" panose="020B0503020204020204" pitchFamily="34" charset="-122"/>
              </a:rPr>
              <a:t>MessageBag</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实例对象</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创建表单请求验证类： </a:t>
            </a:r>
            <a:r>
              <a:rPr lang="en-US" altLang="zh-CN" sz="2400" dirty="0" err="1">
                <a:solidFill>
                  <a:schemeClr val="tx1"/>
                </a:solidFill>
                <a:latin typeface="微软雅黑" panose="020B0503020204020204" pitchFamily="34" charset="-122"/>
                <a:ea typeface="微软雅黑" panose="020B0503020204020204" pitchFamily="34" charset="-122"/>
              </a:rPr>
              <a:t>php</a:t>
            </a:r>
            <a:r>
              <a:rPr lang="en-US" altLang="zh-CN" sz="2400" dirty="0">
                <a:solidFill>
                  <a:schemeClr val="tx1"/>
                </a:solidFill>
                <a:latin typeface="微软雅黑" panose="020B0503020204020204" pitchFamily="34" charset="-122"/>
                <a:ea typeface="微软雅黑" panose="020B0503020204020204" pitchFamily="34" charset="-122"/>
              </a:rPr>
              <a:t> artisan </a:t>
            </a:r>
            <a:r>
              <a:rPr lang="en-US" altLang="zh-CN" sz="2400" dirty="0" err="1">
                <a:solidFill>
                  <a:schemeClr val="tx1"/>
                </a:solidFill>
                <a:latin typeface="微软雅黑" panose="020B0503020204020204" pitchFamily="34" charset="-122"/>
                <a:ea typeface="微软雅黑" panose="020B0503020204020204" pitchFamily="34" charset="-122"/>
              </a:rPr>
              <a:t>make:request</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dirty="0" smtClean="0">
                <a:solidFill>
                  <a:schemeClr val="tx1"/>
                </a:solidFill>
                <a:latin typeface="微软雅黑" panose="020B0503020204020204" pitchFamily="34" charset="-122"/>
                <a:ea typeface="微软雅黑" panose="020B0503020204020204" pitchFamily="34" charset="-122"/>
              </a:rPr>
              <a:t> </a:t>
            </a:r>
            <a:r>
              <a:rPr lang="zh-CN" altLang="en-US" sz="2400" dirty="0" smtClean="0">
                <a:solidFill>
                  <a:schemeClr val="tx1"/>
                </a:solidFill>
                <a:latin typeface="微软雅黑" panose="020B0503020204020204" pitchFamily="34" charset="-122"/>
                <a:ea typeface="微软雅黑" panose="020B0503020204020204" pitchFamily="34" charset="-122"/>
              </a:rPr>
              <a:t>验证类名</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验证规则</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921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smtClean="0">
                <a:solidFill>
                  <a:srgbClr val="FF9933"/>
                </a:solidFill>
                <a:latin typeface="微软雅黑" pitchFamily="34" charset="-122"/>
              </a:rPr>
              <a:t>感谢聆听</a:t>
            </a:r>
            <a:r>
              <a:rPr lang="zh-CN" altLang="en-US" sz="6600" dirty="0">
                <a:solidFill>
                  <a:srgbClr val="FF9933"/>
                </a:solidFill>
                <a:latin typeface="微软雅黑" pitchFamily="34" charset="-122"/>
              </a:rPr>
              <a:t>！</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519916"/>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074394"/>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C00000"/>
                </a:solidFill>
                <a:latin typeface="华文细黑" panose="02010600040101010101" pitchFamily="2" charset="-122"/>
                <a:ea typeface="华文细黑" panose="02010600040101010101" pitchFamily="2" charset="-122"/>
              </a:rPr>
              <a:t>用户认证</a:t>
            </a:r>
            <a:endParaRPr lang="zh-CN" altLang="en-US" sz="2000" spc="200" dirty="0">
              <a:solidFill>
                <a:srgbClr val="C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141725"/>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038866"/>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354890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21" action="ppaction://hlinksldjump"/>
          </p:cNvPr>
          <p:cNvSpPr txBox="1"/>
          <p:nvPr>
            <p:custDataLst>
              <p:tags r:id="rId7"/>
            </p:custDataLst>
          </p:nvPr>
        </p:nvSpPr>
        <p:spPr>
          <a:xfrm>
            <a:off x="4089894" y="3103382"/>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17071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21" action="ppaction://hlinksldjump"/>
          </p:cNvPr>
          <p:cNvSpPr txBox="1"/>
          <p:nvPr>
            <p:custDataLst>
              <p:tags r:id="rId9"/>
            </p:custDataLst>
          </p:nvPr>
        </p:nvSpPr>
        <p:spPr>
          <a:xfrm>
            <a:off x="3413578" y="3067854"/>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4565598"/>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21" action="ppaction://hlinksldjump"/>
          </p:cNvPr>
          <p:cNvSpPr txBox="1"/>
          <p:nvPr>
            <p:custDataLst>
              <p:tags r:id="rId13"/>
            </p:custDataLst>
          </p:nvPr>
        </p:nvSpPr>
        <p:spPr>
          <a:xfrm>
            <a:off x="4117034" y="4120076"/>
            <a:ext cx="4688528" cy="445522"/>
          </a:xfrm>
          <a:prstGeom prst="rect">
            <a:avLst/>
          </a:prstGeom>
          <a:noFill/>
        </p:spPr>
        <p:txBody>
          <a:bodyPr wrap="square" lIns="72000" tIns="0" rIns="0" bIns="0" rtlCol="0" anchor="ctr" anchorCtr="0">
            <a:normAutofit/>
          </a:bodyPr>
          <a:lstStyle/>
          <a:p>
            <a:r>
              <a:rPr lang="zh-CN" altLang="en-US" sz="2000" dirty="0" smtClean="0"/>
              <a:t>发送邮件</a:t>
            </a:r>
            <a:endParaRPr lang="zh-CN" altLang="en-US" sz="2000" dirty="0"/>
          </a:p>
        </p:txBody>
      </p:sp>
      <p:cxnSp>
        <p:nvCxnSpPr>
          <p:cNvPr id="15" name="MH_Others_4"/>
          <p:cNvCxnSpPr/>
          <p:nvPr>
            <p:custDataLst>
              <p:tags r:id="rId14"/>
            </p:custDataLst>
          </p:nvPr>
        </p:nvCxnSpPr>
        <p:spPr>
          <a:xfrm flipH="1">
            <a:off x="3917272" y="4187407"/>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21" action="ppaction://hlinksldjump"/>
          </p:cNvPr>
          <p:cNvSpPr txBox="1"/>
          <p:nvPr>
            <p:custDataLst>
              <p:tags r:id="rId15"/>
            </p:custDataLst>
          </p:nvPr>
        </p:nvSpPr>
        <p:spPr>
          <a:xfrm>
            <a:off x="3440718" y="4084548"/>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MH_Others_3"/>
          <p:cNvCxnSpPr/>
          <p:nvPr>
            <p:custDataLst>
              <p:tags r:id="rId16"/>
            </p:custDataLst>
          </p:nvPr>
        </p:nvCxnSpPr>
        <p:spPr>
          <a:xfrm>
            <a:off x="3466999" y="563239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8" name="MH_Entry_2">
            <a:hlinkClick r:id="rId21" action="ppaction://hlinksldjump"/>
          </p:cNvPr>
          <p:cNvSpPr txBox="1"/>
          <p:nvPr>
            <p:custDataLst>
              <p:tags r:id="rId17"/>
            </p:custDataLst>
          </p:nvPr>
        </p:nvSpPr>
        <p:spPr>
          <a:xfrm>
            <a:off x="4143314" y="5186873"/>
            <a:ext cx="4688528" cy="445522"/>
          </a:xfrm>
          <a:prstGeom prst="rect">
            <a:avLst/>
          </a:prstGeom>
          <a:noFill/>
        </p:spPr>
        <p:txBody>
          <a:bodyPr wrap="square" lIns="72000" tIns="0" rIns="0" bIns="0" rtlCol="0" anchor="ctr" anchorCtr="0">
            <a:normAutofit/>
          </a:bodyPr>
          <a:lstStyle/>
          <a:p>
            <a:r>
              <a:rPr lang="zh-CN" altLang="en-US" sz="2000" dirty="0" smtClean="0"/>
              <a:t>中间件</a:t>
            </a:r>
            <a:endParaRPr lang="zh-CN" altLang="en-US" sz="2000" dirty="0"/>
          </a:p>
        </p:txBody>
      </p:sp>
      <p:cxnSp>
        <p:nvCxnSpPr>
          <p:cNvPr id="19" name="MH_Others_4"/>
          <p:cNvCxnSpPr/>
          <p:nvPr>
            <p:custDataLst>
              <p:tags r:id="rId18"/>
            </p:custDataLst>
          </p:nvPr>
        </p:nvCxnSpPr>
        <p:spPr>
          <a:xfrm flipH="1">
            <a:off x="3943552" y="525420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20" name="MH_Number_2">
            <a:hlinkClick r:id="rId21" action="ppaction://hlinksldjump"/>
          </p:cNvPr>
          <p:cNvSpPr txBox="1"/>
          <p:nvPr>
            <p:custDataLst>
              <p:tags r:id="rId19"/>
            </p:custDataLst>
          </p:nvPr>
        </p:nvSpPr>
        <p:spPr>
          <a:xfrm>
            <a:off x="3466998" y="5151345"/>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116037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用户认证基本流程</a:t>
            </a:r>
            <a:endParaRPr lang="zh-CN" altLang="en-US" dirty="0"/>
          </a:p>
        </p:txBody>
      </p:sp>
      <p:sp>
        <p:nvSpPr>
          <p:cNvPr id="5" name="矩形 3"/>
          <p:cNvSpPr>
            <a:spLocks noChangeArrowheads="1"/>
          </p:cNvSpPr>
          <p:nvPr/>
        </p:nvSpPr>
        <p:spPr bwMode="auto">
          <a:xfrm>
            <a:off x="917621" y="1639680"/>
            <a:ext cx="1011717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sz="2400" dirty="0" err="1" smtClean="0">
                <a:solidFill>
                  <a:schemeClr val="tx1"/>
                </a:solidFill>
                <a:latin typeface="微软雅黑" panose="020B0503020204020204" pitchFamily="34" charset="-122"/>
                <a:ea typeface="微软雅黑" panose="020B0503020204020204" pitchFamily="34" charset="-122"/>
              </a:rPr>
              <a:t>Laravel</a:t>
            </a:r>
            <a:r>
              <a:rPr lang="zh-CN" altLang="en-US" sz="2400" dirty="0" smtClean="0">
                <a:solidFill>
                  <a:schemeClr val="tx1"/>
                </a:solidFill>
                <a:latin typeface="微软雅黑" panose="020B0503020204020204" pitchFamily="34" charset="-122"/>
                <a:ea typeface="微软雅黑" panose="020B0503020204020204" pitchFamily="34" charset="-122"/>
              </a:rPr>
              <a:t>自带支持用户认证机制，支持的基本功能有：</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开启用户认证：</a:t>
            </a:r>
            <a:r>
              <a:rPr lang="en-US" altLang="zh-CN" dirty="0" err="1" smtClean="0">
                <a:solidFill>
                  <a:schemeClr val="tx1"/>
                </a:solidFill>
                <a:latin typeface="微软雅黑" panose="020B0503020204020204" pitchFamily="34" charset="-122"/>
                <a:ea typeface="微软雅黑" panose="020B0503020204020204" pitchFamily="34" charset="-122"/>
              </a:rPr>
              <a:t>php</a:t>
            </a:r>
            <a:r>
              <a:rPr lang="en-US" altLang="zh-CN" dirty="0" smtClean="0">
                <a:solidFill>
                  <a:schemeClr val="tx1"/>
                </a:solidFill>
                <a:latin typeface="微软雅黑" panose="020B0503020204020204" pitchFamily="34" charset="-122"/>
                <a:ea typeface="微软雅黑" panose="020B0503020204020204" pitchFamily="34" charset="-122"/>
              </a:rPr>
              <a:t>  artisan  </a:t>
            </a:r>
            <a:r>
              <a:rPr lang="en-US" altLang="zh-CN" b="1" dirty="0" err="1" smtClean="0">
                <a:solidFill>
                  <a:srgbClr val="C00000"/>
                </a:solidFill>
                <a:latin typeface="微软雅黑" panose="020B0503020204020204" pitchFamily="34" charset="-122"/>
                <a:ea typeface="微软雅黑" panose="020B0503020204020204" pitchFamily="34" charset="-122"/>
              </a:rPr>
              <a:t>make:auth</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用户注册：</a:t>
            </a:r>
            <a:r>
              <a:rPr lang="en-US" altLang="zh-CN" dirty="0" smtClean="0">
                <a:solidFill>
                  <a:schemeClr val="tx1"/>
                </a:solidFill>
                <a:latin typeface="微软雅黑" panose="020B0503020204020204" pitchFamily="34" charset="-122"/>
                <a:ea typeface="微软雅黑" panose="020B0503020204020204" pitchFamily="34" charset="-122"/>
              </a:rPr>
              <a:t>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RegisterController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用户登录：</a:t>
            </a:r>
            <a:r>
              <a:rPr lang="en-US" altLang="zh-CN" dirty="0" smtClean="0">
                <a:solidFill>
                  <a:schemeClr val="tx1"/>
                </a:solidFill>
                <a:latin typeface="微软雅黑" panose="020B0503020204020204" pitchFamily="34" charset="-122"/>
                <a:ea typeface="微软雅黑" panose="020B0503020204020204" pitchFamily="34" charset="-122"/>
              </a:rPr>
              <a:t>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LoginController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忘记密码和重置密码：</a:t>
            </a:r>
            <a:r>
              <a:rPr lang="en-US" altLang="zh-CN" dirty="0" smtClean="0">
                <a:solidFill>
                  <a:schemeClr val="tx1"/>
                </a:solidFill>
                <a:latin typeface="微软雅黑" panose="020B0503020204020204" pitchFamily="34" charset="-122"/>
                <a:ea typeface="微软雅黑" panose="020B0503020204020204" pitchFamily="34" charset="-122"/>
              </a:rPr>
              <a:t>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ForgotPasswordController</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和 </a:t>
            </a:r>
            <a:r>
              <a:rPr lang="en-US" altLang="zh-CN" dirty="0" smtClean="0">
                <a:solidFill>
                  <a:schemeClr val="tx1"/>
                </a:solidFill>
                <a:latin typeface="微软雅黑" panose="020B0503020204020204" pitchFamily="34" charset="-122"/>
                <a:ea typeface="微软雅黑" panose="020B0503020204020204" pitchFamily="34" charset="-122"/>
              </a:rPr>
              <a:t> 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ResetPasswordController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用户注销：</a:t>
            </a:r>
            <a:r>
              <a:rPr lang="en-US" altLang="zh-CN" dirty="0" smtClean="0">
                <a:solidFill>
                  <a:schemeClr val="tx1"/>
                </a:solidFill>
                <a:latin typeface="微软雅黑" panose="020B0503020204020204" pitchFamily="34" charset="-122"/>
                <a:ea typeface="微软雅黑" panose="020B0503020204020204" pitchFamily="34" charset="-122"/>
              </a:rPr>
              <a:t>logout</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配置文件：</a:t>
            </a:r>
            <a:r>
              <a:rPr lang="en-US" altLang="zh-CN" sz="2400" dirty="0" err="1" smtClean="0">
                <a:solidFill>
                  <a:schemeClr val="tx1"/>
                </a:solidFill>
                <a:latin typeface="微软雅黑" panose="020B0503020204020204" pitchFamily="34" charset="-122"/>
                <a:ea typeface="微软雅黑" panose="020B0503020204020204" pitchFamily="34" charset="-122"/>
              </a:rPr>
              <a:t>config</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en-US" altLang="zh-CN" sz="2400" dirty="0" err="1" smtClean="0">
                <a:solidFill>
                  <a:schemeClr val="tx1"/>
                </a:solidFill>
                <a:latin typeface="微软雅黑" panose="020B0503020204020204" pitchFamily="34" charset="-122"/>
                <a:ea typeface="微软雅黑" panose="020B0503020204020204" pitchFamily="34" charset="-122"/>
              </a:rPr>
              <a:t>auth.php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428744" y="4927958"/>
            <a:ext cx="4053268" cy="1364080"/>
          </a:xfrm>
          <a:prstGeom prst="rect">
            <a:avLst/>
          </a:prstGeom>
        </p:spPr>
      </p:pic>
    </p:spTree>
    <p:extLst>
      <p:ext uri="{BB962C8B-B14F-4D97-AF65-F5344CB8AC3E}">
        <p14:creationId xmlns:p14="http://schemas.microsoft.com/office/powerpoint/2010/main" val="1607324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535056" y="1538409"/>
            <a:ext cx="5476190" cy="1952381"/>
          </a:xfrm>
          <a:prstGeom prst="rect">
            <a:avLst/>
          </a:prstGeom>
        </p:spPr>
      </p:pic>
      <p:sp>
        <p:nvSpPr>
          <p:cNvPr id="4" name="内容占位符 3"/>
          <p:cNvSpPr>
            <a:spLocks noGrp="1"/>
          </p:cNvSpPr>
          <p:nvPr>
            <p:ph sz="quarter" idx="15"/>
          </p:nvPr>
        </p:nvSpPr>
        <p:spPr>
          <a:xfrm>
            <a:off x="917622" y="516340"/>
            <a:ext cx="7537756" cy="685800"/>
          </a:xfrm>
        </p:spPr>
        <p:txBody>
          <a:bodyPr/>
          <a:lstStyle/>
          <a:p>
            <a:r>
              <a:rPr lang="zh-CN" altLang="en-US" dirty="0" smtClean="0"/>
              <a:t>用户注册</a:t>
            </a:r>
            <a:endParaRPr lang="zh-CN" altLang="en-US" dirty="0"/>
          </a:p>
        </p:txBody>
      </p:sp>
      <p:sp>
        <p:nvSpPr>
          <p:cNvPr id="5" name="矩形 3"/>
          <p:cNvSpPr>
            <a:spLocks noChangeArrowheads="1"/>
          </p:cNvSpPr>
          <p:nvPr/>
        </p:nvSpPr>
        <p:spPr bwMode="auto">
          <a:xfrm>
            <a:off x="328685" y="1703574"/>
            <a:ext cx="1011717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a:t>
            </a:r>
            <a:r>
              <a:rPr lang="en-US" altLang="zh-CN" dirty="0" err="1" smtClean="0">
                <a:solidFill>
                  <a:schemeClr val="tx1"/>
                </a:solidFill>
                <a:latin typeface="微软雅黑" panose="020B0503020204020204" pitchFamily="34" charset="-122"/>
                <a:ea typeface="微软雅黑" panose="020B0503020204020204" pitchFamily="34" charset="-122"/>
              </a:rPr>
              <a:t>RegisterController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使用 </a:t>
            </a:r>
            <a:r>
              <a:rPr lang="en-US" altLang="zh-CN" dirty="0">
                <a:solidFill>
                  <a:schemeClr val="tx1"/>
                </a:solidFill>
                <a:latin typeface="微软雅黑" panose="020B0503020204020204" pitchFamily="34" charset="-122"/>
                <a:ea typeface="微软雅黑" panose="020B0503020204020204" pitchFamily="34" charset="-122"/>
              </a:rPr>
              <a:t>trait </a:t>
            </a:r>
            <a:r>
              <a:rPr lang="en-US" altLang="zh-CN" dirty="0" smtClean="0">
                <a:solidFill>
                  <a:schemeClr val="tx1"/>
                </a:solidFill>
                <a:latin typeface="微软雅黑" panose="020B0503020204020204" pitchFamily="34" charset="-122"/>
                <a:ea typeface="微软雅黑" panose="020B0503020204020204" pitchFamily="34" charset="-122"/>
              </a:rPr>
              <a:t>Illuminate\Foundation\</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RegistersUsers</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跳转地址：</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redirectTo</a:t>
            </a:r>
            <a:r>
              <a:rPr lang="zh-CN" altLang="en-US" dirty="0" smtClean="0">
                <a:solidFill>
                  <a:schemeClr val="tx1"/>
                </a:solidFill>
                <a:latin typeface="微软雅黑" panose="020B0503020204020204" pitchFamily="34" charset="-122"/>
                <a:ea typeface="微软雅黑" panose="020B0503020204020204" pitchFamily="34" charset="-122"/>
              </a:rPr>
              <a:t>，注册成功后的跳转路径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注册信息校验：</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validator</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Illuminate\Routing\Router::</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视图：</a:t>
            </a:r>
            <a:r>
              <a:rPr lang="en-US" altLang="zh-CN" dirty="0" smtClean="0">
                <a:solidFill>
                  <a:schemeClr val="tx1"/>
                </a:solidFill>
                <a:latin typeface="微软雅黑" panose="020B0503020204020204" pitchFamily="34" charset="-122"/>
                <a:ea typeface="微软雅黑" panose="020B0503020204020204" pitchFamily="34" charset="-122"/>
              </a:rPr>
              <a:t>views/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register.blade.php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3162414" y="4553833"/>
            <a:ext cx="7778315" cy="1180539"/>
          </a:xfrm>
          <a:prstGeom prst="rect">
            <a:avLst/>
          </a:prstGeom>
        </p:spPr>
      </p:pic>
    </p:spTree>
    <p:extLst>
      <p:ext uri="{BB962C8B-B14F-4D97-AF65-F5344CB8AC3E}">
        <p14:creationId xmlns:p14="http://schemas.microsoft.com/office/powerpoint/2010/main" val="163303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用户登录</a:t>
            </a:r>
            <a:endParaRPr lang="zh-CN" altLang="en-US" dirty="0"/>
          </a:p>
        </p:txBody>
      </p:sp>
      <p:sp>
        <p:nvSpPr>
          <p:cNvPr id="5" name="矩形 3"/>
          <p:cNvSpPr>
            <a:spLocks noChangeArrowheads="1"/>
          </p:cNvSpPr>
          <p:nvPr/>
        </p:nvSpPr>
        <p:spPr bwMode="auto">
          <a:xfrm>
            <a:off x="328684" y="1578866"/>
            <a:ext cx="113415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a:t>
            </a:r>
            <a:r>
              <a:rPr lang="en-US" altLang="zh-CN" dirty="0" err="1" smtClean="0">
                <a:solidFill>
                  <a:schemeClr val="tx1"/>
                </a:solidFill>
                <a:latin typeface="微软雅黑" panose="020B0503020204020204" pitchFamily="34" charset="-122"/>
                <a:ea typeface="微软雅黑" panose="020B0503020204020204" pitchFamily="34" charset="-122"/>
              </a:rPr>
              <a:t>LoginController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使用 </a:t>
            </a:r>
            <a:r>
              <a:rPr lang="en-US" altLang="zh-CN" dirty="0">
                <a:solidFill>
                  <a:schemeClr val="tx1"/>
                </a:solidFill>
                <a:latin typeface="微软雅黑" panose="020B0503020204020204" pitchFamily="34" charset="-122"/>
                <a:ea typeface="微软雅黑" panose="020B0503020204020204" pitchFamily="34" charset="-122"/>
              </a:rPr>
              <a:t>trait </a:t>
            </a:r>
            <a:r>
              <a:rPr lang="en-US" altLang="zh-CN" dirty="0" smtClean="0">
                <a:solidFill>
                  <a:schemeClr val="tx1"/>
                </a:solidFill>
                <a:latin typeface="微软雅黑" panose="020B0503020204020204" pitchFamily="34" charset="-122"/>
                <a:ea typeface="微软雅黑" panose="020B0503020204020204" pitchFamily="34" charset="-122"/>
              </a:rPr>
              <a:t>Illuminate\Foundation\</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AuthenticatesUsers</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跳转地址：</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redirectTo</a:t>
            </a:r>
            <a:r>
              <a:rPr lang="zh-CN" altLang="en-US" dirty="0" smtClean="0">
                <a:solidFill>
                  <a:schemeClr val="tx1"/>
                </a:solidFill>
                <a:latin typeface="微软雅黑" panose="020B0503020204020204" pitchFamily="34" charset="-122"/>
                <a:ea typeface="微软雅黑" panose="020B0503020204020204" pitchFamily="34" charset="-122"/>
              </a:rPr>
              <a:t>，登录成功后的跳转路径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校验字段：默认为 </a:t>
            </a:r>
            <a:r>
              <a:rPr lang="en-US" altLang="zh-CN" dirty="0" smtClean="0">
                <a:solidFill>
                  <a:schemeClr val="tx1"/>
                </a:solidFill>
                <a:latin typeface="微软雅黑" panose="020B0503020204020204" pitchFamily="34" charset="-122"/>
                <a:ea typeface="微软雅黑" panose="020B0503020204020204" pitchFamily="34" charset="-122"/>
              </a:rPr>
              <a:t>email </a:t>
            </a:r>
            <a:r>
              <a:rPr lang="zh-CN" altLang="en-US" dirty="0" smtClean="0">
                <a:solidFill>
                  <a:schemeClr val="tx1"/>
                </a:solidFill>
                <a:latin typeface="微软雅黑" panose="020B0503020204020204" pitchFamily="34" charset="-122"/>
                <a:ea typeface="微软雅黑" panose="020B0503020204020204" pitchFamily="34" charset="-122"/>
              </a:rPr>
              <a:t>和 密码（必填），可以添加 </a:t>
            </a:r>
            <a:r>
              <a:rPr lang="en-US" altLang="zh-CN" dirty="0" smtClean="0">
                <a:solidFill>
                  <a:schemeClr val="tx1"/>
                </a:solidFill>
                <a:latin typeface="微软雅黑" panose="020B0503020204020204" pitchFamily="34" charset="-122"/>
                <a:ea typeface="微软雅黑" panose="020B0503020204020204" pitchFamily="34" charset="-122"/>
              </a:rPr>
              <a:t>username( )</a:t>
            </a:r>
            <a:r>
              <a:rPr lang="zh-CN" altLang="en-US" dirty="0" smtClean="0">
                <a:solidFill>
                  <a:schemeClr val="tx1"/>
                </a:solidFill>
                <a:latin typeface="微软雅黑" panose="020B0503020204020204" pitchFamily="34" charset="-122"/>
                <a:ea typeface="微软雅黑" panose="020B0503020204020204" pitchFamily="34" charset="-122"/>
              </a:rPr>
              <a:t>方法，修改 </a:t>
            </a:r>
            <a:r>
              <a:rPr lang="en-US" altLang="zh-CN" dirty="0" smtClean="0">
                <a:solidFill>
                  <a:schemeClr val="tx1"/>
                </a:solidFill>
                <a:latin typeface="微软雅黑" panose="020B0503020204020204" pitchFamily="34" charset="-122"/>
                <a:ea typeface="微软雅黑" panose="020B0503020204020204" pitchFamily="34" charset="-122"/>
              </a:rPr>
              <a:t>email</a:t>
            </a:r>
            <a:r>
              <a:rPr lang="zh-CN" altLang="en-US" dirty="0" smtClean="0">
                <a:solidFill>
                  <a:schemeClr val="tx1"/>
                </a:solidFill>
                <a:latin typeface="微软雅黑" panose="020B0503020204020204" pitchFamily="34" charset="-122"/>
                <a:ea typeface="微软雅黑" panose="020B0503020204020204" pitchFamily="34" charset="-122"/>
              </a:rPr>
              <a:t>字段为数据表中其它字段</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用户注销方法：</a:t>
            </a:r>
            <a:r>
              <a:rPr lang="en-US" altLang="zh-CN" dirty="0" smtClean="0">
                <a:solidFill>
                  <a:schemeClr val="tx1"/>
                </a:solidFill>
                <a:latin typeface="微软雅黑" panose="020B0503020204020204" pitchFamily="34" charset="-122"/>
                <a:ea typeface="微软雅黑" panose="020B0503020204020204" pitchFamily="34" charset="-122"/>
              </a:rPr>
              <a:t>logout( )</a:t>
            </a: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Illuminate\Routing\Router::</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视图：</a:t>
            </a:r>
            <a:r>
              <a:rPr lang="en-US" altLang="zh-CN" dirty="0" smtClean="0">
                <a:solidFill>
                  <a:schemeClr val="tx1"/>
                </a:solidFill>
                <a:latin typeface="微软雅黑" panose="020B0503020204020204" pitchFamily="34" charset="-122"/>
                <a:ea typeface="微软雅黑" panose="020B0503020204020204" pitchFamily="34" charset="-122"/>
              </a:rPr>
              <a:t>views/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login.blade.php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079215" y="1703574"/>
            <a:ext cx="3425030" cy="1334094"/>
          </a:xfrm>
          <a:prstGeom prst="rect">
            <a:avLst/>
          </a:prstGeom>
        </p:spPr>
      </p:pic>
      <p:pic>
        <p:nvPicPr>
          <p:cNvPr id="7" name="图片 6"/>
          <p:cNvPicPr>
            <a:picLocks noChangeAspect="1"/>
          </p:cNvPicPr>
          <p:nvPr/>
        </p:nvPicPr>
        <p:blipFill>
          <a:blip r:embed="rId4"/>
          <a:stretch>
            <a:fillRect/>
          </a:stretch>
        </p:blipFill>
        <p:spPr>
          <a:xfrm>
            <a:off x="1464901" y="4816243"/>
            <a:ext cx="8221539" cy="1220909"/>
          </a:xfrm>
          <a:prstGeom prst="rect">
            <a:avLst/>
          </a:prstGeom>
        </p:spPr>
      </p:pic>
    </p:spTree>
    <p:extLst>
      <p:ext uri="{BB962C8B-B14F-4D97-AF65-F5344CB8AC3E}">
        <p14:creationId xmlns:p14="http://schemas.microsoft.com/office/powerpoint/2010/main" val="351013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忘记和重置密码</a:t>
            </a:r>
            <a:endParaRPr lang="zh-CN" altLang="en-US" dirty="0"/>
          </a:p>
        </p:txBody>
      </p:sp>
      <p:sp>
        <p:nvSpPr>
          <p:cNvPr id="5" name="矩形 3"/>
          <p:cNvSpPr>
            <a:spLocks noChangeArrowheads="1"/>
          </p:cNvSpPr>
          <p:nvPr/>
        </p:nvSpPr>
        <p:spPr bwMode="auto">
          <a:xfrm>
            <a:off x="328684" y="1578866"/>
            <a:ext cx="1134153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a:t>
            </a:r>
            <a:r>
              <a:rPr lang="en-US" altLang="zh-CN" dirty="0" err="1" smtClean="0">
                <a:solidFill>
                  <a:schemeClr val="tx1"/>
                </a:solidFill>
                <a:latin typeface="微软雅黑" panose="020B0503020204020204" pitchFamily="34" charset="-122"/>
                <a:ea typeface="微软雅黑" panose="020B0503020204020204" pitchFamily="34" charset="-122"/>
              </a:rPr>
              <a:t>ForgotPasswordController</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ResetPasswordController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跳转地址：</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redirectTo</a:t>
            </a:r>
            <a:r>
              <a:rPr lang="zh-CN" altLang="en-US" dirty="0" smtClean="0">
                <a:solidFill>
                  <a:schemeClr val="tx1"/>
                </a:solidFill>
                <a:latin typeface="微软雅黑" panose="020B0503020204020204" pitchFamily="34" charset="-122"/>
                <a:ea typeface="微软雅黑" panose="020B0503020204020204" pitchFamily="34" charset="-122"/>
              </a:rPr>
              <a:t>，重置密码成功后的跳转路径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注意：提前配置好电子邮件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a:t>
            </a:r>
            <a:r>
              <a:rPr lang="en-US" altLang="zh-CN" dirty="0" smtClean="0">
                <a:solidFill>
                  <a:schemeClr val="tx1"/>
                </a:solidFill>
                <a:latin typeface="微软雅黑" panose="020B0503020204020204" pitchFamily="34" charset="-122"/>
                <a:ea typeface="微软雅黑" panose="020B0503020204020204" pitchFamily="34" charset="-122"/>
              </a:rPr>
              <a:t> Illuminate\Routing\Router::</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视图：</a:t>
            </a:r>
            <a:r>
              <a:rPr lang="en-US" altLang="zh-CN" dirty="0" smtClean="0">
                <a:solidFill>
                  <a:schemeClr val="tx1"/>
                </a:solidFill>
                <a:latin typeface="微软雅黑" panose="020B0503020204020204" pitchFamily="34" charset="-122"/>
                <a:ea typeface="微软雅黑" panose="020B0503020204020204" pitchFamily="34" charset="-122"/>
              </a:rPr>
              <a:t>views/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/passwords/*.</a:t>
            </a:r>
            <a:r>
              <a:rPr lang="en-US" altLang="zh-CN" dirty="0" err="1" smtClean="0">
                <a:solidFill>
                  <a:schemeClr val="tx1"/>
                </a:solidFill>
                <a:latin typeface="微软雅黑" panose="020B0503020204020204" pitchFamily="34" charset="-122"/>
                <a:ea typeface="微软雅黑" panose="020B0503020204020204" pitchFamily="34" charset="-122"/>
              </a:rPr>
              <a:t>blade.php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15615" y="3645290"/>
            <a:ext cx="9167675" cy="1416323"/>
          </a:xfrm>
          <a:prstGeom prst="rect">
            <a:avLst/>
          </a:prstGeom>
        </p:spPr>
      </p:pic>
    </p:spTree>
    <p:extLst>
      <p:ext uri="{BB962C8B-B14F-4D97-AF65-F5344CB8AC3E}">
        <p14:creationId xmlns:p14="http://schemas.microsoft.com/office/powerpoint/2010/main" val="411046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用户认证后的处理</a:t>
            </a:r>
            <a:endParaRPr lang="zh-CN" altLang="en-US" dirty="0"/>
          </a:p>
        </p:txBody>
      </p:sp>
      <p:sp>
        <p:nvSpPr>
          <p:cNvPr id="5" name="矩形 3"/>
          <p:cNvSpPr>
            <a:spLocks noChangeArrowheads="1"/>
          </p:cNvSpPr>
          <p:nvPr/>
        </p:nvSpPr>
        <p:spPr bwMode="auto">
          <a:xfrm>
            <a:off x="720793" y="1521728"/>
            <a:ext cx="113415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获取认证用户：</a:t>
            </a:r>
            <a:r>
              <a:rPr lang="en-US" altLang="zh-CN" dirty="0">
                <a:solidFill>
                  <a:schemeClr val="tx1"/>
                </a:solidFill>
                <a:latin typeface="微软雅黑" panose="020B0503020204020204" pitchFamily="34" charset="-122"/>
                <a:ea typeface="微软雅黑" panose="020B0503020204020204" pitchFamily="34" charset="-122"/>
              </a:rPr>
              <a:t>$user = </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::user</a:t>
            </a:r>
            <a:r>
              <a:rPr lang="en-US" altLang="zh-CN" dirty="0" smtClean="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返回为 </a:t>
            </a:r>
            <a:r>
              <a:rPr lang="en-US" altLang="zh-CN" dirty="0" smtClean="0">
                <a:solidFill>
                  <a:schemeClr val="tx1"/>
                </a:solidFill>
                <a:latin typeface="微软雅黑" panose="020B0503020204020204" pitchFamily="34" charset="-122"/>
                <a:ea typeface="微软雅黑" panose="020B0503020204020204" pitchFamily="34" charset="-122"/>
              </a:rPr>
              <a:t>App\User </a:t>
            </a:r>
            <a:r>
              <a:rPr lang="zh-CN" altLang="en-US" dirty="0" smtClean="0">
                <a:solidFill>
                  <a:schemeClr val="tx1"/>
                </a:solidFill>
                <a:latin typeface="微软雅黑" panose="020B0503020204020204" pitchFamily="34" charset="-122"/>
                <a:ea typeface="微软雅黑" panose="020B0503020204020204" pitchFamily="34" charset="-122"/>
              </a:rPr>
              <a:t>模型类对象，可以使用任何</a:t>
            </a:r>
            <a:r>
              <a:rPr lang="en-US" altLang="zh-CN" dirty="0" smtClean="0">
                <a:solidFill>
                  <a:schemeClr val="tx1"/>
                </a:solidFill>
                <a:latin typeface="微软雅黑" panose="020B0503020204020204" pitchFamily="34" charset="-122"/>
                <a:ea typeface="微软雅黑" panose="020B0503020204020204" pitchFamily="34" charset="-122"/>
              </a:rPr>
              <a:t>Eloquent ORM</a:t>
            </a:r>
            <a:r>
              <a:rPr lang="zh-CN" altLang="en-US" dirty="0" smtClean="0">
                <a:solidFill>
                  <a:schemeClr val="tx1"/>
                </a:solidFill>
                <a:latin typeface="微软雅黑" panose="020B0503020204020204" pitchFamily="34" charset="-122"/>
                <a:ea typeface="微软雅黑" panose="020B0503020204020204" pitchFamily="34" charset="-122"/>
              </a:rPr>
              <a:t>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可以为 </a:t>
            </a:r>
            <a:r>
              <a:rPr lang="en-US" altLang="zh-CN" dirty="0" smtClean="0">
                <a:solidFill>
                  <a:schemeClr val="tx1"/>
                </a:solidFill>
                <a:latin typeface="微软雅黑" panose="020B0503020204020204" pitchFamily="34" charset="-122"/>
                <a:ea typeface="微软雅黑" panose="020B0503020204020204" pitchFamily="34" charset="-122"/>
              </a:rPr>
              <a:t>App\User </a:t>
            </a:r>
            <a:r>
              <a:rPr lang="zh-CN" altLang="en-US" dirty="0" smtClean="0">
                <a:solidFill>
                  <a:schemeClr val="tx1"/>
                </a:solidFill>
                <a:latin typeface="微软雅黑" panose="020B0503020204020204" pitchFamily="34" charset="-122"/>
                <a:ea typeface="微软雅黑" panose="020B0503020204020204" pitchFamily="34" charset="-122"/>
              </a:rPr>
              <a:t>模型类添加 一对一 关联关系，从而方便获取用户的详细信息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判断当前用户是否通过</a:t>
            </a:r>
            <a:r>
              <a:rPr lang="zh-CN" altLang="en-US" dirty="0" smtClean="0">
                <a:solidFill>
                  <a:schemeClr val="tx1"/>
                </a:solidFill>
                <a:latin typeface="微软雅黑" panose="020B0503020204020204" pitchFamily="34" charset="-122"/>
                <a:ea typeface="微软雅黑" panose="020B0503020204020204" pitchFamily="34" charset="-122"/>
              </a:rPr>
              <a:t>认证：</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::check</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路由中间件：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在路由定义中，指明使用的中间件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在控制器类定义中，指明使用的中间件</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950616" y="4594227"/>
            <a:ext cx="3917267" cy="932683"/>
          </a:xfrm>
          <a:prstGeom prst="rect">
            <a:avLst/>
          </a:prstGeom>
        </p:spPr>
      </p:pic>
      <p:pic>
        <p:nvPicPr>
          <p:cNvPr id="7" name="图片 6"/>
          <p:cNvPicPr>
            <a:picLocks noChangeAspect="1"/>
          </p:cNvPicPr>
          <p:nvPr/>
        </p:nvPicPr>
        <p:blipFill>
          <a:blip r:embed="rId4"/>
          <a:stretch>
            <a:fillRect/>
          </a:stretch>
        </p:blipFill>
        <p:spPr>
          <a:xfrm>
            <a:off x="1104715" y="3169785"/>
            <a:ext cx="5286847" cy="1076751"/>
          </a:xfrm>
          <a:prstGeom prst="rect">
            <a:avLst/>
          </a:prstGeom>
        </p:spPr>
      </p:pic>
      <p:pic>
        <p:nvPicPr>
          <p:cNvPr id="8" name="图片 7"/>
          <p:cNvPicPr>
            <a:picLocks noChangeAspect="1"/>
          </p:cNvPicPr>
          <p:nvPr/>
        </p:nvPicPr>
        <p:blipFill>
          <a:blip r:embed="rId5"/>
          <a:stretch>
            <a:fillRect/>
          </a:stretch>
        </p:blipFill>
        <p:spPr>
          <a:xfrm>
            <a:off x="7070753" y="3169785"/>
            <a:ext cx="3797130" cy="937266"/>
          </a:xfrm>
          <a:prstGeom prst="rect">
            <a:avLst/>
          </a:prstGeom>
        </p:spPr>
      </p:pic>
    </p:spTree>
    <p:extLst>
      <p:ext uri="{BB962C8B-B14F-4D97-AF65-F5344CB8AC3E}">
        <p14:creationId xmlns:p14="http://schemas.microsoft.com/office/powerpoint/2010/main" val="2867861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手动认证用户</a:t>
            </a:r>
            <a:endParaRPr lang="zh-CN" altLang="en-US" dirty="0"/>
          </a:p>
        </p:txBody>
      </p:sp>
      <p:sp>
        <p:nvSpPr>
          <p:cNvPr id="5" name="矩形 3"/>
          <p:cNvSpPr>
            <a:spLocks noChangeArrowheads="1"/>
          </p:cNvSpPr>
          <p:nvPr/>
        </p:nvSpPr>
        <p:spPr bwMode="auto">
          <a:xfrm>
            <a:off x="720793" y="1521728"/>
            <a:ext cx="113415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认证用户登录：</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attempt( </a:t>
            </a:r>
            <a:r>
              <a:rPr lang="zh-CN" altLang="en-US" dirty="0" smtClean="0">
                <a:solidFill>
                  <a:schemeClr val="tx1"/>
                </a:solidFill>
                <a:latin typeface="微软雅黑" panose="020B0503020204020204" pitchFamily="34" charset="-122"/>
                <a:ea typeface="微软雅黑" panose="020B0503020204020204" pitchFamily="34" charset="-122"/>
              </a:rPr>
              <a:t>认证参数数组</a:t>
            </a:r>
            <a:r>
              <a:rPr lang="en-US" altLang="zh-CN" dirty="0" smtClean="0">
                <a:solidFill>
                  <a:schemeClr val="tx1"/>
                </a:solidFill>
                <a:latin typeface="微软雅黑" panose="020B0503020204020204" pitchFamily="34" charset="-122"/>
                <a:ea typeface="微软雅黑" panose="020B0503020204020204" pitchFamily="34" charset="-122"/>
              </a:rPr>
              <a:t>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认证参数数组，将对应数据表中的数据；若完全匹配，则认证成功，否则失败。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认证成功后，可以使用 </a:t>
            </a:r>
            <a:r>
              <a:rPr lang="en-US" altLang="zh-CN" dirty="0" err="1" smtClean="0">
                <a:solidFill>
                  <a:schemeClr val="tx1"/>
                </a:solidFill>
                <a:latin typeface="微软雅黑" panose="020B0503020204020204" pitchFamily="34" charset="-122"/>
                <a:ea typeface="微软雅黑" panose="020B0503020204020204" pitchFamily="34" charset="-122"/>
              </a:rPr>
              <a:t>ResponseFactory</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对象的 </a:t>
            </a:r>
            <a:r>
              <a:rPr lang="en-US" altLang="zh-CN" b="1" dirty="0" smtClean="0">
                <a:solidFill>
                  <a:srgbClr val="C00000"/>
                </a:solidFill>
                <a:latin typeface="微软雅黑" panose="020B0503020204020204" pitchFamily="34" charset="-122"/>
                <a:ea typeface="微软雅黑" panose="020B0503020204020204" pitchFamily="34" charset="-122"/>
              </a:rPr>
              <a:t>intended</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方法返回原始请求地址。</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记住用户：</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::attempt( </a:t>
            </a:r>
            <a:r>
              <a:rPr lang="zh-CN" altLang="en-US" dirty="0">
                <a:solidFill>
                  <a:schemeClr val="tx1"/>
                </a:solidFill>
                <a:latin typeface="微软雅黑" panose="020B0503020204020204" pitchFamily="34" charset="-122"/>
                <a:ea typeface="微软雅黑" panose="020B0503020204020204" pitchFamily="34" charset="-122"/>
              </a:rPr>
              <a:t>认证参数数组 </a:t>
            </a:r>
            <a:r>
              <a:rPr lang="en-US" altLang="zh-CN" dirty="0" smtClean="0">
                <a:solidFill>
                  <a:schemeClr val="tx1"/>
                </a:solidFill>
                <a:latin typeface="微软雅黑" panose="020B0503020204020204" pitchFamily="34" charset="-122"/>
                <a:ea typeface="微软雅黑" panose="020B0503020204020204" pitchFamily="34" charset="-122"/>
              </a:rPr>
              <a:t>,  true )</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用户注销：</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::logout</a:t>
            </a:r>
            <a:r>
              <a:rPr lang="en-US" altLang="zh-CN" dirty="0" smtClean="0">
                <a:solidFill>
                  <a:schemeClr val="tx1"/>
                </a:solidFill>
                <a:latin typeface="微软雅黑" panose="020B0503020204020204" pitchFamily="34" charset="-122"/>
                <a:ea typeface="微软雅黑" panose="020B0503020204020204" pitchFamily="34" charset="-122"/>
              </a:rPr>
              <a:t>(  );</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59950" y="2954021"/>
            <a:ext cx="8493124" cy="1315475"/>
          </a:xfrm>
          <a:prstGeom prst="rect">
            <a:avLst/>
          </a:prstGeom>
        </p:spPr>
      </p:pic>
      <p:pic>
        <p:nvPicPr>
          <p:cNvPr id="3" name="图片 2"/>
          <p:cNvPicPr>
            <a:picLocks noChangeAspect="1"/>
          </p:cNvPicPr>
          <p:nvPr/>
        </p:nvPicPr>
        <p:blipFill>
          <a:blip r:embed="rId4"/>
          <a:stretch>
            <a:fillRect/>
          </a:stretch>
        </p:blipFill>
        <p:spPr>
          <a:xfrm>
            <a:off x="1602895" y="4995023"/>
            <a:ext cx="9120196" cy="971824"/>
          </a:xfrm>
          <a:prstGeom prst="rect">
            <a:avLst/>
          </a:prstGeom>
        </p:spPr>
      </p:pic>
    </p:spTree>
    <p:extLst>
      <p:ext uri="{BB962C8B-B14F-4D97-AF65-F5344CB8AC3E}">
        <p14:creationId xmlns:p14="http://schemas.microsoft.com/office/powerpoint/2010/main" val="25442180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4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7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9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9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9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9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3660</TotalTime>
  <Words>1201</Words>
  <Application>Microsoft Office PowerPoint</Application>
  <PresentationFormat>宽屏</PresentationFormat>
  <Paragraphs>236</Paragraphs>
  <Slides>24</Slides>
  <Notes>18</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24</vt:i4>
      </vt:variant>
    </vt:vector>
  </HeadingPairs>
  <TitlesOfParts>
    <vt:vector size="41"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1619</cp:revision>
  <dcterms:created xsi:type="dcterms:W3CDTF">2014-07-07T13:10:41Z</dcterms:created>
  <dcterms:modified xsi:type="dcterms:W3CDTF">2018-03-19T12:08:06Z</dcterms:modified>
</cp:coreProperties>
</file>