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8"/>
  </p:notesMasterIdLst>
  <p:handoutMasterIdLst>
    <p:handoutMasterId r:id="rId29"/>
  </p:handoutMasterIdLst>
  <p:sldIdLst>
    <p:sldId id="321" r:id="rId6"/>
    <p:sldId id="328" r:id="rId7"/>
    <p:sldId id="405" r:id="rId8"/>
    <p:sldId id="428" r:id="rId9"/>
    <p:sldId id="429" r:id="rId10"/>
    <p:sldId id="430" r:id="rId11"/>
    <p:sldId id="431" r:id="rId12"/>
    <p:sldId id="432" r:id="rId13"/>
    <p:sldId id="433" r:id="rId14"/>
    <p:sldId id="442" r:id="rId15"/>
    <p:sldId id="402" r:id="rId16"/>
    <p:sldId id="434" r:id="rId17"/>
    <p:sldId id="435" r:id="rId18"/>
    <p:sldId id="436" r:id="rId19"/>
    <p:sldId id="403" r:id="rId20"/>
    <p:sldId id="437" r:id="rId21"/>
    <p:sldId id="438" r:id="rId22"/>
    <p:sldId id="439" r:id="rId23"/>
    <p:sldId id="440" r:id="rId24"/>
    <p:sldId id="441" r:id="rId25"/>
    <p:sldId id="443" r:id="rId26"/>
    <p:sldId id="311"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2" d="100"/>
          <a:sy n="72" d="100"/>
        </p:scale>
        <p:origin x="456" y="60"/>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2017/03/07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2017/03/07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4</a:t>
            </a:fld>
            <a:endParaRPr lang="zh-CN" altLang="en-US"/>
          </a:p>
        </p:txBody>
      </p:sp>
    </p:spTree>
    <p:extLst>
      <p:ext uri="{BB962C8B-B14F-4D97-AF65-F5344CB8AC3E}">
        <p14:creationId xmlns:p14="http://schemas.microsoft.com/office/powerpoint/2010/main" val="16940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14</a:t>
            </a:fld>
            <a:endParaRPr lang="zh-CN" altLang="en-US"/>
          </a:p>
        </p:txBody>
      </p:sp>
    </p:spTree>
    <p:extLst>
      <p:ext uri="{BB962C8B-B14F-4D97-AF65-F5344CB8AC3E}">
        <p14:creationId xmlns:p14="http://schemas.microsoft.com/office/powerpoint/2010/main" val="1733914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16</a:t>
            </a:fld>
            <a:endParaRPr lang="zh-CN" altLang="en-US"/>
          </a:p>
        </p:txBody>
      </p:sp>
    </p:spTree>
    <p:extLst>
      <p:ext uri="{BB962C8B-B14F-4D97-AF65-F5344CB8AC3E}">
        <p14:creationId xmlns:p14="http://schemas.microsoft.com/office/powerpoint/2010/main" val="4174878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17</a:t>
            </a:fld>
            <a:endParaRPr lang="zh-CN" altLang="en-US"/>
          </a:p>
        </p:txBody>
      </p:sp>
    </p:spTree>
    <p:extLst>
      <p:ext uri="{BB962C8B-B14F-4D97-AF65-F5344CB8AC3E}">
        <p14:creationId xmlns:p14="http://schemas.microsoft.com/office/powerpoint/2010/main" val="2942565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18</a:t>
            </a:fld>
            <a:endParaRPr lang="zh-CN" altLang="en-US"/>
          </a:p>
        </p:txBody>
      </p:sp>
    </p:spTree>
    <p:extLst>
      <p:ext uri="{BB962C8B-B14F-4D97-AF65-F5344CB8AC3E}">
        <p14:creationId xmlns:p14="http://schemas.microsoft.com/office/powerpoint/2010/main" val="1375188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19</a:t>
            </a:fld>
            <a:endParaRPr lang="zh-CN" altLang="en-US"/>
          </a:p>
        </p:txBody>
      </p:sp>
    </p:spTree>
    <p:extLst>
      <p:ext uri="{BB962C8B-B14F-4D97-AF65-F5344CB8AC3E}">
        <p14:creationId xmlns:p14="http://schemas.microsoft.com/office/powerpoint/2010/main" val="191312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20</a:t>
            </a:fld>
            <a:endParaRPr lang="zh-CN" altLang="en-US"/>
          </a:p>
        </p:txBody>
      </p:sp>
    </p:spTree>
    <p:extLst>
      <p:ext uri="{BB962C8B-B14F-4D97-AF65-F5344CB8AC3E}">
        <p14:creationId xmlns:p14="http://schemas.microsoft.com/office/powerpoint/2010/main" val="40104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21</a:t>
            </a:fld>
            <a:endParaRPr lang="zh-CN" altLang="en-US"/>
          </a:p>
        </p:txBody>
      </p:sp>
    </p:spTree>
    <p:extLst>
      <p:ext uri="{BB962C8B-B14F-4D97-AF65-F5344CB8AC3E}">
        <p14:creationId xmlns:p14="http://schemas.microsoft.com/office/powerpoint/2010/main" val="2639206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22</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5</a:t>
            </a:fld>
            <a:endParaRPr lang="zh-CN" altLang="en-US"/>
          </a:p>
        </p:txBody>
      </p:sp>
    </p:spTree>
    <p:extLst>
      <p:ext uri="{BB962C8B-B14F-4D97-AF65-F5344CB8AC3E}">
        <p14:creationId xmlns:p14="http://schemas.microsoft.com/office/powerpoint/2010/main" val="179192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6</a:t>
            </a:fld>
            <a:endParaRPr lang="zh-CN" altLang="en-US"/>
          </a:p>
        </p:txBody>
      </p:sp>
    </p:spTree>
    <p:extLst>
      <p:ext uri="{BB962C8B-B14F-4D97-AF65-F5344CB8AC3E}">
        <p14:creationId xmlns:p14="http://schemas.microsoft.com/office/powerpoint/2010/main" val="78576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7</a:t>
            </a:fld>
            <a:endParaRPr lang="zh-CN" altLang="en-US"/>
          </a:p>
        </p:txBody>
      </p:sp>
    </p:spTree>
    <p:extLst>
      <p:ext uri="{BB962C8B-B14F-4D97-AF65-F5344CB8AC3E}">
        <p14:creationId xmlns:p14="http://schemas.microsoft.com/office/powerpoint/2010/main" val="219449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33163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256532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10</a:t>
            </a:fld>
            <a:endParaRPr lang="zh-CN" altLang="en-US"/>
          </a:p>
        </p:txBody>
      </p:sp>
    </p:spTree>
    <p:extLst>
      <p:ext uri="{BB962C8B-B14F-4D97-AF65-F5344CB8AC3E}">
        <p14:creationId xmlns:p14="http://schemas.microsoft.com/office/powerpoint/2010/main" val="310542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12</a:t>
            </a:fld>
            <a:endParaRPr lang="zh-CN" altLang="en-US"/>
          </a:p>
        </p:txBody>
      </p:sp>
    </p:spTree>
    <p:extLst>
      <p:ext uri="{BB962C8B-B14F-4D97-AF65-F5344CB8AC3E}">
        <p14:creationId xmlns:p14="http://schemas.microsoft.com/office/powerpoint/2010/main" val="2709694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13</a:t>
            </a:fld>
            <a:endParaRPr lang="zh-CN" altLang="en-US"/>
          </a:p>
        </p:txBody>
      </p:sp>
    </p:spTree>
    <p:extLst>
      <p:ext uri="{BB962C8B-B14F-4D97-AF65-F5344CB8AC3E}">
        <p14:creationId xmlns:p14="http://schemas.microsoft.com/office/powerpoint/2010/main" val="303644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2017/03/07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主标题</a:t>
            </a:r>
            <a:endParaRPr lang="zh-CN" altLang="en-US" dirty="0"/>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smtClean="0"/>
              <a:t>—— </a:t>
            </a:r>
            <a:r>
              <a:rPr lang="zh-CN" altLang="en-US" dirty="0" smtClean="0"/>
              <a:t>副标题</a:t>
            </a:r>
            <a:endParaRPr lang="zh-CN" altLang="en-US" dirty="0"/>
          </a:p>
        </p:txBody>
      </p:sp>
    </p:spTree>
    <p:extLst>
      <p:ext uri="{BB962C8B-B14F-4D97-AF65-F5344CB8AC3E}">
        <p14:creationId xmlns:p14="http://schemas.microsoft.com/office/powerpoint/2010/main" val="2922313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2017/03/07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2017/03/07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2017/03/07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2017/03/07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smtClean="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2017/03/07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内容</a:t>
            </a:r>
            <a:endParaRPr lang="zh-CN" altLang="en-US" dirty="0"/>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a:t>
            </a:r>
            <a:endParaRPr lang="zh-CN" altLang="en-US" dirty="0"/>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smtClean="0"/>
              <a:t>章名</a:t>
            </a:r>
            <a:endParaRPr lang="zh-CN" altLang="en-US" dirty="0"/>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2017/03/07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2017/03/07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smtClean="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2017/03/07</a:t>
            </a:fld>
            <a:endParaRPr lang="zh-CN" altLang="en-US"/>
          </a:p>
        </p:txBody>
      </p:sp>
      <p:pic>
        <p:nvPicPr>
          <p:cNvPr id="3" name="图片 2" descr="软院logo横版.pn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650" r:id="rId6"/>
    <p:sldLayoutId id="2147483655" r:id="rId7"/>
    <p:sldLayoutId id="2147483658" r:id="rId8"/>
    <p:sldLayoutId id="2147483659"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2017/03/07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2017/03/07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slide" Target="slide2.xml"/><Relationship Id="rId2" Type="http://schemas.openxmlformats.org/officeDocument/2006/relationships/tags" Target="../tags/tag33.xml"/><Relationship Id="rId16"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slide" Target="slide2.xml"/><Relationship Id="rId2" Type="http://schemas.openxmlformats.org/officeDocument/2006/relationships/tags" Target="../tags/tag48.xml"/><Relationship Id="rId16"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 Target="slide2.xml"/><Relationship Id="rId2" Type="http://schemas.openxmlformats.org/officeDocument/2006/relationships/tags" Target="../tags/tag3.xml"/><Relationship Id="rId16"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 Target="slide2.xml"/><Relationship Id="rId2" Type="http://schemas.openxmlformats.org/officeDocument/2006/relationships/tags" Target="../tags/tag18.xml"/><Relationship Id="rId16"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2634091" y="3504765"/>
            <a:ext cx="7455305" cy="989711"/>
          </a:xfrm>
        </p:spPr>
        <p:txBody>
          <a:bodyPr>
            <a:normAutofit fontScale="92500"/>
          </a:bodyPr>
          <a:lstStyle/>
          <a:p>
            <a:r>
              <a:rPr lang="zh-CN" altLang="en-US" dirty="0" smtClean="0"/>
              <a:t>第</a:t>
            </a:r>
            <a:r>
              <a:rPr lang="en-US" altLang="zh-CN" dirty="0"/>
              <a:t>5</a:t>
            </a:r>
            <a:r>
              <a:rPr lang="zh-CN" altLang="en-US" dirty="0" smtClean="0"/>
              <a:t>讲  数据库基本操作</a:t>
            </a:r>
            <a:endParaRPr lang="zh-CN" altLang="en-US" dirty="0"/>
          </a:p>
        </p:txBody>
      </p:sp>
      <p:sp>
        <p:nvSpPr>
          <p:cNvPr id="4" name="内容占位符 3"/>
          <p:cNvSpPr>
            <a:spLocks noGrp="1"/>
          </p:cNvSpPr>
          <p:nvPr>
            <p:ph sz="quarter" idx="15"/>
          </p:nvPr>
        </p:nvSpPr>
        <p:spPr/>
        <p:txBody>
          <a:bodyPr/>
          <a:lstStyle/>
          <a:p>
            <a:r>
              <a:rPr lang="en-US" altLang="zh-CN" dirty="0" smtClean="0"/>
              <a:t>——</a:t>
            </a:r>
            <a:r>
              <a:rPr lang="en-US" altLang="zh-CN" dirty="0" err="1" smtClean="0"/>
              <a:t>Laravel</a:t>
            </a:r>
            <a:r>
              <a:rPr lang="zh-CN" altLang="en-US" dirty="0" smtClean="0"/>
              <a:t>框架开发之</a:t>
            </a:r>
            <a:endParaRPr lang="zh-CN" altLang="en-US" dirty="0"/>
          </a:p>
        </p:txBody>
      </p:sp>
    </p:spTree>
    <p:extLst>
      <p:ext uri="{BB962C8B-B14F-4D97-AF65-F5344CB8AC3E}">
        <p14:creationId xmlns:p14="http://schemas.microsoft.com/office/powerpoint/2010/main" val="3867247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数据库填充</a:t>
            </a:r>
            <a:endParaRPr lang="zh-CN" altLang="en-US" dirty="0"/>
          </a:p>
        </p:txBody>
      </p:sp>
      <p:sp>
        <p:nvSpPr>
          <p:cNvPr id="107" name="矩形 3"/>
          <p:cNvSpPr>
            <a:spLocks noChangeArrowheads="1"/>
          </p:cNvSpPr>
          <p:nvPr/>
        </p:nvSpPr>
        <p:spPr bwMode="auto">
          <a:xfrm>
            <a:off x="917621" y="1639680"/>
            <a:ext cx="1041298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en-US" altLang="zh-CN" dirty="0" err="1" smtClean="0">
                <a:solidFill>
                  <a:schemeClr val="tx2"/>
                </a:solidFill>
                <a:latin typeface="微软雅黑" panose="020B0503020204020204" pitchFamily="34" charset="-122"/>
                <a:ea typeface="微软雅黑" panose="020B0503020204020204" pitchFamily="34" charset="-122"/>
              </a:rPr>
              <a:t>Laravel</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使用填充类和测试数据提供了一个简单方法来填充数据到数据库。所有的填充类都位于</a:t>
            </a:r>
            <a:r>
              <a:rPr lang="en-US" altLang="zh-CN" dirty="0">
                <a:solidFill>
                  <a:schemeClr val="tx2"/>
                </a:solidFill>
                <a:latin typeface="微软雅黑" panose="020B0503020204020204" pitchFamily="34" charset="-122"/>
                <a:ea typeface="微软雅黑" panose="020B0503020204020204" pitchFamily="34" charset="-122"/>
              </a:rPr>
              <a:t>database/seeds</a:t>
            </a:r>
            <a:r>
              <a:rPr lang="zh-CN" altLang="en-US" dirty="0">
                <a:solidFill>
                  <a:schemeClr val="tx2"/>
                </a:solidFill>
                <a:latin typeface="微软雅黑" panose="020B0503020204020204" pitchFamily="34" charset="-122"/>
                <a:ea typeface="微软雅黑" panose="020B0503020204020204" pitchFamily="34" charset="-122"/>
              </a:rPr>
              <a:t>目录。安装完 </a:t>
            </a:r>
            <a:r>
              <a:rPr lang="en-US" altLang="zh-CN" dirty="0" err="1">
                <a:solidFill>
                  <a:schemeClr val="tx2"/>
                </a:solidFill>
                <a:latin typeface="微软雅黑" panose="020B0503020204020204" pitchFamily="34" charset="-122"/>
                <a:ea typeface="微软雅黑" panose="020B0503020204020204" pitchFamily="34" charset="-122"/>
              </a:rPr>
              <a:t>Laravel</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后，会默认提供一个</a:t>
            </a:r>
            <a:r>
              <a:rPr lang="en-US" altLang="zh-CN" dirty="0" err="1">
                <a:solidFill>
                  <a:schemeClr val="tx2"/>
                </a:solidFill>
                <a:latin typeface="微软雅黑" panose="020B0503020204020204" pitchFamily="34" charset="-122"/>
                <a:ea typeface="微软雅黑" panose="020B0503020204020204" pitchFamily="34" charset="-122"/>
              </a:rPr>
              <a:t>DatabaseSeeder</a:t>
            </a:r>
            <a:r>
              <a:rPr lang="zh-CN" altLang="en-US" dirty="0">
                <a:solidFill>
                  <a:schemeClr val="tx2"/>
                </a:solidFill>
                <a:latin typeface="微软雅黑" panose="020B0503020204020204" pitchFamily="34" charset="-122"/>
                <a:ea typeface="微软雅黑" panose="020B0503020204020204" pitchFamily="34" charset="-122"/>
              </a:rPr>
              <a:t>类。从这个类中，你可以使用</a:t>
            </a:r>
            <a:r>
              <a:rPr lang="en-US" altLang="zh-CN" dirty="0">
                <a:solidFill>
                  <a:schemeClr val="tx2"/>
                </a:solidFill>
                <a:latin typeface="微软雅黑" panose="020B0503020204020204" pitchFamily="34" charset="-122"/>
                <a:ea typeface="微软雅黑" panose="020B0503020204020204" pitchFamily="34" charset="-122"/>
              </a:rPr>
              <a:t>call</a:t>
            </a:r>
            <a:r>
              <a:rPr lang="zh-CN" altLang="en-US" dirty="0">
                <a:solidFill>
                  <a:schemeClr val="tx2"/>
                </a:solidFill>
                <a:latin typeface="微软雅黑" panose="020B0503020204020204" pitchFamily="34" charset="-122"/>
                <a:ea typeface="微软雅黑" panose="020B0503020204020204" pitchFamily="34" charset="-122"/>
              </a:rPr>
              <a:t>方法来运行其他填充类，从而允许你控制填充顺序。</a:t>
            </a:r>
          </a:p>
          <a:p>
            <a:pPr marL="342900" indent="-342900" eaLnBrk="1" hangingPunct="1">
              <a:lnSpc>
                <a:spcPct val="150000"/>
              </a:lnSpc>
              <a:buFont typeface="Wingdings" panose="05000000000000000000" pitchFamily="2" charset="2"/>
              <a:buChar char="n"/>
            </a:pPr>
            <a:r>
              <a:rPr lang="zh-CN" altLang="en-US" dirty="0">
                <a:solidFill>
                  <a:schemeClr val="tx2"/>
                </a:solidFill>
                <a:latin typeface="微软雅黑" panose="020B0503020204020204" pitchFamily="34" charset="-122"/>
                <a:ea typeface="微软雅黑" panose="020B0503020204020204" pitchFamily="34" charset="-122"/>
              </a:rPr>
              <a:t>编写填充：要生成一个填充器，可以通过 </a:t>
            </a:r>
            <a:r>
              <a:rPr lang="en-US" altLang="zh-CN" dirty="0">
                <a:solidFill>
                  <a:schemeClr val="tx2"/>
                </a:solidFill>
                <a:latin typeface="微软雅黑" panose="020B0503020204020204" pitchFamily="34" charset="-122"/>
                <a:ea typeface="微软雅黑" panose="020B0503020204020204" pitchFamily="34" charset="-122"/>
              </a:rPr>
              <a:t>Artisan </a:t>
            </a:r>
            <a:r>
              <a:rPr lang="zh-CN" altLang="en-US" dirty="0">
                <a:solidFill>
                  <a:schemeClr val="tx2"/>
                </a:solidFill>
                <a:latin typeface="微软雅黑" panose="020B0503020204020204" pitchFamily="34" charset="-122"/>
                <a:ea typeface="微软雅黑" panose="020B0503020204020204" pitchFamily="34" charset="-122"/>
              </a:rPr>
              <a:t>命令</a:t>
            </a:r>
            <a:r>
              <a:rPr lang="en-US" altLang="zh-CN" b="1" dirty="0" err="1">
                <a:solidFill>
                  <a:srgbClr val="C00000"/>
                </a:solidFill>
                <a:latin typeface="微软雅黑" panose="020B0503020204020204" pitchFamily="34" charset="-122"/>
                <a:ea typeface="微软雅黑" panose="020B0503020204020204" pitchFamily="34" charset="-122"/>
              </a:rPr>
              <a:t>make:seeder</a:t>
            </a:r>
            <a:r>
              <a:rPr lang="zh-CN" altLang="en-US" dirty="0">
                <a:solidFill>
                  <a:schemeClr val="tx2"/>
                </a:solidFill>
                <a:latin typeface="微软雅黑" panose="020B0503020204020204" pitchFamily="34" charset="-122"/>
                <a:ea typeface="微软雅黑" panose="020B0503020204020204" pitchFamily="34" charset="-122"/>
              </a:rPr>
              <a:t>。所有框架生成的填充器都位于</a:t>
            </a:r>
            <a:r>
              <a:rPr lang="en-US" altLang="zh-CN" dirty="0">
                <a:solidFill>
                  <a:schemeClr val="tx2"/>
                </a:solidFill>
                <a:latin typeface="微软雅黑" panose="020B0503020204020204" pitchFamily="34" charset="-122"/>
                <a:ea typeface="微软雅黑" panose="020B0503020204020204" pitchFamily="34" charset="-122"/>
              </a:rPr>
              <a:t>database/seeders</a:t>
            </a:r>
            <a:r>
              <a:rPr lang="zh-CN" altLang="en-US" dirty="0" smtClean="0">
                <a:solidFill>
                  <a:schemeClr val="tx2"/>
                </a:solidFill>
                <a:latin typeface="微软雅黑" panose="020B0503020204020204" pitchFamily="34" charset="-122"/>
                <a:ea typeface="微软雅黑" panose="020B0503020204020204" pitchFamily="34" charset="-122"/>
              </a:rPr>
              <a:t>目录。</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一</a:t>
            </a:r>
            <a:r>
              <a:rPr lang="zh-CN" altLang="en-US" dirty="0">
                <a:solidFill>
                  <a:schemeClr val="tx2"/>
                </a:solidFill>
                <a:latin typeface="微软雅黑" panose="020B0503020204020204" pitchFamily="34" charset="-122"/>
                <a:ea typeface="微软雅黑" panose="020B0503020204020204" pitchFamily="34" charset="-122"/>
              </a:rPr>
              <a:t>个填充器类默认只包含一个方法：</a:t>
            </a:r>
            <a:r>
              <a:rPr lang="en-US" altLang="zh-CN" dirty="0">
                <a:solidFill>
                  <a:schemeClr val="tx2"/>
                </a:solidFill>
                <a:latin typeface="微软雅黑" panose="020B0503020204020204" pitchFamily="34" charset="-122"/>
                <a:ea typeface="微软雅黑" panose="020B0503020204020204" pitchFamily="34" charset="-122"/>
              </a:rPr>
              <a:t>run</a:t>
            </a:r>
            <a:r>
              <a:rPr lang="zh-CN" altLang="en-US" dirty="0">
                <a:solidFill>
                  <a:schemeClr val="tx2"/>
                </a:solidFill>
                <a:latin typeface="微软雅黑" panose="020B0503020204020204" pitchFamily="34" charset="-122"/>
                <a:ea typeface="微软雅黑" panose="020B0503020204020204" pitchFamily="34" charset="-122"/>
              </a:rPr>
              <a:t>。当</a:t>
            </a:r>
            <a:r>
              <a:rPr lang="en-US" altLang="zh-CN" dirty="0">
                <a:solidFill>
                  <a:schemeClr val="tx2"/>
                </a:solidFill>
                <a:latin typeface="微软雅黑" panose="020B0503020204020204" pitchFamily="34" charset="-122"/>
                <a:ea typeface="微软雅黑" panose="020B0503020204020204" pitchFamily="34" charset="-122"/>
              </a:rPr>
              <a:t>Artisan</a:t>
            </a:r>
            <a:r>
              <a:rPr lang="zh-CN" altLang="en-US" dirty="0">
                <a:solidFill>
                  <a:schemeClr val="tx2"/>
                </a:solidFill>
                <a:latin typeface="微软雅黑" panose="020B0503020204020204" pitchFamily="34" charset="-122"/>
                <a:ea typeface="微软雅黑" panose="020B0503020204020204" pitchFamily="34" charset="-122"/>
              </a:rPr>
              <a:t>命令</a:t>
            </a:r>
            <a:r>
              <a:rPr lang="en-US" altLang="zh-CN" b="1" dirty="0" err="1">
                <a:solidFill>
                  <a:srgbClr val="C00000"/>
                </a:solidFill>
                <a:latin typeface="微软雅黑" panose="020B0503020204020204" pitchFamily="34" charset="-122"/>
                <a:ea typeface="微软雅黑" panose="020B0503020204020204" pitchFamily="34" charset="-122"/>
              </a:rPr>
              <a:t>db:seed</a:t>
            </a:r>
            <a:r>
              <a:rPr lang="zh-CN" altLang="en-US" dirty="0">
                <a:solidFill>
                  <a:schemeClr val="tx2"/>
                </a:solidFill>
                <a:latin typeface="微软雅黑" panose="020B0503020204020204" pitchFamily="34" charset="-122"/>
                <a:ea typeface="微软雅黑" panose="020B0503020204020204" pitchFamily="34" charset="-122"/>
              </a:rPr>
              <a:t>运行时该方法被调用</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在</a:t>
            </a:r>
            <a:r>
              <a:rPr lang="en-US" altLang="zh-CN" dirty="0">
                <a:solidFill>
                  <a:schemeClr val="tx2"/>
                </a:solidFill>
                <a:latin typeface="微软雅黑" panose="020B0503020204020204" pitchFamily="34" charset="-122"/>
                <a:ea typeface="微软雅黑" panose="020B0503020204020204" pitchFamily="34" charset="-122"/>
              </a:rPr>
              <a:t>run</a:t>
            </a:r>
            <a:r>
              <a:rPr lang="zh-CN" altLang="en-US" dirty="0">
                <a:solidFill>
                  <a:schemeClr val="tx2"/>
                </a:solidFill>
                <a:latin typeface="微软雅黑" panose="020B0503020204020204" pitchFamily="34" charset="-122"/>
                <a:ea typeface="微软雅黑" panose="020B0503020204020204" pitchFamily="34" charset="-122"/>
              </a:rPr>
              <a:t>方法中，可以插入任何你想插入数据库的数据，你可以使用查询构建器手动插入数据，也可以使用 </a:t>
            </a:r>
            <a:r>
              <a:rPr lang="en-US" altLang="zh-CN" dirty="0">
                <a:solidFill>
                  <a:schemeClr val="tx2"/>
                </a:solidFill>
                <a:latin typeface="微软雅黑" panose="020B0503020204020204" pitchFamily="34" charset="-122"/>
                <a:ea typeface="微软雅黑" panose="020B0503020204020204" pitchFamily="34" charset="-122"/>
              </a:rPr>
              <a:t>Eloquent </a:t>
            </a:r>
            <a:r>
              <a:rPr lang="zh-CN" altLang="en-US" dirty="0">
                <a:solidFill>
                  <a:schemeClr val="tx2"/>
                </a:solidFill>
                <a:latin typeface="微软雅黑" panose="020B0503020204020204" pitchFamily="34" charset="-122"/>
                <a:ea typeface="微软雅黑" panose="020B0503020204020204" pitchFamily="34" charset="-122"/>
              </a:rPr>
              <a:t>模型工厂</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运行填充：</a:t>
            </a:r>
            <a:r>
              <a:rPr lang="en-US" altLang="zh-CN" dirty="0" err="1">
                <a:solidFill>
                  <a:schemeClr val="tx2"/>
                </a:solidFill>
                <a:latin typeface="微软雅黑" panose="020B0503020204020204" pitchFamily="34" charset="-122"/>
                <a:ea typeface="微软雅黑" panose="020B0503020204020204" pitchFamily="34" charset="-122"/>
              </a:rPr>
              <a:t>db:seed</a:t>
            </a:r>
            <a:r>
              <a:rPr lang="zh-CN" altLang="en-US" dirty="0">
                <a:solidFill>
                  <a:schemeClr val="tx2"/>
                </a:solidFill>
                <a:latin typeface="微软雅黑" panose="020B0503020204020204" pitchFamily="34" charset="-122"/>
                <a:ea typeface="微软雅黑" panose="020B0503020204020204" pitchFamily="34" charset="-122"/>
              </a:rPr>
              <a:t>命令运行可以用来运行其它填充器类的</a:t>
            </a:r>
            <a:r>
              <a:rPr lang="en-US" altLang="zh-CN" dirty="0" err="1">
                <a:solidFill>
                  <a:schemeClr val="tx2"/>
                </a:solidFill>
                <a:latin typeface="微软雅黑" panose="020B0503020204020204" pitchFamily="34" charset="-122"/>
                <a:ea typeface="微软雅黑" panose="020B0503020204020204" pitchFamily="34" charset="-122"/>
              </a:rPr>
              <a:t>DatabaseSeeder</a:t>
            </a:r>
            <a:r>
              <a:rPr lang="zh-CN" altLang="en-US" dirty="0">
                <a:solidFill>
                  <a:schemeClr val="tx2"/>
                </a:solidFill>
                <a:latin typeface="微软雅黑" panose="020B0503020204020204" pitchFamily="34" charset="-122"/>
                <a:ea typeface="微软雅黑" panose="020B0503020204020204" pitchFamily="34" charset="-122"/>
              </a:rPr>
              <a:t>类，但是，你也可以使用</a:t>
            </a:r>
            <a:r>
              <a:rPr lang="en-US" altLang="zh-CN" dirty="0">
                <a:solidFill>
                  <a:schemeClr val="tx2"/>
                </a:solidFill>
                <a:latin typeface="微软雅黑" panose="020B0503020204020204" pitchFamily="34" charset="-122"/>
                <a:ea typeface="微软雅黑" panose="020B0503020204020204" pitchFamily="34" charset="-122"/>
              </a:rPr>
              <a:t>--class </a:t>
            </a:r>
            <a:r>
              <a:rPr lang="zh-CN" altLang="en-US" dirty="0">
                <a:solidFill>
                  <a:schemeClr val="tx2"/>
                </a:solidFill>
                <a:latin typeface="微软雅黑" panose="020B0503020204020204" pitchFamily="34" charset="-122"/>
                <a:ea typeface="微软雅黑" panose="020B0503020204020204" pitchFamily="34" charset="-122"/>
              </a:rPr>
              <a:t>选项来指定你想要运行的独立的填充器</a:t>
            </a:r>
            <a:r>
              <a:rPr lang="zh-CN" altLang="en-US" dirty="0" smtClean="0">
                <a:solidFill>
                  <a:schemeClr val="tx2"/>
                </a:solidFill>
                <a:latin typeface="微软雅黑" panose="020B0503020204020204" pitchFamily="34" charset="-122"/>
                <a:ea typeface="微软雅黑" panose="020B0503020204020204" pitchFamily="34" charset="-122"/>
              </a:rPr>
              <a:t>类。</a:t>
            </a:r>
            <a:endParaRPr lang="en-US" altLang="zh-CN" sz="18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38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a:solidFill>
                  <a:srgbClr val="000000"/>
                </a:solidFill>
                <a:latin typeface="华文细黑" panose="02010600040101010101" pitchFamily="2" charset="-122"/>
                <a:ea typeface="华文细黑" panose="02010600040101010101" pitchFamily="2" charset="-122"/>
              </a:rPr>
              <a:t>数据库迁移和填充</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b="1" dirty="0" smtClean="0">
                <a:solidFill>
                  <a:srgbClr val="C00000"/>
                </a:solidFill>
              </a:rPr>
              <a:t>原生</a:t>
            </a:r>
            <a:r>
              <a:rPr lang="en-US" altLang="zh-CN" sz="2000" b="1" dirty="0" smtClean="0">
                <a:solidFill>
                  <a:srgbClr val="C00000"/>
                </a:solidFill>
              </a:rPr>
              <a:t>SQL</a:t>
            </a:r>
            <a:r>
              <a:rPr lang="zh-CN" altLang="en-US" sz="2000" b="1" dirty="0" smtClean="0">
                <a:solidFill>
                  <a:srgbClr val="C00000"/>
                </a:solidFill>
              </a:rPr>
              <a:t>查询</a:t>
            </a:r>
            <a:endParaRPr lang="zh-CN" altLang="en-US" sz="2000" b="1" dirty="0">
              <a:solidFill>
                <a:srgbClr val="C00000"/>
              </a:solidFill>
            </a:endParaRPr>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smtClean="0"/>
              <a:t>查询构造器</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11346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配置数据库连接</a:t>
            </a:r>
            <a:endParaRPr lang="zh-CN" altLang="en-US" dirty="0"/>
          </a:p>
        </p:txBody>
      </p:sp>
      <p:sp>
        <p:nvSpPr>
          <p:cNvPr id="5" name="矩形 3"/>
          <p:cNvSpPr>
            <a:spLocks noChangeArrowheads="1"/>
          </p:cNvSpPr>
          <p:nvPr/>
        </p:nvSpPr>
        <p:spPr bwMode="auto">
          <a:xfrm>
            <a:off x="917621" y="1639680"/>
            <a:ext cx="1041298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smtClean="0">
                <a:solidFill>
                  <a:schemeClr val="tx2"/>
                </a:solidFill>
                <a:latin typeface="微软雅黑" panose="020B0503020204020204" pitchFamily="34" charset="-122"/>
                <a:ea typeface="微软雅黑" panose="020B0503020204020204" pitchFamily="34" charset="-122"/>
              </a:rPr>
              <a:t>在</a:t>
            </a:r>
            <a:r>
              <a:rPr lang="en-US" altLang="zh-CN" dirty="0" err="1" smtClean="0">
                <a:solidFill>
                  <a:schemeClr val="tx2"/>
                </a:solidFill>
                <a:latin typeface="微软雅黑" panose="020B0503020204020204" pitchFamily="34" charset="-122"/>
                <a:ea typeface="微软雅黑" panose="020B0503020204020204" pitchFamily="34" charset="-122"/>
              </a:rPr>
              <a:t>Laravel</a:t>
            </a:r>
            <a:r>
              <a:rPr lang="zh-CN" altLang="en-US" dirty="0" smtClean="0">
                <a:solidFill>
                  <a:schemeClr val="tx2"/>
                </a:solidFill>
                <a:latin typeface="微软雅黑" panose="020B0503020204020204" pitchFamily="34" charset="-122"/>
                <a:ea typeface="微软雅黑" panose="020B0503020204020204" pitchFamily="34" charset="-122"/>
              </a:rPr>
              <a:t>中建立数据库连接非常简单，只需要修改配置文件，设置数据库连接配置项即可。但是需要注意的是，在</a:t>
            </a:r>
            <a:r>
              <a:rPr lang="en-US" altLang="zh-CN" dirty="0" err="1" smtClean="0">
                <a:solidFill>
                  <a:schemeClr val="tx2"/>
                </a:solidFill>
                <a:latin typeface="微软雅黑" panose="020B0503020204020204" pitchFamily="34" charset="-122"/>
                <a:ea typeface="微软雅黑" panose="020B0503020204020204" pitchFamily="34" charset="-122"/>
              </a:rPr>
              <a:t>Laravel</a:t>
            </a:r>
            <a:r>
              <a:rPr lang="zh-CN" altLang="en-US" dirty="0" smtClean="0">
                <a:solidFill>
                  <a:schemeClr val="tx2"/>
                </a:solidFill>
                <a:latin typeface="微软雅黑" panose="020B0503020204020204" pitchFamily="34" charset="-122"/>
                <a:ea typeface="微软雅黑" panose="020B0503020204020204" pitchFamily="34" charset="-122"/>
              </a:rPr>
              <a:t>中关于数据库配置信息有两个位置：一是在 </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rgbClr val="C00000"/>
                </a:solidFill>
                <a:latin typeface="微软雅黑" panose="020B0503020204020204" pitchFamily="34" charset="-122"/>
                <a:ea typeface="微软雅黑" panose="020B0503020204020204" pitchFamily="34" charset="-122"/>
              </a:rPr>
              <a:t>config</a:t>
            </a:r>
            <a:r>
              <a:rPr lang="en-US" altLang="zh-CN" dirty="0" smtClean="0">
                <a:solidFill>
                  <a:srgbClr val="C00000"/>
                </a:solidFill>
                <a:latin typeface="微软雅黑" panose="020B0503020204020204" pitchFamily="34" charset="-122"/>
                <a:ea typeface="微软雅黑" panose="020B0503020204020204" pitchFamily="34" charset="-122"/>
              </a:rPr>
              <a:t>/</a:t>
            </a:r>
            <a:r>
              <a:rPr lang="en-US" altLang="zh-CN" dirty="0" err="1" smtClean="0">
                <a:solidFill>
                  <a:srgbClr val="C00000"/>
                </a:solidFill>
                <a:latin typeface="微软雅黑" panose="020B0503020204020204" pitchFamily="34" charset="-122"/>
                <a:ea typeface="微软雅黑" panose="020B0503020204020204" pitchFamily="34" charset="-122"/>
              </a:rPr>
              <a:t>database.php</a:t>
            </a:r>
            <a:r>
              <a:rPr lang="zh-CN" altLang="en-US" dirty="0" smtClean="0">
                <a:solidFill>
                  <a:schemeClr val="tx2"/>
                </a:solidFill>
                <a:latin typeface="微软雅黑" panose="020B0503020204020204" pitchFamily="34" charset="-122"/>
                <a:ea typeface="微软雅黑" panose="020B0503020204020204" pitchFamily="34" charset="-122"/>
              </a:rPr>
              <a:t>中，另一个在 </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smtClean="0">
                <a:solidFill>
                  <a:srgbClr val="C00000"/>
                </a:solidFill>
                <a:latin typeface="微软雅黑" panose="020B0503020204020204" pitchFamily="34" charset="-122"/>
                <a:ea typeface="微软雅黑" panose="020B0503020204020204" pitchFamily="34" charset="-122"/>
              </a:rPr>
              <a:t>.</a:t>
            </a:r>
            <a:r>
              <a:rPr lang="en-US" altLang="zh-CN" dirty="0" err="1" smtClean="0">
                <a:solidFill>
                  <a:srgbClr val="C00000"/>
                </a:solidFill>
                <a:latin typeface="微软雅黑" panose="020B0503020204020204" pitchFamily="34" charset="-122"/>
                <a:ea typeface="微软雅黑" panose="020B0503020204020204" pitchFamily="34" charset="-122"/>
              </a:rPr>
              <a:t>env</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文件中。</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b="1" dirty="0" smtClean="0">
                <a:solidFill>
                  <a:schemeClr val="tx2"/>
                </a:solidFill>
                <a:latin typeface="微软雅黑" panose="020B0503020204020204" pitchFamily="34" charset="-122"/>
                <a:ea typeface="微软雅黑" panose="020B0503020204020204" pitchFamily="34" charset="-122"/>
              </a:rPr>
              <a:t>/</a:t>
            </a:r>
            <a:r>
              <a:rPr lang="en-US" altLang="zh-CN" b="1" dirty="0" err="1" smtClean="0">
                <a:solidFill>
                  <a:schemeClr val="tx2"/>
                </a:solidFill>
                <a:latin typeface="微软雅黑" panose="020B0503020204020204" pitchFamily="34" charset="-122"/>
                <a:ea typeface="微软雅黑" panose="020B0503020204020204" pitchFamily="34" charset="-122"/>
              </a:rPr>
              <a:t>config</a:t>
            </a:r>
            <a:r>
              <a:rPr lang="en-US" altLang="zh-CN" b="1" dirty="0" smtClean="0">
                <a:solidFill>
                  <a:schemeClr val="tx2"/>
                </a:solidFill>
                <a:latin typeface="微软雅黑" panose="020B0503020204020204" pitchFamily="34" charset="-122"/>
                <a:ea typeface="微软雅黑" panose="020B0503020204020204" pitchFamily="34" charset="-122"/>
              </a:rPr>
              <a:t>/</a:t>
            </a:r>
            <a:r>
              <a:rPr lang="en-US" altLang="zh-CN" b="1" dirty="0" err="1" smtClean="0">
                <a:solidFill>
                  <a:schemeClr val="tx2"/>
                </a:solidFill>
                <a:latin typeface="微软雅黑" panose="020B0503020204020204" pitchFamily="34" charset="-122"/>
                <a:ea typeface="微软雅黑" panose="020B0503020204020204" pitchFamily="34" charset="-122"/>
              </a:rPr>
              <a:t>database.php</a:t>
            </a:r>
            <a:r>
              <a:rPr lang="zh-CN" altLang="en-US" b="1" dirty="0" smtClean="0">
                <a:solidFill>
                  <a:schemeClr val="tx2"/>
                </a:solidFill>
                <a:latin typeface="微软雅黑" panose="020B0503020204020204" pitchFamily="34" charset="-122"/>
                <a:ea typeface="微软雅黑" panose="020B0503020204020204" pitchFamily="34" charset="-122"/>
              </a:rPr>
              <a:t>文件</a:t>
            </a:r>
            <a:r>
              <a:rPr lang="zh-CN" altLang="en-US" dirty="0" smtClean="0">
                <a:solidFill>
                  <a:schemeClr val="tx2"/>
                </a:solidFill>
                <a:latin typeface="微软雅黑" panose="020B0503020204020204" pitchFamily="34" charset="-122"/>
                <a:ea typeface="微软雅黑" panose="020B0503020204020204" pitchFamily="34" charset="-122"/>
              </a:rPr>
              <a:t>：设置框架所采用的数据库类型，数据库连接配置信息，框架会自动从该文件中加载配置信息。注意，该文件会自动读取 </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env</a:t>
            </a:r>
            <a:r>
              <a:rPr lang="zh-CN" altLang="en-US" dirty="0" smtClean="0">
                <a:solidFill>
                  <a:schemeClr val="tx2"/>
                </a:solidFill>
                <a:latin typeface="微软雅黑" panose="020B0503020204020204" pitchFamily="34" charset="-122"/>
                <a:ea typeface="微软雅黑" panose="020B0503020204020204" pitchFamily="34" charset="-122"/>
              </a:rPr>
              <a:t>文件中的配置信息。</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459193" y="4158658"/>
            <a:ext cx="5242085" cy="2056162"/>
          </a:xfrm>
          <a:prstGeom prst="rect">
            <a:avLst/>
          </a:prstGeom>
        </p:spPr>
      </p:pic>
      <p:pic>
        <p:nvPicPr>
          <p:cNvPr id="3" name="图片 2"/>
          <p:cNvPicPr>
            <a:picLocks noChangeAspect="1"/>
          </p:cNvPicPr>
          <p:nvPr/>
        </p:nvPicPr>
        <p:blipFill>
          <a:blip r:embed="rId4"/>
          <a:stretch>
            <a:fillRect/>
          </a:stretch>
        </p:blipFill>
        <p:spPr>
          <a:xfrm>
            <a:off x="699531" y="4275832"/>
            <a:ext cx="5424584" cy="404089"/>
          </a:xfrm>
          <a:prstGeom prst="rect">
            <a:avLst/>
          </a:prstGeom>
        </p:spPr>
      </p:pic>
    </p:spTree>
    <p:extLst>
      <p:ext uri="{BB962C8B-B14F-4D97-AF65-F5344CB8AC3E}">
        <p14:creationId xmlns:p14="http://schemas.microsoft.com/office/powerpoint/2010/main" val="1557608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配置数据库连接</a:t>
            </a:r>
            <a:endParaRPr lang="zh-CN" altLang="en-US" dirty="0"/>
          </a:p>
        </p:txBody>
      </p:sp>
      <p:sp>
        <p:nvSpPr>
          <p:cNvPr id="5" name="矩形 3"/>
          <p:cNvSpPr>
            <a:spLocks noChangeArrowheads="1"/>
          </p:cNvSpPr>
          <p:nvPr/>
        </p:nvSpPr>
        <p:spPr bwMode="auto">
          <a:xfrm>
            <a:off x="917621" y="1639680"/>
            <a:ext cx="1041298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b="1" dirty="0" smtClean="0">
                <a:solidFill>
                  <a:schemeClr val="tx2"/>
                </a:solidFill>
                <a:latin typeface="微软雅黑" panose="020B0503020204020204" pitchFamily="34" charset="-122"/>
                <a:ea typeface="微软雅黑" panose="020B0503020204020204" pitchFamily="34" charset="-122"/>
              </a:rPr>
              <a:t>/.</a:t>
            </a:r>
            <a:r>
              <a:rPr lang="en-US" altLang="zh-CN" b="1" dirty="0" err="1" smtClean="0">
                <a:solidFill>
                  <a:schemeClr val="tx2"/>
                </a:solidFill>
                <a:latin typeface="微软雅黑" panose="020B0503020204020204" pitchFamily="34" charset="-122"/>
                <a:ea typeface="微软雅黑" panose="020B0503020204020204" pitchFamily="34" charset="-122"/>
              </a:rPr>
              <a:t>env</a:t>
            </a:r>
            <a:r>
              <a:rPr lang="en-US" altLang="zh-CN" b="1" dirty="0" smtClean="0">
                <a:solidFill>
                  <a:schemeClr val="tx2"/>
                </a:solidFill>
                <a:latin typeface="微软雅黑" panose="020B0503020204020204" pitchFamily="34" charset="-122"/>
                <a:ea typeface="微软雅黑" panose="020B0503020204020204" pitchFamily="34" charset="-122"/>
              </a:rPr>
              <a:t> </a:t>
            </a:r>
            <a:r>
              <a:rPr lang="zh-CN" altLang="en-US" b="1" dirty="0" smtClean="0">
                <a:solidFill>
                  <a:schemeClr val="tx2"/>
                </a:solidFill>
                <a:latin typeface="微软雅黑" panose="020B0503020204020204" pitchFamily="34" charset="-122"/>
                <a:ea typeface="微软雅黑" panose="020B0503020204020204" pitchFamily="34" charset="-122"/>
              </a:rPr>
              <a:t>文件</a:t>
            </a:r>
            <a:r>
              <a:rPr lang="zh-CN" altLang="en-US" dirty="0" smtClean="0">
                <a:solidFill>
                  <a:schemeClr val="tx2"/>
                </a:solidFill>
                <a:latin typeface="微软雅黑" panose="020B0503020204020204" pitchFamily="34" charset="-122"/>
                <a:ea typeface="微软雅黑" panose="020B0503020204020204" pitchFamily="34" charset="-122"/>
              </a:rPr>
              <a:t>：环境相关的配置文件。数据库连接信息，不建议直接修改 </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config</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database.php</a:t>
            </a:r>
            <a:r>
              <a:rPr lang="zh-CN" altLang="en-US" dirty="0" smtClean="0">
                <a:solidFill>
                  <a:schemeClr val="tx2"/>
                </a:solidFill>
                <a:latin typeface="微软雅黑" panose="020B0503020204020204" pitchFamily="34" charset="-122"/>
                <a:ea typeface="微软雅黑" panose="020B0503020204020204" pitchFamily="34" charset="-122"/>
              </a:rPr>
              <a:t>文件，而应该在 </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env</a:t>
            </a:r>
            <a:r>
              <a:rPr lang="zh-CN" altLang="en-US" dirty="0" smtClean="0">
                <a:solidFill>
                  <a:schemeClr val="tx2"/>
                </a:solidFill>
                <a:latin typeface="微软雅黑" panose="020B0503020204020204" pitchFamily="34" charset="-122"/>
                <a:ea typeface="微软雅黑" panose="020B0503020204020204" pitchFamily="34" charset="-122"/>
              </a:rPr>
              <a:t>文件中设置数据库连接信息；这里设置的信息将会自动覆盖 </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config</a:t>
            </a:r>
            <a:r>
              <a:rPr lang="en-US" altLang="zh-CN" dirty="0" smtClean="0">
                <a:solidFill>
                  <a:schemeClr val="tx2"/>
                </a:solidFill>
                <a:latin typeface="微软雅黑" panose="020B0503020204020204" pitchFamily="34" charset="-122"/>
                <a:ea typeface="微软雅黑" panose="020B0503020204020204" pitchFamily="34" charset="-122"/>
              </a:rPr>
              <a:t>/</a:t>
            </a:r>
            <a:r>
              <a:rPr lang="en-US" altLang="zh-CN" dirty="0" err="1" smtClean="0">
                <a:solidFill>
                  <a:schemeClr val="tx2"/>
                </a:solidFill>
                <a:latin typeface="微软雅黑" panose="020B0503020204020204" pitchFamily="34" charset="-122"/>
                <a:ea typeface="微软雅黑" panose="020B0503020204020204" pitchFamily="34" charset="-122"/>
              </a:rPr>
              <a:t>database.php</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文件中的对应信息。</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435458" y="3554548"/>
            <a:ext cx="2772417" cy="2089761"/>
          </a:xfrm>
          <a:prstGeom prst="rect">
            <a:avLst/>
          </a:prstGeom>
        </p:spPr>
      </p:pic>
    </p:spTree>
    <p:extLst>
      <p:ext uri="{BB962C8B-B14F-4D97-AF65-F5344CB8AC3E}">
        <p14:creationId xmlns:p14="http://schemas.microsoft.com/office/powerpoint/2010/main" val="1170516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执行原生</a:t>
            </a:r>
            <a:r>
              <a:rPr lang="en-US" altLang="zh-CN" dirty="0" smtClean="0"/>
              <a:t>SQL</a:t>
            </a:r>
            <a:r>
              <a:rPr lang="zh-CN" altLang="en-US" dirty="0" smtClean="0"/>
              <a:t>查询</a:t>
            </a:r>
            <a:endParaRPr lang="zh-CN" altLang="en-US" dirty="0"/>
          </a:p>
        </p:txBody>
      </p:sp>
      <p:sp>
        <p:nvSpPr>
          <p:cNvPr id="107" name="矩形 3"/>
          <p:cNvSpPr>
            <a:spLocks noChangeArrowheads="1"/>
          </p:cNvSpPr>
          <p:nvPr/>
        </p:nvSpPr>
        <p:spPr bwMode="auto">
          <a:xfrm>
            <a:off x="917621" y="1639680"/>
            <a:ext cx="1041298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2"/>
                </a:solidFill>
                <a:latin typeface="微软雅黑" panose="020B0503020204020204" pitchFamily="34" charset="-122"/>
                <a:ea typeface="微软雅黑" panose="020B0503020204020204" pitchFamily="34" charset="-122"/>
              </a:rPr>
              <a:t>配置好数据库连接后，就可以使用</a:t>
            </a:r>
            <a:r>
              <a:rPr lang="en-US" altLang="zh-CN" b="1" dirty="0">
                <a:solidFill>
                  <a:srgbClr val="C00000"/>
                </a:solidFill>
                <a:latin typeface="微软雅黑" panose="020B0503020204020204" pitchFamily="34" charset="-122"/>
                <a:ea typeface="微软雅黑" panose="020B0503020204020204" pitchFamily="34" charset="-122"/>
              </a:rPr>
              <a:t>DB</a:t>
            </a:r>
            <a:r>
              <a:rPr lang="zh-CN" altLang="en-US" b="1" dirty="0">
                <a:solidFill>
                  <a:srgbClr val="C00000"/>
                </a:solidFill>
                <a:latin typeface="微软雅黑" panose="020B0503020204020204" pitchFamily="34" charset="-122"/>
                <a:ea typeface="微软雅黑" panose="020B0503020204020204" pitchFamily="34" charset="-122"/>
              </a:rPr>
              <a:t>门面</a:t>
            </a:r>
            <a:r>
              <a:rPr lang="zh-CN" altLang="en-US" dirty="0">
                <a:solidFill>
                  <a:schemeClr val="tx2"/>
                </a:solidFill>
                <a:latin typeface="微软雅黑" panose="020B0503020204020204" pitchFamily="34" charset="-122"/>
                <a:ea typeface="微软雅黑" panose="020B0503020204020204" pitchFamily="34" charset="-122"/>
              </a:rPr>
              <a:t>来运行查询。</a:t>
            </a:r>
            <a:r>
              <a:rPr lang="en-US" altLang="zh-CN" dirty="0">
                <a:solidFill>
                  <a:schemeClr val="tx2"/>
                </a:solidFill>
                <a:latin typeface="微软雅黑" panose="020B0503020204020204" pitchFamily="34" charset="-122"/>
                <a:ea typeface="微软雅黑" panose="020B0503020204020204" pitchFamily="34" charset="-122"/>
              </a:rPr>
              <a:t>DB</a:t>
            </a:r>
            <a:r>
              <a:rPr lang="zh-CN" altLang="en-US" dirty="0">
                <a:solidFill>
                  <a:schemeClr val="tx2"/>
                </a:solidFill>
                <a:latin typeface="微软雅黑" panose="020B0503020204020204" pitchFamily="34" charset="-122"/>
                <a:ea typeface="微软雅黑" panose="020B0503020204020204" pitchFamily="34" charset="-122"/>
              </a:rPr>
              <a:t>门面为每种查询提供了相应方法：</a:t>
            </a:r>
            <a:r>
              <a:rPr lang="en-US" altLang="zh-CN" b="1" dirty="0">
                <a:solidFill>
                  <a:srgbClr val="C00000"/>
                </a:solidFill>
                <a:latin typeface="微软雅黑" panose="020B0503020204020204" pitchFamily="34" charset="-122"/>
                <a:ea typeface="微软雅黑" panose="020B0503020204020204" pitchFamily="34" charset="-122"/>
              </a:rPr>
              <a:t>select, update, insert, delete</a:t>
            </a:r>
            <a:r>
              <a:rPr lang="zh-CN" altLang="en-US" b="1" dirty="0">
                <a:solidFill>
                  <a:srgbClr val="C00000"/>
                </a:solidFill>
                <a:latin typeface="微软雅黑" panose="020B0503020204020204" pitchFamily="34" charset="-122"/>
                <a:ea typeface="微软雅黑" panose="020B0503020204020204" pitchFamily="34" charset="-122"/>
              </a:rPr>
              <a:t>和</a:t>
            </a:r>
            <a:r>
              <a:rPr lang="en-US" altLang="zh-CN" b="1" dirty="0">
                <a:solidFill>
                  <a:srgbClr val="C00000"/>
                </a:solidFill>
                <a:latin typeface="微软雅黑" panose="020B0503020204020204" pitchFamily="34" charset="-122"/>
                <a:ea typeface="微软雅黑" panose="020B0503020204020204" pitchFamily="34" charset="-122"/>
              </a:rPr>
              <a:t>statement</a:t>
            </a:r>
            <a:r>
              <a:rPr lang="zh-CN" altLang="en-US" dirty="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select</a:t>
            </a:r>
            <a:r>
              <a:rPr lang="zh-CN" altLang="en-US" dirty="0" smtClean="0">
                <a:solidFill>
                  <a:schemeClr val="tx2"/>
                </a:solidFill>
                <a:latin typeface="微软雅黑" panose="020B0503020204020204" pitchFamily="34" charset="-122"/>
                <a:ea typeface="微软雅黑" panose="020B0503020204020204" pitchFamily="34" charset="-122"/>
              </a:rPr>
              <a:t>：执行</a:t>
            </a:r>
            <a:r>
              <a:rPr lang="en-US" altLang="zh-CN" dirty="0" smtClean="0">
                <a:solidFill>
                  <a:schemeClr val="tx2"/>
                </a:solidFill>
                <a:latin typeface="微软雅黑" panose="020B0503020204020204" pitchFamily="34" charset="-122"/>
                <a:ea typeface="微软雅黑" panose="020B0503020204020204" pitchFamily="34" charset="-122"/>
              </a:rPr>
              <a:t>SQL</a:t>
            </a:r>
            <a:r>
              <a:rPr lang="zh-CN" altLang="en-US" dirty="0" smtClean="0">
                <a:solidFill>
                  <a:schemeClr val="tx2"/>
                </a:solidFill>
                <a:latin typeface="微软雅黑" panose="020B0503020204020204" pitchFamily="34" charset="-122"/>
                <a:ea typeface="微软雅黑" panose="020B0503020204020204" pitchFamily="34" charset="-122"/>
              </a:rPr>
              <a:t>查询，以数组形式返回指定</a:t>
            </a:r>
            <a:r>
              <a:rPr lang="en-US" altLang="zh-CN" dirty="0" smtClean="0">
                <a:solidFill>
                  <a:schemeClr val="tx2"/>
                </a:solidFill>
                <a:latin typeface="微软雅黑" panose="020B0503020204020204" pitchFamily="34" charset="-122"/>
                <a:ea typeface="微软雅黑" panose="020B0503020204020204" pitchFamily="34" charset="-122"/>
              </a:rPr>
              <a:t>SQL</a:t>
            </a:r>
            <a:r>
              <a:rPr lang="zh-CN" altLang="en-US" dirty="0" smtClean="0">
                <a:solidFill>
                  <a:schemeClr val="tx2"/>
                </a:solidFill>
                <a:latin typeface="微软雅黑" panose="020B0503020204020204" pitchFamily="34" charset="-122"/>
                <a:ea typeface="微软雅黑" panose="020B0503020204020204" pitchFamily="34" charset="-122"/>
              </a:rPr>
              <a:t>语句的结果集。</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update</a:t>
            </a:r>
            <a:r>
              <a:rPr lang="zh-CN" altLang="en-US" dirty="0">
                <a:solidFill>
                  <a:schemeClr val="tx2"/>
                </a:solidFill>
                <a:latin typeface="微软雅黑" panose="020B0503020204020204" pitchFamily="34" charset="-122"/>
                <a:ea typeface="微软雅黑" panose="020B0503020204020204" pitchFamily="34" charset="-122"/>
              </a:rPr>
              <a:t>：更新数据库中已存在的记录，该方法返回受更新语句影响的行</a:t>
            </a:r>
            <a:r>
              <a:rPr lang="zh-CN" altLang="en-US" dirty="0" smtClean="0">
                <a:solidFill>
                  <a:schemeClr val="tx2"/>
                </a:solidFill>
                <a:latin typeface="微软雅黑" panose="020B0503020204020204" pitchFamily="34" charset="-122"/>
                <a:ea typeface="微软雅黑" panose="020B0503020204020204" pitchFamily="34" charset="-122"/>
              </a:rPr>
              <a:t>数。</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insert</a:t>
            </a:r>
            <a:r>
              <a:rPr lang="zh-CN" altLang="en-US" dirty="0" smtClean="0">
                <a:solidFill>
                  <a:schemeClr val="tx2"/>
                </a:solidFill>
                <a:latin typeface="微软雅黑" panose="020B0503020204020204" pitchFamily="34" charset="-122"/>
                <a:ea typeface="微软雅黑" panose="020B0503020204020204" pitchFamily="34" charset="-122"/>
              </a:rPr>
              <a:t>：执行数据库插入操作，若插入成功，返回</a:t>
            </a:r>
            <a:r>
              <a:rPr lang="en-US" altLang="zh-CN" dirty="0" smtClean="0">
                <a:solidFill>
                  <a:schemeClr val="tx2"/>
                </a:solidFill>
                <a:latin typeface="微软雅黑" panose="020B0503020204020204" pitchFamily="34" charset="-122"/>
                <a:ea typeface="微软雅黑" panose="020B0503020204020204" pitchFamily="34" charset="-122"/>
              </a:rPr>
              <a:t>true</a:t>
            </a:r>
            <a:r>
              <a:rPr lang="zh-CN" altLang="en-US" dirty="0" smtClean="0">
                <a:solidFill>
                  <a:schemeClr val="tx2"/>
                </a:solidFill>
                <a:latin typeface="微软雅黑" panose="020B0503020204020204" pitchFamily="34" charset="-122"/>
                <a:ea typeface="微软雅黑" panose="020B0503020204020204" pitchFamily="34" charset="-122"/>
              </a:rPr>
              <a:t>；否则返回</a:t>
            </a:r>
            <a:r>
              <a:rPr lang="en-US" altLang="zh-CN" dirty="0" smtClean="0">
                <a:solidFill>
                  <a:schemeClr val="tx2"/>
                </a:solidFill>
                <a:latin typeface="微软雅黑" panose="020B0503020204020204" pitchFamily="34" charset="-122"/>
                <a:ea typeface="微软雅黑" panose="020B0503020204020204" pitchFamily="34" charset="-122"/>
              </a:rPr>
              <a:t>false</a:t>
            </a: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delete</a:t>
            </a:r>
            <a:r>
              <a:rPr lang="zh-CN" altLang="en-US" dirty="0">
                <a:solidFill>
                  <a:schemeClr val="tx2"/>
                </a:solidFill>
                <a:latin typeface="微软雅黑" panose="020B0503020204020204" pitchFamily="34" charset="-122"/>
                <a:ea typeface="微软雅黑" panose="020B0503020204020204" pitchFamily="34" charset="-122"/>
              </a:rPr>
              <a:t>：用于删除数据库中已存在的记录</a:t>
            </a:r>
            <a:r>
              <a:rPr lang="zh-CN" altLang="en-US" dirty="0" smtClean="0">
                <a:solidFill>
                  <a:schemeClr val="tx2"/>
                </a:solidFill>
                <a:latin typeface="微软雅黑" panose="020B0503020204020204" pitchFamily="34" charset="-122"/>
                <a:ea typeface="微软雅黑" panose="020B0503020204020204" pitchFamily="34" charset="-122"/>
              </a:rPr>
              <a:t>，返回</a:t>
            </a:r>
            <a:r>
              <a:rPr lang="zh-CN" altLang="en-US" dirty="0">
                <a:solidFill>
                  <a:schemeClr val="tx2"/>
                </a:solidFill>
                <a:latin typeface="微软雅黑" panose="020B0503020204020204" pitchFamily="34" charset="-122"/>
                <a:ea typeface="微软雅黑" panose="020B0503020204020204" pitchFamily="34" charset="-122"/>
              </a:rPr>
              <a:t>被删除的行</a:t>
            </a:r>
            <a:r>
              <a:rPr lang="zh-CN" altLang="en-US" dirty="0" smtClean="0">
                <a:solidFill>
                  <a:schemeClr val="tx2"/>
                </a:solidFill>
                <a:latin typeface="微软雅黑" panose="020B0503020204020204" pitchFamily="34" charset="-122"/>
                <a:ea typeface="微软雅黑" panose="020B0503020204020204" pitchFamily="34" charset="-122"/>
              </a:rPr>
              <a:t>数。</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a:solidFill>
                  <a:schemeClr val="tx2"/>
                </a:solidFill>
                <a:latin typeface="微软雅黑" panose="020B0503020204020204" pitchFamily="34" charset="-122"/>
                <a:ea typeface="微软雅黑" panose="020B0503020204020204" pitchFamily="34" charset="-122"/>
              </a:rPr>
              <a:t>有些数据库语句不返回任何值</a:t>
            </a:r>
            <a:r>
              <a:rPr lang="zh-CN" altLang="en-US" dirty="0" smtClean="0">
                <a:solidFill>
                  <a:schemeClr val="tx2"/>
                </a:solidFill>
                <a:latin typeface="微软雅黑" panose="020B0503020204020204" pitchFamily="34" charset="-122"/>
                <a:ea typeface="微软雅黑" panose="020B0503020204020204" pitchFamily="34" charset="-122"/>
              </a:rPr>
              <a:t>，可以</a:t>
            </a:r>
            <a:r>
              <a:rPr lang="zh-CN" altLang="en-US" dirty="0">
                <a:solidFill>
                  <a:schemeClr val="tx2"/>
                </a:solidFill>
                <a:latin typeface="微软雅黑" panose="020B0503020204020204" pitchFamily="34" charset="-122"/>
                <a:ea typeface="微软雅黑" panose="020B0503020204020204" pitchFamily="34" charset="-122"/>
              </a:rPr>
              <a:t>使用</a:t>
            </a:r>
            <a:r>
              <a:rPr lang="en-US" altLang="zh-CN" dirty="0">
                <a:solidFill>
                  <a:schemeClr val="tx2"/>
                </a:solidFill>
                <a:latin typeface="微软雅黑" panose="020B0503020204020204" pitchFamily="34" charset="-122"/>
                <a:ea typeface="微软雅黑" panose="020B0503020204020204" pitchFamily="34" charset="-122"/>
              </a:rPr>
              <a:t>DB</a:t>
            </a:r>
            <a:r>
              <a:rPr lang="zh-CN" altLang="en-US" dirty="0">
                <a:solidFill>
                  <a:schemeClr val="tx2"/>
                </a:solidFill>
                <a:latin typeface="微软雅黑" panose="020B0503020204020204" pitchFamily="34" charset="-122"/>
                <a:ea typeface="微软雅黑" panose="020B0503020204020204" pitchFamily="34" charset="-122"/>
              </a:rPr>
              <a:t>门面的</a:t>
            </a:r>
            <a:r>
              <a:rPr lang="en-US" altLang="zh-CN" dirty="0">
                <a:solidFill>
                  <a:schemeClr val="tx2"/>
                </a:solidFill>
                <a:latin typeface="微软雅黑" panose="020B0503020204020204" pitchFamily="34" charset="-122"/>
                <a:ea typeface="微软雅黑" panose="020B0503020204020204" pitchFamily="34" charset="-122"/>
              </a:rPr>
              <a:t>statement</a:t>
            </a:r>
            <a:r>
              <a:rPr lang="zh-CN" altLang="en-US" dirty="0" smtClean="0">
                <a:solidFill>
                  <a:schemeClr val="tx2"/>
                </a:solidFill>
                <a:latin typeface="微软雅黑" panose="020B0503020204020204" pitchFamily="34" charset="-122"/>
                <a:ea typeface="微软雅黑" panose="020B0503020204020204" pitchFamily="34" charset="-122"/>
              </a:rPr>
              <a:t>方法。</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102807" y="5113225"/>
            <a:ext cx="9885087" cy="1535548"/>
          </a:xfrm>
          <a:prstGeom prst="rect">
            <a:avLst/>
          </a:prstGeom>
        </p:spPr>
      </p:pic>
    </p:spTree>
    <p:extLst>
      <p:ext uri="{BB962C8B-B14F-4D97-AF65-F5344CB8AC3E}">
        <p14:creationId xmlns:p14="http://schemas.microsoft.com/office/powerpoint/2010/main" val="135463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a:solidFill>
                  <a:srgbClr val="000000"/>
                </a:solidFill>
                <a:latin typeface="华文细黑" panose="02010600040101010101" pitchFamily="2" charset="-122"/>
                <a:ea typeface="华文细黑" panose="02010600040101010101" pitchFamily="2" charset="-122"/>
              </a:rPr>
              <a:t>数据库迁移和填充</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原生</a:t>
            </a:r>
            <a:r>
              <a:rPr lang="en-US" altLang="zh-CN" sz="2000" dirty="0" smtClean="0"/>
              <a:t>SQL</a:t>
            </a:r>
            <a:r>
              <a:rPr lang="zh-CN" altLang="en-US" sz="2000" dirty="0" smtClean="0"/>
              <a:t>查询</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b="1" dirty="0" smtClean="0">
                <a:solidFill>
                  <a:srgbClr val="C00000"/>
                </a:solidFill>
              </a:rPr>
              <a:t>查询构造器</a:t>
            </a:r>
            <a:endParaRPr lang="zh-CN" altLang="en-US" sz="2000" b="1" dirty="0">
              <a:solidFill>
                <a:srgbClr val="C00000"/>
              </a:solidFill>
            </a:endParaRPr>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31561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查询构造器</a:t>
            </a:r>
            <a:endParaRPr lang="zh-CN" altLang="en-US" dirty="0"/>
          </a:p>
        </p:txBody>
      </p:sp>
      <p:sp>
        <p:nvSpPr>
          <p:cNvPr id="5" name="矩形 3"/>
          <p:cNvSpPr>
            <a:spLocks noChangeArrowheads="1"/>
          </p:cNvSpPr>
          <p:nvPr/>
        </p:nvSpPr>
        <p:spPr bwMode="auto">
          <a:xfrm>
            <a:off x="917621" y="1639680"/>
            <a:ext cx="104129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1"/>
                </a:solidFill>
                <a:latin typeface="微软雅黑" panose="020B0503020204020204" pitchFamily="34" charset="-122"/>
                <a:ea typeface="微软雅黑" panose="020B0503020204020204" pitchFamily="34" charset="-122"/>
              </a:rPr>
              <a:t>数据库查询构建器提供了一个方便的接口用于创建和执行数据库查询。查询构建器可以用于执行应用中大部分数据库操作，并且能够在支持的所有数据库系统上工作。</a:t>
            </a:r>
          </a:p>
          <a:p>
            <a:pPr indent="457200" eaLnBrk="1" hangingPunct="1">
              <a:lnSpc>
                <a:spcPct val="150000"/>
              </a:lnSpc>
            </a:pP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查询构建器使用 </a:t>
            </a:r>
            <a:r>
              <a:rPr lang="en-US" altLang="zh-CN" dirty="0">
                <a:solidFill>
                  <a:schemeClr val="tx1"/>
                </a:solidFill>
                <a:latin typeface="微软雅黑" panose="020B0503020204020204" pitchFamily="34" charset="-122"/>
                <a:ea typeface="微软雅黑" panose="020B0503020204020204" pitchFamily="34" charset="-122"/>
              </a:rPr>
              <a:t>PDO </a:t>
            </a:r>
            <a:r>
              <a:rPr lang="zh-CN" altLang="en-US" dirty="0">
                <a:solidFill>
                  <a:schemeClr val="tx1"/>
                </a:solidFill>
                <a:latin typeface="微软雅黑" panose="020B0503020204020204" pitchFamily="34" charset="-122"/>
                <a:ea typeface="微软雅黑" panose="020B0503020204020204" pitchFamily="34" charset="-122"/>
              </a:rPr>
              <a:t>参数绑定来避免 </a:t>
            </a:r>
            <a:r>
              <a:rPr lang="en-US" altLang="zh-CN" dirty="0">
                <a:solidFill>
                  <a:schemeClr val="tx1"/>
                </a:solidFill>
                <a:latin typeface="微软雅黑" panose="020B0503020204020204" pitchFamily="34" charset="-122"/>
                <a:ea typeface="微软雅黑" panose="020B0503020204020204" pitchFamily="34" charset="-122"/>
              </a:rPr>
              <a:t>SQL </a:t>
            </a:r>
            <a:r>
              <a:rPr lang="zh-CN" altLang="en-US" dirty="0">
                <a:solidFill>
                  <a:schemeClr val="tx1"/>
                </a:solidFill>
                <a:latin typeface="微软雅黑" panose="020B0503020204020204" pitchFamily="34" charset="-122"/>
                <a:ea typeface="微软雅黑" panose="020B0503020204020204" pitchFamily="34" charset="-122"/>
              </a:rPr>
              <a:t>注入攻击，不再需要过滤传递到绑定的字符串</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3300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查询构造器</a:t>
            </a:r>
            <a:endParaRPr lang="zh-CN" altLang="en-US" dirty="0"/>
          </a:p>
        </p:txBody>
      </p:sp>
      <p:sp>
        <p:nvSpPr>
          <p:cNvPr id="5" name="矩形 3"/>
          <p:cNvSpPr>
            <a:spLocks noChangeArrowheads="1"/>
          </p:cNvSpPr>
          <p:nvPr/>
        </p:nvSpPr>
        <p:spPr bwMode="auto">
          <a:xfrm>
            <a:off x="917621" y="1639680"/>
            <a:ext cx="10412988"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a:solidFill>
                  <a:schemeClr val="tx1"/>
                </a:solidFill>
                <a:latin typeface="微软雅黑" panose="020B0503020204020204" pitchFamily="34" charset="-122"/>
                <a:ea typeface="微软雅黑" panose="020B0503020204020204" pitchFamily="34" charset="-122"/>
              </a:rPr>
              <a:t>数据库查询构建器提供了一个方便的接口用于创建和执行数据库查询。查询构建器可以用于执行应用中大部分数据库操作，并且能够在支持的所有数据库系统上工作。</a:t>
            </a:r>
          </a:p>
          <a:p>
            <a:pPr indent="457200" eaLnBrk="1" hangingPunct="1">
              <a:lnSpc>
                <a:spcPct val="150000"/>
              </a:lnSpc>
            </a:pPr>
            <a:r>
              <a:rPr lang="en-US" altLang="zh-CN" dirty="0" err="1">
                <a:solidFill>
                  <a:schemeClr val="tx1"/>
                </a:solidFill>
                <a:latin typeface="微软雅黑" panose="020B0503020204020204" pitchFamily="34" charset="-122"/>
                <a:ea typeface="微软雅黑" panose="020B0503020204020204" pitchFamily="34" charset="-122"/>
              </a:rPr>
              <a:t>Laravel</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查询构建器使用 </a:t>
            </a:r>
            <a:r>
              <a:rPr lang="en-US" altLang="zh-CN" dirty="0">
                <a:solidFill>
                  <a:schemeClr val="tx1"/>
                </a:solidFill>
                <a:latin typeface="微软雅黑" panose="020B0503020204020204" pitchFamily="34" charset="-122"/>
                <a:ea typeface="微软雅黑" panose="020B0503020204020204" pitchFamily="34" charset="-122"/>
              </a:rPr>
              <a:t>PDO </a:t>
            </a:r>
            <a:r>
              <a:rPr lang="zh-CN" altLang="en-US" dirty="0">
                <a:solidFill>
                  <a:schemeClr val="tx1"/>
                </a:solidFill>
                <a:latin typeface="微软雅黑" panose="020B0503020204020204" pitchFamily="34" charset="-122"/>
                <a:ea typeface="微软雅黑" panose="020B0503020204020204" pitchFamily="34" charset="-122"/>
              </a:rPr>
              <a:t>参数绑定来避免 </a:t>
            </a:r>
            <a:r>
              <a:rPr lang="en-US" altLang="zh-CN" dirty="0">
                <a:solidFill>
                  <a:schemeClr val="tx1"/>
                </a:solidFill>
                <a:latin typeface="微软雅黑" panose="020B0503020204020204" pitchFamily="34" charset="-122"/>
                <a:ea typeface="微软雅黑" panose="020B0503020204020204" pitchFamily="34" charset="-122"/>
              </a:rPr>
              <a:t>SQL </a:t>
            </a:r>
            <a:r>
              <a:rPr lang="zh-CN" altLang="en-US" dirty="0">
                <a:solidFill>
                  <a:schemeClr val="tx1"/>
                </a:solidFill>
                <a:latin typeface="微软雅黑" panose="020B0503020204020204" pitchFamily="34" charset="-122"/>
                <a:ea typeface="微软雅黑" panose="020B0503020204020204" pitchFamily="34" charset="-122"/>
              </a:rPr>
              <a:t>注入攻击，不再需要过滤传递到绑定的字符串。</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b="1" dirty="0" smtClean="0">
                <a:solidFill>
                  <a:schemeClr val="tx2"/>
                </a:solidFill>
                <a:latin typeface="微软雅黑" panose="020B0503020204020204" pitchFamily="34" charset="-122"/>
                <a:ea typeface="微软雅黑" panose="020B0503020204020204" pitchFamily="34" charset="-122"/>
              </a:rPr>
              <a:t>获取查询构造器：使用</a:t>
            </a:r>
            <a:r>
              <a:rPr lang="en-US" altLang="zh-CN" b="1" dirty="0" smtClean="0">
                <a:solidFill>
                  <a:srgbClr val="C00000"/>
                </a:solidFill>
                <a:latin typeface="微软雅黑" panose="020B0503020204020204" pitchFamily="34" charset="-122"/>
                <a:ea typeface="微软雅黑" panose="020B0503020204020204" pitchFamily="34" charset="-122"/>
              </a:rPr>
              <a:t>Db</a:t>
            </a:r>
            <a:r>
              <a:rPr lang="zh-CN" altLang="en-US" b="1" dirty="0" smtClean="0">
                <a:solidFill>
                  <a:srgbClr val="C00000"/>
                </a:solidFill>
                <a:latin typeface="微软雅黑" panose="020B0503020204020204" pitchFamily="34" charset="-122"/>
                <a:ea typeface="微软雅黑" panose="020B0503020204020204" pitchFamily="34" charset="-122"/>
              </a:rPr>
              <a:t>门面的 </a:t>
            </a:r>
            <a:r>
              <a:rPr lang="en-US" altLang="zh-CN" b="1" dirty="0" smtClean="0">
                <a:solidFill>
                  <a:srgbClr val="C00000"/>
                </a:solidFill>
                <a:latin typeface="微软雅黑" panose="020B0503020204020204" pitchFamily="34" charset="-122"/>
                <a:ea typeface="微软雅黑" panose="020B0503020204020204" pitchFamily="34" charset="-122"/>
              </a:rPr>
              <a:t>table</a:t>
            </a:r>
            <a:r>
              <a:rPr lang="zh-CN" altLang="en-US" b="1" dirty="0" smtClean="0">
                <a:solidFill>
                  <a:srgbClr val="C00000"/>
                </a:solidFill>
                <a:latin typeface="微软雅黑" panose="020B0503020204020204" pitchFamily="34" charset="-122"/>
                <a:ea typeface="微软雅黑" panose="020B0503020204020204" pitchFamily="34" charset="-122"/>
              </a:rPr>
              <a:t>静态方法</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sz="2400" b="1" dirty="0">
              <a:solidFill>
                <a:srgbClr val="C00000"/>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$table</a:t>
            </a:r>
            <a:r>
              <a:rPr lang="zh-CN" altLang="en-US" dirty="0" smtClean="0">
                <a:solidFill>
                  <a:schemeClr val="tx1"/>
                </a:solidFill>
                <a:latin typeface="微软雅黑" panose="020B0503020204020204" pitchFamily="34" charset="-122"/>
                <a:ea typeface="微软雅黑" panose="020B0503020204020204" pitchFamily="34" charset="-122"/>
              </a:rPr>
              <a:t>表示待操作的数据表名称。</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1"/>
                </a:solidFill>
                <a:latin typeface="微软雅黑" panose="020B0503020204020204" pitchFamily="34" charset="-122"/>
                <a:ea typeface="微软雅黑" panose="020B0503020204020204" pitchFamily="34" charset="-122"/>
              </a:rPr>
              <a:t>$connection</a:t>
            </a:r>
            <a:r>
              <a:rPr lang="zh-CN" altLang="en-US" dirty="0" smtClean="0">
                <a:solidFill>
                  <a:schemeClr val="tx1"/>
                </a:solidFill>
                <a:latin typeface="微软雅黑" panose="020B0503020204020204" pitchFamily="34" charset="-122"/>
                <a:ea typeface="微软雅黑" panose="020B0503020204020204" pitchFamily="34" charset="-122"/>
              </a:rPr>
              <a:t>表示需要操作的数据库连接对象；默认为空，表示使用配置文件中的默认数据库连接对象。</a:t>
            </a:r>
            <a:endParaRPr lang="en-US" altLang="zh-CN" sz="2400" b="1" dirty="0" smtClean="0">
              <a:solidFill>
                <a:srgbClr val="C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143984" y="4060702"/>
            <a:ext cx="8170498" cy="431540"/>
          </a:xfrm>
          <a:prstGeom prst="rect">
            <a:avLst/>
          </a:prstGeom>
        </p:spPr>
      </p:pic>
      <p:pic>
        <p:nvPicPr>
          <p:cNvPr id="3" name="图片 2"/>
          <p:cNvPicPr>
            <a:picLocks noChangeAspect="1"/>
          </p:cNvPicPr>
          <p:nvPr/>
        </p:nvPicPr>
        <p:blipFill>
          <a:blip r:embed="rId4"/>
          <a:stretch>
            <a:fillRect/>
          </a:stretch>
        </p:blipFill>
        <p:spPr>
          <a:xfrm>
            <a:off x="4859382" y="5790478"/>
            <a:ext cx="4455100" cy="678591"/>
          </a:xfrm>
          <a:prstGeom prst="rect">
            <a:avLst/>
          </a:prstGeom>
        </p:spPr>
      </p:pic>
    </p:spTree>
    <p:extLst>
      <p:ext uri="{BB962C8B-B14F-4D97-AF65-F5344CB8AC3E}">
        <p14:creationId xmlns:p14="http://schemas.microsoft.com/office/powerpoint/2010/main" val="723633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7274011" y="2623753"/>
            <a:ext cx="4574715" cy="1257739"/>
          </a:xfrm>
          <a:prstGeom prst="rect">
            <a:avLst/>
          </a:prstGeom>
        </p:spPr>
      </p:pic>
      <p:sp>
        <p:nvSpPr>
          <p:cNvPr id="4" name="内容占位符 3"/>
          <p:cNvSpPr>
            <a:spLocks noGrp="1"/>
          </p:cNvSpPr>
          <p:nvPr>
            <p:ph sz="quarter" idx="15"/>
          </p:nvPr>
        </p:nvSpPr>
        <p:spPr>
          <a:xfrm>
            <a:off x="917622" y="516340"/>
            <a:ext cx="7537756" cy="685800"/>
          </a:xfrm>
        </p:spPr>
        <p:txBody>
          <a:bodyPr/>
          <a:lstStyle/>
          <a:p>
            <a:r>
              <a:rPr lang="zh-CN" altLang="en-US" dirty="0" smtClean="0"/>
              <a:t>获取结果集</a:t>
            </a:r>
            <a:endParaRPr lang="zh-CN" altLang="en-US" dirty="0"/>
          </a:p>
        </p:txBody>
      </p:sp>
      <p:sp>
        <p:nvSpPr>
          <p:cNvPr id="107" name="矩形 3"/>
          <p:cNvSpPr>
            <a:spLocks noChangeArrowheads="1"/>
          </p:cNvSpPr>
          <p:nvPr/>
        </p:nvSpPr>
        <p:spPr bwMode="auto">
          <a:xfrm>
            <a:off x="917621" y="1639680"/>
            <a:ext cx="7537757"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获取表中指定条件的</a:t>
            </a:r>
            <a:r>
              <a:rPr lang="zh-CN" altLang="en-US" sz="2400" b="1" dirty="0" smtClean="0">
                <a:solidFill>
                  <a:srgbClr val="C00000"/>
                </a:solidFill>
                <a:latin typeface="微软雅黑" panose="020B0503020204020204" pitchFamily="34" charset="-122"/>
                <a:ea typeface="微软雅黑" panose="020B0503020204020204" pitchFamily="34" charset="-122"/>
              </a:rPr>
              <a:t>所有记录</a:t>
            </a:r>
            <a:r>
              <a:rPr lang="zh-CN" altLang="en-US" sz="2400" dirty="0" smtClean="0">
                <a:solidFill>
                  <a:schemeClr val="tx2"/>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get( )</a:t>
            </a:r>
            <a:r>
              <a:rPr lang="zh-CN" altLang="en-US" sz="2400" dirty="0" smtClean="0">
                <a:solidFill>
                  <a:schemeClr val="tx2"/>
                </a:solidFill>
                <a:latin typeface="微软雅黑" panose="020B0503020204020204" pitchFamily="34" charset="-122"/>
                <a:ea typeface="微软雅黑" panose="020B0503020204020204" pitchFamily="34" charset="-122"/>
              </a:rPr>
              <a:t>方法</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参数表示待获取结果集的字段列表，默认为所有字段</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chemeClr val="tx2"/>
                </a:solidFill>
                <a:latin typeface="微软雅黑" panose="020B0503020204020204" pitchFamily="34" charset="-122"/>
                <a:ea typeface="微软雅黑" panose="020B0503020204020204" pitchFamily="34" charset="-122"/>
              </a:rPr>
              <a:t>get( )</a:t>
            </a:r>
            <a:r>
              <a:rPr lang="zh-CN" altLang="en-US" dirty="0" smtClean="0">
                <a:solidFill>
                  <a:schemeClr val="tx2"/>
                </a:solidFill>
                <a:latin typeface="微软雅黑" panose="020B0503020204020204" pitchFamily="34" charset="-122"/>
                <a:ea typeface="微软雅黑" panose="020B0503020204020204" pitchFamily="34" charset="-122"/>
              </a:rPr>
              <a:t>方法返回结果为</a:t>
            </a:r>
            <a:r>
              <a:rPr lang="en-US" altLang="zh-CN" dirty="0" smtClean="0">
                <a:solidFill>
                  <a:schemeClr val="tx2"/>
                </a:solidFill>
                <a:latin typeface="微软雅黑" panose="020B0503020204020204" pitchFamily="34" charset="-122"/>
                <a:ea typeface="微软雅黑" panose="020B0503020204020204" pitchFamily="34" charset="-122"/>
              </a:rPr>
              <a:t>Collection</a:t>
            </a:r>
            <a:r>
              <a:rPr lang="zh-CN" altLang="en-US" dirty="0" smtClean="0">
                <a:solidFill>
                  <a:schemeClr val="tx2"/>
                </a:solidFill>
                <a:latin typeface="微软雅黑" panose="020B0503020204020204" pitchFamily="34" charset="-122"/>
                <a:ea typeface="微软雅黑" panose="020B0503020204020204" pitchFamily="34" charset="-122"/>
              </a:rPr>
              <a:t>对象，该对象可以使用 </a:t>
            </a:r>
            <a:r>
              <a:rPr lang="en-US" altLang="zh-CN" dirty="0" err="1" smtClean="0">
                <a:solidFill>
                  <a:schemeClr val="tx2"/>
                </a:solidFill>
                <a:latin typeface="微软雅黑" panose="020B0503020204020204" pitchFamily="34" charset="-122"/>
                <a:ea typeface="微软雅黑" panose="020B0503020204020204" pitchFamily="34" charset="-122"/>
              </a:rPr>
              <a:t>foreach</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循环处理</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获取表中指定条件的</a:t>
            </a:r>
            <a:r>
              <a:rPr lang="zh-CN" altLang="en-US" sz="2400" b="1" dirty="0" smtClean="0">
                <a:solidFill>
                  <a:srgbClr val="C00000"/>
                </a:solidFill>
                <a:latin typeface="微软雅黑" panose="020B0503020204020204" pitchFamily="34" charset="-122"/>
                <a:ea typeface="微软雅黑" panose="020B0503020204020204" pitchFamily="34" charset="-122"/>
              </a:rPr>
              <a:t>一条记录</a:t>
            </a:r>
            <a:r>
              <a:rPr lang="zh-CN" altLang="en-US" sz="2400" dirty="0" smtClean="0">
                <a:solidFill>
                  <a:schemeClr val="tx2"/>
                </a:solidFill>
                <a:latin typeface="微软雅黑" panose="020B0503020204020204" pitchFamily="34" charset="-122"/>
                <a:ea typeface="微软雅黑" panose="020B0503020204020204" pitchFamily="34" charset="-122"/>
              </a:rPr>
              <a:t>：</a:t>
            </a:r>
            <a:r>
              <a:rPr lang="en-US" altLang="zh-CN" sz="2400" b="1" dirty="0" smtClean="0">
                <a:solidFill>
                  <a:srgbClr val="C00000"/>
                </a:solidFill>
                <a:latin typeface="微软雅黑" panose="020B0503020204020204" pitchFamily="34" charset="-122"/>
                <a:ea typeface="微软雅黑" panose="020B0503020204020204" pitchFamily="34" charset="-122"/>
              </a:rPr>
              <a:t>first( )</a:t>
            </a:r>
            <a:r>
              <a:rPr lang="zh-CN" altLang="en-US" sz="2400" dirty="0" smtClean="0">
                <a:solidFill>
                  <a:schemeClr val="tx2"/>
                </a:solidFill>
                <a:latin typeface="微软雅黑" panose="020B0503020204020204" pitchFamily="34" charset="-122"/>
                <a:ea typeface="微软雅黑" panose="020B0503020204020204" pitchFamily="34" charset="-122"/>
              </a:rPr>
              <a:t>方法</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返回记录的</a:t>
            </a:r>
            <a:r>
              <a:rPr lang="en-US" altLang="zh-CN" dirty="0" err="1" smtClean="0">
                <a:solidFill>
                  <a:schemeClr val="tx2"/>
                </a:solidFill>
                <a:latin typeface="微软雅黑" panose="020B0503020204020204" pitchFamily="34" charset="-122"/>
                <a:ea typeface="微软雅黑" panose="020B0503020204020204" pitchFamily="34" charset="-122"/>
              </a:rPr>
              <a:t>stdClass</a:t>
            </a:r>
            <a:r>
              <a:rPr lang="zh-CN" altLang="en-US" dirty="0" smtClean="0">
                <a:solidFill>
                  <a:schemeClr val="tx2"/>
                </a:solidFill>
                <a:latin typeface="微软雅黑" panose="020B0503020204020204" pitchFamily="34" charset="-122"/>
                <a:ea typeface="微软雅黑" panose="020B0503020204020204" pitchFamily="34" charset="-122"/>
              </a:rPr>
              <a:t>对象形式，不能使用数组形式访问</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1102225" y="2301349"/>
            <a:ext cx="5686033" cy="322404"/>
          </a:xfrm>
          <a:prstGeom prst="rect">
            <a:avLst/>
          </a:prstGeom>
        </p:spPr>
      </p:pic>
      <p:pic>
        <p:nvPicPr>
          <p:cNvPr id="8" name="图片 7"/>
          <p:cNvPicPr>
            <a:picLocks noChangeAspect="1"/>
          </p:cNvPicPr>
          <p:nvPr/>
        </p:nvPicPr>
        <p:blipFill>
          <a:blip r:embed="rId5"/>
          <a:stretch>
            <a:fillRect/>
          </a:stretch>
        </p:blipFill>
        <p:spPr>
          <a:xfrm>
            <a:off x="1102225" y="5148935"/>
            <a:ext cx="6629316" cy="308340"/>
          </a:xfrm>
          <a:prstGeom prst="rect">
            <a:avLst/>
          </a:prstGeom>
        </p:spPr>
      </p:pic>
      <p:pic>
        <p:nvPicPr>
          <p:cNvPr id="9" name="图片 8"/>
          <p:cNvPicPr>
            <a:picLocks noChangeAspect="1"/>
          </p:cNvPicPr>
          <p:nvPr/>
        </p:nvPicPr>
        <p:blipFill>
          <a:blip r:embed="rId6"/>
          <a:stretch>
            <a:fillRect/>
          </a:stretch>
        </p:blipFill>
        <p:spPr>
          <a:xfrm>
            <a:off x="7731541" y="4838066"/>
            <a:ext cx="4126038" cy="564245"/>
          </a:xfrm>
          <a:prstGeom prst="rect">
            <a:avLst/>
          </a:prstGeom>
        </p:spPr>
      </p:pic>
    </p:spTree>
    <p:extLst>
      <p:ext uri="{BB962C8B-B14F-4D97-AF65-F5344CB8AC3E}">
        <p14:creationId xmlns:p14="http://schemas.microsoft.com/office/powerpoint/2010/main" val="68053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7">
                                            <p:txEl>
                                              <p:pRg st="5" end="5"/>
                                            </p:txEl>
                                          </p:spTgt>
                                        </p:tgtEl>
                                        <p:attrNameLst>
                                          <p:attrName>style.visibility</p:attrName>
                                        </p:attrNameLst>
                                      </p:cBhvr>
                                      <p:to>
                                        <p:strVal val="visible"/>
                                      </p:to>
                                    </p:set>
                                    <p:anim calcmode="lin" valueType="num">
                                      <p:cBhvr additive="base">
                                        <p:cTn id="14" dur="500" fill="hold"/>
                                        <p:tgtEl>
                                          <p:spTgt spid="107">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7">
                                            <p:txEl>
                                              <p:pRg st="7" end="7"/>
                                            </p:txEl>
                                          </p:spTgt>
                                        </p:tgtEl>
                                        <p:attrNameLst>
                                          <p:attrName>style.visibility</p:attrName>
                                        </p:attrNameLst>
                                      </p:cBhvr>
                                      <p:to>
                                        <p:strVal val="visible"/>
                                      </p:to>
                                    </p:set>
                                    <p:animEffect transition="in" filter="fade">
                                      <p:cBhvr>
                                        <p:cTn id="27" dur="1000"/>
                                        <p:tgtEl>
                                          <p:spTgt spid="107">
                                            <p:txEl>
                                              <p:pRg st="7" end="7"/>
                                            </p:txEl>
                                          </p:spTgt>
                                        </p:tgtEl>
                                      </p:cBhvr>
                                    </p:animEffect>
                                    <p:anim calcmode="lin" valueType="num">
                                      <p:cBhvr>
                                        <p:cTn id="28" dur="1000" fill="hold"/>
                                        <p:tgtEl>
                                          <p:spTgt spid="107">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10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en-US" altLang="zh-CN" dirty="0" smtClean="0"/>
              <a:t>where</a:t>
            </a:r>
            <a:r>
              <a:rPr lang="zh-CN" altLang="en-US" dirty="0" smtClean="0"/>
              <a:t>查询</a:t>
            </a:r>
            <a:endParaRPr lang="zh-CN" altLang="en-US" dirty="0"/>
          </a:p>
        </p:txBody>
      </p:sp>
      <p:sp>
        <p:nvSpPr>
          <p:cNvPr id="107" name="矩形 3"/>
          <p:cNvSpPr>
            <a:spLocks noChangeArrowheads="1"/>
          </p:cNvSpPr>
          <p:nvPr/>
        </p:nvSpPr>
        <p:spPr bwMode="auto">
          <a:xfrm>
            <a:off x="917621" y="1639680"/>
            <a:ext cx="10768101"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a:solidFill>
                  <a:schemeClr val="tx2"/>
                </a:solidFill>
                <a:latin typeface="微软雅黑" panose="020B0503020204020204" pitchFamily="34" charset="-122"/>
                <a:ea typeface="微软雅黑" panose="020B0503020204020204" pitchFamily="34" charset="-122"/>
              </a:rPr>
              <a:t>使用查询构建器上的</a:t>
            </a:r>
            <a:r>
              <a:rPr lang="en-US" altLang="zh-CN" sz="2400" b="1" dirty="0">
                <a:solidFill>
                  <a:srgbClr val="C00000"/>
                </a:solidFill>
                <a:latin typeface="微软雅黑" panose="020B0503020204020204" pitchFamily="34" charset="-122"/>
                <a:ea typeface="微软雅黑" panose="020B0503020204020204" pitchFamily="34" charset="-122"/>
              </a:rPr>
              <a:t>where</a:t>
            </a:r>
            <a:r>
              <a:rPr lang="zh-CN" altLang="en-US" sz="2400" b="1" dirty="0">
                <a:solidFill>
                  <a:srgbClr val="C00000"/>
                </a:solidFill>
                <a:latin typeface="微软雅黑" panose="020B0503020204020204" pitchFamily="34" charset="-122"/>
                <a:ea typeface="微软雅黑" panose="020B0503020204020204" pitchFamily="34" charset="-122"/>
              </a:rPr>
              <a:t>方法</a:t>
            </a:r>
            <a:r>
              <a:rPr lang="zh-CN" altLang="en-US" sz="2400" dirty="0">
                <a:solidFill>
                  <a:schemeClr val="tx2"/>
                </a:solidFill>
                <a:latin typeface="微软雅黑" panose="020B0503020204020204" pitchFamily="34" charset="-122"/>
                <a:ea typeface="微软雅黑" panose="020B0503020204020204" pitchFamily="34" charset="-122"/>
              </a:rPr>
              <a:t>可以添加</a:t>
            </a:r>
            <a:r>
              <a:rPr lang="en-US" altLang="zh-CN" sz="2400" dirty="0">
                <a:solidFill>
                  <a:schemeClr val="tx2"/>
                </a:solidFill>
                <a:latin typeface="微软雅黑" panose="020B0503020204020204" pitchFamily="34" charset="-122"/>
                <a:ea typeface="微软雅黑" panose="020B0503020204020204" pitchFamily="34" charset="-122"/>
              </a:rPr>
              <a:t>where</a:t>
            </a:r>
            <a:r>
              <a:rPr lang="zh-CN" altLang="en-US" sz="2400" dirty="0">
                <a:solidFill>
                  <a:schemeClr val="tx2"/>
                </a:solidFill>
                <a:latin typeface="微软雅黑" panose="020B0503020204020204" pitchFamily="34" charset="-122"/>
                <a:ea typeface="微软雅黑" panose="020B0503020204020204" pitchFamily="34" charset="-122"/>
              </a:rPr>
              <a:t>子句到查询</a:t>
            </a:r>
            <a:r>
              <a:rPr lang="zh-CN" altLang="en-US" sz="2400" dirty="0" smtClean="0">
                <a:solidFill>
                  <a:schemeClr val="tx2"/>
                </a:solidFill>
                <a:latin typeface="微软雅黑" panose="020B0503020204020204" pitchFamily="34" charset="-122"/>
                <a:ea typeface="微软雅黑" panose="020B0503020204020204" pitchFamily="34" charset="-122"/>
              </a:rPr>
              <a:t>中。</a:t>
            </a:r>
            <a:endParaRPr lang="zh-CN" altLang="en-US" sz="2400"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zh-CN" altLang="en-US"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sz="1800"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参数</a:t>
            </a:r>
            <a:r>
              <a:rPr lang="en-US" altLang="zh-CN" sz="1800" dirty="0" smtClean="0">
                <a:solidFill>
                  <a:schemeClr val="tx2"/>
                </a:solidFill>
                <a:latin typeface="微软雅黑" panose="020B0503020204020204" pitchFamily="34" charset="-122"/>
                <a:ea typeface="微软雅黑" panose="020B0503020204020204" pitchFamily="34" charset="-122"/>
              </a:rPr>
              <a:t>1</a:t>
            </a:r>
            <a:r>
              <a:rPr lang="zh-CN" altLang="en-US" sz="1800" dirty="0" smtClean="0">
                <a:solidFill>
                  <a:schemeClr val="tx2"/>
                </a:solidFill>
                <a:latin typeface="微软雅黑" panose="020B0503020204020204" pitchFamily="34" charset="-122"/>
                <a:ea typeface="微软雅黑" panose="020B0503020204020204" pitchFamily="34" charset="-122"/>
              </a:rPr>
              <a:t>表示 条件字段名；</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参数</a:t>
            </a:r>
            <a:r>
              <a:rPr lang="en-US" altLang="zh-CN" sz="1800" dirty="0" smtClean="0">
                <a:solidFill>
                  <a:schemeClr val="tx2"/>
                </a:solidFill>
                <a:latin typeface="微软雅黑" panose="020B0503020204020204" pitchFamily="34" charset="-122"/>
                <a:ea typeface="微软雅黑" panose="020B0503020204020204" pitchFamily="34" charset="-122"/>
              </a:rPr>
              <a:t>2</a:t>
            </a:r>
            <a:r>
              <a:rPr lang="zh-CN" altLang="en-US" sz="1800" dirty="0" smtClean="0">
                <a:solidFill>
                  <a:schemeClr val="tx2"/>
                </a:solidFill>
                <a:latin typeface="微软雅黑" panose="020B0503020204020204" pitchFamily="34" charset="-122"/>
                <a:ea typeface="微软雅黑" panose="020B0503020204020204" pitchFamily="34" charset="-122"/>
              </a:rPr>
              <a:t>表示 任意</a:t>
            </a:r>
            <a:r>
              <a:rPr lang="zh-CN" altLang="en-US" sz="1800" dirty="0">
                <a:solidFill>
                  <a:schemeClr val="tx2"/>
                </a:solidFill>
                <a:latin typeface="微软雅黑" panose="020B0503020204020204" pitchFamily="34" charset="-122"/>
                <a:ea typeface="微软雅黑" panose="020B0503020204020204" pitchFamily="34" charset="-122"/>
              </a:rPr>
              <a:t>一个数据库系统支持的</a:t>
            </a:r>
            <a:r>
              <a:rPr lang="zh-CN" altLang="en-US" sz="1800" dirty="0" smtClean="0">
                <a:solidFill>
                  <a:schemeClr val="tx2"/>
                </a:solidFill>
                <a:latin typeface="微软雅黑" panose="020B0503020204020204" pitchFamily="34" charset="-122"/>
                <a:ea typeface="微软雅黑" panose="020B0503020204020204" pitchFamily="34" charset="-122"/>
              </a:rPr>
              <a:t>操作符（如 </a:t>
            </a:r>
            <a:r>
              <a:rPr lang="en-US" altLang="zh-CN" sz="1800" dirty="0" smtClean="0">
                <a:solidFill>
                  <a:schemeClr val="tx2"/>
                </a:solidFill>
                <a:latin typeface="微软雅黑" panose="020B0503020204020204" pitchFamily="34" charset="-122"/>
                <a:ea typeface="微软雅黑" panose="020B0503020204020204" pitchFamily="34" charset="-122"/>
              </a:rPr>
              <a:t>&gt;</a:t>
            </a:r>
            <a:r>
              <a:rPr lang="zh-CN" altLang="en-US" sz="1800" dirty="0" smtClean="0">
                <a:solidFill>
                  <a:schemeClr val="tx2"/>
                </a:solidFill>
                <a:latin typeface="微软雅黑" panose="020B0503020204020204" pitchFamily="34" charset="-122"/>
                <a:ea typeface="微软雅黑" panose="020B0503020204020204" pitchFamily="34" charset="-122"/>
              </a:rPr>
              <a:t>、</a:t>
            </a:r>
            <a:r>
              <a:rPr lang="en-US" altLang="zh-CN" sz="1800" dirty="0" smtClean="0">
                <a:solidFill>
                  <a:schemeClr val="tx2"/>
                </a:solidFill>
                <a:latin typeface="微软雅黑" panose="020B0503020204020204" pitchFamily="34" charset="-122"/>
                <a:ea typeface="微软雅黑" panose="020B0503020204020204" pitchFamily="34" charset="-122"/>
              </a:rPr>
              <a:t>&lt;=</a:t>
            </a:r>
            <a:r>
              <a:rPr lang="zh-CN" altLang="en-US" sz="1800" dirty="0" smtClean="0">
                <a:solidFill>
                  <a:schemeClr val="tx2"/>
                </a:solidFill>
                <a:latin typeface="微软雅黑" panose="020B0503020204020204" pitchFamily="34" charset="-122"/>
                <a:ea typeface="微软雅黑" panose="020B0503020204020204" pitchFamily="34" charset="-122"/>
              </a:rPr>
              <a:t>等）；</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参数</a:t>
            </a:r>
            <a:r>
              <a:rPr lang="en-US" altLang="zh-CN" sz="1800" dirty="0" smtClean="0">
                <a:solidFill>
                  <a:schemeClr val="tx2"/>
                </a:solidFill>
                <a:latin typeface="微软雅黑" panose="020B0503020204020204" pitchFamily="34" charset="-122"/>
                <a:ea typeface="微软雅黑" panose="020B0503020204020204" pitchFamily="34" charset="-122"/>
              </a:rPr>
              <a:t>3</a:t>
            </a:r>
            <a:r>
              <a:rPr lang="zh-CN" altLang="en-US" sz="1800" dirty="0" smtClean="0">
                <a:solidFill>
                  <a:schemeClr val="tx2"/>
                </a:solidFill>
                <a:latin typeface="微软雅黑" panose="020B0503020204020204" pitchFamily="34" charset="-122"/>
                <a:ea typeface="微软雅黑" panose="020B0503020204020204" pitchFamily="34" charset="-122"/>
              </a:rPr>
              <a:t>表示 该字段要</a:t>
            </a:r>
            <a:r>
              <a:rPr lang="zh-CN" altLang="en-US" sz="1800" dirty="0">
                <a:solidFill>
                  <a:schemeClr val="tx2"/>
                </a:solidFill>
                <a:latin typeface="微软雅黑" panose="020B0503020204020204" pitchFamily="34" charset="-122"/>
                <a:ea typeface="微软雅黑" panose="020B0503020204020204" pitchFamily="34" charset="-122"/>
              </a:rPr>
              <a:t>比较的</a:t>
            </a:r>
            <a:r>
              <a:rPr lang="zh-CN" altLang="en-US" sz="1800" dirty="0" smtClean="0">
                <a:solidFill>
                  <a:schemeClr val="tx2"/>
                </a:solidFill>
                <a:latin typeface="微软雅黑" panose="020B0503020204020204" pitchFamily="34" charset="-122"/>
                <a:ea typeface="微软雅黑" panose="020B0503020204020204" pitchFamily="34" charset="-122"/>
              </a:rPr>
              <a:t>值；</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参数</a:t>
            </a:r>
            <a:r>
              <a:rPr lang="en-US" altLang="zh-CN" sz="1800" dirty="0" smtClean="0">
                <a:solidFill>
                  <a:schemeClr val="tx2"/>
                </a:solidFill>
                <a:latin typeface="微软雅黑" panose="020B0503020204020204" pitchFamily="34" charset="-122"/>
                <a:ea typeface="微软雅黑" panose="020B0503020204020204" pitchFamily="34" charset="-122"/>
              </a:rPr>
              <a:t>4</a:t>
            </a:r>
            <a:r>
              <a:rPr lang="zh-CN" altLang="en-US" sz="1800" dirty="0" smtClean="0">
                <a:solidFill>
                  <a:schemeClr val="tx2"/>
                </a:solidFill>
                <a:latin typeface="微软雅黑" panose="020B0503020204020204" pitchFamily="34" charset="-122"/>
                <a:ea typeface="微软雅黑" panose="020B0503020204020204" pitchFamily="34" charset="-122"/>
              </a:rPr>
              <a:t>表示 多个</a:t>
            </a:r>
            <a:r>
              <a:rPr lang="en-US" altLang="zh-CN" sz="1800" dirty="0" smtClean="0">
                <a:solidFill>
                  <a:schemeClr val="tx2"/>
                </a:solidFill>
                <a:latin typeface="微软雅黑" panose="020B0503020204020204" pitchFamily="34" charset="-122"/>
                <a:ea typeface="微软雅黑" panose="020B0503020204020204" pitchFamily="34" charset="-122"/>
              </a:rPr>
              <a:t>where</a:t>
            </a:r>
            <a:r>
              <a:rPr lang="zh-CN" altLang="en-US" sz="1800" dirty="0" smtClean="0">
                <a:solidFill>
                  <a:schemeClr val="tx2"/>
                </a:solidFill>
                <a:latin typeface="微软雅黑" panose="020B0503020204020204" pitchFamily="34" charset="-122"/>
                <a:ea typeface="微软雅黑" panose="020B0503020204020204" pitchFamily="34" charset="-122"/>
              </a:rPr>
              <a:t>条件之间的逻辑关系（默认为 </a:t>
            </a:r>
            <a:r>
              <a:rPr lang="en-US" altLang="zh-CN" sz="1800" dirty="0" smtClean="0">
                <a:solidFill>
                  <a:schemeClr val="tx2"/>
                </a:solidFill>
                <a:latin typeface="微软雅黑" panose="020B0503020204020204" pitchFamily="34" charset="-122"/>
                <a:ea typeface="微软雅黑" panose="020B0503020204020204" pitchFamily="34" charset="-122"/>
              </a:rPr>
              <a:t>and</a:t>
            </a:r>
            <a:r>
              <a:rPr lang="zh-CN" altLang="en-US" sz="1800" dirty="0">
                <a:solidFill>
                  <a:schemeClr val="tx2"/>
                </a:solidFill>
                <a:latin typeface="微软雅黑" panose="020B0503020204020204" pitchFamily="34" charset="-122"/>
                <a:ea typeface="微软雅黑" panose="020B0503020204020204" pitchFamily="34" charset="-122"/>
              </a:rPr>
              <a:t> </a:t>
            </a:r>
            <a:r>
              <a:rPr lang="zh-CN" altLang="en-US" sz="1800" dirty="0" smtClean="0">
                <a:solidFill>
                  <a:schemeClr val="tx2"/>
                </a:solidFill>
                <a:latin typeface="微软雅黑" panose="020B0503020204020204" pitchFamily="34" charset="-122"/>
                <a:ea typeface="微软雅黑" panose="020B0503020204020204" pitchFamily="34" charset="-122"/>
              </a:rPr>
              <a:t>关系）；</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sz="1800" dirty="0" smtClean="0">
                <a:solidFill>
                  <a:schemeClr val="tx2"/>
                </a:solidFill>
                <a:latin typeface="微软雅黑" panose="020B0503020204020204" pitchFamily="34" charset="-122"/>
                <a:ea typeface="微软雅黑" panose="020B0503020204020204" pitchFamily="34" charset="-122"/>
              </a:rPr>
              <a:t>where( ) </a:t>
            </a:r>
            <a:r>
              <a:rPr lang="zh-CN" altLang="en-US" sz="1800" dirty="0" smtClean="0">
                <a:solidFill>
                  <a:schemeClr val="tx2"/>
                </a:solidFill>
                <a:latin typeface="微软雅黑" panose="020B0503020204020204" pitchFamily="34" charset="-122"/>
                <a:ea typeface="微软雅黑" panose="020B0503020204020204" pitchFamily="34" charset="-122"/>
              </a:rPr>
              <a:t>方法返回  </a:t>
            </a:r>
            <a:r>
              <a:rPr lang="en-US" altLang="zh-CN" sz="1800" dirty="0" smtClean="0">
                <a:solidFill>
                  <a:schemeClr val="tx2"/>
                </a:solidFill>
                <a:latin typeface="微软雅黑" panose="020B0503020204020204" pitchFamily="34" charset="-122"/>
                <a:ea typeface="微软雅黑" panose="020B0503020204020204" pitchFamily="34" charset="-122"/>
              </a:rPr>
              <a:t>$this </a:t>
            </a:r>
            <a:r>
              <a:rPr lang="zh-CN" altLang="en-US" sz="1800" dirty="0" smtClean="0">
                <a:solidFill>
                  <a:schemeClr val="tx2"/>
                </a:solidFill>
                <a:latin typeface="微软雅黑" panose="020B0503020204020204" pitchFamily="34" charset="-122"/>
                <a:ea typeface="微软雅黑" panose="020B0503020204020204" pitchFamily="34" charset="-122"/>
              </a:rPr>
              <a:t>对象（即查询构造器对象），以方便后续链式调用。</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endParaRPr lang="en-US" altLang="zh-CN" sz="1800" dirty="0" smtClean="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76976" y="2369306"/>
            <a:ext cx="8258916" cy="657914"/>
          </a:xfrm>
          <a:prstGeom prst="rect">
            <a:avLst/>
          </a:prstGeom>
        </p:spPr>
      </p:pic>
      <p:pic>
        <p:nvPicPr>
          <p:cNvPr id="3" name="图片 2"/>
          <p:cNvPicPr>
            <a:picLocks noChangeAspect="1"/>
          </p:cNvPicPr>
          <p:nvPr/>
        </p:nvPicPr>
        <p:blipFill>
          <a:blip r:embed="rId4"/>
          <a:stretch>
            <a:fillRect/>
          </a:stretch>
        </p:blipFill>
        <p:spPr>
          <a:xfrm>
            <a:off x="3518659" y="5324228"/>
            <a:ext cx="4153002" cy="1406662"/>
          </a:xfrm>
          <a:prstGeom prst="rect">
            <a:avLst/>
          </a:prstGeom>
        </p:spPr>
      </p:pic>
    </p:spTree>
    <p:extLst>
      <p:ext uri="{BB962C8B-B14F-4D97-AF65-F5344CB8AC3E}">
        <p14:creationId xmlns:p14="http://schemas.microsoft.com/office/powerpoint/2010/main" val="3057241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spc="200" dirty="0" smtClean="0">
                <a:solidFill>
                  <a:srgbClr val="000000"/>
                </a:solidFill>
                <a:latin typeface="华文细黑" panose="02010600040101010101" pitchFamily="2" charset="-122"/>
                <a:ea typeface="华文细黑" panose="02010600040101010101" pitchFamily="2" charset="-122"/>
              </a:rPr>
              <a:t>数据库迁移和填充</a:t>
            </a:r>
            <a:endParaRPr lang="zh-CN" altLang="en-US" sz="2000" spc="200" dirty="0">
              <a:solidFill>
                <a:srgbClr val="00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原生</a:t>
            </a:r>
            <a:r>
              <a:rPr lang="en-US" altLang="zh-CN" sz="2000" dirty="0" smtClean="0"/>
              <a:t>SQL</a:t>
            </a:r>
            <a:r>
              <a:rPr lang="zh-CN" altLang="en-US" sz="2000" dirty="0" smtClean="0"/>
              <a:t>查询</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smtClean="0"/>
              <a:t>查询构造器</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0553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其它常用方法</a:t>
            </a:r>
            <a:endParaRPr lang="zh-CN" altLang="en-US" dirty="0"/>
          </a:p>
        </p:txBody>
      </p:sp>
      <p:sp>
        <p:nvSpPr>
          <p:cNvPr id="107" name="矩形 3"/>
          <p:cNvSpPr>
            <a:spLocks noChangeArrowheads="1"/>
          </p:cNvSpPr>
          <p:nvPr/>
        </p:nvSpPr>
        <p:spPr bwMode="auto">
          <a:xfrm>
            <a:off x="917621" y="1639680"/>
            <a:ext cx="10768101"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orderBy( )</a:t>
            </a:r>
            <a:r>
              <a:rPr lang="zh-CN" altLang="en-US" dirty="0" smtClean="0">
                <a:solidFill>
                  <a:schemeClr val="tx2"/>
                </a:solidFill>
                <a:latin typeface="微软雅黑" panose="020B0503020204020204" pitchFamily="34" charset="-122"/>
                <a:ea typeface="微软雅黑" panose="020B0503020204020204" pitchFamily="34" charset="-122"/>
              </a:rPr>
              <a:t>：通过给定字段对结果集进行排序</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err="1" smtClean="0">
                <a:solidFill>
                  <a:schemeClr val="tx2"/>
                </a:solidFill>
                <a:latin typeface="微软雅黑" panose="020B0503020204020204" pitchFamily="34" charset="-122"/>
                <a:ea typeface="微软雅黑" panose="020B0503020204020204" pitchFamily="34" charset="-122"/>
              </a:rPr>
              <a:t>groupBy</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：对结果集进行分组</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join( )</a:t>
            </a:r>
            <a:r>
              <a:rPr lang="zh-CN" altLang="en-US" dirty="0" smtClean="0">
                <a:solidFill>
                  <a:schemeClr val="tx2"/>
                </a:solidFill>
                <a:latin typeface="微软雅黑" panose="020B0503020204020204" pitchFamily="34" charset="-122"/>
                <a:ea typeface="微软雅黑" panose="020B0503020204020204" pitchFamily="34" charset="-122"/>
              </a:rPr>
              <a:t>：连接查询</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select( )</a:t>
            </a:r>
            <a:r>
              <a:rPr lang="zh-CN" altLang="en-US" dirty="0" smtClean="0">
                <a:solidFill>
                  <a:schemeClr val="tx2"/>
                </a:solidFill>
                <a:latin typeface="微软雅黑" panose="020B0503020204020204" pitchFamily="34" charset="-122"/>
                <a:ea typeface="微软雅黑" panose="020B0503020204020204" pitchFamily="34" charset="-122"/>
              </a:rPr>
              <a:t>：选择指定的字段</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count( )</a:t>
            </a:r>
            <a:r>
              <a:rPr lang="zh-CN" altLang="en-US" dirty="0" smtClean="0">
                <a:solidFill>
                  <a:schemeClr val="tx2"/>
                </a:solidFill>
                <a:latin typeface="微软雅黑" panose="020B0503020204020204" pitchFamily="34" charset="-122"/>
                <a:ea typeface="微软雅黑" panose="020B0503020204020204" pitchFamily="34" charset="-122"/>
              </a:rPr>
              <a:t>：返回指定条件的结果集个数</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take( )</a:t>
            </a:r>
            <a:r>
              <a:rPr lang="zh-CN" altLang="en-US" dirty="0" smtClean="0">
                <a:solidFill>
                  <a:schemeClr val="tx2"/>
                </a:solidFill>
                <a:latin typeface="微软雅黑" panose="020B0503020204020204" pitchFamily="34" charset="-122"/>
                <a:ea typeface="微软雅黑" panose="020B0503020204020204" pitchFamily="34" charset="-122"/>
              </a:rPr>
              <a:t>和</a:t>
            </a:r>
            <a:r>
              <a:rPr lang="en-US" altLang="zh-CN" dirty="0" smtClean="0">
                <a:solidFill>
                  <a:schemeClr val="tx2"/>
                </a:solidFill>
                <a:latin typeface="微软雅黑" panose="020B0503020204020204" pitchFamily="34" charset="-122"/>
                <a:ea typeface="微软雅黑" panose="020B0503020204020204" pitchFamily="34" charset="-122"/>
              </a:rPr>
              <a:t>limit( )</a:t>
            </a:r>
            <a:r>
              <a:rPr lang="zh-CN" altLang="en-US" dirty="0" smtClean="0">
                <a:solidFill>
                  <a:schemeClr val="tx2"/>
                </a:solidFill>
                <a:latin typeface="微软雅黑" panose="020B0503020204020204" pitchFamily="34" charset="-122"/>
                <a:ea typeface="微软雅黑" panose="020B0503020204020204" pitchFamily="34" charset="-122"/>
              </a:rPr>
              <a:t>：限定结果集个数</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insert( )</a:t>
            </a:r>
            <a:r>
              <a:rPr lang="zh-CN" altLang="en-US" dirty="0" smtClean="0">
                <a:solidFill>
                  <a:schemeClr val="tx2"/>
                </a:solidFill>
                <a:latin typeface="微软雅黑" panose="020B0503020204020204" pitchFamily="34" charset="-122"/>
                <a:ea typeface="微软雅黑" panose="020B0503020204020204" pitchFamily="34" charset="-122"/>
              </a:rPr>
              <a:t>：插入记录</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update( )</a:t>
            </a:r>
            <a:r>
              <a:rPr lang="zh-CN" altLang="en-US" dirty="0" smtClean="0">
                <a:solidFill>
                  <a:schemeClr val="tx2"/>
                </a:solidFill>
                <a:latin typeface="微软雅黑" panose="020B0503020204020204" pitchFamily="34" charset="-122"/>
                <a:ea typeface="微软雅黑" panose="020B0503020204020204" pitchFamily="34" charset="-122"/>
              </a:rPr>
              <a:t>：更新记录</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smtClean="0">
                <a:solidFill>
                  <a:schemeClr val="tx2"/>
                </a:solidFill>
                <a:latin typeface="微软雅黑" panose="020B0503020204020204" pitchFamily="34" charset="-122"/>
                <a:ea typeface="微软雅黑" panose="020B0503020204020204" pitchFamily="34" charset="-122"/>
              </a:rPr>
              <a:t>delete( )</a:t>
            </a:r>
            <a:r>
              <a:rPr lang="zh-CN" altLang="en-US" dirty="0" smtClean="0">
                <a:solidFill>
                  <a:schemeClr val="tx2"/>
                </a:solidFill>
                <a:latin typeface="微软雅黑" panose="020B0503020204020204" pitchFamily="34" charset="-122"/>
                <a:ea typeface="微软雅黑" panose="020B0503020204020204" pitchFamily="34" charset="-122"/>
              </a:rPr>
              <a:t>：删除</a:t>
            </a:r>
            <a:r>
              <a:rPr lang="zh-CN" altLang="en-US" dirty="0" smtClean="0">
                <a:solidFill>
                  <a:schemeClr val="tx2"/>
                </a:solidFill>
                <a:latin typeface="微软雅黑" panose="020B0503020204020204" pitchFamily="34" charset="-122"/>
                <a:ea typeface="微软雅黑" panose="020B0503020204020204" pitchFamily="34" charset="-122"/>
              </a:rPr>
              <a:t>记录</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en-US" altLang="zh-CN" dirty="0" err="1" smtClean="0">
                <a:solidFill>
                  <a:schemeClr val="tx2"/>
                </a:solidFill>
                <a:latin typeface="微软雅黑" panose="020B0503020204020204" pitchFamily="34" charset="-122"/>
                <a:ea typeface="微软雅黑" panose="020B0503020204020204" pitchFamily="34" charset="-122"/>
              </a:rPr>
              <a:t>getQueryLog</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：获取最后执行的</a:t>
            </a:r>
            <a:r>
              <a:rPr lang="en-US" altLang="zh-CN" dirty="0" smtClean="0">
                <a:solidFill>
                  <a:schemeClr val="tx2"/>
                </a:solidFill>
                <a:latin typeface="微软雅黑" panose="020B0503020204020204" pitchFamily="34" charset="-122"/>
                <a:ea typeface="微软雅黑" panose="020B0503020204020204" pitchFamily="34" charset="-122"/>
              </a:rPr>
              <a:t>SQL</a:t>
            </a:r>
            <a:r>
              <a:rPr lang="zh-CN" altLang="en-US" dirty="0" smtClean="0">
                <a:solidFill>
                  <a:schemeClr val="tx2"/>
                </a:solidFill>
                <a:latin typeface="微软雅黑" panose="020B0503020204020204" pitchFamily="34" charset="-122"/>
                <a:ea typeface="微软雅黑" panose="020B0503020204020204" pitchFamily="34" charset="-122"/>
              </a:rPr>
              <a:t>语句</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更多方法：</a:t>
            </a:r>
            <a:r>
              <a:rPr lang="en-US" altLang="zh-CN" dirty="0">
                <a:solidFill>
                  <a:schemeClr val="tx2"/>
                </a:solidFill>
                <a:latin typeface="微软雅黑" panose="020B0503020204020204" pitchFamily="34" charset="-122"/>
                <a:ea typeface="微软雅黑" panose="020B0503020204020204" pitchFamily="34" charset="-122"/>
              </a:rPr>
              <a:t>https://</a:t>
            </a:r>
            <a:r>
              <a:rPr lang="en-US" altLang="zh-CN" dirty="0" smtClean="0">
                <a:solidFill>
                  <a:schemeClr val="tx2"/>
                </a:solidFill>
                <a:latin typeface="微软雅黑" panose="020B0503020204020204" pitchFamily="34" charset="-122"/>
                <a:ea typeface="微软雅黑" panose="020B0503020204020204" pitchFamily="34" charset="-122"/>
              </a:rPr>
              <a:t>laravel.com/api/master/Illuminate/Database/Query/Builder.html </a:t>
            </a:r>
          </a:p>
        </p:txBody>
      </p:sp>
    </p:spTree>
    <p:extLst>
      <p:ext uri="{BB962C8B-B14F-4D97-AF65-F5344CB8AC3E}">
        <p14:creationId xmlns:p14="http://schemas.microsoft.com/office/powerpoint/2010/main" val="4036218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数据库事务</a:t>
            </a:r>
            <a:endParaRPr lang="zh-CN" altLang="en-US" dirty="0"/>
          </a:p>
        </p:txBody>
      </p:sp>
      <p:sp>
        <p:nvSpPr>
          <p:cNvPr id="107" name="矩形 3"/>
          <p:cNvSpPr>
            <a:spLocks noChangeArrowheads="1"/>
          </p:cNvSpPr>
          <p:nvPr/>
        </p:nvSpPr>
        <p:spPr bwMode="auto">
          <a:xfrm>
            <a:off x="917621" y="1639680"/>
            <a:ext cx="10768101"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a:solidFill>
                  <a:schemeClr val="tx2"/>
                </a:solidFill>
                <a:latin typeface="微软雅黑" panose="020B0503020204020204" pitchFamily="34" charset="-122"/>
                <a:ea typeface="微软雅黑" panose="020B0503020204020204" pitchFamily="34" charset="-122"/>
              </a:rPr>
              <a:t>要在一个数据库事务中运行一连串操作，可以使用</a:t>
            </a:r>
            <a:r>
              <a:rPr lang="en-US" altLang="zh-CN" dirty="0">
                <a:solidFill>
                  <a:schemeClr val="tx2"/>
                </a:solidFill>
                <a:latin typeface="微软雅黑" panose="020B0503020204020204" pitchFamily="34" charset="-122"/>
                <a:ea typeface="微软雅黑" panose="020B0503020204020204" pitchFamily="34" charset="-122"/>
              </a:rPr>
              <a:t>DB</a:t>
            </a:r>
            <a:r>
              <a:rPr lang="zh-CN" altLang="en-US" dirty="0">
                <a:solidFill>
                  <a:schemeClr val="tx2"/>
                </a:solidFill>
                <a:latin typeface="微软雅黑" panose="020B0503020204020204" pitchFamily="34" charset="-122"/>
                <a:ea typeface="微软雅黑" panose="020B0503020204020204" pitchFamily="34" charset="-122"/>
              </a:rPr>
              <a:t>门面的</a:t>
            </a:r>
            <a:r>
              <a:rPr lang="en-US" altLang="zh-CN" b="1" dirty="0">
                <a:solidFill>
                  <a:srgbClr val="C00000"/>
                </a:solidFill>
                <a:latin typeface="微软雅黑" panose="020B0503020204020204" pitchFamily="34" charset="-122"/>
                <a:ea typeface="微软雅黑" panose="020B0503020204020204" pitchFamily="34" charset="-122"/>
              </a:rPr>
              <a:t>transaction</a:t>
            </a:r>
            <a:r>
              <a:rPr lang="zh-CN" altLang="en-US" dirty="0">
                <a:solidFill>
                  <a:schemeClr val="tx2"/>
                </a:solidFill>
                <a:latin typeface="微软雅黑" panose="020B0503020204020204" pitchFamily="34" charset="-122"/>
                <a:ea typeface="微软雅黑" panose="020B0503020204020204" pitchFamily="34" charset="-122"/>
              </a:rPr>
              <a:t>方法，如果事务闭包中抛出异常，事务将会自动回滚。如果闭包执行成功，事务将会自动提交</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手动使用事务</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开启事务：</a:t>
            </a:r>
            <a:r>
              <a:rPr lang="en-US" altLang="zh-CN" dirty="0">
                <a:solidFill>
                  <a:schemeClr val="tx2"/>
                </a:solidFill>
                <a:latin typeface="微软雅黑" panose="020B0503020204020204" pitchFamily="34" charset="-122"/>
                <a:ea typeface="微软雅黑" panose="020B0503020204020204" pitchFamily="34" charset="-122"/>
              </a:rPr>
              <a:t>DB::</a:t>
            </a:r>
            <a:r>
              <a:rPr lang="en-US" altLang="zh-CN" dirty="0" err="1">
                <a:solidFill>
                  <a:schemeClr val="tx2"/>
                </a:solidFill>
                <a:latin typeface="微软雅黑" panose="020B0503020204020204" pitchFamily="34" charset="-122"/>
                <a:ea typeface="微软雅黑" panose="020B0503020204020204" pitchFamily="34" charset="-122"/>
              </a:rPr>
              <a:t>beginTransaction</a:t>
            </a:r>
            <a:r>
              <a:rPr lang="en-US" altLang="zh-CN" dirty="0" smtClean="0">
                <a:solidFill>
                  <a:schemeClr val="tx2"/>
                </a:solidFill>
                <a:latin typeface="微软雅黑" panose="020B0503020204020204" pitchFamily="34" charset="-122"/>
                <a:ea typeface="微软雅黑" panose="020B0503020204020204" pitchFamily="34" charset="-122"/>
              </a:rPr>
              <a:t>();</a:t>
            </a: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回滚事务：</a:t>
            </a:r>
            <a:r>
              <a:rPr lang="en-US" altLang="zh-CN" dirty="0">
                <a:solidFill>
                  <a:schemeClr val="tx2"/>
                </a:solidFill>
                <a:latin typeface="微软雅黑" panose="020B0503020204020204" pitchFamily="34" charset="-122"/>
                <a:ea typeface="微软雅黑" panose="020B0503020204020204" pitchFamily="34" charset="-122"/>
              </a:rPr>
              <a:t>DB::</a:t>
            </a:r>
            <a:r>
              <a:rPr lang="en-US" altLang="zh-CN" dirty="0" err="1">
                <a:solidFill>
                  <a:schemeClr val="tx2"/>
                </a:solidFill>
                <a:latin typeface="微软雅黑" panose="020B0503020204020204" pitchFamily="34" charset="-122"/>
                <a:ea typeface="微软雅黑" panose="020B0503020204020204" pitchFamily="34" charset="-122"/>
              </a:rPr>
              <a:t>rollBack</a:t>
            </a:r>
            <a:r>
              <a:rPr lang="en-US" altLang="zh-CN" dirty="0" smtClean="0">
                <a:solidFill>
                  <a:schemeClr val="tx2"/>
                </a:solidFill>
                <a:latin typeface="微软雅黑" panose="020B0503020204020204" pitchFamily="34" charset="-122"/>
                <a:ea typeface="微软雅黑" panose="020B0503020204020204" pitchFamily="34" charset="-122"/>
              </a:rPr>
              <a:t>();</a:t>
            </a: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提交事务：</a:t>
            </a:r>
            <a:r>
              <a:rPr lang="en-US" altLang="zh-CN" dirty="0">
                <a:solidFill>
                  <a:schemeClr val="tx2"/>
                </a:solidFill>
                <a:latin typeface="微软雅黑" panose="020B0503020204020204" pitchFamily="34" charset="-122"/>
                <a:ea typeface="微软雅黑" panose="020B0503020204020204" pitchFamily="34" charset="-122"/>
              </a:rPr>
              <a:t>DB::commit</a:t>
            </a:r>
            <a:r>
              <a:rPr lang="en-US" altLang="zh-CN" dirty="0" smtClean="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276470" y="2872264"/>
            <a:ext cx="5615739" cy="1210086"/>
          </a:xfrm>
          <a:prstGeom prst="rect">
            <a:avLst/>
          </a:prstGeom>
        </p:spPr>
      </p:pic>
    </p:spTree>
    <p:extLst>
      <p:ext uri="{BB962C8B-B14F-4D97-AF65-F5344CB8AC3E}">
        <p14:creationId xmlns:p14="http://schemas.microsoft.com/office/powerpoint/2010/main" val="4047609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smtClean="0">
                <a:solidFill>
                  <a:srgbClr val="FF9933"/>
                </a:solidFill>
                <a:latin typeface="微软雅黑" pitchFamily="34" charset="-122"/>
              </a:rPr>
              <a:t>感谢聆听</a:t>
            </a:r>
            <a:r>
              <a:rPr lang="zh-CN" altLang="en-US" sz="6600" dirty="0">
                <a:solidFill>
                  <a:srgbClr val="FF9933"/>
                </a:solidFill>
                <a:latin typeface="微软雅黑" pitchFamily="34" charset="-122"/>
              </a:rPr>
              <a:t>！</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 action="ppaction://noaction"/>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zh-CN" altLang="en-US" sz="2000" b="1" spc="200" dirty="0">
                <a:solidFill>
                  <a:srgbClr val="C00000"/>
                </a:solidFill>
                <a:latin typeface="华文细黑" panose="02010600040101010101" pitchFamily="2" charset="-122"/>
                <a:ea typeface="华文细黑" panose="02010600040101010101" pitchFamily="2" charset="-122"/>
              </a:rPr>
              <a:t>数据库迁移和填充</a:t>
            </a: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 action="ppaction://noaction"/>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rId17" action="ppaction://hlinksldjump"/>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zh-CN" altLang="en-US" sz="2000" dirty="0" smtClean="0"/>
              <a:t>原生</a:t>
            </a:r>
            <a:r>
              <a:rPr lang="en-US" altLang="zh-CN" sz="2000" dirty="0" smtClean="0"/>
              <a:t>SQL</a:t>
            </a:r>
            <a:r>
              <a:rPr lang="zh-CN" altLang="en-US" sz="2000" dirty="0" smtClean="0"/>
              <a:t>查询</a:t>
            </a:r>
            <a:endParaRPr lang="zh-CN" altLang="en-US" sz="2000"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rId17" action="ppaction://hlinksldjump"/>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cxnSp>
        <p:nvCxnSpPr>
          <p:cNvPr id="12" name="MH_Others_3"/>
          <p:cNvCxnSpPr/>
          <p:nvPr>
            <p:custDataLst>
              <p:tags r:id="rId12"/>
            </p:custDataLst>
          </p:nvPr>
        </p:nvCxnSpPr>
        <p:spPr>
          <a:xfrm>
            <a:off x="3440719" y="5164681"/>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13" name="MH_Entry_2">
            <a:hlinkClick r:id="rId17" action="ppaction://hlinksldjump"/>
          </p:cNvPr>
          <p:cNvSpPr txBox="1"/>
          <p:nvPr>
            <p:custDataLst>
              <p:tags r:id="rId13"/>
            </p:custDataLst>
          </p:nvPr>
        </p:nvSpPr>
        <p:spPr>
          <a:xfrm>
            <a:off x="4117034" y="4719159"/>
            <a:ext cx="4688528" cy="445522"/>
          </a:xfrm>
          <a:prstGeom prst="rect">
            <a:avLst/>
          </a:prstGeom>
          <a:noFill/>
        </p:spPr>
        <p:txBody>
          <a:bodyPr wrap="square" lIns="72000" tIns="0" rIns="0" bIns="0" rtlCol="0" anchor="ctr" anchorCtr="0">
            <a:normAutofit/>
          </a:bodyPr>
          <a:lstStyle/>
          <a:p>
            <a:r>
              <a:rPr lang="zh-CN" altLang="en-US" sz="2000" dirty="0" smtClean="0"/>
              <a:t>查询构造器</a:t>
            </a:r>
            <a:endParaRPr lang="zh-CN" altLang="en-US" sz="2000" dirty="0"/>
          </a:p>
        </p:txBody>
      </p:sp>
      <p:cxnSp>
        <p:nvCxnSpPr>
          <p:cNvPr id="15" name="MH_Others_4"/>
          <p:cNvCxnSpPr/>
          <p:nvPr>
            <p:custDataLst>
              <p:tags r:id="rId14"/>
            </p:custDataLst>
          </p:nvPr>
        </p:nvCxnSpPr>
        <p:spPr>
          <a:xfrm flipH="1">
            <a:off x="3917272" y="4786490"/>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16" name="MH_Number_2">
            <a:hlinkClick r:id="rId17" action="ppaction://hlinksldjump"/>
          </p:cNvPr>
          <p:cNvSpPr txBox="1"/>
          <p:nvPr>
            <p:custDataLst>
              <p:tags r:id="rId15"/>
            </p:custDataLst>
          </p:nvPr>
        </p:nvSpPr>
        <p:spPr>
          <a:xfrm>
            <a:off x="3440718" y="4683631"/>
            <a:ext cx="534424" cy="541829"/>
          </a:xfrm>
          <a:prstGeom prst="rect">
            <a:avLst/>
          </a:prstGeom>
          <a:noFill/>
        </p:spPr>
        <p:txBody>
          <a:bodyPr wrap="square" lIns="0" tIns="0" rIns="0" bIns="0" rtlCol="0" anchor="b" anchorCtr="0">
            <a:noAutofit/>
          </a:bodyPr>
          <a:lstStyle/>
          <a:p>
            <a:pPr algn="ctr">
              <a:lnSpc>
                <a:spcPct val="130000"/>
              </a:lnSpc>
            </a:pPr>
            <a:r>
              <a:rPr lang="en-US" altLang="zh-CN"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800"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84012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数据库迁移</a:t>
            </a:r>
            <a:endParaRPr lang="zh-CN" altLang="en-US" dirty="0"/>
          </a:p>
        </p:txBody>
      </p:sp>
      <p:sp>
        <p:nvSpPr>
          <p:cNvPr id="5" name="矩形 3"/>
          <p:cNvSpPr>
            <a:spLocks noChangeArrowheads="1"/>
          </p:cNvSpPr>
          <p:nvPr/>
        </p:nvSpPr>
        <p:spPr bwMode="auto">
          <a:xfrm>
            <a:off x="917621" y="1639680"/>
            <a:ext cx="1041298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indent="457200" eaLnBrk="1" hangingPunct="1">
              <a:lnSpc>
                <a:spcPct val="150000"/>
              </a:lnSpc>
            </a:pPr>
            <a:r>
              <a:rPr lang="zh-CN" altLang="en-US" dirty="0" smtClean="0">
                <a:solidFill>
                  <a:schemeClr val="tx2"/>
                </a:solidFill>
                <a:latin typeface="微软雅黑" panose="020B0503020204020204" pitchFamily="34" charset="-122"/>
                <a:ea typeface="微软雅黑" panose="020B0503020204020204" pitchFamily="34" charset="-122"/>
              </a:rPr>
              <a:t>数据库的迁移和填充作为开发数据库的辅助手段可以极大地提高开发效率，使得对数据库的管理和控制变得简单。在实际程序开发过程中，经常采取迭代的开发方式，数据库架构也会不断变化。</a:t>
            </a:r>
            <a:r>
              <a:rPr lang="zh-CN" altLang="en-US" dirty="0" smtClean="0">
                <a:solidFill>
                  <a:srgbClr val="C00000"/>
                </a:solidFill>
                <a:latin typeface="微软雅黑" panose="020B0503020204020204" pitchFamily="34" charset="-122"/>
                <a:ea typeface="微软雅黑" panose="020B0503020204020204" pitchFamily="34" charset="-122"/>
              </a:rPr>
              <a:t>数据库迁移实际上可以看做是数据库的版本控制</a:t>
            </a:r>
            <a:r>
              <a:rPr lang="zh-CN" altLang="en-US" dirty="0" smtClean="0">
                <a:solidFill>
                  <a:schemeClr val="tx2"/>
                </a:solidFill>
                <a:latin typeface="微软雅黑" panose="020B0503020204020204" pitchFamily="34" charset="-122"/>
                <a:ea typeface="微软雅黑" panose="020B0503020204020204" pitchFamily="34" charset="-122"/>
              </a:rPr>
              <a:t>，通过在</a:t>
            </a:r>
            <a:r>
              <a:rPr lang="en-US" altLang="zh-CN" dirty="0" err="1" smtClean="0">
                <a:solidFill>
                  <a:schemeClr val="tx2"/>
                </a:solidFill>
                <a:latin typeface="微软雅黑" panose="020B0503020204020204" pitchFamily="34" charset="-122"/>
                <a:ea typeface="微软雅黑" panose="020B0503020204020204" pitchFamily="34" charset="-122"/>
              </a:rPr>
              <a:t>Laravel</a:t>
            </a:r>
            <a:r>
              <a:rPr lang="zh-CN" altLang="en-US" dirty="0" smtClean="0">
                <a:solidFill>
                  <a:schemeClr val="tx2"/>
                </a:solidFill>
                <a:latin typeface="微软雅黑" panose="020B0503020204020204" pitchFamily="34" charset="-122"/>
                <a:ea typeface="微软雅黑" panose="020B0503020204020204" pitchFamily="34" charset="-122"/>
              </a:rPr>
              <a:t>框架下建立数据库迁移文件，可以很容易地实现数据库的维护更新。而</a:t>
            </a:r>
            <a:r>
              <a:rPr lang="zh-CN" altLang="en-US" dirty="0" smtClean="0">
                <a:solidFill>
                  <a:srgbClr val="C00000"/>
                </a:solidFill>
                <a:latin typeface="微软雅黑" panose="020B0503020204020204" pitchFamily="34" charset="-122"/>
                <a:ea typeface="微软雅黑" panose="020B0503020204020204" pitchFamily="34" charset="-122"/>
              </a:rPr>
              <a:t>数据库填充可以通过</a:t>
            </a:r>
            <a:r>
              <a:rPr lang="en-US" altLang="zh-CN" dirty="0" smtClean="0">
                <a:solidFill>
                  <a:srgbClr val="C00000"/>
                </a:solidFill>
                <a:latin typeface="微软雅黑" panose="020B0503020204020204" pitchFamily="34" charset="-122"/>
                <a:ea typeface="微软雅黑" panose="020B0503020204020204" pitchFamily="34" charset="-122"/>
              </a:rPr>
              <a:t>PHP</a:t>
            </a:r>
            <a:r>
              <a:rPr lang="zh-CN" altLang="en-US" dirty="0" smtClean="0">
                <a:solidFill>
                  <a:srgbClr val="C00000"/>
                </a:solidFill>
                <a:latin typeface="微软雅黑" panose="020B0503020204020204" pitchFamily="34" charset="-122"/>
                <a:ea typeface="微软雅黑" panose="020B0503020204020204" pitchFamily="34" charset="-122"/>
              </a:rPr>
              <a:t>代码文件控制数据库中数据内容</a:t>
            </a:r>
            <a:r>
              <a:rPr lang="zh-CN" altLang="en-US" dirty="0" smtClean="0">
                <a:solidFill>
                  <a:schemeClr val="tx2"/>
                </a:solidFill>
                <a:latin typeface="微软雅黑" panose="020B0503020204020204" pitchFamily="34" charset="-122"/>
                <a:ea typeface="微软雅黑" panose="020B0503020204020204" pitchFamily="34" charset="-122"/>
              </a:rPr>
              <a:t>，方便程序的测试。</a:t>
            </a:r>
            <a:endParaRPr lang="en-US" altLang="zh-CN" dirty="0" smtClean="0">
              <a:solidFill>
                <a:schemeClr val="tx2"/>
              </a:solidFill>
              <a:latin typeface="微软雅黑" panose="020B0503020204020204" pitchFamily="34" charset="-122"/>
              <a:ea typeface="微软雅黑" panose="020B0503020204020204" pitchFamily="34" charset="-122"/>
            </a:endParaRPr>
          </a:p>
          <a:p>
            <a:pPr indent="457200" eaLnBrk="1" hangingPunct="1">
              <a:lnSpc>
                <a:spcPct val="150000"/>
              </a:lnSpc>
            </a:pPr>
            <a:r>
              <a:rPr lang="zh-CN" altLang="en-US" b="1" dirty="0" smtClean="0">
                <a:solidFill>
                  <a:srgbClr val="C00000"/>
                </a:solidFill>
                <a:latin typeface="微软雅黑" panose="020B0503020204020204" pitchFamily="34" charset="-122"/>
                <a:ea typeface="微软雅黑" panose="020B0503020204020204" pitchFamily="34" charset="-122"/>
              </a:rPr>
              <a:t>数据库迁移</a:t>
            </a:r>
            <a:r>
              <a:rPr lang="zh-CN" altLang="en-US" dirty="0" smtClean="0">
                <a:solidFill>
                  <a:schemeClr val="tx2"/>
                </a:solidFill>
                <a:latin typeface="微软雅黑" panose="020B0503020204020204" pitchFamily="34" charset="-122"/>
                <a:ea typeface="微软雅黑" panose="020B0503020204020204" pitchFamily="34" charset="-122"/>
              </a:rPr>
              <a:t>本质上通过定义一个统一的</a:t>
            </a:r>
            <a:r>
              <a:rPr lang="zh-CN" altLang="en-US" dirty="0" smtClean="0">
                <a:solidFill>
                  <a:srgbClr val="C00000"/>
                </a:solidFill>
                <a:latin typeface="微软雅黑" panose="020B0503020204020204" pitchFamily="34" charset="-122"/>
                <a:ea typeface="微软雅黑" panose="020B0503020204020204" pitchFamily="34" charset="-122"/>
              </a:rPr>
              <a:t>接口</a:t>
            </a:r>
            <a:r>
              <a:rPr lang="zh-CN" altLang="en-US" dirty="0" smtClean="0">
                <a:solidFill>
                  <a:schemeClr val="tx2"/>
                </a:solidFill>
                <a:latin typeface="微软雅黑" panose="020B0503020204020204" pitchFamily="34" charset="-122"/>
                <a:ea typeface="微软雅黑" panose="020B0503020204020204" pitchFamily="34" charset="-122"/>
              </a:rPr>
              <a:t>来实现数据库架构的创建和维护。在</a:t>
            </a:r>
            <a:r>
              <a:rPr lang="en-US" altLang="zh-CN" dirty="0" err="1" smtClean="0">
                <a:solidFill>
                  <a:schemeClr val="tx2"/>
                </a:solidFill>
                <a:latin typeface="微软雅黑" panose="020B0503020204020204" pitchFamily="34" charset="-122"/>
                <a:ea typeface="微软雅黑" panose="020B0503020204020204" pitchFamily="34" charset="-122"/>
              </a:rPr>
              <a:t>Laravel</a:t>
            </a:r>
            <a:r>
              <a:rPr lang="zh-CN" altLang="en-US" dirty="0" smtClean="0">
                <a:solidFill>
                  <a:schemeClr val="tx2"/>
                </a:solidFill>
                <a:latin typeface="微软雅黑" panose="020B0503020204020204" pitchFamily="34" charset="-122"/>
                <a:ea typeface="微软雅黑" panose="020B0503020204020204" pitchFamily="34" charset="-122"/>
              </a:rPr>
              <a:t>框架中，通过</a:t>
            </a:r>
            <a:r>
              <a:rPr lang="en-US" altLang="zh-CN" b="1" dirty="0" smtClean="0">
                <a:solidFill>
                  <a:srgbClr val="C00000"/>
                </a:solidFill>
                <a:latin typeface="微软雅黑" panose="020B0503020204020204" pitchFamily="34" charset="-122"/>
                <a:ea typeface="微软雅黑" panose="020B0503020204020204" pitchFamily="34" charset="-122"/>
              </a:rPr>
              <a:t>schema</a:t>
            </a:r>
            <a:r>
              <a:rPr lang="zh-CN" altLang="en-US" b="1" dirty="0" smtClean="0">
                <a:solidFill>
                  <a:srgbClr val="C00000"/>
                </a:solidFill>
                <a:latin typeface="微软雅黑" panose="020B0503020204020204" pitchFamily="34" charset="-122"/>
                <a:ea typeface="微软雅黑" panose="020B0503020204020204" pitchFamily="34" charset="-122"/>
              </a:rPr>
              <a:t>门面</a:t>
            </a:r>
            <a:r>
              <a:rPr lang="zh-CN" altLang="en-US" dirty="0" smtClean="0">
                <a:solidFill>
                  <a:schemeClr val="tx2"/>
                </a:solidFill>
                <a:latin typeface="微软雅黑" panose="020B0503020204020204" pitchFamily="34" charset="-122"/>
                <a:ea typeface="微软雅黑" panose="020B0503020204020204" pitchFamily="34" charset="-122"/>
              </a:rPr>
              <a:t>很</a:t>
            </a:r>
            <a:r>
              <a:rPr lang="zh-CN" altLang="en-US" dirty="0">
                <a:solidFill>
                  <a:schemeClr val="tx2"/>
                </a:solidFill>
                <a:latin typeface="微软雅黑" panose="020B0503020204020204" pitchFamily="34" charset="-122"/>
                <a:ea typeface="微软雅黑" panose="020B0503020204020204" pitchFamily="34" charset="-122"/>
              </a:rPr>
              <a:t>轻松地</a:t>
            </a:r>
            <a:r>
              <a:rPr lang="zh-CN" altLang="en-US" dirty="0" smtClean="0">
                <a:solidFill>
                  <a:schemeClr val="tx2"/>
                </a:solidFill>
                <a:latin typeface="微软雅黑" panose="020B0503020204020204" pitchFamily="34" charset="-122"/>
                <a:ea typeface="微软雅黑" panose="020B0503020204020204" pitchFamily="34" charset="-122"/>
              </a:rPr>
              <a:t>构建数据库表结构（使用代码创建）；当后续数据库发生改变时，只需要更新数据库表结构代码，执行几个</a:t>
            </a:r>
            <a:r>
              <a:rPr lang="en-US" altLang="zh-CN" dirty="0" smtClean="0">
                <a:solidFill>
                  <a:schemeClr val="tx2"/>
                </a:solidFill>
                <a:latin typeface="微软雅黑" panose="020B0503020204020204" pitchFamily="34" charset="-122"/>
                <a:ea typeface="微软雅黑" panose="020B0503020204020204" pitchFamily="34" charset="-122"/>
              </a:rPr>
              <a:t>Artisan</a:t>
            </a:r>
            <a:r>
              <a:rPr lang="zh-CN" altLang="en-US" dirty="0" smtClean="0">
                <a:solidFill>
                  <a:schemeClr val="tx2"/>
                </a:solidFill>
                <a:latin typeface="微软雅黑" panose="020B0503020204020204" pitchFamily="34" charset="-122"/>
                <a:ea typeface="微软雅黑" panose="020B0503020204020204" pitchFamily="34" charset="-122"/>
              </a:rPr>
              <a:t>命令即可实现数据库迁移。</a:t>
            </a:r>
            <a:endParaRPr lang="en-US" altLang="zh-CN" dirty="0" smtClean="0">
              <a:solidFill>
                <a:schemeClr val="tx2"/>
              </a:solidFill>
              <a:latin typeface="微软雅黑" panose="020B0503020204020204" pitchFamily="34" charset="-122"/>
              <a:ea typeface="微软雅黑" panose="020B0503020204020204" pitchFamily="34" charset="-122"/>
            </a:endParaRPr>
          </a:p>
          <a:p>
            <a:pPr indent="457200" eaLnBrk="1" hangingPunct="1">
              <a:lnSpc>
                <a:spcPct val="150000"/>
              </a:lnSpc>
            </a:pPr>
            <a:r>
              <a:rPr lang="en-US" altLang="zh-CN" dirty="0" err="1" smtClean="0">
                <a:solidFill>
                  <a:schemeClr val="tx2"/>
                </a:solidFill>
                <a:latin typeface="微软雅黑" panose="020B0503020204020204" pitchFamily="34" charset="-122"/>
                <a:ea typeface="微软雅黑" panose="020B0503020204020204" pitchFamily="34" charset="-122"/>
              </a:rPr>
              <a:t>Laravel</a:t>
            </a: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的</a:t>
            </a:r>
            <a:r>
              <a:rPr lang="en-US" altLang="zh-CN" dirty="0">
                <a:solidFill>
                  <a:schemeClr val="tx2"/>
                </a:solidFill>
                <a:latin typeface="微软雅黑" panose="020B0503020204020204" pitchFamily="34" charset="-122"/>
                <a:ea typeface="微软雅黑" panose="020B0503020204020204" pitchFamily="34" charset="-122"/>
              </a:rPr>
              <a:t>Schema</a:t>
            </a:r>
            <a:r>
              <a:rPr lang="zh-CN" altLang="en-US" dirty="0">
                <a:solidFill>
                  <a:schemeClr val="tx2"/>
                </a:solidFill>
                <a:latin typeface="微软雅黑" panose="020B0503020204020204" pitchFamily="34" charset="-122"/>
                <a:ea typeface="微软雅黑" panose="020B0503020204020204" pitchFamily="34" charset="-122"/>
              </a:rPr>
              <a:t>门面提供</a:t>
            </a:r>
            <a:r>
              <a:rPr lang="zh-CN" altLang="en-US" dirty="0" smtClean="0">
                <a:solidFill>
                  <a:schemeClr val="tx2"/>
                </a:solidFill>
                <a:latin typeface="微软雅黑" panose="020B0503020204020204" pitchFamily="34" charset="-122"/>
                <a:ea typeface="微软雅黑" panose="020B0503020204020204" pitchFamily="34" charset="-122"/>
              </a:rPr>
              <a:t>了</a:t>
            </a:r>
            <a:r>
              <a:rPr lang="zh-CN" altLang="en-US" dirty="0" smtClean="0">
                <a:solidFill>
                  <a:srgbClr val="C00000"/>
                </a:solidFill>
                <a:latin typeface="微软雅黑" panose="020B0503020204020204" pitchFamily="34" charset="-122"/>
                <a:ea typeface="微软雅黑" panose="020B0503020204020204" pitchFamily="34" charset="-122"/>
              </a:rPr>
              <a:t>与数据库系统无关</a:t>
            </a:r>
            <a:r>
              <a:rPr lang="zh-CN" altLang="en-US" dirty="0" smtClean="0">
                <a:solidFill>
                  <a:schemeClr val="tx2"/>
                </a:solidFill>
                <a:latin typeface="微软雅黑" panose="020B0503020204020204" pitchFamily="34" charset="-122"/>
                <a:ea typeface="微软雅黑" panose="020B0503020204020204" pitchFamily="34" charset="-122"/>
              </a:rPr>
              <a:t>的</a:t>
            </a:r>
            <a:r>
              <a:rPr lang="zh-CN" altLang="en-US" dirty="0">
                <a:solidFill>
                  <a:schemeClr val="tx2"/>
                </a:solidFill>
                <a:latin typeface="微软雅黑" panose="020B0503020204020204" pitchFamily="34" charset="-122"/>
                <a:ea typeface="微软雅黑" panose="020B0503020204020204" pitchFamily="34" charset="-122"/>
              </a:rPr>
              <a:t>创建和操纵表的支持，在 </a:t>
            </a:r>
            <a:r>
              <a:rPr lang="en-US" altLang="zh-CN" dirty="0" err="1">
                <a:solidFill>
                  <a:schemeClr val="tx2"/>
                </a:solidFill>
                <a:latin typeface="微软雅黑" panose="020B0503020204020204" pitchFamily="34" charset="-122"/>
                <a:ea typeface="微软雅黑" panose="020B0503020204020204" pitchFamily="34" charset="-122"/>
              </a:rPr>
              <a:t>Laravel</a:t>
            </a: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所支持的</a:t>
            </a:r>
            <a:r>
              <a:rPr lang="zh-CN" altLang="en-US" dirty="0">
                <a:solidFill>
                  <a:srgbClr val="C00000"/>
                </a:solidFill>
                <a:latin typeface="微软雅黑" panose="020B0503020204020204" pitchFamily="34" charset="-122"/>
                <a:ea typeface="微软雅黑" panose="020B0503020204020204" pitchFamily="34" charset="-122"/>
              </a:rPr>
              <a:t>所有数据库系统</a:t>
            </a:r>
            <a:r>
              <a:rPr lang="zh-CN" altLang="en-US" dirty="0">
                <a:solidFill>
                  <a:schemeClr val="tx2"/>
                </a:solidFill>
                <a:latin typeface="微软雅黑" panose="020B0503020204020204" pitchFamily="34" charset="-122"/>
                <a:ea typeface="微软雅黑" panose="020B0503020204020204" pitchFamily="34" charset="-122"/>
              </a:rPr>
              <a:t>中提供一致的、优雅的、平滑的</a:t>
            </a:r>
            <a:r>
              <a:rPr lang="en-US" altLang="zh-CN" dirty="0">
                <a:solidFill>
                  <a:schemeClr val="tx2"/>
                </a:solidFill>
                <a:latin typeface="微软雅黑" panose="020B0503020204020204" pitchFamily="34" charset="-122"/>
                <a:ea typeface="微软雅黑" panose="020B0503020204020204" pitchFamily="34" charset="-122"/>
              </a:rPr>
              <a:t>API</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331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数据库迁移</a:t>
            </a:r>
            <a:endParaRPr lang="zh-CN" altLang="en-US" dirty="0"/>
          </a:p>
        </p:txBody>
      </p:sp>
      <p:sp>
        <p:nvSpPr>
          <p:cNvPr id="107" name="矩形 3"/>
          <p:cNvSpPr>
            <a:spLocks noChangeArrowheads="1"/>
          </p:cNvSpPr>
          <p:nvPr/>
        </p:nvSpPr>
        <p:spPr bwMode="auto">
          <a:xfrm>
            <a:off x="917621" y="1639680"/>
            <a:ext cx="10412988" cy="2935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200000"/>
              </a:lnSpc>
              <a:buFont typeface="Wingdings" panose="05000000000000000000" pitchFamily="2" charset="2"/>
              <a:buChar char="n"/>
            </a:pPr>
            <a:r>
              <a:rPr lang="zh-CN" altLang="en-US" sz="2400" b="1" dirty="0" smtClean="0">
                <a:solidFill>
                  <a:schemeClr val="tx2"/>
                </a:solidFill>
                <a:latin typeface="微软雅黑" panose="020B0503020204020204" pitchFamily="34" charset="-122"/>
                <a:ea typeface="微软雅黑" panose="020B0503020204020204" pitchFamily="34" charset="-122"/>
              </a:rPr>
              <a:t>数据库迁移流程：</a:t>
            </a:r>
            <a:endParaRPr lang="en-US" altLang="zh-CN" sz="2400" b="1" dirty="0" smtClean="0">
              <a:solidFill>
                <a:schemeClr val="tx2"/>
              </a:solidFill>
              <a:latin typeface="微软雅黑" panose="020B0503020204020204" pitchFamily="34" charset="-122"/>
              <a:ea typeface="微软雅黑" panose="020B0503020204020204" pitchFamily="34" charset="-122"/>
            </a:endParaRPr>
          </a:p>
          <a:p>
            <a:pPr marL="457200" indent="-457200" eaLnBrk="1" hangingPunct="1">
              <a:lnSpc>
                <a:spcPct val="200000"/>
              </a:lnSpc>
              <a:buFont typeface="+mj-ea"/>
              <a:buAutoNum type="circleNumDbPlain"/>
            </a:pPr>
            <a:r>
              <a:rPr lang="zh-CN" altLang="en-US" sz="2400" dirty="0" smtClean="0">
                <a:solidFill>
                  <a:schemeClr val="tx2"/>
                </a:solidFill>
                <a:latin typeface="微软雅黑" panose="020B0503020204020204" pitchFamily="34" charset="-122"/>
                <a:ea typeface="微软雅黑" panose="020B0503020204020204" pitchFamily="34" charset="-122"/>
              </a:rPr>
              <a:t>创建迁移数据表文件</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457200" indent="-457200" eaLnBrk="1" hangingPunct="1">
              <a:lnSpc>
                <a:spcPct val="200000"/>
              </a:lnSpc>
              <a:buFont typeface="+mj-ea"/>
              <a:buAutoNum type="circleNumDbPlain"/>
            </a:pPr>
            <a:r>
              <a:rPr lang="zh-CN" altLang="en-US" sz="2400" dirty="0" smtClean="0">
                <a:solidFill>
                  <a:schemeClr val="tx2"/>
                </a:solidFill>
                <a:latin typeface="微软雅黑" panose="020B0503020204020204" pitchFamily="34" charset="-122"/>
                <a:ea typeface="微软雅黑" panose="020B0503020204020204" pitchFamily="34" charset="-122"/>
              </a:rPr>
              <a:t>设置数据表结构</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457200" indent="-457200" eaLnBrk="1" hangingPunct="1">
              <a:lnSpc>
                <a:spcPct val="200000"/>
              </a:lnSpc>
              <a:buFont typeface="+mj-ea"/>
              <a:buAutoNum type="circleNumDbPlain"/>
            </a:pPr>
            <a:r>
              <a:rPr lang="zh-CN" altLang="en-US" sz="2400" dirty="0" smtClean="0">
                <a:solidFill>
                  <a:schemeClr val="tx2"/>
                </a:solidFill>
                <a:latin typeface="微软雅黑" panose="020B0503020204020204" pitchFamily="34" charset="-122"/>
                <a:ea typeface="微软雅黑" panose="020B0503020204020204" pitchFamily="34" charset="-122"/>
              </a:rPr>
              <a:t>执行数据库迁移</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108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创建迁移表文件</a:t>
            </a:r>
            <a:endParaRPr lang="zh-CN" altLang="en-US" dirty="0"/>
          </a:p>
        </p:txBody>
      </p:sp>
      <p:sp>
        <p:nvSpPr>
          <p:cNvPr id="107" name="矩形 3"/>
          <p:cNvSpPr>
            <a:spLocks noChangeArrowheads="1"/>
          </p:cNvSpPr>
          <p:nvPr/>
        </p:nvSpPr>
        <p:spPr bwMode="auto">
          <a:xfrm>
            <a:off x="917621" y="1639680"/>
            <a:ext cx="1041298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a:solidFill>
                  <a:schemeClr val="tx2"/>
                </a:solidFill>
                <a:latin typeface="微软雅黑" panose="020B0503020204020204" pitchFamily="34" charset="-122"/>
                <a:ea typeface="微软雅黑" panose="020B0503020204020204" pitchFamily="34" charset="-122"/>
              </a:rPr>
              <a:t>使用 </a:t>
            </a:r>
            <a:r>
              <a:rPr lang="en-US" altLang="zh-CN" sz="2400" dirty="0">
                <a:solidFill>
                  <a:schemeClr val="tx2"/>
                </a:solidFill>
                <a:latin typeface="微软雅黑" panose="020B0503020204020204" pitchFamily="34" charset="-122"/>
                <a:ea typeface="微软雅黑" panose="020B0503020204020204" pitchFamily="34" charset="-122"/>
              </a:rPr>
              <a:t>Artisan </a:t>
            </a:r>
            <a:r>
              <a:rPr lang="zh-CN" altLang="en-US" sz="2400" dirty="0" smtClean="0">
                <a:solidFill>
                  <a:schemeClr val="tx2"/>
                </a:solidFill>
                <a:latin typeface="微软雅黑" panose="020B0503020204020204" pitchFamily="34" charset="-122"/>
                <a:ea typeface="微软雅黑" panose="020B0503020204020204" pitchFamily="34" charset="-122"/>
              </a:rPr>
              <a:t>命令 </a:t>
            </a:r>
            <a:r>
              <a:rPr lang="en-US" altLang="zh-CN" sz="2400" b="1" dirty="0" err="1" smtClean="0">
                <a:solidFill>
                  <a:srgbClr val="C00000"/>
                </a:solidFill>
                <a:latin typeface="微软雅黑" panose="020B0503020204020204" pitchFamily="34" charset="-122"/>
                <a:ea typeface="微软雅黑" panose="020B0503020204020204" pitchFamily="34" charset="-122"/>
              </a:rPr>
              <a:t>make:migration</a:t>
            </a:r>
            <a:r>
              <a:rPr lang="en-US" altLang="zh-CN" sz="2400" dirty="0" smtClean="0">
                <a:solidFill>
                  <a:schemeClr val="tx2"/>
                </a:solidFill>
                <a:latin typeface="微软雅黑" panose="020B0503020204020204" pitchFamily="34" charset="-122"/>
                <a:ea typeface="微软雅黑" panose="020B0503020204020204" pitchFamily="34" charset="-122"/>
              </a:rPr>
              <a:t> </a:t>
            </a:r>
            <a:r>
              <a:rPr lang="zh-CN" altLang="en-US" sz="2400" dirty="0" smtClean="0">
                <a:solidFill>
                  <a:schemeClr val="tx2"/>
                </a:solidFill>
                <a:latin typeface="微软雅黑" panose="020B0503020204020204" pitchFamily="34" charset="-122"/>
                <a:ea typeface="微软雅黑" panose="020B0503020204020204" pitchFamily="34" charset="-122"/>
              </a:rPr>
              <a:t>来</a:t>
            </a:r>
            <a:r>
              <a:rPr lang="zh-CN" altLang="en-US" sz="2400" dirty="0">
                <a:solidFill>
                  <a:schemeClr val="tx2"/>
                </a:solidFill>
                <a:latin typeface="微软雅黑" panose="020B0503020204020204" pitchFamily="34" charset="-122"/>
                <a:ea typeface="微软雅黑" panose="020B0503020204020204" pitchFamily="34" charset="-122"/>
              </a:rPr>
              <a:t>创建一</a:t>
            </a:r>
            <a:r>
              <a:rPr lang="zh-CN" altLang="en-US" sz="2400" dirty="0" smtClean="0">
                <a:solidFill>
                  <a:schemeClr val="tx2"/>
                </a:solidFill>
                <a:latin typeface="微软雅黑" panose="020B0503020204020204" pitchFamily="34" charset="-122"/>
                <a:ea typeface="微软雅黑" panose="020B0503020204020204" pitchFamily="34" charset="-122"/>
              </a:rPr>
              <a:t>个数据表迁移文件</a:t>
            </a:r>
            <a:endParaRPr lang="en-US" altLang="zh-CN"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新创建的数据表迁移文件位于 </a:t>
            </a:r>
            <a:r>
              <a:rPr lang="en-US" altLang="zh-CN" dirty="0" smtClean="0">
                <a:solidFill>
                  <a:srgbClr val="C00000"/>
                </a:solidFill>
                <a:latin typeface="微软雅黑" panose="020B0503020204020204" pitchFamily="34" charset="-122"/>
                <a:ea typeface="微软雅黑" panose="020B0503020204020204" pitchFamily="34" charset="-122"/>
              </a:rPr>
              <a:t>/database/migrations/ </a:t>
            </a:r>
            <a:r>
              <a:rPr lang="zh-CN" altLang="en-US" dirty="0" smtClean="0">
                <a:solidFill>
                  <a:schemeClr val="tx2"/>
                </a:solidFill>
                <a:latin typeface="微软雅黑" panose="020B0503020204020204" pitchFamily="34" charset="-122"/>
                <a:ea typeface="微软雅黑" panose="020B0503020204020204" pitchFamily="34" charset="-122"/>
              </a:rPr>
              <a:t>目录下，每个迁移文件名都包含时间戳从而允许程序判断其先后顺序。</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dirty="0" smtClean="0">
                <a:solidFill>
                  <a:schemeClr val="tx2"/>
                </a:solidFill>
                <a:latin typeface="微软雅黑" panose="020B0503020204020204" pitchFamily="34" charset="-122"/>
                <a:ea typeface="微软雅黑" panose="020B0503020204020204" pitchFamily="34" charset="-122"/>
              </a:rPr>
              <a:t>可以添加几个命令参数：</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en-US" altLang="zh-CN" dirty="0" smtClean="0">
                <a:solidFill>
                  <a:schemeClr val="tx2"/>
                </a:solidFill>
                <a:latin typeface="微软雅黑" panose="020B0503020204020204" pitchFamily="34" charset="-122"/>
                <a:ea typeface="微软雅黑" panose="020B0503020204020204" pitchFamily="34" charset="-122"/>
              </a:rPr>
              <a:t>--table</a:t>
            </a:r>
            <a:r>
              <a:rPr lang="zh-CN" altLang="en-US" dirty="0" smtClean="0">
                <a:solidFill>
                  <a:schemeClr val="tx2"/>
                </a:solidFill>
                <a:latin typeface="微软雅黑" panose="020B0503020204020204" pitchFamily="34" charset="-122"/>
                <a:ea typeface="微软雅黑" panose="020B0503020204020204" pitchFamily="34" charset="-122"/>
              </a:rPr>
              <a:t>：表明使用已经存在的某一个数据表（修改数据表结构）</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en-US" altLang="zh-CN" dirty="0" smtClean="0">
                <a:solidFill>
                  <a:schemeClr val="tx2"/>
                </a:solidFill>
                <a:latin typeface="微软雅黑" panose="020B0503020204020204" pitchFamily="34" charset="-122"/>
                <a:ea typeface="微软雅黑" panose="020B0503020204020204" pitchFamily="34" charset="-122"/>
              </a:rPr>
              <a:t>--create</a:t>
            </a:r>
            <a:r>
              <a:rPr lang="zh-CN" altLang="en-US" dirty="0" smtClean="0">
                <a:solidFill>
                  <a:schemeClr val="tx2"/>
                </a:solidFill>
                <a:latin typeface="微软雅黑" panose="020B0503020204020204" pitchFamily="34" charset="-122"/>
                <a:ea typeface="微软雅黑" panose="020B0503020204020204" pitchFamily="34" charset="-122"/>
              </a:rPr>
              <a:t>：表明创建新的数据表（默认）</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Arial" panose="020B0604020202020204" pitchFamily="34" charset="0"/>
              <a:buChar char="•"/>
            </a:pPr>
            <a:r>
              <a:rPr lang="en-US" altLang="zh-CN" dirty="0" smtClean="0">
                <a:solidFill>
                  <a:schemeClr val="tx2"/>
                </a:solidFill>
                <a:latin typeface="微软雅黑" panose="020B0503020204020204" pitchFamily="34" charset="-122"/>
                <a:ea typeface="微软雅黑" panose="020B0503020204020204" pitchFamily="34" charset="-122"/>
              </a:rPr>
              <a:t>--path</a:t>
            </a:r>
            <a:r>
              <a:rPr lang="zh-CN" altLang="en-US" dirty="0" smtClean="0">
                <a:solidFill>
                  <a:schemeClr val="tx2"/>
                </a:solidFill>
                <a:latin typeface="微软雅黑" panose="020B0503020204020204" pitchFamily="34" charset="-122"/>
                <a:ea typeface="微软雅黑" panose="020B0503020204020204" pitchFamily="34" charset="-122"/>
              </a:rPr>
              <a:t>：迁移文件的保存目录</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660164" y="5508454"/>
            <a:ext cx="6526636" cy="458393"/>
          </a:xfrm>
          <a:prstGeom prst="rect">
            <a:avLst/>
          </a:prstGeom>
        </p:spPr>
      </p:pic>
      <p:pic>
        <p:nvPicPr>
          <p:cNvPr id="6" name="图片 5"/>
          <p:cNvPicPr>
            <a:picLocks noChangeAspect="1"/>
          </p:cNvPicPr>
          <p:nvPr/>
        </p:nvPicPr>
        <p:blipFill>
          <a:blip r:embed="rId4"/>
          <a:stretch>
            <a:fillRect/>
          </a:stretch>
        </p:blipFill>
        <p:spPr>
          <a:xfrm>
            <a:off x="7645489" y="4518952"/>
            <a:ext cx="4285203" cy="1824022"/>
          </a:xfrm>
          <a:prstGeom prst="rect">
            <a:avLst/>
          </a:prstGeom>
        </p:spPr>
      </p:pic>
    </p:spTree>
    <p:extLst>
      <p:ext uri="{BB962C8B-B14F-4D97-AF65-F5344CB8AC3E}">
        <p14:creationId xmlns:p14="http://schemas.microsoft.com/office/powerpoint/2010/main" val="1586744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创建迁移表文件</a:t>
            </a:r>
            <a:endParaRPr lang="zh-CN" altLang="en-US" dirty="0"/>
          </a:p>
        </p:txBody>
      </p:sp>
      <p:sp>
        <p:nvSpPr>
          <p:cNvPr id="107" name="矩形 3"/>
          <p:cNvSpPr>
            <a:spLocks noChangeArrowheads="1"/>
          </p:cNvSpPr>
          <p:nvPr/>
        </p:nvSpPr>
        <p:spPr bwMode="auto">
          <a:xfrm>
            <a:off x="917621" y="1639680"/>
            <a:ext cx="104129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sz="2400" dirty="0" smtClean="0">
                <a:solidFill>
                  <a:schemeClr val="tx2"/>
                </a:solidFill>
                <a:latin typeface="微软雅黑" panose="020B0503020204020204" pitchFamily="34" charset="-122"/>
                <a:ea typeface="微软雅黑" panose="020B0503020204020204" pitchFamily="34" charset="-122"/>
              </a:rPr>
              <a:t>新创建好的数据表迁移文件中包含两个方法：</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rgbClr val="C00000"/>
                </a:solidFill>
                <a:latin typeface="微软雅黑" panose="020B0503020204020204" pitchFamily="34" charset="-122"/>
                <a:ea typeface="微软雅黑" panose="020B0503020204020204" pitchFamily="34" charset="-122"/>
              </a:rPr>
              <a:t>up( )</a:t>
            </a:r>
            <a:r>
              <a:rPr lang="zh-CN" altLang="en-US" dirty="0" smtClean="0">
                <a:solidFill>
                  <a:schemeClr val="tx2"/>
                </a:solidFill>
                <a:latin typeface="微软雅黑" panose="020B0503020204020204" pitchFamily="34" charset="-122"/>
                <a:ea typeface="微软雅黑" panose="020B0503020204020204" pitchFamily="34" charset="-122"/>
              </a:rPr>
              <a:t>：运行迁移；用于</a:t>
            </a:r>
            <a:r>
              <a:rPr lang="zh-CN" altLang="en-US" dirty="0">
                <a:solidFill>
                  <a:schemeClr val="tx2"/>
                </a:solidFill>
                <a:latin typeface="微软雅黑" panose="020B0503020204020204" pitchFamily="34" charset="-122"/>
                <a:ea typeface="微软雅黑" panose="020B0503020204020204" pitchFamily="34" charset="-122"/>
              </a:rPr>
              <a:t>新增</a:t>
            </a:r>
            <a:r>
              <a:rPr lang="zh-CN" altLang="en-US" dirty="0" smtClean="0">
                <a:solidFill>
                  <a:schemeClr val="tx2"/>
                </a:solidFill>
                <a:latin typeface="微软雅黑" panose="020B0503020204020204" pitchFamily="34" charset="-122"/>
                <a:ea typeface="微软雅黑" panose="020B0503020204020204" pitchFamily="34" charset="-122"/>
              </a:rPr>
              <a:t>表、列</a:t>
            </a:r>
            <a:r>
              <a:rPr lang="zh-CN" altLang="en-US" dirty="0">
                <a:solidFill>
                  <a:schemeClr val="tx2"/>
                </a:solidFill>
                <a:latin typeface="微软雅黑" panose="020B0503020204020204" pitchFamily="34" charset="-122"/>
                <a:ea typeface="微软雅黑" panose="020B0503020204020204" pitchFamily="34" charset="-122"/>
              </a:rPr>
              <a:t>或者索引到</a:t>
            </a:r>
            <a:r>
              <a:rPr lang="zh-CN" altLang="en-US" dirty="0" smtClean="0">
                <a:solidFill>
                  <a:schemeClr val="tx2"/>
                </a:solidFill>
                <a:latin typeface="微软雅黑" panose="020B0503020204020204" pitchFamily="34" charset="-122"/>
                <a:ea typeface="微软雅黑" panose="020B0503020204020204" pitchFamily="34" charset="-122"/>
              </a:rPr>
              <a:t>数据库</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en-US" altLang="zh-CN" dirty="0" smtClean="0">
                <a:solidFill>
                  <a:srgbClr val="C00000"/>
                </a:solidFill>
                <a:latin typeface="微软雅黑" panose="020B0503020204020204" pitchFamily="34" charset="-122"/>
                <a:ea typeface="微软雅黑" panose="020B0503020204020204" pitchFamily="34" charset="-122"/>
              </a:rPr>
              <a:t>down( )</a:t>
            </a:r>
            <a:r>
              <a:rPr lang="zh-CN" altLang="en-US" dirty="0" smtClean="0">
                <a:solidFill>
                  <a:schemeClr val="tx2"/>
                </a:solidFill>
                <a:latin typeface="微软雅黑" panose="020B0503020204020204" pitchFamily="34" charset="-122"/>
                <a:ea typeface="微软雅黑" panose="020B0503020204020204" pitchFamily="34" charset="-122"/>
              </a:rPr>
              <a:t>：撤销迁移；</a:t>
            </a:r>
            <a:r>
              <a:rPr lang="en-US" altLang="zh-CN" dirty="0" smtClean="0">
                <a:solidFill>
                  <a:schemeClr val="tx2"/>
                </a:solidFill>
                <a:latin typeface="微软雅黑" panose="020B0503020204020204" pitchFamily="34" charset="-122"/>
                <a:ea typeface="微软雅黑" panose="020B0503020204020204" pitchFamily="34" charset="-122"/>
              </a:rPr>
              <a:t>up</a:t>
            </a:r>
            <a:r>
              <a:rPr lang="zh-CN" altLang="en-US" dirty="0" smtClean="0">
                <a:solidFill>
                  <a:schemeClr val="tx2"/>
                </a:solidFill>
                <a:latin typeface="微软雅黑" panose="020B0503020204020204" pitchFamily="34" charset="-122"/>
                <a:ea typeface="微软雅黑" panose="020B0503020204020204" pitchFamily="34" charset="-122"/>
              </a:rPr>
              <a:t>方法的反操作</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418434" y="1899261"/>
            <a:ext cx="4606402" cy="4269064"/>
          </a:xfrm>
          <a:prstGeom prst="rect">
            <a:avLst/>
          </a:prstGeom>
        </p:spPr>
      </p:pic>
    </p:spTree>
    <p:extLst>
      <p:ext uri="{BB962C8B-B14F-4D97-AF65-F5344CB8AC3E}">
        <p14:creationId xmlns:p14="http://schemas.microsoft.com/office/powerpoint/2010/main" val="2521704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设置数据表结构</a:t>
            </a:r>
            <a:endParaRPr lang="zh-CN" altLang="en-US" dirty="0"/>
          </a:p>
        </p:txBody>
      </p:sp>
      <p:sp>
        <p:nvSpPr>
          <p:cNvPr id="107" name="矩形 3"/>
          <p:cNvSpPr>
            <a:spLocks noChangeArrowheads="1"/>
          </p:cNvSpPr>
          <p:nvPr/>
        </p:nvSpPr>
        <p:spPr bwMode="auto">
          <a:xfrm>
            <a:off x="917621" y="1639680"/>
            <a:ext cx="104129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创建</a:t>
            </a:r>
            <a:r>
              <a:rPr lang="zh-CN" altLang="en-US" dirty="0">
                <a:solidFill>
                  <a:schemeClr val="tx2"/>
                </a:solidFill>
                <a:latin typeface="微软雅黑" panose="020B0503020204020204" pitchFamily="34" charset="-122"/>
                <a:ea typeface="微软雅黑" panose="020B0503020204020204" pitchFamily="34" charset="-122"/>
              </a:rPr>
              <a:t>表：使用</a:t>
            </a:r>
            <a:r>
              <a:rPr lang="en-US" altLang="zh-CN" b="1" dirty="0">
                <a:solidFill>
                  <a:srgbClr val="C00000"/>
                </a:solidFill>
                <a:latin typeface="微软雅黑" panose="020B0503020204020204" pitchFamily="34" charset="-122"/>
                <a:ea typeface="微软雅黑" panose="020B0503020204020204" pitchFamily="34" charset="-122"/>
              </a:rPr>
              <a:t>Schema</a:t>
            </a:r>
            <a:r>
              <a:rPr lang="zh-CN" altLang="en-US" b="1" dirty="0">
                <a:solidFill>
                  <a:srgbClr val="C00000"/>
                </a:solidFill>
                <a:latin typeface="微软雅黑" panose="020B0503020204020204" pitchFamily="34" charset="-122"/>
                <a:ea typeface="微软雅黑" panose="020B0503020204020204" pitchFamily="34" charset="-122"/>
              </a:rPr>
              <a:t>门面上的</a:t>
            </a:r>
            <a:r>
              <a:rPr lang="en-US" altLang="zh-CN" b="1" dirty="0">
                <a:solidFill>
                  <a:srgbClr val="C00000"/>
                </a:solidFill>
                <a:latin typeface="微软雅黑" panose="020B0503020204020204" pitchFamily="34" charset="-122"/>
                <a:ea typeface="微软雅黑" panose="020B0503020204020204" pitchFamily="34" charset="-122"/>
              </a:rPr>
              <a:t>create</a:t>
            </a:r>
            <a:r>
              <a:rPr lang="zh-CN" altLang="en-US" b="1" dirty="0">
                <a:solidFill>
                  <a:srgbClr val="C00000"/>
                </a:solidFill>
                <a:latin typeface="微软雅黑" panose="020B0503020204020204" pitchFamily="34" charset="-122"/>
                <a:ea typeface="微软雅黑" panose="020B0503020204020204" pitchFamily="34" charset="-122"/>
              </a:rPr>
              <a:t>方法</a:t>
            </a:r>
            <a:r>
              <a:rPr lang="zh-CN" altLang="en-US" dirty="0">
                <a:solidFill>
                  <a:schemeClr val="tx2"/>
                </a:solidFill>
                <a:latin typeface="微软雅黑" panose="020B0503020204020204" pitchFamily="34" charset="-122"/>
                <a:ea typeface="微软雅黑" panose="020B0503020204020204" pitchFamily="34" charset="-122"/>
              </a:rPr>
              <a:t>来创建新的数据表</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删除表：使用</a:t>
            </a:r>
            <a:r>
              <a:rPr lang="en-US" altLang="zh-CN" dirty="0" smtClean="0">
                <a:solidFill>
                  <a:schemeClr val="tx2"/>
                </a:solidFill>
                <a:latin typeface="微软雅黑" panose="020B0503020204020204" pitchFamily="34" charset="-122"/>
                <a:ea typeface="微软雅黑" panose="020B0503020204020204" pitchFamily="34" charset="-122"/>
              </a:rPr>
              <a:t>Schema</a:t>
            </a:r>
            <a:r>
              <a:rPr lang="zh-CN" altLang="en-US" dirty="0" smtClean="0">
                <a:solidFill>
                  <a:schemeClr val="tx2"/>
                </a:solidFill>
                <a:latin typeface="微软雅黑" panose="020B0503020204020204" pitchFamily="34" charset="-122"/>
                <a:ea typeface="微软雅黑" panose="020B0503020204020204" pitchFamily="34" charset="-122"/>
              </a:rPr>
              <a:t>门面的 </a:t>
            </a:r>
            <a:r>
              <a:rPr lang="en-US" altLang="zh-CN" b="1" dirty="0" smtClean="0">
                <a:solidFill>
                  <a:srgbClr val="C00000"/>
                </a:solidFill>
                <a:latin typeface="微软雅黑" panose="020B0503020204020204" pitchFamily="34" charset="-122"/>
                <a:ea typeface="微软雅黑" panose="020B0503020204020204" pitchFamily="34" charset="-122"/>
              </a:rPr>
              <a:t>drop </a:t>
            </a:r>
            <a:r>
              <a:rPr lang="zh-CN" altLang="en-US" b="1" dirty="0" smtClean="0">
                <a:solidFill>
                  <a:srgbClr val="C00000"/>
                </a:solidFill>
                <a:latin typeface="微软雅黑" panose="020B0503020204020204" pitchFamily="34" charset="-122"/>
                <a:ea typeface="微软雅黑" panose="020B0503020204020204" pitchFamily="34" charset="-122"/>
              </a:rPr>
              <a:t>方法 </a:t>
            </a:r>
            <a:r>
              <a:rPr lang="zh-CN" altLang="en-US" dirty="0" smtClean="0">
                <a:solidFill>
                  <a:schemeClr val="tx1"/>
                </a:solidFill>
                <a:latin typeface="微软雅黑" panose="020B0503020204020204" pitchFamily="34" charset="-122"/>
                <a:ea typeface="微软雅黑" panose="020B0503020204020204" pitchFamily="34" charset="-122"/>
              </a:rPr>
              <a:t>，写在 迁移文件的 </a:t>
            </a:r>
            <a:r>
              <a:rPr lang="en-US" altLang="zh-CN" dirty="0" smtClean="0">
                <a:solidFill>
                  <a:schemeClr val="tx1"/>
                </a:solidFill>
                <a:latin typeface="微软雅黑" panose="020B0503020204020204" pitchFamily="34" charset="-122"/>
                <a:ea typeface="微软雅黑" panose="020B0503020204020204" pitchFamily="34" charset="-122"/>
              </a:rPr>
              <a:t>down( )</a:t>
            </a:r>
            <a:r>
              <a:rPr lang="zh-CN" altLang="en-US" dirty="0" smtClean="0">
                <a:solidFill>
                  <a:schemeClr val="tx1"/>
                </a:solidFill>
                <a:latin typeface="微软雅黑" panose="020B0503020204020204" pitchFamily="34" charset="-122"/>
                <a:ea typeface="微软雅黑" panose="020B0503020204020204" pitchFamily="34" charset="-122"/>
              </a:rPr>
              <a:t>方法 内</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创建字段：使用</a:t>
            </a:r>
            <a:r>
              <a:rPr lang="en-US" altLang="zh-CN" dirty="0">
                <a:solidFill>
                  <a:schemeClr val="tx2"/>
                </a:solidFill>
                <a:latin typeface="微软雅黑" panose="020B0503020204020204" pitchFamily="34" charset="-122"/>
                <a:ea typeface="微软雅黑" panose="020B0503020204020204" pitchFamily="34" charset="-122"/>
              </a:rPr>
              <a:t>Blueprint</a:t>
            </a:r>
            <a:r>
              <a:rPr lang="zh-CN" altLang="en-US" dirty="0" smtClean="0">
                <a:solidFill>
                  <a:schemeClr val="tx2"/>
                </a:solidFill>
                <a:latin typeface="微软雅黑" panose="020B0503020204020204" pitchFamily="34" charset="-122"/>
                <a:ea typeface="微软雅黑" panose="020B0503020204020204" pitchFamily="34" charset="-122"/>
              </a:rPr>
              <a:t>实例对象的</a:t>
            </a:r>
            <a:r>
              <a:rPr lang="zh-CN" altLang="en-US" b="1" dirty="0" smtClean="0">
                <a:solidFill>
                  <a:srgbClr val="C00000"/>
                </a:solidFill>
                <a:latin typeface="微软雅黑" panose="020B0503020204020204" pitchFamily="34" charset="-122"/>
                <a:ea typeface="微软雅黑" panose="020B0503020204020204" pitchFamily="34" charset="-122"/>
              </a:rPr>
              <a:t>指定方法创建指定数据类型</a:t>
            </a:r>
            <a:r>
              <a:rPr lang="zh-CN" altLang="en-US" dirty="0" smtClean="0">
                <a:solidFill>
                  <a:schemeClr val="tx2"/>
                </a:solidFill>
                <a:latin typeface="微软雅黑" panose="020B0503020204020204" pitchFamily="34" charset="-122"/>
                <a:ea typeface="微软雅黑" panose="020B0503020204020204" pitchFamily="34" charset="-122"/>
              </a:rPr>
              <a:t>的字段</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删除字段：使用</a:t>
            </a:r>
            <a:r>
              <a:rPr lang="en-US" altLang="zh-CN" dirty="0" smtClean="0">
                <a:solidFill>
                  <a:schemeClr val="tx2"/>
                </a:solidFill>
                <a:latin typeface="微软雅黑" panose="020B0503020204020204" pitchFamily="34" charset="-122"/>
                <a:ea typeface="微软雅黑" panose="020B0503020204020204" pitchFamily="34" charset="-122"/>
              </a:rPr>
              <a:t>Blueprint</a:t>
            </a:r>
            <a:r>
              <a:rPr lang="zh-CN" altLang="en-US" dirty="0" smtClean="0">
                <a:solidFill>
                  <a:schemeClr val="tx2"/>
                </a:solidFill>
                <a:latin typeface="微软雅黑" panose="020B0503020204020204" pitchFamily="34" charset="-122"/>
                <a:ea typeface="微软雅黑" panose="020B0503020204020204" pitchFamily="34" charset="-122"/>
              </a:rPr>
              <a:t>实例对象的 </a:t>
            </a:r>
            <a:r>
              <a:rPr lang="en-US" altLang="zh-CN" b="1" dirty="0" err="1" smtClean="0">
                <a:solidFill>
                  <a:srgbClr val="C00000"/>
                </a:solidFill>
                <a:latin typeface="微软雅黑" panose="020B0503020204020204" pitchFamily="34" charset="-122"/>
                <a:ea typeface="微软雅黑" panose="020B0503020204020204" pitchFamily="34" charset="-122"/>
              </a:rPr>
              <a:t>dropColumn</a:t>
            </a:r>
            <a:r>
              <a:rPr lang="en-US" altLang="zh-CN" dirty="0" smtClean="0">
                <a:solidFill>
                  <a:schemeClr val="tx2"/>
                </a:solidFill>
                <a:latin typeface="微软雅黑" panose="020B0503020204020204" pitchFamily="34" charset="-122"/>
                <a:ea typeface="微软雅黑" panose="020B0503020204020204" pitchFamily="34" charset="-122"/>
              </a:rPr>
              <a:t>( ) </a:t>
            </a:r>
            <a:r>
              <a:rPr lang="zh-CN" altLang="en-US" dirty="0" smtClean="0">
                <a:solidFill>
                  <a:schemeClr val="tx2"/>
                </a:solidFill>
                <a:latin typeface="微软雅黑" panose="020B0503020204020204" pitchFamily="34" charset="-122"/>
                <a:ea typeface="微软雅黑" panose="020B0503020204020204" pitchFamily="34" charset="-122"/>
              </a:rPr>
              <a:t>方法 删除某个或某些字段</a:t>
            </a:r>
            <a:endParaRPr lang="en-US" altLang="zh-CN" dirty="0" smtClean="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84417" y="4016212"/>
            <a:ext cx="7970961" cy="2413659"/>
          </a:xfrm>
          <a:prstGeom prst="rect">
            <a:avLst/>
          </a:prstGeom>
        </p:spPr>
      </p:pic>
      <p:pic>
        <p:nvPicPr>
          <p:cNvPr id="5" name="图片 4"/>
          <p:cNvPicPr>
            <a:picLocks noChangeAspect="1"/>
          </p:cNvPicPr>
          <p:nvPr/>
        </p:nvPicPr>
        <p:blipFill>
          <a:blip r:embed="rId4"/>
          <a:stretch>
            <a:fillRect/>
          </a:stretch>
        </p:blipFill>
        <p:spPr>
          <a:xfrm>
            <a:off x="8455378" y="4446555"/>
            <a:ext cx="3133580" cy="915971"/>
          </a:xfrm>
          <a:prstGeom prst="rect">
            <a:avLst/>
          </a:prstGeom>
        </p:spPr>
      </p:pic>
      <p:sp>
        <p:nvSpPr>
          <p:cNvPr id="6" name="矩形 5"/>
          <p:cNvSpPr/>
          <p:nvPr/>
        </p:nvSpPr>
        <p:spPr>
          <a:xfrm>
            <a:off x="2743200" y="4262034"/>
            <a:ext cx="883403" cy="35646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3626603" y="4050316"/>
            <a:ext cx="843294" cy="1435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355024" y="3824494"/>
            <a:ext cx="4386020" cy="369332"/>
          </a:xfrm>
          <a:prstGeom prst="rect">
            <a:avLst/>
          </a:prstGeom>
          <a:noFill/>
        </p:spPr>
        <p:txBody>
          <a:bodyPr wrap="square" rtlCol="0">
            <a:spAutoFit/>
          </a:bodyPr>
          <a:lstStyle/>
          <a:p>
            <a:r>
              <a:rPr lang="zh-CN" altLang="en-US" dirty="0" smtClean="0"/>
              <a:t>注意数据表的名字为 </a:t>
            </a:r>
            <a:r>
              <a:rPr lang="zh-CN" altLang="en-US" b="1" dirty="0" smtClean="0">
                <a:solidFill>
                  <a:srgbClr val="C00000"/>
                </a:solidFill>
              </a:rPr>
              <a:t>迁移表名称 </a:t>
            </a:r>
            <a:r>
              <a:rPr lang="en-US" altLang="zh-CN" b="1" dirty="0" smtClean="0">
                <a:solidFill>
                  <a:srgbClr val="C00000"/>
                </a:solidFill>
              </a:rPr>
              <a:t>+ s </a:t>
            </a:r>
            <a:endParaRPr lang="zh-CN" altLang="en-US" b="1" dirty="0">
              <a:solidFill>
                <a:srgbClr val="C00000"/>
              </a:solidFill>
            </a:endParaRPr>
          </a:p>
        </p:txBody>
      </p:sp>
    </p:spTree>
    <p:extLst>
      <p:ext uri="{BB962C8B-B14F-4D97-AF65-F5344CB8AC3E}">
        <p14:creationId xmlns:p14="http://schemas.microsoft.com/office/powerpoint/2010/main" val="1368739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5"/>
          </p:nvPr>
        </p:nvSpPr>
        <p:spPr>
          <a:xfrm>
            <a:off x="917622" y="516340"/>
            <a:ext cx="7537756" cy="685800"/>
          </a:xfrm>
        </p:spPr>
        <p:txBody>
          <a:bodyPr/>
          <a:lstStyle/>
          <a:p>
            <a:r>
              <a:rPr lang="zh-CN" altLang="en-US" dirty="0" smtClean="0"/>
              <a:t>执行数据库迁移</a:t>
            </a:r>
            <a:endParaRPr lang="zh-CN" altLang="en-US" dirty="0"/>
          </a:p>
        </p:txBody>
      </p:sp>
      <p:sp>
        <p:nvSpPr>
          <p:cNvPr id="107" name="矩形 3"/>
          <p:cNvSpPr>
            <a:spLocks noChangeArrowheads="1"/>
          </p:cNvSpPr>
          <p:nvPr/>
        </p:nvSpPr>
        <p:spPr bwMode="auto">
          <a:xfrm>
            <a:off x="917621" y="1639680"/>
            <a:ext cx="10412988"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marL="285750" indent="-285750" eaLnBrk="1" hangingPunct="1">
              <a:lnSpc>
                <a:spcPct val="150000"/>
              </a:lnSpc>
              <a:buFont typeface="Wingdings" panose="05000000000000000000" pitchFamily="2" charset="2"/>
              <a:buChar char="n"/>
            </a:pPr>
            <a:r>
              <a:rPr lang="zh-CN" altLang="en-US" dirty="0">
                <a:solidFill>
                  <a:schemeClr val="tx2"/>
                </a:solidFill>
                <a:latin typeface="微软雅黑" panose="020B0503020204020204" pitchFamily="34" charset="-122"/>
                <a:ea typeface="微软雅黑" panose="020B0503020204020204" pitchFamily="34" charset="-122"/>
              </a:rPr>
              <a:t>要运行应用中所有未执行的迁移，可以使用 </a:t>
            </a:r>
            <a:r>
              <a:rPr lang="en-US" altLang="zh-CN" dirty="0">
                <a:solidFill>
                  <a:schemeClr val="tx2"/>
                </a:solidFill>
                <a:latin typeface="微软雅黑" panose="020B0503020204020204" pitchFamily="34" charset="-122"/>
                <a:ea typeface="微软雅黑" panose="020B0503020204020204" pitchFamily="34" charset="-122"/>
              </a:rPr>
              <a:t>Artisan </a:t>
            </a:r>
            <a:r>
              <a:rPr lang="zh-CN" altLang="en-US" dirty="0">
                <a:solidFill>
                  <a:schemeClr val="tx2"/>
                </a:solidFill>
                <a:latin typeface="微软雅黑" panose="020B0503020204020204" pitchFamily="34" charset="-122"/>
                <a:ea typeface="微软雅黑" panose="020B0503020204020204" pitchFamily="34" charset="-122"/>
              </a:rPr>
              <a:t>命令提供的</a:t>
            </a:r>
            <a:r>
              <a:rPr lang="en-US" altLang="zh-CN" b="1" dirty="0">
                <a:solidFill>
                  <a:srgbClr val="C00000"/>
                </a:solidFill>
                <a:latin typeface="微软雅黑" panose="020B0503020204020204" pitchFamily="34" charset="-122"/>
                <a:ea typeface="微软雅黑" panose="020B0503020204020204" pitchFamily="34" charset="-122"/>
              </a:rPr>
              <a:t>migrate</a:t>
            </a:r>
            <a:r>
              <a:rPr lang="zh-CN" altLang="en-US" dirty="0" smtClean="0">
                <a:solidFill>
                  <a:schemeClr val="tx2"/>
                </a:solidFill>
                <a:latin typeface="微软雅黑" panose="020B0503020204020204" pitchFamily="34" charset="-122"/>
                <a:ea typeface="微软雅黑" panose="020B0503020204020204" pitchFamily="34" charset="-122"/>
              </a:rPr>
              <a:t>方法；即把当前对数据表迁移文件所做的修改，写入到真实的数据库中（</a:t>
            </a:r>
            <a:r>
              <a:rPr lang="zh-CN" altLang="en-US" b="1" dirty="0" smtClean="0">
                <a:solidFill>
                  <a:srgbClr val="C00000"/>
                </a:solidFill>
                <a:latin typeface="微软雅黑" panose="020B0503020204020204" pitchFamily="34" charset="-122"/>
                <a:ea typeface="微软雅黑" panose="020B0503020204020204" pitchFamily="34" charset="-122"/>
              </a:rPr>
              <a:t>首先配置好数据库连接信息</a:t>
            </a:r>
            <a:r>
              <a:rPr lang="zh-CN" altLang="en-US"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smtClean="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n"/>
            </a:pPr>
            <a:r>
              <a:rPr lang="zh-CN" altLang="en-US" dirty="0" smtClean="0">
                <a:solidFill>
                  <a:schemeClr val="tx2"/>
                </a:solidFill>
                <a:latin typeface="微软雅黑" panose="020B0503020204020204" pitchFamily="34" charset="-122"/>
                <a:ea typeface="微软雅黑" panose="020B0503020204020204" pitchFamily="34" charset="-122"/>
              </a:rPr>
              <a:t>回滚迁移：取消上一次（或上几次）的迁移</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回滚上一次迁移：</a:t>
            </a:r>
            <a:r>
              <a:rPr lang="en-US" altLang="zh-CN" sz="1800" dirty="0" err="1">
                <a:solidFill>
                  <a:schemeClr val="tx2"/>
                </a:solidFill>
                <a:latin typeface="微软雅黑" panose="020B0503020204020204" pitchFamily="34" charset="-122"/>
                <a:ea typeface="微软雅黑" panose="020B0503020204020204" pitchFamily="34" charset="-122"/>
              </a:rPr>
              <a:t>php</a:t>
            </a:r>
            <a:r>
              <a:rPr lang="en-US" altLang="zh-CN" sz="1800" dirty="0">
                <a:solidFill>
                  <a:schemeClr val="tx2"/>
                </a:solidFill>
                <a:latin typeface="微软雅黑" panose="020B0503020204020204" pitchFamily="34" charset="-122"/>
                <a:ea typeface="微软雅黑" panose="020B0503020204020204" pitchFamily="34" charset="-122"/>
              </a:rPr>
              <a:t> artisan </a:t>
            </a:r>
            <a:r>
              <a:rPr lang="en-US" altLang="zh-CN" sz="1800" dirty="0" err="1" smtClean="0">
                <a:solidFill>
                  <a:schemeClr val="tx2"/>
                </a:solidFill>
                <a:latin typeface="微软雅黑" panose="020B0503020204020204" pitchFamily="34" charset="-122"/>
                <a:ea typeface="微软雅黑" panose="020B0503020204020204" pitchFamily="34" charset="-122"/>
              </a:rPr>
              <a:t>migrate:rollback</a:t>
            </a:r>
            <a:endParaRPr lang="en-US" altLang="zh-CN" sz="1800" dirty="0" smtClean="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回滚上几次的迁移：</a:t>
            </a:r>
            <a:r>
              <a:rPr lang="en-US" altLang="zh-CN" sz="1800" dirty="0" err="1">
                <a:solidFill>
                  <a:schemeClr val="tx2"/>
                </a:solidFill>
                <a:latin typeface="微软雅黑" panose="020B0503020204020204" pitchFamily="34" charset="-122"/>
                <a:ea typeface="微软雅黑" panose="020B0503020204020204" pitchFamily="34" charset="-122"/>
              </a:rPr>
              <a:t>php</a:t>
            </a:r>
            <a:r>
              <a:rPr lang="en-US" altLang="zh-CN" sz="1800" dirty="0">
                <a:solidFill>
                  <a:schemeClr val="tx2"/>
                </a:solidFill>
                <a:latin typeface="微软雅黑" panose="020B0503020204020204" pitchFamily="34" charset="-122"/>
                <a:ea typeface="微软雅黑" panose="020B0503020204020204" pitchFamily="34" charset="-122"/>
              </a:rPr>
              <a:t> artisan </a:t>
            </a:r>
            <a:r>
              <a:rPr lang="en-US" altLang="zh-CN" sz="1800" dirty="0" err="1">
                <a:solidFill>
                  <a:schemeClr val="tx2"/>
                </a:solidFill>
                <a:latin typeface="微软雅黑" panose="020B0503020204020204" pitchFamily="34" charset="-122"/>
                <a:ea typeface="微软雅黑" panose="020B0503020204020204" pitchFamily="34" charset="-122"/>
              </a:rPr>
              <a:t>migrate:rollback</a:t>
            </a:r>
            <a:r>
              <a:rPr lang="en-US" altLang="zh-CN" sz="1800" dirty="0">
                <a:solidFill>
                  <a:schemeClr val="tx2"/>
                </a:solidFill>
                <a:latin typeface="微软雅黑" panose="020B0503020204020204" pitchFamily="34" charset="-122"/>
                <a:ea typeface="微软雅黑" panose="020B0503020204020204" pitchFamily="34" charset="-122"/>
              </a:rPr>
              <a:t> --step=5</a:t>
            </a: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回滚所有迁移（重置库）：</a:t>
            </a:r>
            <a:r>
              <a:rPr lang="en-US" altLang="zh-CN" sz="1800" dirty="0" err="1">
                <a:solidFill>
                  <a:schemeClr val="tx2"/>
                </a:solidFill>
                <a:latin typeface="微软雅黑" panose="020B0503020204020204" pitchFamily="34" charset="-122"/>
                <a:ea typeface="微软雅黑" panose="020B0503020204020204" pitchFamily="34" charset="-122"/>
              </a:rPr>
              <a:t>php</a:t>
            </a:r>
            <a:r>
              <a:rPr lang="en-US" altLang="zh-CN" sz="1800" dirty="0">
                <a:solidFill>
                  <a:schemeClr val="tx2"/>
                </a:solidFill>
                <a:latin typeface="微软雅黑" panose="020B0503020204020204" pitchFamily="34" charset="-122"/>
                <a:ea typeface="微软雅黑" panose="020B0503020204020204" pitchFamily="34" charset="-122"/>
              </a:rPr>
              <a:t> artisan </a:t>
            </a:r>
            <a:r>
              <a:rPr lang="en-US" altLang="zh-CN" sz="1800" dirty="0" err="1">
                <a:solidFill>
                  <a:schemeClr val="tx2"/>
                </a:solidFill>
                <a:latin typeface="微软雅黑" panose="020B0503020204020204" pitchFamily="34" charset="-122"/>
                <a:ea typeface="微软雅黑" panose="020B0503020204020204" pitchFamily="34" charset="-122"/>
              </a:rPr>
              <a:t>migrate:reset</a:t>
            </a:r>
            <a:endParaRPr lang="en-US" altLang="zh-CN" sz="1800"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ct val="150000"/>
              </a:lnSpc>
              <a:buFont typeface="Wingdings" panose="05000000000000000000" pitchFamily="2" charset="2"/>
              <a:buChar char="ü"/>
            </a:pPr>
            <a:r>
              <a:rPr lang="zh-CN" altLang="en-US" sz="1800" dirty="0" smtClean="0">
                <a:solidFill>
                  <a:schemeClr val="tx2"/>
                </a:solidFill>
                <a:latin typeface="微软雅黑" panose="020B0503020204020204" pitchFamily="34" charset="-122"/>
                <a:ea typeface="微软雅黑" panose="020B0503020204020204" pitchFamily="34" charset="-122"/>
              </a:rPr>
              <a:t>回滚所有迁移并重新运行迁移：</a:t>
            </a:r>
            <a:r>
              <a:rPr lang="en-US" altLang="zh-CN" sz="1800" dirty="0" err="1">
                <a:solidFill>
                  <a:schemeClr val="tx2"/>
                </a:solidFill>
                <a:latin typeface="微软雅黑" panose="020B0503020204020204" pitchFamily="34" charset="-122"/>
                <a:ea typeface="微软雅黑" panose="020B0503020204020204" pitchFamily="34" charset="-122"/>
              </a:rPr>
              <a:t>php</a:t>
            </a:r>
            <a:r>
              <a:rPr lang="en-US" altLang="zh-CN" sz="1800" dirty="0">
                <a:solidFill>
                  <a:schemeClr val="tx2"/>
                </a:solidFill>
                <a:latin typeface="微软雅黑" panose="020B0503020204020204" pitchFamily="34" charset="-122"/>
                <a:ea typeface="微软雅黑" panose="020B0503020204020204" pitchFamily="34" charset="-122"/>
              </a:rPr>
              <a:t> artisan </a:t>
            </a:r>
            <a:r>
              <a:rPr lang="en-US" altLang="zh-CN" sz="1800" dirty="0" err="1" smtClean="0">
                <a:solidFill>
                  <a:schemeClr val="tx2"/>
                </a:solidFill>
                <a:latin typeface="微软雅黑" panose="020B0503020204020204" pitchFamily="34" charset="-122"/>
                <a:ea typeface="微软雅黑" panose="020B0503020204020204" pitchFamily="34" charset="-122"/>
              </a:rPr>
              <a:t>migrate:refresh</a:t>
            </a:r>
            <a:endParaRPr lang="en-US" altLang="zh-CN" sz="1800" dirty="0">
              <a:solidFill>
                <a:schemeClr val="tx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175046" y="2847628"/>
            <a:ext cx="4374390" cy="1600386"/>
          </a:xfrm>
          <a:prstGeom prst="rect">
            <a:avLst/>
          </a:prstGeom>
        </p:spPr>
      </p:pic>
      <p:pic>
        <p:nvPicPr>
          <p:cNvPr id="5" name="图片 4"/>
          <p:cNvPicPr>
            <a:picLocks noChangeAspect="1"/>
          </p:cNvPicPr>
          <p:nvPr/>
        </p:nvPicPr>
        <p:blipFill>
          <a:blip r:embed="rId4"/>
          <a:stretch>
            <a:fillRect/>
          </a:stretch>
        </p:blipFill>
        <p:spPr>
          <a:xfrm>
            <a:off x="1036177" y="3092882"/>
            <a:ext cx="5672232" cy="471727"/>
          </a:xfrm>
          <a:prstGeom prst="rect">
            <a:avLst/>
          </a:prstGeom>
        </p:spPr>
      </p:pic>
    </p:spTree>
    <p:extLst>
      <p:ext uri="{BB962C8B-B14F-4D97-AF65-F5344CB8AC3E}">
        <p14:creationId xmlns:p14="http://schemas.microsoft.com/office/powerpoint/2010/main" val="375144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7">
                                            <p:txEl>
                                              <p:pRg st="5" end="5"/>
                                            </p:txEl>
                                          </p:spTgt>
                                        </p:tgtEl>
                                        <p:attrNameLst>
                                          <p:attrName>style.visibility</p:attrName>
                                        </p:attrNameLst>
                                      </p:cBhvr>
                                      <p:to>
                                        <p:strVal val="visible"/>
                                      </p:to>
                                    </p:set>
                                    <p:animEffect transition="in" filter="fade">
                                      <p:cBhvr>
                                        <p:cTn id="7" dur="1000"/>
                                        <p:tgtEl>
                                          <p:spTgt spid="107">
                                            <p:txEl>
                                              <p:pRg st="5" end="5"/>
                                            </p:txEl>
                                          </p:spTgt>
                                        </p:tgtEl>
                                      </p:cBhvr>
                                    </p:animEffect>
                                    <p:anim calcmode="lin" valueType="num">
                                      <p:cBhvr>
                                        <p:cTn id="8" dur="1000" fill="hold"/>
                                        <p:tgtEl>
                                          <p:spTgt spid="10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7">
                                            <p:txEl>
                                              <p:pRg st="6" end="6"/>
                                            </p:txEl>
                                          </p:spTgt>
                                        </p:tgtEl>
                                        <p:attrNameLst>
                                          <p:attrName>style.visibility</p:attrName>
                                        </p:attrNameLst>
                                      </p:cBhvr>
                                      <p:to>
                                        <p:strVal val="visible"/>
                                      </p:to>
                                    </p:set>
                                    <p:animEffect transition="in" filter="fade">
                                      <p:cBhvr>
                                        <p:cTn id="12" dur="1000"/>
                                        <p:tgtEl>
                                          <p:spTgt spid="107">
                                            <p:txEl>
                                              <p:pRg st="6" end="6"/>
                                            </p:txEl>
                                          </p:spTgt>
                                        </p:tgtEl>
                                      </p:cBhvr>
                                    </p:animEffect>
                                    <p:anim calcmode="lin" valueType="num">
                                      <p:cBhvr>
                                        <p:cTn id="13" dur="1000" fill="hold"/>
                                        <p:tgtEl>
                                          <p:spTgt spid="10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10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7">
                                            <p:txEl>
                                              <p:pRg st="7" end="7"/>
                                            </p:txEl>
                                          </p:spTgt>
                                        </p:tgtEl>
                                        <p:attrNameLst>
                                          <p:attrName>style.visibility</p:attrName>
                                        </p:attrNameLst>
                                      </p:cBhvr>
                                      <p:to>
                                        <p:strVal val="visible"/>
                                      </p:to>
                                    </p:set>
                                    <p:animEffect transition="in" filter="fade">
                                      <p:cBhvr>
                                        <p:cTn id="17" dur="1000"/>
                                        <p:tgtEl>
                                          <p:spTgt spid="107">
                                            <p:txEl>
                                              <p:pRg st="7" end="7"/>
                                            </p:txEl>
                                          </p:spTgt>
                                        </p:tgtEl>
                                      </p:cBhvr>
                                    </p:animEffect>
                                    <p:anim calcmode="lin" valueType="num">
                                      <p:cBhvr>
                                        <p:cTn id="18" dur="1000" fill="hold"/>
                                        <p:tgtEl>
                                          <p:spTgt spid="10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10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7">
                                            <p:txEl>
                                              <p:pRg st="8" end="8"/>
                                            </p:txEl>
                                          </p:spTgt>
                                        </p:tgtEl>
                                        <p:attrNameLst>
                                          <p:attrName>style.visibility</p:attrName>
                                        </p:attrNameLst>
                                      </p:cBhvr>
                                      <p:to>
                                        <p:strVal val="visible"/>
                                      </p:to>
                                    </p:set>
                                    <p:animEffect transition="in" filter="fade">
                                      <p:cBhvr>
                                        <p:cTn id="22" dur="1000"/>
                                        <p:tgtEl>
                                          <p:spTgt spid="107">
                                            <p:txEl>
                                              <p:pRg st="8" end="8"/>
                                            </p:txEl>
                                          </p:spTgt>
                                        </p:tgtEl>
                                      </p:cBhvr>
                                    </p:animEffect>
                                    <p:anim calcmode="lin" valueType="num">
                                      <p:cBhvr>
                                        <p:cTn id="23" dur="1000" fill="hold"/>
                                        <p:tgtEl>
                                          <p:spTgt spid="10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10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7">
                                            <p:txEl>
                                              <p:pRg st="9" end="9"/>
                                            </p:txEl>
                                          </p:spTgt>
                                        </p:tgtEl>
                                        <p:attrNameLst>
                                          <p:attrName>style.visibility</p:attrName>
                                        </p:attrNameLst>
                                      </p:cBhvr>
                                      <p:to>
                                        <p:strVal val="visible"/>
                                      </p:to>
                                    </p:set>
                                    <p:animEffect transition="in" filter="fade">
                                      <p:cBhvr>
                                        <p:cTn id="27" dur="1000"/>
                                        <p:tgtEl>
                                          <p:spTgt spid="107">
                                            <p:txEl>
                                              <p:pRg st="9" end="9"/>
                                            </p:txEl>
                                          </p:spTgt>
                                        </p:tgtEl>
                                      </p:cBhvr>
                                    </p:animEffect>
                                    <p:anim calcmode="lin" valueType="num">
                                      <p:cBhvr>
                                        <p:cTn id="28" dur="1000" fill="hold"/>
                                        <p:tgtEl>
                                          <p:spTgt spid="10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10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ags/tag1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1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2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3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4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4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6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3269</TotalTime>
  <Words>1618</Words>
  <Application>Microsoft Office PowerPoint</Application>
  <PresentationFormat>宽屏</PresentationFormat>
  <Paragraphs>157</Paragraphs>
  <Slides>22</Slides>
  <Notes>17</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22</vt:i4>
      </vt:variant>
    </vt:vector>
  </HeadingPairs>
  <TitlesOfParts>
    <vt:vector size="39" baseType="lpstr">
      <vt:lpstr>冬青黑体简体中文 W3</vt:lpstr>
      <vt:lpstr>冬青黑体简体中文 W6</vt:lpstr>
      <vt:lpstr>华文细黑</vt:lpstr>
      <vt:lpstr>宋体</vt:lpstr>
      <vt:lpstr>微软雅黑</vt:lpstr>
      <vt:lpstr>Arial</vt:lpstr>
      <vt:lpstr>Arial Narrow</vt:lpstr>
      <vt:lpstr>Calibri</vt:lpstr>
      <vt:lpstr>Calibri Light</vt:lpstr>
      <vt:lpstr>Tempus Sans ITC</vt:lpstr>
      <vt:lpstr>Times New Roman</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刘士龙</cp:lastModifiedBy>
  <cp:revision>1513</cp:revision>
  <dcterms:created xsi:type="dcterms:W3CDTF">2014-07-07T13:10:41Z</dcterms:created>
  <dcterms:modified xsi:type="dcterms:W3CDTF">2017-03-07T05:44:44Z</dcterms:modified>
</cp:coreProperties>
</file>