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2"/>
  </p:notesMasterIdLst>
  <p:handoutMasterIdLst>
    <p:handoutMasterId r:id="rId23"/>
  </p:handoutMasterIdLst>
  <p:sldIdLst>
    <p:sldId id="321" r:id="rId6"/>
    <p:sldId id="328" r:id="rId7"/>
    <p:sldId id="405" r:id="rId8"/>
    <p:sldId id="428" r:id="rId9"/>
    <p:sldId id="429" r:id="rId10"/>
    <p:sldId id="430" r:id="rId11"/>
    <p:sldId id="402" r:id="rId12"/>
    <p:sldId id="431" r:id="rId13"/>
    <p:sldId id="432" r:id="rId14"/>
    <p:sldId id="433" r:id="rId15"/>
    <p:sldId id="434" r:id="rId16"/>
    <p:sldId id="435" r:id="rId17"/>
    <p:sldId id="403" r:id="rId18"/>
    <p:sldId id="411" r:id="rId19"/>
    <p:sldId id="436" r:id="rId20"/>
    <p:sldId id="311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4911" autoAdjust="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137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https://packagist.org/packages/gregwar/captcha</a:t>
            </a:r>
          </a:p>
          <a:p>
            <a:r>
              <a:rPr lang="en-US" altLang="zh-CN" dirty="0" smtClean="0"/>
              <a:t>https://packagist.org/packages/mews/captcha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8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 smtClean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16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3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46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8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9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0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3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https://packagist.org/packages/gregwar/captcha</a:t>
            </a:r>
          </a:p>
          <a:p>
            <a:r>
              <a:rPr lang="en-US" altLang="zh-CN" dirty="0" smtClean="0"/>
              <a:t>https://packagist.org/packages/mews/captcha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9C519-C3B1-4654-8EF9-A227F461FE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22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—— </a:t>
            </a:r>
            <a:r>
              <a:rPr lang="zh-CN" altLang="en-US" dirty="0" smtClean="0"/>
              <a:t>副标题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</a:t>
            </a:r>
            <a:endParaRPr lang="zh-CN" altLang="en-US" dirty="0"/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章名</a:t>
            </a:r>
            <a:endParaRPr lang="zh-CN" altLang="en-US" dirty="0"/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2017/03/14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2017/03/14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650" r:id="rId6"/>
    <p:sldLayoutId id="2147483655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2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" Target="slide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2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2634091" y="3504765"/>
            <a:ext cx="7455305" cy="98971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7</a:t>
            </a:r>
            <a:r>
              <a:rPr lang="zh-CN" altLang="en-US" dirty="0" smtClean="0"/>
              <a:t>讲 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功能支持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Laravel</a:t>
            </a:r>
            <a:r>
              <a:rPr lang="zh-CN" altLang="en-US" dirty="0" smtClean="0"/>
              <a:t>框架开发之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相关配置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的核心配置文件为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的过期时间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数据库作为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驱动时，设置数据表名称：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session_name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的名称：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313" y="2655343"/>
            <a:ext cx="3653632" cy="1076161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184542" y="2655343"/>
            <a:ext cx="2200760" cy="254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95268" y="3546838"/>
            <a:ext cx="375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浏览器关闭时，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是否过期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355945" y="3576521"/>
            <a:ext cx="1230835" cy="154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95268" y="2444382"/>
            <a:ext cx="291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120</a:t>
            </a:r>
            <a:r>
              <a:rPr lang="zh-CN" altLang="en-US" dirty="0" smtClean="0"/>
              <a:t>秒后，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自动过期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982" y="4499493"/>
            <a:ext cx="2921085" cy="3474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789" y="5561247"/>
            <a:ext cx="3479162" cy="3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中使用</a:t>
            </a:r>
            <a:r>
              <a:rPr lang="en-US" altLang="zh-CN" smtClean="0"/>
              <a:t>Session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，不需要手动开启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是在程序启动时自动开启的。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数据的有效性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03" y="2260058"/>
            <a:ext cx="3819757" cy="11366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03" y="3735392"/>
            <a:ext cx="3370305" cy="698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887" y="4655795"/>
            <a:ext cx="3664239" cy="691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803" y="5693177"/>
            <a:ext cx="3915266" cy="53247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971722" y="3396734"/>
            <a:ext cx="3044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注意：使用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时，不要使用 </a:t>
            </a:r>
            <a:r>
              <a:rPr lang="en-US" altLang="zh-CN" sz="2000" dirty="0" err="1" smtClean="0"/>
              <a:t>dd</a:t>
            </a:r>
            <a:r>
              <a:rPr lang="en-US" altLang="zh-CN" sz="2000" dirty="0" smtClean="0"/>
              <a:t>( )</a:t>
            </a:r>
            <a:r>
              <a:rPr lang="zh-CN" altLang="en-US" sz="2000" dirty="0" smtClean="0"/>
              <a:t>函数或</a:t>
            </a:r>
            <a:r>
              <a:rPr lang="en-US" altLang="zh-CN" sz="2000" dirty="0" smtClean="0"/>
              <a:t>exit;</a:t>
            </a:r>
            <a:r>
              <a:rPr lang="zh-CN" altLang="en-US" sz="2000" dirty="0" smtClean="0"/>
              <a:t>语句；否则会导致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保存不成功。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53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使用数据库存储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309591" y="1562188"/>
            <a:ext cx="577764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使用数据库存储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，主要是添加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数据表，其它基本操作同文件存储方式。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表迁移文件：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artisan  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session:table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该命令将自动在 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/database/migrations/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目录下创建好</a:t>
            </a:r>
            <a:r>
              <a:rPr lang="en-US" altLang="zh-CN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表的迁移文件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执行数据库迁移：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migrate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978750" y="1689675"/>
            <a:ext cx="6104762" cy="4537010"/>
            <a:chOff x="5978750" y="1689675"/>
            <a:chExt cx="6104762" cy="453701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750" y="1689675"/>
              <a:ext cx="6104762" cy="293333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750" y="4750495"/>
              <a:ext cx="3942857" cy="14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8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b="1" smtClean="0">
                <a:solidFill>
                  <a:srgbClr val="C00000"/>
                </a:solidFill>
              </a:rPr>
              <a:t>验证码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156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没有提供验证码功能，可以使用扩展库的形式引入验证码。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gregwar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/captcha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下载扩展库：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gregwar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/captcha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使用扩展库：使用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类库方式使用即可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packagist.org/packages/gregwar/captcha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4" y="2223172"/>
            <a:ext cx="3499396" cy="143773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13" y="4320482"/>
            <a:ext cx="7428135" cy="13867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834" y="4317035"/>
            <a:ext cx="3900407" cy="13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zh-CN" altLang="en-US" dirty="0" smtClean="0"/>
              <a:t>验证码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mews/captcha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下载扩展库：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composer require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mews/captcha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使用扩展库：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app.php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生成配置文件：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artisan 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vendor:publish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--tag=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使用验证码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https://packagist.org/packages/mews/captcha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830" y="4825167"/>
            <a:ext cx="4615526" cy="18437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621" y="5416055"/>
            <a:ext cx="4225060" cy="3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 smtClean="0">
                <a:solidFill>
                  <a:srgbClr val="FF9933"/>
                </a:solidFill>
                <a:latin typeface="微软雅黑" pitchFamily="34" charset="-122"/>
              </a:rPr>
              <a:t>感谢聆听</a:t>
            </a: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 smtClean="0"/>
              <a:t>Session</a:t>
            </a:r>
            <a:r>
              <a:rPr lang="zh-CN" altLang="en-US" sz="2000" dirty="0" smtClean="0"/>
              <a:t>管理</a:t>
            </a:r>
            <a:endParaRPr lang="zh-CN" altLang="en-US" sz="2000" dirty="0"/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55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b="1" spc="200" dirty="0" smtClean="0">
                <a:solidFill>
                  <a:srgbClr val="C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b="1" spc="200" dirty="0">
              <a:solidFill>
                <a:srgbClr val="C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dirty="0"/>
              <a:t>Session</a:t>
            </a:r>
            <a:r>
              <a:rPr lang="zh-CN" altLang="en-US" sz="2000" dirty="0"/>
              <a:t>管理</a:t>
            </a: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0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数据分页工作原理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814596" cy="467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8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限定记录查询的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*  from 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 0, 10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子句有两种形式：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 10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：限定获取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条记录（从序号为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的记录开始），即第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10, 10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：限定获取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条记录（从序号为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的记录开始），即第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11~20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条记录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中处理分页，需要考虑几个问题：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每一页显示多少条记录？用变量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当前是第几页？用变量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currentPage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当前页记录开始的下标是？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$offset = ($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currentPage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- 1) * 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语句：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 *  from 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 $offset,  $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pageSize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0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实现数据分页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在其他框架中，分页是件非常痛苦的事，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的分页器集成了查询构建器和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ORM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，并且开箱提供了方便的、易于使用的、基于数据库结果集的分页。分页器生成的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CSS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eaLnBrk="1" hangingPunct="1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中的查询构造器或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Eloquent ORM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均提供了 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paginate(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和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simplePaginate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用来构造分页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。这两个方法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当前页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自动设置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合适的偏移（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）和限制（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）。默认情况下，当前页通过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请求查询字符串参数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?page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的值判断。当然，该值由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自动检测，然后自动插入分页器生成的链接中。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paginate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方法：构造常规的分页链接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simplePaginate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方法：构造简单的分页链接（不含有页码，只有“上一页”和“下一页”）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325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08" y="3134697"/>
            <a:ext cx="3304762" cy="193333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实现数据分页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546768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获取分页结果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视图中展示分页信息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浏览器中查看分页效果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461" y="1760475"/>
            <a:ext cx="5977012" cy="10137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36231" y="2061275"/>
            <a:ext cx="433952" cy="35646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16678" y="1760475"/>
            <a:ext cx="2092271" cy="486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934414" y="1639680"/>
            <a:ext cx="177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限定每一页记录数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58461" y="4804475"/>
            <a:ext cx="2358217" cy="3679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 flipV="1">
            <a:off x="7516678" y="4417017"/>
            <a:ext cx="1301858" cy="571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96027" y="4232351"/>
            <a:ext cx="134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分页码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546" y="5401207"/>
            <a:ext cx="2079034" cy="11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MH_Others_1"/>
          <p:cNvCxnSpPr/>
          <p:nvPr>
            <p:custDataLst>
              <p:tags r:id="rId2"/>
            </p:custDataLst>
          </p:nvPr>
        </p:nvCxnSpPr>
        <p:spPr>
          <a:xfrm>
            <a:off x="3413579" y="3118999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H_Entry_1">
            <a:hlinkClick r:id="" action="ppaction://noaction"/>
          </p:cNvPr>
          <p:cNvSpPr txBox="1"/>
          <p:nvPr>
            <p:custDataLst>
              <p:tags r:id="rId3"/>
            </p:custDataLst>
          </p:nvPr>
        </p:nvSpPr>
        <p:spPr>
          <a:xfrm>
            <a:off x="4089894" y="2673477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pPr lvl="0">
              <a:defRPr/>
            </a:pPr>
            <a:r>
              <a:rPr lang="zh-CN" altLang="en-US" sz="2000" spc="200" dirty="0" smtClean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数据分页</a:t>
            </a:r>
            <a:endParaRPr lang="zh-CN" altLang="en-US" sz="2000" spc="2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3" name="MH_Others_2"/>
          <p:cNvCxnSpPr/>
          <p:nvPr>
            <p:custDataLst>
              <p:tags r:id="rId4"/>
            </p:custDataLst>
          </p:nvPr>
        </p:nvCxnSpPr>
        <p:spPr>
          <a:xfrm flipH="1">
            <a:off x="3890132" y="2740808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Number_1">
            <a:hlinkClick r:id="" action="ppaction://noaction"/>
          </p:cNvPr>
          <p:cNvSpPr txBox="1"/>
          <p:nvPr>
            <p:custDataLst>
              <p:tags r:id="rId5"/>
            </p:custDataLst>
          </p:nvPr>
        </p:nvSpPr>
        <p:spPr>
          <a:xfrm>
            <a:off x="3413578" y="2637949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3" name="MH_Others_3"/>
          <p:cNvCxnSpPr/>
          <p:nvPr>
            <p:custDataLst>
              <p:tags r:id="rId6"/>
            </p:custDataLst>
          </p:nvPr>
        </p:nvCxnSpPr>
        <p:spPr>
          <a:xfrm>
            <a:off x="3413579" y="4147987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H_Entry_2">
            <a:hlinkClick r:id="rId17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4089894" y="3702465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zh-CN" sz="2000" b="1" dirty="0" err="1" smtClean="0">
                <a:solidFill>
                  <a:srgbClr val="C00000"/>
                </a:solidFill>
              </a:rPr>
              <a:t>Sessiont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管理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37" name="MH_Others_4"/>
          <p:cNvCxnSpPr/>
          <p:nvPr>
            <p:custDataLst>
              <p:tags r:id="rId8"/>
            </p:custDataLst>
          </p:nvPr>
        </p:nvCxnSpPr>
        <p:spPr>
          <a:xfrm flipH="1">
            <a:off x="3890132" y="3769796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Number_2">
            <a:hlinkClick r:id="rId17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413578" y="3666937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MH_Others_5"/>
          <p:cNvSpPr txBox="1"/>
          <p:nvPr>
            <p:custDataLst>
              <p:tags r:id="rId10"/>
            </p:custDataLst>
          </p:nvPr>
        </p:nvSpPr>
        <p:spPr>
          <a:xfrm>
            <a:off x="5322106" y="759729"/>
            <a:ext cx="1547788" cy="6670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4400">
                <a:solidFill>
                  <a:srgbClr val="FF3B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5" name="MH_Others_6"/>
          <p:cNvSpPr txBox="1"/>
          <p:nvPr>
            <p:custDataLst>
              <p:tags r:id="rId11"/>
            </p:custDataLst>
          </p:nvPr>
        </p:nvSpPr>
        <p:spPr>
          <a:xfrm>
            <a:off x="4249284" y="1348887"/>
            <a:ext cx="3693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0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MH_Others_3"/>
          <p:cNvCxnSpPr/>
          <p:nvPr>
            <p:custDataLst>
              <p:tags r:id="rId12"/>
            </p:custDataLst>
          </p:nvPr>
        </p:nvCxnSpPr>
        <p:spPr>
          <a:xfrm>
            <a:off x="3440719" y="5164681"/>
            <a:ext cx="5364843" cy="0"/>
          </a:xfrm>
          <a:prstGeom prst="line">
            <a:avLst/>
          </a:prstGeom>
          <a:ln>
            <a:solidFill>
              <a:srgbClr val="FFBB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H_Entry_2">
            <a:hlinkClick r:id="rId17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4117034" y="4719159"/>
            <a:ext cx="4688528" cy="445522"/>
          </a:xfrm>
          <a:prstGeom prst="rect">
            <a:avLst/>
          </a:prstGeom>
          <a:noFill/>
        </p:spPr>
        <p:txBody>
          <a:bodyPr wrap="square" lIns="72000" tIns="0" rIns="0" bIns="0" rtlCol="0" anchor="ctr" anchorCtr="0">
            <a:normAutofit/>
          </a:bodyPr>
          <a:lstStyle/>
          <a:p>
            <a:r>
              <a:rPr lang="zh-CN" altLang="en-US" sz="2000" dirty="0" smtClean="0"/>
              <a:t>验证码</a:t>
            </a:r>
            <a:endParaRPr lang="zh-CN" altLang="en-US" sz="2000" dirty="0"/>
          </a:p>
        </p:txBody>
      </p:sp>
      <p:cxnSp>
        <p:nvCxnSpPr>
          <p:cNvPr id="15" name="MH_Others_4"/>
          <p:cNvCxnSpPr/>
          <p:nvPr>
            <p:custDataLst>
              <p:tags r:id="rId14"/>
            </p:custDataLst>
          </p:nvPr>
        </p:nvCxnSpPr>
        <p:spPr>
          <a:xfrm flipH="1">
            <a:off x="3917272" y="4786490"/>
            <a:ext cx="185248" cy="328778"/>
          </a:xfrm>
          <a:prstGeom prst="line">
            <a:avLst/>
          </a:prstGeom>
          <a:ln>
            <a:solidFill>
              <a:srgbClr val="FFB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H_Number_2">
            <a:hlinkClick r:id="rId17" action="ppaction://hlinksldjump"/>
          </p:cNvPr>
          <p:cNvSpPr txBox="1"/>
          <p:nvPr>
            <p:custDataLst>
              <p:tags r:id="rId15"/>
            </p:custDataLst>
          </p:nvPr>
        </p:nvSpPr>
        <p:spPr>
          <a:xfrm>
            <a:off x="3440718" y="4683631"/>
            <a:ext cx="534424" cy="541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solidFill>
                  <a:srgbClr val="FF3B0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3B0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13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的工作原理</a:t>
            </a:r>
            <a:endParaRPr lang="zh-CN" altLang="en-US" dirty="0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75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默认情况下是存储在服务器端的一个文件，对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的读写，其实就是对文件的读写，只不过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中把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的读写操作进行了封装。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作用：在不同的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请求间共享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服务器端标识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：针对不同客户端，服务器通过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来标识不同客户端所对应的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文件；显然 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需要客户端发送给服务器以识别，故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session_id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一般保存在客户端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的使用流程：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开启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	     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设置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     ③ 判断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是否有效   ④ 销毁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1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17622" y="516340"/>
            <a:ext cx="7537756" cy="685800"/>
          </a:xfrm>
        </p:spPr>
        <p:txBody>
          <a:bodyPr/>
          <a:lstStyle/>
          <a:p>
            <a:r>
              <a:rPr lang="en-US" altLang="zh-CN" dirty="0" err="1" smtClean="0"/>
              <a:t>Laravel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相关配置</a:t>
            </a:r>
            <a:endParaRPr lang="zh-CN" altLang="en-US" dirty="0"/>
          </a:p>
        </p:txBody>
      </p:sp>
      <p:sp>
        <p:nvSpPr>
          <p:cNvPr id="107" name="矩形 3"/>
          <p:cNvSpPr>
            <a:spLocks noChangeArrowheads="1"/>
          </p:cNvSpPr>
          <p:nvPr/>
        </p:nvSpPr>
        <p:spPr bwMode="auto">
          <a:xfrm>
            <a:off x="917621" y="1639680"/>
            <a:ext cx="1041298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的核心配置文件为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session.php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的存储方式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：默认情况下，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文件驱动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，在生产环境中，可能会考虑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驱动以便获取更快的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Laravel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中支持的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存储方式主要有：</a:t>
            </a:r>
            <a:endParaRPr lang="en-US" altLang="zh-CN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 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storage/framework/sessions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目录下；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数据存储在经过加密的安全的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数据存储在数据库中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marL="1085850" lvl="1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– session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数据存储在简单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数组中，在多个请求之间是非持久化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8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itchFamily="2" charset="2"/>
              <a:buChar char="ü"/>
            </a:pP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66" y="5884181"/>
            <a:ext cx="5664294" cy="4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AUTOCOLOR" val="FALSE"/>
  <p:tag name="MH_TYPE" val="CONTENTS"/>
  <p:tag name="ID" val="553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NUMBER"/>
  <p:tag name="ID" val="55353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ENTRY"/>
  <p:tag name="ID" val="55353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24101725"/>
  <p:tag name="MH_LIBRARY" val="CONTENTS"/>
  <p:tag name="MH_TYPE" val="OTHERS"/>
  <p:tag name="ID" val="553532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3261</TotalTime>
  <Words>937</Words>
  <Application>Microsoft Office PowerPoint</Application>
  <PresentationFormat>宽屏</PresentationFormat>
  <Paragraphs>133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冬青黑体简体中文 W3</vt:lpstr>
      <vt:lpstr>冬青黑体简体中文 W6</vt:lpstr>
      <vt:lpstr>华文细黑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刘士龙</cp:lastModifiedBy>
  <cp:revision>1516</cp:revision>
  <dcterms:created xsi:type="dcterms:W3CDTF">2014-07-07T13:10:41Z</dcterms:created>
  <dcterms:modified xsi:type="dcterms:W3CDTF">2017-03-14T05:23:22Z</dcterms:modified>
</cp:coreProperties>
</file>