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6"/>
  </p:notesMasterIdLst>
  <p:handoutMasterIdLst>
    <p:handoutMasterId r:id="rId27"/>
  </p:handoutMasterIdLst>
  <p:sldIdLst>
    <p:sldId id="321" r:id="rId6"/>
    <p:sldId id="328" r:id="rId7"/>
    <p:sldId id="405" r:id="rId8"/>
    <p:sldId id="423" r:id="rId9"/>
    <p:sldId id="430" r:id="rId10"/>
    <p:sldId id="431" r:id="rId11"/>
    <p:sldId id="432" r:id="rId12"/>
    <p:sldId id="433" r:id="rId13"/>
    <p:sldId id="434" r:id="rId14"/>
    <p:sldId id="402" r:id="rId15"/>
    <p:sldId id="427" r:id="rId16"/>
    <p:sldId id="436" r:id="rId17"/>
    <p:sldId id="435" r:id="rId18"/>
    <p:sldId id="437" r:id="rId19"/>
    <p:sldId id="438" r:id="rId20"/>
    <p:sldId id="403" r:id="rId21"/>
    <p:sldId id="411" r:id="rId22"/>
    <p:sldId id="428" r:id="rId23"/>
    <p:sldId id="429" r:id="rId24"/>
    <p:sldId id="31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62" d="100"/>
          <a:sy n="62" d="100"/>
        </p:scale>
        <p:origin x="858" y="66"/>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2017/03/15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2017/03/15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184543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13</a:t>
            </a:fld>
            <a:endParaRPr lang="zh-CN" altLang="en-US"/>
          </a:p>
        </p:txBody>
      </p:sp>
    </p:spTree>
    <p:extLst>
      <p:ext uri="{BB962C8B-B14F-4D97-AF65-F5344CB8AC3E}">
        <p14:creationId xmlns:p14="http://schemas.microsoft.com/office/powerpoint/2010/main" val="8183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14</a:t>
            </a:fld>
            <a:endParaRPr lang="zh-CN" altLang="en-US"/>
          </a:p>
        </p:txBody>
      </p:sp>
    </p:spTree>
    <p:extLst>
      <p:ext uri="{BB962C8B-B14F-4D97-AF65-F5344CB8AC3E}">
        <p14:creationId xmlns:p14="http://schemas.microsoft.com/office/powerpoint/2010/main" val="389523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15</a:t>
            </a:fld>
            <a:endParaRPr lang="zh-CN" altLang="en-US"/>
          </a:p>
        </p:txBody>
      </p:sp>
    </p:spTree>
    <p:extLst>
      <p:ext uri="{BB962C8B-B14F-4D97-AF65-F5344CB8AC3E}">
        <p14:creationId xmlns:p14="http://schemas.microsoft.com/office/powerpoint/2010/main" val="300709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17</a:t>
            </a:fld>
            <a:endParaRPr lang="zh-CN" altLang="en-US"/>
          </a:p>
        </p:txBody>
      </p:sp>
    </p:spTree>
    <p:extLst>
      <p:ext uri="{BB962C8B-B14F-4D97-AF65-F5344CB8AC3E}">
        <p14:creationId xmlns:p14="http://schemas.microsoft.com/office/powerpoint/2010/main" val="241322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18</a:t>
            </a:fld>
            <a:endParaRPr lang="zh-CN" altLang="en-US"/>
          </a:p>
        </p:txBody>
      </p:sp>
    </p:spTree>
    <p:extLst>
      <p:ext uri="{BB962C8B-B14F-4D97-AF65-F5344CB8AC3E}">
        <p14:creationId xmlns:p14="http://schemas.microsoft.com/office/powerpoint/2010/main" val="31787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19</a:t>
            </a:fld>
            <a:endParaRPr lang="zh-CN" altLang="en-US"/>
          </a:p>
        </p:txBody>
      </p:sp>
    </p:spTree>
    <p:extLst>
      <p:ext uri="{BB962C8B-B14F-4D97-AF65-F5344CB8AC3E}">
        <p14:creationId xmlns:p14="http://schemas.microsoft.com/office/powerpoint/2010/main" val="994165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20</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5</a:t>
            </a:fld>
            <a:endParaRPr lang="zh-CN" altLang="en-US"/>
          </a:p>
        </p:txBody>
      </p:sp>
    </p:spTree>
    <p:extLst>
      <p:ext uri="{BB962C8B-B14F-4D97-AF65-F5344CB8AC3E}">
        <p14:creationId xmlns:p14="http://schemas.microsoft.com/office/powerpoint/2010/main" val="245167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6</a:t>
            </a:fld>
            <a:endParaRPr lang="zh-CN" altLang="en-US"/>
          </a:p>
        </p:txBody>
      </p:sp>
    </p:spTree>
    <p:extLst>
      <p:ext uri="{BB962C8B-B14F-4D97-AF65-F5344CB8AC3E}">
        <p14:creationId xmlns:p14="http://schemas.microsoft.com/office/powerpoint/2010/main" val="1465848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7</a:t>
            </a:fld>
            <a:endParaRPr lang="zh-CN" altLang="en-US"/>
          </a:p>
        </p:txBody>
      </p:sp>
    </p:spTree>
    <p:extLst>
      <p:ext uri="{BB962C8B-B14F-4D97-AF65-F5344CB8AC3E}">
        <p14:creationId xmlns:p14="http://schemas.microsoft.com/office/powerpoint/2010/main" val="278104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323909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2785746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10</a:t>
            </a:fld>
            <a:endParaRPr lang="zh-CN" altLang="en-US"/>
          </a:p>
        </p:txBody>
      </p:sp>
    </p:spTree>
    <p:extLst>
      <p:ext uri="{BB962C8B-B14F-4D97-AF65-F5344CB8AC3E}">
        <p14:creationId xmlns:p14="http://schemas.microsoft.com/office/powerpoint/2010/main" val="249206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11</a:t>
            </a:fld>
            <a:endParaRPr lang="zh-CN" altLang="en-US"/>
          </a:p>
        </p:txBody>
      </p:sp>
    </p:spTree>
    <p:extLst>
      <p:ext uri="{BB962C8B-B14F-4D97-AF65-F5344CB8AC3E}">
        <p14:creationId xmlns:p14="http://schemas.microsoft.com/office/powerpoint/2010/main" val="8191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http://www.jianshu.com/p/99f6320fe142#</a:t>
            </a:r>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240328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2017/03/15</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主标题</a:t>
            </a:r>
            <a:endParaRPr lang="zh-CN" altLang="en-US" dirty="0"/>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smtClean="0"/>
              <a:t>—— </a:t>
            </a:r>
            <a:r>
              <a:rPr lang="zh-CN" altLang="en-US" dirty="0" smtClean="0"/>
              <a:t>副标题</a:t>
            </a:r>
            <a:endParaRPr lang="zh-CN" altLang="en-US" dirty="0"/>
          </a:p>
        </p:txBody>
      </p:sp>
    </p:spTree>
    <p:extLst>
      <p:ext uri="{BB962C8B-B14F-4D97-AF65-F5344CB8AC3E}">
        <p14:creationId xmlns:p14="http://schemas.microsoft.com/office/powerpoint/2010/main" val="2922313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3/15/2017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2017/03/15</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3/15/2017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2017/03/15</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2017/03/15</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2017/03/15</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2017/03/15</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内容</a:t>
            </a:r>
            <a:endParaRPr lang="zh-CN" altLang="en-US" dirty="0"/>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a:t>
            </a:r>
            <a:endParaRPr lang="zh-CN" altLang="en-US" dirty="0"/>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章名</a:t>
            </a:r>
            <a:endParaRPr lang="zh-CN" altLang="en-US" dirty="0"/>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2017/03/15</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2017/03/15</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2017/03/15</a:t>
            </a:fld>
            <a:endParaRPr lang="zh-CN" altLang="en-US"/>
          </a:p>
        </p:txBody>
      </p:sp>
      <p:pic>
        <p:nvPicPr>
          <p:cNvPr id="3" name="图片 2" descr="软院logo横版.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650" r:id="rId6"/>
    <p:sldLayoutId id="2147483655"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2017/03/15</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3/15/2017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2017/03/15</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3/15/2017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slide" Target="slide2.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notesSlide" Target="../notesSlides/notesSlide7.xml"/><Relationship Id="rId2" Type="http://schemas.openxmlformats.org/officeDocument/2006/relationships/tags" Target="../tags/tag33.xml"/><Relationship Id="rId16"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slide" Target="slide2.xml"/><Relationship Id="rId2" Type="http://schemas.openxmlformats.org/officeDocument/2006/relationships/tags" Target="../tags/tag48.xml"/><Relationship Id="rId16"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2.xml"/><Relationship Id="rId2" Type="http://schemas.openxmlformats.org/officeDocument/2006/relationships/tags" Target="../tags/tag3.xml"/><Relationship Id="rId16"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 Target="slide2.xml"/><Relationship Id="rId2" Type="http://schemas.openxmlformats.org/officeDocument/2006/relationships/tags" Target="../tags/tag18.xml"/><Relationship Id="rId16"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2634091" y="3504765"/>
            <a:ext cx="7455305" cy="989711"/>
          </a:xfrm>
        </p:spPr>
        <p:txBody>
          <a:bodyPr>
            <a:normAutofit fontScale="70000" lnSpcReduction="20000"/>
          </a:bodyPr>
          <a:lstStyle/>
          <a:p>
            <a:r>
              <a:rPr lang="zh-CN" altLang="en-US" dirty="0" smtClean="0"/>
              <a:t>第</a:t>
            </a:r>
            <a:r>
              <a:rPr lang="en-US" altLang="zh-CN" dirty="0"/>
              <a:t>8</a:t>
            </a:r>
            <a:r>
              <a:rPr lang="zh-CN" altLang="en-US" dirty="0" smtClean="0"/>
              <a:t>讲  用户认证和用户授权</a:t>
            </a:r>
            <a:endParaRPr lang="zh-CN" altLang="en-US" dirty="0"/>
          </a:p>
        </p:txBody>
      </p:sp>
      <p:sp>
        <p:nvSpPr>
          <p:cNvPr id="4" name="内容占位符 3"/>
          <p:cNvSpPr>
            <a:spLocks noGrp="1"/>
          </p:cNvSpPr>
          <p:nvPr>
            <p:ph sz="quarter" idx="15"/>
          </p:nvPr>
        </p:nvSpPr>
        <p:spPr/>
        <p:txBody>
          <a:bodyPr/>
          <a:lstStyle/>
          <a:p>
            <a:r>
              <a:rPr lang="en-US" altLang="zh-CN" dirty="0" smtClean="0"/>
              <a:t>——</a:t>
            </a:r>
            <a:r>
              <a:rPr lang="en-US" altLang="zh-CN" dirty="0" err="1" smtClean="0"/>
              <a:t>Laravel</a:t>
            </a:r>
            <a:r>
              <a:rPr lang="zh-CN" altLang="en-US" dirty="0" smtClean="0"/>
              <a:t>框架开发之</a:t>
            </a:r>
            <a:endParaRPr lang="zh-CN" altLang="en-US" dirty="0"/>
          </a:p>
        </p:txBody>
      </p:sp>
    </p:spTree>
    <p:extLst>
      <p:ext uri="{BB962C8B-B14F-4D97-AF65-F5344CB8AC3E}">
        <p14:creationId xmlns:p14="http://schemas.microsoft.com/office/powerpoint/2010/main" val="3867247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8"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b="1" dirty="0" smtClean="0">
                <a:solidFill>
                  <a:srgbClr val="C00000"/>
                </a:solidFill>
              </a:rPr>
              <a:t>用户授权</a:t>
            </a:r>
            <a:endParaRPr lang="zh-CN" altLang="en-US" sz="2000" b="1" dirty="0">
              <a:solidFill>
                <a:srgbClr val="C00000"/>
              </a:solidFill>
            </a:endParaRPr>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8"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8"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a:t>发送邮件</a:t>
            </a:r>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8"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1346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endParaRPr lang="zh-CN" altLang="en-US" dirty="0"/>
          </a:p>
        </p:txBody>
      </p:sp>
      <p:sp>
        <p:nvSpPr>
          <p:cNvPr id="5" name="矩形 3"/>
          <p:cNvSpPr>
            <a:spLocks noChangeArrowheads="1"/>
          </p:cNvSpPr>
          <p:nvPr/>
        </p:nvSpPr>
        <p:spPr bwMode="auto">
          <a:xfrm>
            <a:off x="917621" y="1639680"/>
            <a:ext cx="104129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除了提供开箱即用的认证服务之外，</a:t>
            </a: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还提供了一个简单的方式来管理授权逻辑以便控制对资源的访问权限。和认证一样，在</a:t>
            </a:r>
            <a:r>
              <a:rPr lang="en-US" altLang="zh-CN" dirty="0" err="1">
                <a:solidFill>
                  <a:schemeClr val="tx1"/>
                </a:solidFill>
                <a:latin typeface="微软雅黑" panose="020B0503020204020204" pitchFamily="34" charset="-122"/>
                <a:ea typeface="微软雅黑" panose="020B0503020204020204" pitchFamily="34" charset="-122"/>
              </a:rPr>
              <a:t>Laravel</a:t>
            </a:r>
            <a:r>
              <a:rPr lang="zh-CN" altLang="en-US" dirty="0">
                <a:solidFill>
                  <a:schemeClr val="tx1"/>
                </a:solidFill>
                <a:latin typeface="微软雅黑" panose="020B0503020204020204" pitchFamily="34" charset="-122"/>
                <a:ea typeface="微软雅黑" panose="020B0503020204020204" pitchFamily="34" charset="-122"/>
              </a:rPr>
              <a:t>中实现授权很简单，主要有两种方式：</a:t>
            </a:r>
            <a:r>
              <a:rPr lang="en-US" altLang="zh-CN" dirty="0">
                <a:solidFill>
                  <a:schemeClr val="tx1"/>
                </a:solidFill>
                <a:latin typeface="微软雅黑" panose="020B0503020204020204" pitchFamily="34" charset="-122"/>
                <a:ea typeface="微软雅黑" panose="020B0503020204020204" pitchFamily="34" charset="-122"/>
              </a:rPr>
              <a:t>gates</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policies</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网关形式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定义能力（用户</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资源对应关系）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校验用户是否具有某个能力</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Policies</a:t>
            </a:r>
            <a:r>
              <a:rPr lang="zh-CN" altLang="en-US" dirty="0" smtClean="0">
                <a:solidFill>
                  <a:schemeClr val="tx1"/>
                </a:solidFill>
                <a:latin typeface="微软雅黑" panose="020B0503020204020204" pitchFamily="34" charset="-122"/>
                <a:ea typeface="微软雅黑" panose="020B0503020204020204" pitchFamily="34" charset="-122"/>
              </a:rPr>
              <a:t>策略形式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定义策略类（包含各种能力）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校验</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067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—Gate</a:t>
            </a:r>
            <a:r>
              <a:rPr lang="zh-CN" altLang="en-US" dirty="0" smtClean="0"/>
              <a:t>能力</a:t>
            </a:r>
            <a:endParaRPr lang="zh-CN" altLang="en-US" dirty="0"/>
          </a:p>
        </p:txBody>
      </p:sp>
      <p:sp>
        <p:nvSpPr>
          <p:cNvPr id="5" name="矩形 3"/>
          <p:cNvSpPr>
            <a:spLocks noChangeArrowheads="1"/>
          </p:cNvSpPr>
          <p:nvPr/>
        </p:nvSpPr>
        <p:spPr bwMode="auto">
          <a:xfrm>
            <a:off x="917621" y="1639680"/>
            <a:ext cx="104129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定义能力</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 </a:t>
            </a:r>
            <a:r>
              <a:rPr lang="en-US" altLang="zh-CN" dirty="0" smtClean="0">
                <a:solidFill>
                  <a:schemeClr val="tx1"/>
                </a:solidFill>
                <a:latin typeface="微软雅黑" panose="020B0503020204020204" pitchFamily="34" charset="-122"/>
                <a:ea typeface="微软雅黑" panose="020B0503020204020204" pitchFamily="34" charset="-122"/>
              </a:rPr>
              <a:t>app/Providers/</a:t>
            </a:r>
            <a:r>
              <a:rPr lang="en-US" altLang="zh-CN" dirty="0" err="1" smtClean="0">
                <a:solidFill>
                  <a:schemeClr val="tx1"/>
                </a:solidFill>
                <a:latin typeface="微软雅黑" panose="020B0503020204020204" pitchFamily="34" charset="-122"/>
                <a:ea typeface="微软雅黑" panose="020B0503020204020204" pitchFamily="34" charset="-122"/>
              </a:rPr>
              <a:t>AuthServiceProvider</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类里定义能力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使用 </a:t>
            </a:r>
            <a:r>
              <a:rPr lang="en-US" altLang="zh-CN" dirty="0">
                <a:solidFill>
                  <a:schemeClr val="tx1"/>
                </a:solidFill>
                <a:latin typeface="微软雅黑" panose="020B0503020204020204" pitchFamily="34" charset="-122"/>
                <a:ea typeface="微软雅黑" panose="020B0503020204020204" pitchFamily="34" charset="-122"/>
              </a:rPr>
              <a:t>Illuminate\</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\Access\Gate </a:t>
            </a:r>
            <a:r>
              <a:rPr lang="zh-CN" altLang="en-US" dirty="0" smtClean="0">
                <a:solidFill>
                  <a:schemeClr val="tx1"/>
                </a:solidFill>
                <a:latin typeface="微软雅黑" panose="020B0503020204020204" pitchFamily="34" charset="-122"/>
                <a:ea typeface="微软雅黑" panose="020B0503020204020204" pitchFamily="34" charset="-122"/>
              </a:rPr>
              <a:t>类定义</a:t>
            </a:r>
            <a:r>
              <a:rPr lang="zh-CN" altLang="en-US" dirty="0">
                <a:solidFill>
                  <a:schemeClr val="tx1"/>
                </a:solidFill>
                <a:latin typeface="微软雅黑" panose="020B0503020204020204" pitchFamily="34" charset="-122"/>
                <a:ea typeface="微软雅黑" panose="020B0503020204020204" pitchFamily="34" charset="-122"/>
              </a:rPr>
              <a:t>相应的</a:t>
            </a:r>
            <a:r>
              <a:rPr lang="zh-CN" altLang="en-US" dirty="0" smtClean="0">
                <a:solidFill>
                  <a:schemeClr val="tx1"/>
                </a:solidFill>
                <a:latin typeface="微软雅黑" panose="020B0503020204020204" pitchFamily="34" charset="-122"/>
                <a:ea typeface="微软雅黑" panose="020B0503020204020204" pitchFamily="34" charset="-122"/>
              </a:rPr>
              <a:t>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基于类方法定义能力</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28955" y="3167091"/>
            <a:ext cx="8089962" cy="2469567"/>
          </a:xfrm>
          <a:prstGeom prst="rect">
            <a:avLst/>
          </a:prstGeom>
        </p:spPr>
      </p:pic>
      <p:pic>
        <p:nvPicPr>
          <p:cNvPr id="3" name="图片 2"/>
          <p:cNvPicPr>
            <a:picLocks noChangeAspect="1"/>
          </p:cNvPicPr>
          <p:nvPr/>
        </p:nvPicPr>
        <p:blipFill>
          <a:blip r:embed="rId4"/>
          <a:stretch>
            <a:fillRect/>
          </a:stretch>
        </p:blipFill>
        <p:spPr>
          <a:xfrm>
            <a:off x="5641308" y="5890100"/>
            <a:ext cx="5628139" cy="368196"/>
          </a:xfrm>
          <a:prstGeom prst="rect">
            <a:avLst/>
          </a:prstGeom>
        </p:spPr>
      </p:pic>
    </p:spTree>
    <p:extLst>
      <p:ext uri="{BB962C8B-B14F-4D97-AF65-F5344CB8AC3E}">
        <p14:creationId xmlns:p14="http://schemas.microsoft.com/office/powerpoint/2010/main" val="65117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—Gate</a:t>
            </a:r>
            <a:r>
              <a:rPr lang="zh-CN" altLang="en-US" dirty="0" smtClean="0"/>
              <a:t>能力</a:t>
            </a:r>
            <a:endParaRPr lang="zh-CN" altLang="en-US" dirty="0"/>
          </a:p>
        </p:txBody>
      </p:sp>
      <p:sp>
        <p:nvSpPr>
          <p:cNvPr id="5" name="矩形 3"/>
          <p:cNvSpPr>
            <a:spLocks noChangeArrowheads="1"/>
          </p:cNvSpPr>
          <p:nvPr/>
        </p:nvSpPr>
        <p:spPr bwMode="auto">
          <a:xfrm>
            <a:off x="390679" y="1624182"/>
            <a:ext cx="1041298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检查能力：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门面提供的 </a:t>
            </a:r>
            <a:r>
              <a:rPr lang="en-US" altLang="zh-CN" dirty="0" smtClean="0">
                <a:solidFill>
                  <a:schemeClr val="tx1"/>
                </a:solidFill>
                <a:latin typeface="微软雅黑" panose="020B0503020204020204" pitchFamily="34" charset="-122"/>
                <a:ea typeface="微软雅黑" panose="020B0503020204020204" pitchFamily="34" charset="-122"/>
              </a:rPr>
              <a:t>allows( ) </a:t>
            </a:r>
            <a:r>
              <a:rPr lang="zh-CN" altLang="en-US" dirty="0" smtClean="0">
                <a:solidFill>
                  <a:schemeClr val="tx1"/>
                </a:solidFill>
                <a:latin typeface="微软雅黑" panose="020B0503020204020204" pitchFamily="34" charset="-122"/>
                <a:ea typeface="微软雅黑" panose="020B0503020204020204" pitchFamily="34" charset="-122"/>
              </a:rPr>
              <a:t>和 </a:t>
            </a:r>
            <a:r>
              <a:rPr lang="en-US" altLang="zh-CN" dirty="0" smtClean="0">
                <a:solidFill>
                  <a:schemeClr val="tx1"/>
                </a:solidFill>
                <a:latin typeface="微软雅黑" panose="020B0503020204020204" pitchFamily="34" charset="-122"/>
                <a:ea typeface="微软雅黑" panose="020B0503020204020204" pitchFamily="34" charset="-122"/>
              </a:rPr>
              <a:t>denies( ) </a:t>
            </a:r>
            <a:r>
              <a:rPr lang="zh-CN" altLang="en-US" dirty="0" smtClean="0">
                <a:solidFill>
                  <a:schemeClr val="tx1"/>
                </a:solidFill>
                <a:latin typeface="微软雅黑" panose="020B0503020204020204" pitchFamily="34" charset="-122"/>
                <a:ea typeface="微软雅黑" panose="020B0503020204020204" pitchFamily="34" charset="-122"/>
              </a:rPr>
              <a:t>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检查指定用户是否具有某能力：</a:t>
            </a:r>
            <a:r>
              <a:rPr lang="en-US" altLang="zh-CN" dirty="0" err="1" smtClean="0">
                <a:solidFill>
                  <a:schemeClr val="tx1"/>
                </a:solidFill>
                <a:latin typeface="微软雅黑" panose="020B0503020204020204" pitchFamily="34" charset="-122"/>
                <a:ea typeface="微软雅黑" panose="020B0503020204020204" pitchFamily="34" charset="-122"/>
              </a:rPr>
              <a:t>forUser</a:t>
            </a:r>
            <a:r>
              <a:rPr lang="en-US" altLang="zh-CN" dirty="0" smtClean="0">
                <a:solidFill>
                  <a:schemeClr val="tx1"/>
                </a:solidFill>
                <a:latin typeface="微软雅黑" panose="020B0503020204020204" pitchFamily="34" charset="-122"/>
                <a:ea typeface="微软雅黑" panose="020B0503020204020204" pitchFamily="34" charset="-122"/>
              </a:rPr>
              <a:t>( )</a:t>
            </a:r>
          </a:p>
        </p:txBody>
      </p:sp>
      <p:pic>
        <p:nvPicPr>
          <p:cNvPr id="3" name="图片 2"/>
          <p:cNvPicPr>
            <a:picLocks noChangeAspect="1"/>
          </p:cNvPicPr>
          <p:nvPr/>
        </p:nvPicPr>
        <p:blipFill>
          <a:blip r:embed="rId3"/>
          <a:stretch>
            <a:fillRect/>
          </a:stretch>
        </p:blipFill>
        <p:spPr>
          <a:xfrm>
            <a:off x="5994845" y="2035858"/>
            <a:ext cx="5964680" cy="2075164"/>
          </a:xfrm>
          <a:prstGeom prst="rect">
            <a:avLst/>
          </a:prstGeom>
        </p:spPr>
      </p:pic>
      <p:pic>
        <p:nvPicPr>
          <p:cNvPr id="8" name="图片 7"/>
          <p:cNvPicPr>
            <a:picLocks noChangeAspect="1"/>
          </p:cNvPicPr>
          <p:nvPr/>
        </p:nvPicPr>
        <p:blipFill>
          <a:blip r:embed="rId4"/>
          <a:stretch>
            <a:fillRect/>
          </a:stretch>
        </p:blipFill>
        <p:spPr>
          <a:xfrm>
            <a:off x="2630843" y="5213047"/>
            <a:ext cx="7196247" cy="1017271"/>
          </a:xfrm>
          <a:prstGeom prst="rect">
            <a:avLst/>
          </a:prstGeom>
        </p:spPr>
      </p:pic>
    </p:spTree>
    <p:extLst>
      <p:ext uri="{BB962C8B-B14F-4D97-AF65-F5344CB8AC3E}">
        <p14:creationId xmlns:p14="http://schemas.microsoft.com/office/powerpoint/2010/main" val="2736439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—Gate</a:t>
            </a:r>
            <a:r>
              <a:rPr lang="zh-CN" altLang="en-US" dirty="0" smtClean="0"/>
              <a:t>能力</a:t>
            </a:r>
            <a:endParaRPr lang="zh-CN" altLang="en-US" dirty="0"/>
          </a:p>
        </p:txBody>
      </p:sp>
      <p:sp>
        <p:nvSpPr>
          <p:cNvPr id="5" name="矩形 3"/>
          <p:cNvSpPr>
            <a:spLocks noChangeArrowheads="1"/>
          </p:cNvSpPr>
          <p:nvPr/>
        </p:nvSpPr>
        <p:spPr bwMode="auto">
          <a:xfrm>
            <a:off x="390679" y="1624182"/>
            <a:ext cx="104129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检查能力：</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直接通过用户模型对象检查能力：</a:t>
            </a:r>
            <a:r>
              <a:rPr lang="en-US" altLang="zh-CN" dirty="0" smtClean="0">
                <a:solidFill>
                  <a:schemeClr val="tx1"/>
                </a:solidFill>
                <a:latin typeface="微软雅黑" panose="020B0503020204020204" pitchFamily="34" charset="-122"/>
                <a:ea typeface="微软雅黑" panose="020B0503020204020204" pitchFamily="34" charset="-122"/>
              </a:rPr>
              <a:t>can(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cannot( )</a:t>
            </a: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Blade</a:t>
            </a:r>
            <a:r>
              <a:rPr lang="zh-CN" altLang="en-US" dirty="0" smtClean="0">
                <a:solidFill>
                  <a:schemeClr val="tx1"/>
                </a:solidFill>
                <a:latin typeface="微软雅黑" panose="020B0503020204020204" pitchFamily="34" charset="-122"/>
                <a:ea typeface="微软雅黑" panose="020B0503020204020204" pitchFamily="34" charset="-122"/>
              </a:rPr>
              <a:t>模板中使用：</a:t>
            </a:r>
            <a:r>
              <a:rPr lang="en-US" altLang="zh-CN" dirty="0" smtClean="0">
                <a:solidFill>
                  <a:schemeClr val="tx1"/>
                </a:solidFill>
                <a:latin typeface="微软雅黑" panose="020B0503020204020204" pitchFamily="34" charset="-122"/>
                <a:ea typeface="微软雅黑" panose="020B0503020204020204" pitchFamily="34" charset="-122"/>
              </a:rPr>
              <a:t>@can</a:t>
            </a:r>
            <a:r>
              <a:rPr lang="zh-CN" altLang="en-US" dirty="0" smtClean="0">
                <a:solidFill>
                  <a:schemeClr val="tx1"/>
                </a:solidFill>
                <a:latin typeface="微软雅黑" panose="020B0503020204020204" pitchFamily="34" charset="-122"/>
                <a:ea typeface="微软雅黑" panose="020B0503020204020204" pitchFamily="34" charset="-122"/>
              </a:rPr>
              <a:t>指令</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528508" y="2700915"/>
            <a:ext cx="6305526" cy="2064039"/>
          </a:xfrm>
          <a:prstGeom prst="rect">
            <a:avLst/>
          </a:prstGeom>
        </p:spPr>
      </p:pic>
      <p:pic>
        <p:nvPicPr>
          <p:cNvPr id="2" name="图片 1"/>
          <p:cNvPicPr>
            <a:picLocks noChangeAspect="1"/>
          </p:cNvPicPr>
          <p:nvPr/>
        </p:nvPicPr>
        <p:blipFill>
          <a:blip r:embed="rId4"/>
          <a:stretch>
            <a:fillRect/>
          </a:stretch>
        </p:blipFill>
        <p:spPr>
          <a:xfrm>
            <a:off x="5045211" y="4873442"/>
            <a:ext cx="5502813" cy="1185221"/>
          </a:xfrm>
          <a:prstGeom prst="rect">
            <a:avLst/>
          </a:prstGeom>
        </p:spPr>
      </p:pic>
    </p:spTree>
    <p:extLst>
      <p:ext uri="{BB962C8B-B14F-4D97-AF65-F5344CB8AC3E}">
        <p14:creationId xmlns:p14="http://schemas.microsoft.com/office/powerpoint/2010/main" val="3044063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用户授权</a:t>
            </a:r>
            <a:r>
              <a:rPr lang="en-US" altLang="zh-CN" dirty="0" smtClean="0"/>
              <a:t>—Policy</a:t>
            </a:r>
            <a:r>
              <a:rPr lang="zh-CN" altLang="en-US" dirty="0" smtClean="0"/>
              <a:t>策略</a:t>
            </a:r>
            <a:endParaRPr lang="zh-CN" altLang="en-US" dirty="0"/>
          </a:p>
        </p:txBody>
      </p:sp>
      <p:sp>
        <p:nvSpPr>
          <p:cNvPr id="5" name="矩形 3"/>
          <p:cNvSpPr>
            <a:spLocks noChangeArrowheads="1"/>
          </p:cNvSpPr>
          <p:nvPr/>
        </p:nvSpPr>
        <p:spPr bwMode="auto">
          <a:xfrm>
            <a:off x="390679" y="1624182"/>
            <a:ext cx="104129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定义策略：</a:t>
            </a:r>
            <a:r>
              <a:rPr lang="en-US" altLang="zh-CN" dirty="0" err="1" smtClean="0">
                <a:solidFill>
                  <a:schemeClr val="tx1"/>
                </a:solidFill>
                <a:latin typeface="微软雅黑" panose="020B0503020204020204" pitchFamily="34" charset="-122"/>
                <a:ea typeface="微软雅黑" panose="020B0503020204020204" pitchFamily="34" charset="-122"/>
              </a:rPr>
              <a:t>php</a:t>
            </a:r>
            <a:r>
              <a:rPr lang="en-US" altLang="zh-CN" dirty="0" smtClean="0">
                <a:solidFill>
                  <a:schemeClr val="tx1"/>
                </a:solidFill>
                <a:latin typeface="微软雅黑" panose="020B0503020204020204" pitchFamily="34" charset="-122"/>
                <a:ea typeface="微软雅黑" panose="020B0503020204020204" pitchFamily="34" charset="-122"/>
              </a:rPr>
              <a:t>  artisan  </a:t>
            </a:r>
            <a:r>
              <a:rPr lang="en-US" altLang="zh-CN" dirty="0" err="1" smtClean="0">
                <a:solidFill>
                  <a:schemeClr val="tx1"/>
                </a:solidFill>
                <a:latin typeface="微软雅黑" panose="020B0503020204020204" pitchFamily="34" charset="-122"/>
                <a:ea typeface="微软雅黑" panose="020B0503020204020204" pitchFamily="34" charset="-122"/>
              </a:rPr>
              <a:t>make:policy</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策略名称</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--model=</a:t>
            </a:r>
            <a:r>
              <a:rPr lang="zh-CN" altLang="en-US" dirty="0" smtClean="0">
                <a:solidFill>
                  <a:schemeClr val="tx1"/>
                </a:solidFill>
                <a:latin typeface="微软雅黑" panose="020B0503020204020204" pitchFamily="34" charset="-122"/>
                <a:ea typeface="微软雅黑" panose="020B0503020204020204" pitchFamily="34" charset="-122"/>
              </a:rPr>
              <a:t>模型类名</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生成的</a:t>
            </a:r>
            <a:r>
              <a:rPr lang="en-US" altLang="zh-CN" dirty="0">
                <a:solidFill>
                  <a:schemeClr val="tx1"/>
                </a:solidFill>
                <a:latin typeface="微软雅黑" panose="020B0503020204020204" pitchFamily="34" charset="-122"/>
                <a:ea typeface="微软雅黑" panose="020B0503020204020204" pitchFamily="34" charset="-122"/>
              </a:rPr>
              <a:t>policy</a:t>
            </a:r>
            <a:r>
              <a:rPr lang="zh-CN" altLang="en-US" dirty="0">
                <a:solidFill>
                  <a:schemeClr val="tx1"/>
                </a:solidFill>
                <a:latin typeface="微软雅黑" panose="020B0503020204020204" pitchFamily="34" charset="-122"/>
                <a:ea typeface="微软雅黑" panose="020B0503020204020204" pitchFamily="34" charset="-122"/>
              </a:rPr>
              <a:t>位于</a:t>
            </a:r>
            <a:r>
              <a:rPr lang="en-US" altLang="zh-CN" dirty="0">
                <a:solidFill>
                  <a:schemeClr val="tx1"/>
                </a:solidFill>
                <a:latin typeface="微软雅黑" panose="020B0503020204020204" pitchFamily="34" charset="-122"/>
                <a:ea typeface="微软雅黑" panose="020B0503020204020204" pitchFamily="34" charset="-122"/>
              </a:rPr>
              <a:t>app/Policies</a:t>
            </a:r>
            <a:r>
              <a:rPr lang="zh-CN" altLang="en-US" dirty="0">
                <a:solidFill>
                  <a:schemeClr val="tx1"/>
                </a:solidFill>
                <a:latin typeface="微软雅黑" panose="020B0503020204020204" pitchFamily="34" charset="-122"/>
                <a:ea typeface="微软雅黑" panose="020B0503020204020204" pitchFamily="34" charset="-122"/>
              </a:rPr>
              <a:t>目录</a:t>
            </a:r>
            <a:r>
              <a:rPr lang="zh-CN" altLang="en-US" dirty="0" smtClean="0">
                <a:solidFill>
                  <a:schemeClr val="tx1"/>
                </a:solidFill>
                <a:latin typeface="微软雅黑" panose="020B0503020204020204" pitchFamily="34" charset="-122"/>
                <a:ea typeface="微软雅黑" panose="020B0503020204020204" pitchFamily="34" charset="-122"/>
              </a:rPr>
              <a:t>下</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默认生成一个空的策略类，</a:t>
            </a:r>
            <a:r>
              <a:rPr lang="en-US" altLang="zh-CN" dirty="0" smtClean="0">
                <a:solidFill>
                  <a:schemeClr val="tx1"/>
                </a:solidFill>
                <a:latin typeface="微软雅黑" panose="020B0503020204020204" pitchFamily="34" charset="-122"/>
                <a:ea typeface="微软雅黑" panose="020B0503020204020204" pitchFamily="34" charset="-122"/>
              </a:rPr>
              <a:t>--model</a:t>
            </a:r>
            <a:r>
              <a:rPr lang="zh-CN" altLang="en-US" dirty="0" smtClean="0">
                <a:solidFill>
                  <a:schemeClr val="tx1"/>
                </a:solidFill>
                <a:latin typeface="微软雅黑" panose="020B0503020204020204" pitchFamily="34" charset="-122"/>
                <a:ea typeface="微软雅黑" panose="020B0503020204020204" pitchFamily="34" charset="-122"/>
              </a:rPr>
              <a:t>参数针对</a:t>
            </a:r>
            <a:r>
              <a:rPr lang="en-US" altLang="zh-CN" dirty="0" smtClean="0">
                <a:solidFill>
                  <a:schemeClr val="tx1"/>
                </a:solidFill>
                <a:latin typeface="微软雅黑" panose="020B0503020204020204" pitchFamily="34" charset="-122"/>
                <a:ea typeface="微软雅黑" panose="020B0503020204020204" pitchFamily="34" charset="-122"/>
              </a:rPr>
              <a:t>CURD</a:t>
            </a:r>
            <a:r>
              <a:rPr lang="zh-CN" altLang="en-US" dirty="0" smtClean="0">
                <a:solidFill>
                  <a:schemeClr val="tx1"/>
                </a:solidFill>
                <a:latin typeface="微软雅黑" panose="020B0503020204020204" pitchFamily="34" charset="-122"/>
                <a:ea typeface="微软雅黑" panose="020B0503020204020204" pitchFamily="34" charset="-122"/>
              </a:rPr>
              <a:t>操作的策略类</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注册策略</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AuthServiceProvider</a:t>
            </a:r>
            <a:r>
              <a:rPr lang="zh-CN" altLang="en-US" dirty="0" smtClean="0">
                <a:solidFill>
                  <a:schemeClr val="tx1"/>
                </a:solidFill>
                <a:latin typeface="微软雅黑" panose="020B0503020204020204" pitchFamily="34" charset="-122"/>
                <a:ea typeface="微软雅黑" panose="020B0503020204020204" pitchFamily="34" charset="-122"/>
              </a:rPr>
              <a:t>类中注册</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policies </a:t>
            </a:r>
            <a:r>
              <a:rPr lang="zh-CN" altLang="en-US" dirty="0">
                <a:solidFill>
                  <a:schemeClr val="tx1"/>
                </a:solidFill>
                <a:latin typeface="微软雅黑" panose="020B0503020204020204" pitchFamily="34" charset="-122"/>
                <a:ea typeface="微软雅黑" panose="020B0503020204020204" pitchFamily="34" charset="-122"/>
              </a:rPr>
              <a:t>属性：存放所有实体与策略间的</a:t>
            </a:r>
            <a:r>
              <a:rPr lang="zh-CN" altLang="en-US" dirty="0" smtClean="0">
                <a:solidFill>
                  <a:schemeClr val="tx1"/>
                </a:solidFill>
                <a:latin typeface="微软雅黑" panose="020B0503020204020204" pitchFamily="34" charset="-122"/>
                <a:ea typeface="微软雅黑" panose="020B0503020204020204" pitchFamily="34" charset="-122"/>
              </a:rPr>
              <a:t>映射对</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校验授权：</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Gate</a:t>
            </a:r>
            <a:r>
              <a:rPr lang="zh-CN" altLang="en-US" dirty="0" smtClean="0">
                <a:solidFill>
                  <a:schemeClr val="tx1"/>
                </a:solidFill>
                <a:latin typeface="微软雅黑" panose="020B0503020204020204" pitchFamily="34" charset="-122"/>
                <a:ea typeface="微软雅黑" panose="020B0503020204020204" pitchFamily="34" charset="-122"/>
              </a:rPr>
              <a:t>门面方式：</a:t>
            </a:r>
            <a:r>
              <a:rPr lang="en-US" altLang="zh-CN" dirty="0" smtClean="0">
                <a:solidFill>
                  <a:schemeClr val="tx1"/>
                </a:solidFill>
                <a:latin typeface="微软雅黑" panose="020B0503020204020204" pitchFamily="34" charset="-122"/>
                <a:ea typeface="微软雅黑" panose="020B0503020204020204" pitchFamily="34" charset="-122"/>
              </a:rPr>
              <a:t>Gate::allows(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Gate::denies(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指定用户：</a:t>
            </a:r>
            <a:r>
              <a:rPr lang="en-US" altLang="zh-CN" dirty="0" smtClean="0">
                <a:solidFill>
                  <a:schemeClr val="tx1"/>
                </a:solidFill>
                <a:latin typeface="微软雅黑" panose="020B0503020204020204" pitchFamily="34" charset="-122"/>
                <a:ea typeface="微软雅黑" panose="020B0503020204020204" pitchFamily="34" charset="-122"/>
              </a:rPr>
              <a:t>Gate::</a:t>
            </a:r>
            <a:r>
              <a:rPr lang="en-US" altLang="zh-CN" dirty="0" err="1" smtClean="0">
                <a:solidFill>
                  <a:schemeClr val="tx1"/>
                </a:solidFill>
                <a:latin typeface="微软雅黑" panose="020B0503020204020204" pitchFamily="34" charset="-122"/>
                <a:ea typeface="微软雅黑" panose="020B0503020204020204" pitchFamily="34" charset="-122"/>
              </a:rPr>
              <a:t>forUser</a:t>
            </a:r>
            <a:r>
              <a:rPr lang="en-US" altLang="zh-CN" dirty="0" smtClean="0">
                <a:solidFill>
                  <a:schemeClr val="tx1"/>
                </a:solidFill>
                <a:latin typeface="微软雅黑" panose="020B0503020204020204" pitchFamily="34" charset="-122"/>
                <a:ea typeface="微软雅黑" panose="020B0503020204020204" pitchFamily="34" charset="-122"/>
              </a:rPr>
              <a:t>( )-&gt;allows(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Gate::</a:t>
            </a:r>
            <a:r>
              <a:rPr lang="en-US" altLang="zh-CN" dirty="0" err="1" smtClean="0">
                <a:solidFill>
                  <a:schemeClr val="tx1"/>
                </a:solidFill>
                <a:latin typeface="微软雅黑" panose="020B0503020204020204" pitchFamily="34" charset="-122"/>
                <a:ea typeface="微软雅黑" panose="020B0503020204020204" pitchFamily="34" charset="-122"/>
              </a:rPr>
              <a:t>forUser</a:t>
            </a:r>
            <a:r>
              <a:rPr lang="en-US" altLang="zh-CN" dirty="0" smtClean="0">
                <a:solidFill>
                  <a:schemeClr val="tx1"/>
                </a:solidFill>
                <a:latin typeface="微软雅黑" panose="020B0503020204020204" pitchFamily="34" charset="-122"/>
                <a:ea typeface="微软雅黑" panose="020B0503020204020204" pitchFamily="34" charset="-122"/>
              </a:rPr>
              <a:t>( )-&gt;denies(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授权用户方式：</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::user( )-&gt;can( )</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::user( )-&gt;cannot(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控制器方法：</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this-&gt;</a:t>
            </a:r>
            <a:r>
              <a:rPr lang="en-US" altLang="zh-CN" dirty="0" smtClean="0">
                <a:solidFill>
                  <a:schemeClr val="tx1"/>
                </a:solidFill>
                <a:latin typeface="微软雅黑" panose="020B0503020204020204" pitchFamily="34" charset="-122"/>
                <a:ea typeface="微软雅黑" panose="020B0503020204020204" pitchFamily="34" charset="-122"/>
              </a:rPr>
              <a:t>authorize( )</a:t>
            </a: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Blade</a:t>
            </a:r>
            <a:r>
              <a:rPr lang="zh-CN" altLang="en-US" dirty="0" smtClean="0">
                <a:solidFill>
                  <a:schemeClr val="tx1"/>
                </a:solidFill>
                <a:latin typeface="微软雅黑" panose="020B0503020204020204" pitchFamily="34" charset="-122"/>
                <a:ea typeface="微软雅黑" panose="020B0503020204020204" pitchFamily="34" charset="-122"/>
              </a:rPr>
              <a:t>模板：</a:t>
            </a:r>
            <a:r>
              <a:rPr lang="en-US" altLang="zh-CN" dirty="0" smtClean="0">
                <a:solidFill>
                  <a:schemeClr val="tx1"/>
                </a:solidFill>
                <a:latin typeface="微软雅黑" panose="020B0503020204020204" pitchFamily="34" charset="-122"/>
                <a:ea typeface="微软雅黑" panose="020B0503020204020204" pitchFamily="34" charset="-122"/>
              </a:rPr>
              <a:t>@can </a:t>
            </a:r>
            <a:r>
              <a:rPr lang="zh-CN" altLang="en-US" dirty="0" smtClean="0">
                <a:solidFill>
                  <a:schemeClr val="tx1"/>
                </a:solidFill>
                <a:latin typeface="微软雅黑" panose="020B0503020204020204" pitchFamily="34" charset="-122"/>
                <a:ea typeface="微软雅黑" panose="020B0503020204020204" pitchFamily="34" charset="-122"/>
              </a:rPr>
              <a:t>指令</a:t>
            </a:r>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465787" y="3152362"/>
            <a:ext cx="5568353" cy="1109672"/>
          </a:xfrm>
          <a:prstGeom prst="rect">
            <a:avLst/>
          </a:prstGeom>
        </p:spPr>
      </p:pic>
    </p:spTree>
    <p:extLst>
      <p:ext uri="{BB962C8B-B14F-4D97-AF65-F5344CB8AC3E}">
        <p14:creationId xmlns:p14="http://schemas.microsoft.com/office/powerpoint/2010/main" val="1539686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b="1" dirty="0">
                <a:solidFill>
                  <a:srgbClr val="C00000"/>
                </a:solidFill>
              </a:rPr>
              <a:t>发送邮件</a:t>
            </a:r>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31561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配置文件</a:t>
            </a:r>
            <a:endParaRPr lang="zh-CN" altLang="en-US" dirty="0"/>
          </a:p>
        </p:txBody>
      </p:sp>
      <p:sp>
        <p:nvSpPr>
          <p:cNvPr id="107" name="矩形 3"/>
          <p:cNvSpPr>
            <a:spLocks noChangeArrowheads="1"/>
          </p:cNvSpPr>
          <p:nvPr/>
        </p:nvSpPr>
        <p:spPr bwMode="auto">
          <a:xfrm>
            <a:off x="917621" y="1639680"/>
            <a:ext cx="104129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err="1" smtClean="0">
                <a:solidFill>
                  <a:schemeClr val="tx1"/>
                </a:solidFill>
                <a:latin typeface="微软雅黑" panose="020B0503020204020204" pitchFamily="34" charset="-122"/>
                <a:ea typeface="微软雅黑" panose="020B0503020204020204" pitchFamily="34" charset="-122"/>
              </a:rPr>
              <a:t>Laravel</a:t>
            </a:r>
            <a:r>
              <a:rPr lang="zh-CN" altLang="en-US" dirty="0" smtClean="0">
                <a:solidFill>
                  <a:schemeClr val="tx1"/>
                </a:solidFill>
                <a:latin typeface="微软雅黑" panose="020B0503020204020204" pitchFamily="34" charset="-122"/>
                <a:ea typeface="微软雅黑" panose="020B0503020204020204" pitchFamily="34" charset="-122"/>
              </a:rPr>
              <a:t>中发送电子邮件非常简单，只需要在 </a:t>
            </a:r>
            <a:r>
              <a:rPr lang="en-US" altLang="zh-CN" dirty="0" err="1" smtClean="0">
                <a:solidFill>
                  <a:schemeClr val="tx1"/>
                </a:solidFill>
                <a:latin typeface="微软雅黑" panose="020B0503020204020204" pitchFamily="34" charset="-122"/>
                <a:ea typeface="微软雅黑" panose="020B0503020204020204" pitchFamily="34" charset="-122"/>
              </a:rPr>
              <a:t>config</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mail.php</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配置文件（或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env</a:t>
            </a:r>
            <a:r>
              <a:rPr lang="zh-CN" altLang="en-US" dirty="0" smtClean="0">
                <a:solidFill>
                  <a:schemeClr val="tx1"/>
                </a:solidFill>
                <a:latin typeface="微软雅黑" panose="020B0503020204020204" pitchFamily="34" charset="-122"/>
                <a:ea typeface="微软雅黑" panose="020B0503020204020204" pitchFamily="34" charset="-122"/>
              </a:rPr>
              <a:t>文件）中设置必要的配置项，即可使用 </a:t>
            </a:r>
            <a:r>
              <a:rPr lang="en-US" altLang="zh-CN" dirty="0" smtClean="0">
                <a:solidFill>
                  <a:schemeClr val="tx1"/>
                </a:solidFill>
                <a:latin typeface="微软雅黑" panose="020B0503020204020204" pitchFamily="34" charset="-122"/>
                <a:ea typeface="微软雅黑" panose="020B0503020204020204" pitchFamily="34" charset="-122"/>
              </a:rPr>
              <a:t>Illuminate\Mail\Mailer </a:t>
            </a:r>
            <a:r>
              <a:rPr lang="zh-CN" altLang="en-US" dirty="0" smtClean="0">
                <a:solidFill>
                  <a:schemeClr val="tx1"/>
                </a:solidFill>
                <a:latin typeface="微软雅黑" panose="020B0503020204020204" pitchFamily="34" charset="-122"/>
                <a:ea typeface="微软雅黑" panose="020B0503020204020204" pitchFamily="34" charset="-122"/>
              </a:rPr>
              <a:t>类提供的方法发送邮件。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常用配置项：</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MAIL_DRIVER</a:t>
            </a:r>
            <a:r>
              <a:rPr lang="zh-CN" altLang="en-US" dirty="0" smtClean="0">
                <a:solidFill>
                  <a:schemeClr val="tx1"/>
                </a:solidFill>
                <a:latin typeface="微软雅黑" panose="020B0503020204020204" pitchFamily="34" charset="-122"/>
                <a:ea typeface="微软雅黑" panose="020B0503020204020204" pitchFamily="34" charset="-122"/>
              </a:rPr>
              <a:t>：邮件发送引擎，默认为 </a:t>
            </a:r>
            <a:r>
              <a:rPr lang="en-US" altLang="zh-CN" dirty="0" err="1" smtClean="0">
                <a:solidFill>
                  <a:schemeClr val="tx1"/>
                </a:solidFill>
                <a:latin typeface="微软雅黑" panose="020B0503020204020204" pitchFamily="34" charset="-122"/>
                <a:ea typeface="微软雅黑" panose="020B0503020204020204" pitchFamily="34" charset="-122"/>
              </a:rPr>
              <a:t>smtp</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MAIL_HOST</a:t>
            </a:r>
            <a:r>
              <a:rPr lang="zh-CN" altLang="en-US" dirty="0" smtClean="0">
                <a:solidFill>
                  <a:schemeClr val="tx1"/>
                </a:solidFill>
                <a:latin typeface="微软雅黑" panose="020B0503020204020204" pitchFamily="34" charset="-122"/>
                <a:ea typeface="微软雅黑" panose="020B0503020204020204" pitchFamily="34" charset="-122"/>
              </a:rPr>
              <a:t>：邮件服务器地址，若使用</a:t>
            </a:r>
            <a:r>
              <a:rPr lang="en-US" altLang="zh-CN" dirty="0" err="1" smtClean="0">
                <a:solidFill>
                  <a:schemeClr val="tx1"/>
                </a:solidFill>
                <a:latin typeface="微软雅黑" panose="020B0503020204020204" pitchFamily="34" charset="-122"/>
                <a:ea typeface="微软雅黑" panose="020B0503020204020204" pitchFamily="34" charset="-122"/>
              </a:rPr>
              <a:t>smtp</a:t>
            </a:r>
            <a:r>
              <a:rPr lang="zh-CN" altLang="en-US" dirty="0" smtClean="0">
                <a:solidFill>
                  <a:schemeClr val="tx1"/>
                </a:solidFill>
                <a:latin typeface="微软雅黑" panose="020B0503020204020204" pitchFamily="34" charset="-122"/>
                <a:ea typeface="微软雅黑" panose="020B0503020204020204" pitchFamily="34" charset="-122"/>
              </a:rPr>
              <a:t>，则为</a:t>
            </a:r>
            <a:r>
              <a:rPr lang="en-US" altLang="zh-CN" dirty="0" err="1" smtClean="0">
                <a:solidFill>
                  <a:schemeClr val="tx1"/>
                </a:solidFill>
                <a:latin typeface="微软雅黑" panose="020B0503020204020204" pitchFamily="34" charset="-122"/>
                <a:ea typeface="微软雅黑" panose="020B0503020204020204" pitchFamily="34" charset="-122"/>
              </a:rPr>
              <a:t>smtp</a:t>
            </a:r>
            <a:r>
              <a:rPr lang="zh-CN" altLang="en-US" dirty="0" smtClean="0">
                <a:solidFill>
                  <a:schemeClr val="tx1"/>
                </a:solidFill>
                <a:latin typeface="微软雅黑" panose="020B0503020204020204" pitchFamily="34" charset="-122"/>
                <a:ea typeface="微软雅黑" panose="020B0503020204020204" pitchFamily="34" charset="-122"/>
              </a:rPr>
              <a:t>发送服务器地址</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MAIL_PORT</a:t>
            </a:r>
            <a:r>
              <a:rPr lang="zh-CN" altLang="en-US" dirty="0" smtClean="0">
                <a:solidFill>
                  <a:schemeClr val="tx1"/>
                </a:solidFill>
                <a:latin typeface="微软雅黑" panose="020B0503020204020204" pitchFamily="34" charset="-122"/>
                <a:ea typeface="微软雅黑" panose="020B0503020204020204" pitchFamily="34" charset="-122"/>
              </a:rPr>
              <a:t>：邮件发送协议端口号</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MAIL_USERNAME</a:t>
            </a:r>
            <a:r>
              <a:rPr lang="zh-CN" altLang="en-US" dirty="0" smtClean="0">
                <a:solidFill>
                  <a:schemeClr val="tx1"/>
                </a:solidFill>
                <a:latin typeface="微软雅黑" panose="020B0503020204020204" pitchFamily="34" charset="-122"/>
                <a:ea typeface="微软雅黑" panose="020B0503020204020204" pitchFamily="34" charset="-122"/>
              </a:rPr>
              <a:t>：发件人邮箱地址</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MAIL_PASSWORD</a:t>
            </a:r>
            <a:r>
              <a:rPr lang="zh-CN" altLang="en-US" dirty="0" smtClean="0">
                <a:solidFill>
                  <a:schemeClr val="tx1"/>
                </a:solidFill>
                <a:latin typeface="微软雅黑" panose="020B0503020204020204" pitchFamily="34" charset="-122"/>
                <a:ea typeface="微软雅黑" panose="020B0503020204020204" pitchFamily="34" charset="-122"/>
              </a:rPr>
              <a:t>：发件人邮箱设置的客户端授权密码（注意：不是邮箱密码）</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MAIL_ENCRYPTION</a:t>
            </a:r>
            <a:r>
              <a:rPr lang="zh-CN" altLang="en-US" dirty="0" smtClean="0">
                <a:solidFill>
                  <a:schemeClr val="tx1"/>
                </a:solidFill>
                <a:latin typeface="微软雅黑" panose="020B0503020204020204" pitchFamily="34" charset="-122"/>
                <a:ea typeface="微软雅黑" panose="020B0503020204020204" pitchFamily="34" charset="-122"/>
              </a:rPr>
              <a:t>：是否使用</a:t>
            </a:r>
            <a:r>
              <a:rPr lang="en-US" altLang="zh-CN" dirty="0" smtClean="0">
                <a:solidFill>
                  <a:schemeClr val="tx1"/>
                </a:solidFill>
                <a:latin typeface="微软雅黑" panose="020B0503020204020204" pitchFamily="34" charset="-122"/>
                <a:ea typeface="微软雅黑" panose="020B0503020204020204" pitchFamily="34" charset="-122"/>
              </a:rPr>
              <a:t>SSL</a:t>
            </a:r>
            <a:r>
              <a:rPr lang="zh-CN" altLang="en-US" dirty="0" smtClean="0">
                <a:solidFill>
                  <a:schemeClr val="tx1"/>
                </a:solidFill>
                <a:latin typeface="微软雅黑" panose="020B0503020204020204" pitchFamily="34" charset="-122"/>
                <a:ea typeface="微软雅黑" panose="020B0503020204020204" pitchFamily="34" charset="-122"/>
              </a:rPr>
              <a:t>连接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MAIL_FROM_ADDRESS</a:t>
            </a:r>
            <a:r>
              <a:rPr lang="zh-CN" altLang="en-US" dirty="0" smtClean="0">
                <a:solidFill>
                  <a:schemeClr val="tx1"/>
                </a:solidFill>
                <a:latin typeface="微软雅黑" panose="020B0503020204020204" pitchFamily="34" charset="-122"/>
                <a:ea typeface="微软雅黑" panose="020B0503020204020204" pitchFamily="34" charset="-122"/>
              </a:rPr>
              <a:t>：邮件发件人邮箱地址，必须与 </a:t>
            </a:r>
            <a:r>
              <a:rPr lang="en-US" altLang="zh-CN" dirty="0" smtClean="0">
                <a:solidFill>
                  <a:schemeClr val="tx1"/>
                </a:solidFill>
                <a:latin typeface="微软雅黑" panose="020B0503020204020204" pitchFamily="34" charset="-122"/>
                <a:ea typeface="微软雅黑" panose="020B0503020204020204" pitchFamily="34" charset="-122"/>
              </a:rPr>
              <a:t>MAIL_USERNAME </a:t>
            </a:r>
            <a:r>
              <a:rPr lang="zh-CN" altLang="en-US" dirty="0" smtClean="0">
                <a:solidFill>
                  <a:schemeClr val="tx1"/>
                </a:solidFill>
                <a:latin typeface="微软雅黑" panose="020B0503020204020204" pitchFamily="34" charset="-122"/>
                <a:ea typeface="微软雅黑" panose="020B0503020204020204" pitchFamily="34" charset="-122"/>
              </a:rPr>
              <a:t>相同 </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MAIL_FROM_NAME</a:t>
            </a:r>
            <a:r>
              <a:rPr lang="zh-CN" altLang="en-US" dirty="0" smtClean="0">
                <a:solidFill>
                  <a:schemeClr val="tx1"/>
                </a:solidFill>
                <a:latin typeface="微软雅黑" panose="020B0503020204020204" pitchFamily="34" charset="-122"/>
                <a:ea typeface="微软雅黑" panose="020B0503020204020204" pitchFamily="34" charset="-122"/>
              </a:rPr>
              <a:t>：邮件发件人显示的名称</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271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838920" cy="685800"/>
          </a:xfrm>
        </p:spPr>
        <p:txBody>
          <a:bodyPr/>
          <a:lstStyle/>
          <a:p>
            <a:r>
              <a:rPr lang="en-US" altLang="zh-CN" dirty="0" smtClean="0"/>
              <a:t>163</a:t>
            </a:r>
            <a:r>
              <a:rPr lang="zh-CN" altLang="en-US" dirty="0" smtClean="0"/>
              <a:t>邮箱和</a:t>
            </a:r>
            <a:r>
              <a:rPr lang="en-US" altLang="zh-CN" dirty="0" smtClean="0"/>
              <a:t>QQ</a:t>
            </a:r>
            <a:r>
              <a:rPr lang="zh-CN" altLang="en-US" dirty="0" smtClean="0"/>
              <a:t>邮箱</a:t>
            </a:r>
            <a:r>
              <a:rPr lang="en-US" altLang="zh-CN" dirty="0" smtClean="0"/>
              <a:t>SMTP</a:t>
            </a:r>
            <a:r>
              <a:rPr lang="zh-CN" altLang="en-US" dirty="0" smtClean="0"/>
              <a:t>配置</a:t>
            </a:r>
            <a:endParaRPr lang="zh-CN" altLang="en-US" dirty="0"/>
          </a:p>
        </p:txBody>
      </p:sp>
      <p:sp>
        <p:nvSpPr>
          <p:cNvPr id="107" name="矩形 3"/>
          <p:cNvSpPr>
            <a:spLocks noChangeArrowheads="1"/>
          </p:cNvSpPr>
          <p:nvPr/>
        </p:nvSpPr>
        <p:spPr bwMode="auto">
          <a:xfrm>
            <a:off x="917621" y="1639680"/>
            <a:ext cx="1041298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163</a:t>
            </a:r>
            <a:r>
              <a:rPr lang="zh-CN" altLang="en-US" dirty="0" smtClean="0">
                <a:solidFill>
                  <a:schemeClr val="tx1"/>
                </a:solidFill>
                <a:latin typeface="微软雅黑" panose="020B0503020204020204" pitchFamily="34" charset="-122"/>
                <a:ea typeface="微软雅黑" panose="020B0503020204020204" pitchFamily="34" charset="-122"/>
              </a:rPr>
              <a:t>邮箱配置：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QQ</a:t>
            </a:r>
            <a:r>
              <a:rPr lang="zh-CN" altLang="en-US" dirty="0" smtClean="0">
                <a:solidFill>
                  <a:schemeClr val="tx1"/>
                </a:solidFill>
                <a:latin typeface="微软雅黑" panose="020B0503020204020204" pitchFamily="34" charset="-122"/>
                <a:ea typeface="微软雅黑" panose="020B0503020204020204" pitchFamily="34" charset="-122"/>
              </a:rPr>
              <a:t>邮箱配置：</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74881" y="1639680"/>
            <a:ext cx="4563322" cy="2395410"/>
          </a:xfrm>
          <a:prstGeom prst="rect">
            <a:avLst/>
          </a:prstGeom>
        </p:spPr>
      </p:pic>
      <p:pic>
        <p:nvPicPr>
          <p:cNvPr id="3" name="图片 2"/>
          <p:cNvPicPr>
            <a:picLocks noChangeAspect="1"/>
          </p:cNvPicPr>
          <p:nvPr/>
        </p:nvPicPr>
        <p:blipFill>
          <a:blip r:embed="rId4"/>
          <a:stretch>
            <a:fillRect/>
          </a:stretch>
        </p:blipFill>
        <p:spPr>
          <a:xfrm>
            <a:off x="6474881" y="4172944"/>
            <a:ext cx="4855728" cy="2476283"/>
          </a:xfrm>
          <a:prstGeom prst="rect">
            <a:avLst/>
          </a:prstGeom>
        </p:spPr>
      </p:pic>
      <p:sp>
        <p:nvSpPr>
          <p:cNvPr id="5" name="矩形 4"/>
          <p:cNvSpPr/>
          <p:nvPr/>
        </p:nvSpPr>
        <p:spPr>
          <a:xfrm>
            <a:off x="6474881" y="3301139"/>
            <a:ext cx="2839600" cy="3874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474881" y="5883918"/>
            <a:ext cx="2839600" cy="3874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4333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838920" cy="685800"/>
          </a:xfrm>
        </p:spPr>
        <p:txBody>
          <a:bodyPr/>
          <a:lstStyle/>
          <a:p>
            <a:r>
              <a:rPr lang="zh-CN" altLang="en-US" dirty="0" smtClean="0"/>
              <a:t>发送邮件</a:t>
            </a:r>
            <a:endParaRPr lang="zh-CN" altLang="en-US" dirty="0"/>
          </a:p>
        </p:txBody>
      </p:sp>
      <p:sp>
        <p:nvSpPr>
          <p:cNvPr id="107" name="矩形 3"/>
          <p:cNvSpPr>
            <a:spLocks noChangeArrowheads="1"/>
          </p:cNvSpPr>
          <p:nvPr/>
        </p:nvSpPr>
        <p:spPr bwMode="auto">
          <a:xfrm>
            <a:off x="917621" y="1639680"/>
            <a:ext cx="104129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342900" indent="-342900" eaLnBrk="1" hangingPunct="1">
              <a:lnSpc>
                <a:spcPct val="150000"/>
              </a:lnSpc>
              <a:buFont typeface="Wingdings" panose="05000000000000000000" pitchFamily="2" charset="2"/>
              <a:buChar char="n"/>
            </a:pPr>
            <a:r>
              <a:rPr lang="en-US" altLang="zh-CN" dirty="0" smtClean="0">
                <a:solidFill>
                  <a:schemeClr val="tx1"/>
                </a:solidFill>
                <a:latin typeface="微软雅黑" panose="020B0503020204020204" pitchFamily="34" charset="-122"/>
                <a:ea typeface="微软雅黑" panose="020B0503020204020204" pitchFamily="34" charset="-122"/>
              </a:rPr>
              <a:t>Illuminate\Mail\Mailer </a:t>
            </a:r>
            <a:r>
              <a:rPr lang="zh-CN" altLang="en-US" dirty="0" smtClean="0">
                <a:solidFill>
                  <a:schemeClr val="tx1"/>
                </a:solidFill>
                <a:latin typeface="微软雅黑" panose="020B0503020204020204" pitchFamily="34" charset="-122"/>
                <a:ea typeface="微软雅黑" panose="020B0503020204020204" pitchFamily="34" charset="-122"/>
              </a:rPr>
              <a:t>类提供的发送邮件方法：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设置收件人：</a:t>
            </a:r>
            <a:r>
              <a:rPr lang="en-US" altLang="zh-CN" dirty="0" smtClean="0">
                <a:solidFill>
                  <a:schemeClr val="tx1"/>
                </a:solidFill>
                <a:latin typeface="微软雅黑" panose="020B0503020204020204" pitchFamily="34" charset="-122"/>
                <a:ea typeface="微软雅黑" panose="020B0503020204020204" pitchFamily="34" charset="-122"/>
              </a:rPr>
              <a:t>$message- &gt;to(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设置抄送人：</a:t>
            </a:r>
            <a:r>
              <a:rPr lang="en-US" altLang="zh-CN" dirty="0" smtClean="0">
                <a:solidFill>
                  <a:schemeClr val="tx1"/>
                </a:solidFill>
                <a:latin typeface="微软雅黑" panose="020B0503020204020204" pitchFamily="34" charset="-122"/>
                <a:ea typeface="微软雅黑" panose="020B0503020204020204" pitchFamily="34" charset="-122"/>
              </a:rPr>
              <a:t>$message- &gt;bcc(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邮件主题：</a:t>
            </a:r>
            <a:r>
              <a:rPr lang="en-US" altLang="zh-CN" dirty="0">
                <a:solidFill>
                  <a:schemeClr val="tx1"/>
                </a:solidFill>
                <a:latin typeface="微软雅黑" panose="020B0503020204020204" pitchFamily="34" charset="-122"/>
                <a:ea typeface="微软雅黑" panose="020B0503020204020204" pitchFamily="34" charset="-122"/>
              </a:rPr>
              <a:t>$message-&gt;</a:t>
            </a:r>
            <a:r>
              <a:rPr lang="en-US" altLang="zh-CN" dirty="0" smtClean="0">
                <a:solidFill>
                  <a:schemeClr val="tx1"/>
                </a:solidFill>
                <a:latin typeface="微软雅黑" panose="020B0503020204020204" pitchFamily="34" charset="-122"/>
                <a:ea typeface="微软雅黑" panose="020B0503020204020204" pitchFamily="34" charset="-122"/>
              </a:rPr>
              <a:t>subject(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添加附件：</a:t>
            </a:r>
            <a:r>
              <a:rPr lang="en-US" altLang="zh-CN" dirty="0" smtClean="0">
                <a:solidFill>
                  <a:schemeClr val="tx1"/>
                </a:solidFill>
                <a:latin typeface="微软雅黑" panose="020B0503020204020204" pitchFamily="34" charset="-122"/>
                <a:ea typeface="微软雅黑" panose="020B0503020204020204" pitchFamily="34" charset="-122"/>
              </a:rPr>
              <a:t>$message-&gt;attach(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发送邮件：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1085850" lvl="1" indent="-342900" eaLnBrk="1" hangingPunct="1">
              <a:lnSpc>
                <a:spcPct val="150000"/>
              </a:lnSpc>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发送纯文本邮件：</a:t>
            </a:r>
            <a:r>
              <a:rPr lang="en-US" altLang="zh-CN" b="1" dirty="0" smtClean="0">
                <a:solidFill>
                  <a:srgbClr val="C00000"/>
                </a:solidFill>
                <a:latin typeface="微软雅黑" panose="020B0503020204020204" pitchFamily="34" charset="-122"/>
                <a:ea typeface="微软雅黑" panose="020B0503020204020204" pitchFamily="34" charset="-122"/>
              </a:rPr>
              <a:t>Mail::raw(</a:t>
            </a:r>
            <a:r>
              <a:rPr lang="zh-CN" altLang="en-US" b="1" dirty="0" smtClean="0">
                <a:solidFill>
                  <a:srgbClr val="C00000"/>
                </a:solidFill>
                <a:latin typeface="微软雅黑" panose="020B0503020204020204" pitchFamily="34" charset="-122"/>
                <a:ea typeface="微软雅黑" panose="020B0503020204020204" pitchFamily="34" charset="-122"/>
              </a:rPr>
              <a:t>邮件内容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闭包函数</a:t>
            </a:r>
            <a:r>
              <a:rPr lang="en-US" altLang="zh-CN" b="1" dirty="0" smtClean="0">
                <a:solidFill>
                  <a:srgbClr val="C00000"/>
                </a:solidFill>
                <a:latin typeface="微软雅黑" panose="020B0503020204020204" pitchFamily="34" charset="-122"/>
                <a:ea typeface="微软雅黑" panose="020B0503020204020204" pitchFamily="34" charset="-122"/>
              </a:rPr>
              <a:t>)</a:t>
            </a:r>
          </a:p>
          <a:p>
            <a:pPr marL="1085850" lvl="1" indent="-342900" eaLnBrk="1" hangingPunct="1">
              <a:lnSpc>
                <a:spcPct val="150000"/>
              </a:lnSpc>
              <a:buFont typeface="Arial" panose="020B0604020202020204"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发送视图邮件：</a:t>
            </a:r>
            <a:r>
              <a:rPr lang="en-US" altLang="zh-CN" b="1" dirty="0" smtClean="0">
                <a:solidFill>
                  <a:srgbClr val="C00000"/>
                </a:solidFill>
                <a:latin typeface="微软雅黑" panose="020B0503020204020204" pitchFamily="34" charset="-122"/>
                <a:ea typeface="微软雅黑" panose="020B0503020204020204" pitchFamily="34" charset="-122"/>
              </a:rPr>
              <a:t>Mail::send(</a:t>
            </a:r>
            <a:r>
              <a:rPr lang="zh-CN" altLang="en-US" b="1" dirty="0" smtClean="0">
                <a:solidFill>
                  <a:srgbClr val="C00000"/>
                </a:solidFill>
                <a:latin typeface="微软雅黑" panose="020B0503020204020204" pitchFamily="34" charset="-122"/>
                <a:ea typeface="微软雅黑" panose="020B0503020204020204" pitchFamily="34" charset="-122"/>
              </a:rPr>
              <a:t>邮件视图文件</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视图变量</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闭包函数</a:t>
            </a:r>
            <a:r>
              <a:rPr lang="en-US" altLang="zh-CN" b="1" dirty="0" smtClean="0">
                <a:solidFill>
                  <a:srgbClr val="C00000"/>
                </a:solidFill>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stretch>
            <a:fillRect/>
          </a:stretch>
        </p:blipFill>
        <p:spPr>
          <a:xfrm>
            <a:off x="5880838" y="2244114"/>
            <a:ext cx="5751407" cy="1964472"/>
          </a:xfrm>
          <a:prstGeom prst="rect">
            <a:avLst/>
          </a:prstGeom>
        </p:spPr>
      </p:pic>
      <p:pic>
        <p:nvPicPr>
          <p:cNvPr id="3" name="图片 2"/>
          <p:cNvPicPr>
            <a:picLocks noChangeAspect="1"/>
          </p:cNvPicPr>
          <p:nvPr/>
        </p:nvPicPr>
        <p:blipFill>
          <a:blip r:embed="rId4"/>
          <a:stretch>
            <a:fillRect/>
          </a:stretch>
        </p:blipFill>
        <p:spPr>
          <a:xfrm>
            <a:off x="2175036" y="5425332"/>
            <a:ext cx="8902850" cy="1254437"/>
          </a:xfrm>
          <a:prstGeom prst="rect">
            <a:avLst/>
          </a:prstGeom>
        </p:spPr>
      </p:pic>
    </p:spTree>
    <p:extLst>
      <p:ext uri="{BB962C8B-B14F-4D97-AF65-F5344CB8AC3E}">
        <p14:creationId xmlns:p14="http://schemas.microsoft.com/office/powerpoint/2010/main" val="3856612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用户认证</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发送邮件</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0553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smtClean="0">
                <a:solidFill>
                  <a:srgbClr val="FF9933"/>
                </a:solidFill>
                <a:latin typeface="微软雅黑" pitchFamily="34" charset="-122"/>
              </a:rPr>
              <a:t>感谢聆听</a:t>
            </a:r>
            <a:r>
              <a:rPr lang="zh-CN" altLang="en-US" sz="6600" dirty="0">
                <a:solidFill>
                  <a:srgbClr val="FF9933"/>
                </a:solidFill>
                <a:latin typeface="微软雅黑" pitchFamily="34" charset="-122"/>
              </a:rPr>
              <a:t>！</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b="1" spc="200" dirty="0" smtClean="0">
                <a:solidFill>
                  <a:srgbClr val="C00000"/>
                </a:solidFill>
                <a:latin typeface="华文细黑" panose="02010600040101010101" pitchFamily="2" charset="-122"/>
                <a:ea typeface="华文细黑" panose="02010600040101010101" pitchFamily="2" charset="-122"/>
              </a:rPr>
              <a:t>用户认证</a:t>
            </a:r>
            <a:endParaRPr lang="zh-CN" altLang="en-US" sz="2000" b="1" spc="200" dirty="0">
              <a:solidFill>
                <a:srgbClr val="C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用户授权</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a:t>发送邮件</a:t>
            </a:r>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4012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用户认证基本流程</a:t>
            </a:r>
            <a:endParaRPr lang="zh-CN" altLang="en-US" dirty="0"/>
          </a:p>
        </p:txBody>
      </p:sp>
      <p:sp>
        <p:nvSpPr>
          <p:cNvPr id="5" name="矩形 3"/>
          <p:cNvSpPr>
            <a:spLocks noChangeArrowheads="1"/>
          </p:cNvSpPr>
          <p:nvPr/>
        </p:nvSpPr>
        <p:spPr bwMode="auto">
          <a:xfrm>
            <a:off x="917621" y="1639680"/>
            <a:ext cx="1011717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sz="2400" dirty="0" err="1" smtClean="0">
                <a:solidFill>
                  <a:schemeClr val="tx1"/>
                </a:solidFill>
                <a:latin typeface="微软雅黑" panose="020B0503020204020204" pitchFamily="34" charset="-122"/>
                <a:ea typeface="微软雅黑" panose="020B0503020204020204" pitchFamily="34" charset="-122"/>
              </a:rPr>
              <a:t>Laravel</a:t>
            </a:r>
            <a:r>
              <a:rPr lang="zh-CN" altLang="en-US" sz="2400" dirty="0" smtClean="0">
                <a:solidFill>
                  <a:schemeClr val="tx1"/>
                </a:solidFill>
                <a:latin typeface="微软雅黑" panose="020B0503020204020204" pitchFamily="34" charset="-122"/>
                <a:ea typeface="微软雅黑" panose="020B0503020204020204" pitchFamily="34" charset="-122"/>
              </a:rPr>
              <a:t>自带支持用户认证机制，支持的基本功能有：</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开启用户认证：</a:t>
            </a:r>
            <a:r>
              <a:rPr lang="en-US" altLang="zh-CN" dirty="0" err="1" smtClean="0">
                <a:solidFill>
                  <a:schemeClr val="tx1"/>
                </a:solidFill>
                <a:latin typeface="微软雅黑" panose="020B0503020204020204" pitchFamily="34" charset="-122"/>
                <a:ea typeface="微软雅黑" panose="020B0503020204020204" pitchFamily="34" charset="-122"/>
              </a:rPr>
              <a:t>php</a:t>
            </a:r>
            <a:r>
              <a:rPr lang="en-US" altLang="zh-CN" dirty="0" smtClean="0">
                <a:solidFill>
                  <a:schemeClr val="tx1"/>
                </a:solidFill>
                <a:latin typeface="微软雅黑" panose="020B0503020204020204" pitchFamily="34" charset="-122"/>
                <a:ea typeface="微软雅黑" panose="020B0503020204020204" pitchFamily="34" charset="-122"/>
              </a:rPr>
              <a:t>  artisan  </a:t>
            </a:r>
            <a:r>
              <a:rPr lang="en-US" altLang="zh-CN" b="1" dirty="0" err="1" smtClean="0">
                <a:solidFill>
                  <a:srgbClr val="C00000"/>
                </a:solidFill>
                <a:latin typeface="微软雅黑" panose="020B0503020204020204" pitchFamily="34" charset="-122"/>
                <a:ea typeface="微软雅黑" panose="020B0503020204020204" pitchFamily="34" charset="-122"/>
              </a:rPr>
              <a:t>make:auth</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用户注册：</a:t>
            </a:r>
            <a:r>
              <a:rPr lang="en-US" altLang="zh-CN" dirty="0" smtClean="0">
                <a:solidFill>
                  <a:schemeClr val="tx1"/>
                </a:solidFill>
                <a:latin typeface="微软雅黑" panose="020B0503020204020204" pitchFamily="34" charset="-122"/>
                <a:ea typeface="微软雅黑" panose="020B0503020204020204" pitchFamily="34" charset="-122"/>
              </a:rPr>
              <a:t>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RegisterController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用户登录：</a:t>
            </a:r>
            <a:r>
              <a:rPr lang="en-US" altLang="zh-CN" dirty="0" smtClean="0">
                <a:solidFill>
                  <a:schemeClr val="tx1"/>
                </a:solidFill>
                <a:latin typeface="微软雅黑" panose="020B0503020204020204" pitchFamily="34" charset="-122"/>
                <a:ea typeface="微软雅黑" panose="020B0503020204020204" pitchFamily="34" charset="-122"/>
              </a:rPr>
              <a:t>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LoginController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忘记密码和重置密码：</a:t>
            </a:r>
            <a:r>
              <a:rPr lang="en-US" altLang="zh-CN" dirty="0" smtClean="0">
                <a:solidFill>
                  <a:schemeClr val="tx1"/>
                </a:solidFill>
                <a:latin typeface="微软雅黑" panose="020B0503020204020204" pitchFamily="34" charset="-122"/>
                <a:ea typeface="微软雅黑" panose="020B0503020204020204" pitchFamily="34" charset="-122"/>
              </a:rPr>
              <a:t>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ForgotPasswordController</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和 </a:t>
            </a:r>
            <a:r>
              <a:rPr lang="en-US" altLang="zh-CN" dirty="0" smtClean="0">
                <a:solidFill>
                  <a:schemeClr val="tx1"/>
                </a:solidFill>
                <a:latin typeface="微软雅黑" panose="020B0503020204020204" pitchFamily="34" charset="-122"/>
                <a:ea typeface="微软雅黑" panose="020B0503020204020204" pitchFamily="34" charset="-122"/>
              </a:rPr>
              <a:t> App\Controllers\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ResetPasswordController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457200" indent="-4572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用户注销：</a:t>
            </a:r>
            <a:r>
              <a:rPr lang="en-US" altLang="zh-CN" dirty="0" smtClean="0">
                <a:solidFill>
                  <a:schemeClr val="tx1"/>
                </a:solidFill>
                <a:latin typeface="微软雅黑" panose="020B0503020204020204" pitchFamily="34" charset="-122"/>
                <a:ea typeface="微软雅黑" panose="020B0503020204020204" pitchFamily="34" charset="-122"/>
              </a:rPr>
              <a:t>logout</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sz="2400" dirty="0" smtClean="0">
                <a:solidFill>
                  <a:schemeClr val="tx1"/>
                </a:solidFill>
                <a:latin typeface="微软雅黑" panose="020B0503020204020204" pitchFamily="34" charset="-122"/>
                <a:ea typeface="微软雅黑" panose="020B0503020204020204" pitchFamily="34" charset="-122"/>
              </a:rPr>
              <a:t>配置文件：</a:t>
            </a:r>
            <a:r>
              <a:rPr lang="en-US" altLang="zh-CN" sz="2400" dirty="0" err="1" smtClean="0">
                <a:solidFill>
                  <a:schemeClr val="tx1"/>
                </a:solidFill>
                <a:latin typeface="微软雅黑" panose="020B0503020204020204" pitchFamily="34" charset="-122"/>
                <a:ea typeface="微软雅黑" panose="020B0503020204020204" pitchFamily="34" charset="-122"/>
              </a:rPr>
              <a:t>config</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en-US" altLang="zh-CN" sz="2400" dirty="0" err="1" smtClean="0">
                <a:solidFill>
                  <a:schemeClr val="tx1"/>
                </a:solidFill>
                <a:latin typeface="微软雅黑" panose="020B0503020204020204" pitchFamily="34" charset="-122"/>
                <a:ea typeface="微软雅黑" panose="020B0503020204020204" pitchFamily="34" charset="-122"/>
              </a:rPr>
              <a:t>auth.php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428744" y="4927958"/>
            <a:ext cx="4053268" cy="1364080"/>
          </a:xfrm>
          <a:prstGeom prst="rect">
            <a:avLst/>
          </a:prstGeom>
        </p:spPr>
      </p:pic>
    </p:spTree>
    <p:extLst>
      <p:ext uri="{BB962C8B-B14F-4D97-AF65-F5344CB8AC3E}">
        <p14:creationId xmlns:p14="http://schemas.microsoft.com/office/powerpoint/2010/main" val="1607324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535056" y="1538409"/>
            <a:ext cx="5476190" cy="1952381"/>
          </a:xfrm>
          <a:prstGeom prst="rect">
            <a:avLst/>
          </a:prstGeom>
        </p:spPr>
      </p:pic>
      <p:sp>
        <p:nvSpPr>
          <p:cNvPr id="4" name="内容占位符 3"/>
          <p:cNvSpPr>
            <a:spLocks noGrp="1"/>
          </p:cNvSpPr>
          <p:nvPr>
            <p:ph sz="quarter" idx="15"/>
          </p:nvPr>
        </p:nvSpPr>
        <p:spPr>
          <a:xfrm>
            <a:off x="917622" y="516340"/>
            <a:ext cx="7537756" cy="685800"/>
          </a:xfrm>
        </p:spPr>
        <p:txBody>
          <a:bodyPr/>
          <a:lstStyle/>
          <a:p>
            <a:r>
              <a:rPr lang="zh-CN" altLang="en-US" dirty="0" smtClean="0"/>
              <a:t>用户注册</a:t>
            </a:r>
            <a:endParaRPr lang="zh-CN" altLang="en-US" dirty="0"/>
          </a:p>
        </p:txBody>
      </p:sp>
      <p:sp>
        <p:nvSpPr>
          <p:cNvPr id="5" name="矩形 3"/>
          <p:cNvSpPr>
            <a:spLocks noChangeArrowheads="1"/>
          </p:cNvSpPr>
          <p:nvPr/>
        </p:nvSpPr>
        <p:spPr bwMode="auto">
          <a:xfrm>
            <a:off x="328685" y="1703574"/>
            <a:ext cx="1011717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a:t>
            </a:r>
            <a:r>
              <a:rPr lang="en-US" altLang="zh-CN" dirty="0" err="1" smtClean="0">
                <a:solidFill>
                  <a:schemeClr val="tx1"/>
                </a:solidFill>
                <a:latin typeface="微软雅黑" panose="020B0503020204020204" pitchFamily="34" charset="-122"/>
                <a:ea typeface="微软雅黑" panose="020B0503020204020204" pitchFamily="34" charset="-122"/>
              </a:rPr>
              <a:t>RegisterController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使用 </a:t>
            </a:r>
            <a:r>
              <a:rPr lang="en-US" altLang="zh-CN" dirty="0">
                <a:solidFill>
                  <a:schemeClr val="tx1"/>
                </a:solidFill>
                <a:latin typeface="微软雅黑" panose="020B0503020204020204" pitchFamily="34" charset="-122"/>
                <a:ea typeface="微软雅黑" panose="020B0503020204020204" pitchFamily="34" charset="-122"/>
              </a:rPr>
              <a:t>trait </a:t>
            </a:r>
            <a:r>
              <a:rPr lang="en-US" altLang="zh-CN" dirty="0" smtClean="0">
                <a:solidFill>
                  <a:schemeClr val="tx1"/>
                </a:solidFill>
                <a:latin typeface="微软雅黑" panose="020B0503020204020204" pitchFamily="34" charset="-122"/>
                <a:ea typeface="微软雅黑" panose="020B0503020204020204" pitchFamily="34" charset="-122"/>
              </a:rPr>
              <a:t>Illuminate\Foundation\</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RegistersUsers</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跳转地址：</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redirectTo</a:t>
            </a:r>
            <a:r>
              <a:rPr lang="zh-CN" altLang="en-US" dirty="0" smtClean="0">
                <a:solidFill>
                  <a:schemeClr val="tx1"/>
                </a:solidFill>
                <a:latin typeface="微软雅黑" panose="020B0503020204020204" pitchFamily="34" charset="-122"/>
                <a:ea typeface="微软雅黑" panose="020B0503020204020204" pitchFamily="34" charset="-122"/>
              </a:rPr>
              <a:t>，注册成功后的跳转路径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注册信息校验：</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validator</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Illuminate\Routing\Router::</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视图：</a:t>
            </a:r>
            <a:r>
              <a:rPr lang="en-US" altLang="zh-CN" dirty="0" smtClean="0">
                <a:solidFill>
                  <a:schemeClr val="tx1"/>
                </a:solidFill>
                <a:latin typeface="微软雅黑" panose="020B0503020204020204" pitchFamily="34" charset="-122"/>
                <a:ea typeface="微软雅黑" panose="020B0503020204020204" pitchFamily="34" charset="-122"/>
              </a:rPr>
              <a:t>views/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register.blade.php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3162414" y="4553833"/>
            <a:ext cx="7778315" cy="1180539"/>
          </a:xfrm>
          <a:prstGeom prst="rect">
            <a:avLst/>
          </a:prstGeom>
        </p:spPr>
      </p:pic>
    </p:spTree>
    <p:extLst>
      <p:ext uri="{BB962C8B-B14F-4D97-AF65-F5344CB8AC3E}">
        <p14:creationId xmlns:p14="http://schemas.microsoft.com/office/powerpoint/2010/main" val="163303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用户登录</a:t>
            </a:r>
            <a:endParaRPr lang="zh-CN" altLang="en-US" dirty="0"/>
          </a:p>
        </p:txBody>
      </p:sp>
      <p:sp>
        <p:nvSpPr>
          <p:cNvPr id="5" name="矩形 3"/>
          <p:cNvSpPr>
            <a:spLocks noChangeArrowheads="1"/>
          </p:cNvSpPr>
          <p:nvPr/>
        </p:nvSpPr>
        <p:spPr bwMode="auto">
          <a:xfrm>
            <a:off x="328684" y="1578866"/>
            <a:ext cx="113415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a:t>
            </a:r>
            <a:r>
              <a:rPr lang="en-US" altLang="zh-CN" dirty="0" err="1" smtClean="0">
                <a:solidFill>
                  <a:schemeClr val="tx1"/>
                </a:solidFill>
                <a:latin typeface="微软雅黑" panose="020B0503020204020204" pitchFamily="34" charset="-122"/>
                <a:ea typeface="微软雅黑" panose="020B0503020204020204" pitchFamily="34" charset="-122"/>
              </a:rPr>
              <a:t>LoginController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使用 </a:t>
            </a:r>
            <a:r>
              <a:rPr lang="en-US" altLang="zh-CN" dirty="0">
                <a:solidFill>
                  <a:schemeClr val="tx1"/>
                </a:solidFill>
                <a:latin typeface="微软雅黑" panose="020B0503020204020204" pitchFamily="34" charset="-122"/>
                <a:ea typeface="微软雅黑" panose="020B0503020204020204" pitchFamily="34" charset="-122"/>
              </a:rPr>
              <a:t>trait </a:t>
            </a:r>
            <a:r>
              <a:rPr lang="en-US" altLang="zh-CN" dirty="0" smtClean="0">
                <a:solidFill>
                  <a:schemeClr val="tx1"/>
                </a:solidFill>
                <a:latin typeface="微软雅黑" panose="020B0503020204020204" pitchFamily="34" charset="-122"/>
                <a:ea typeface="微软雅黑" panose="020B0503020204020204" pitchFamily="34" charset="-122"/>
              </a:rPr>
              <a:t>Illuminate\Foundation\</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AuthenticatesUsers</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跳转地址：</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redirectTo</a:t>
            </a:r>
            <a:r>
              <a:rPr lang="zh-CN" altLang="en-US" dirty="0" smtClean="0">
                <a:solidFill>
                  <a:schemeClr val="tx1"/>
                </a:solidFill>
                <a:latin typeface="微软雅黑" panose="020B0503020204020204" pitchFamily="34" charset="-122"/>
                <a:ea typeface="微软雅黑" panose="020B0503020204020204" pitchFamily="34" charset="-122"/>
              </a:rPr>
              <a:t>，登录成功后的跳转路径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校验字段：默认为 </a:t>
            </a:r>
            <a:r>
              <a:rPr lang="en-US" altLang="zh-CN" dirty="0" smtClean="0">
                <a:solidFill>
                  <a:schemeClr val="tx1"/>
                </a:solidFill>
                <a:latin typeface="微软雅黑" panose="020B0503020204020204" pitchFamily="34" charset="-122"/>
                <a:ea typeface="微软雅黑" panose="020B0503020204020204" pitchFamily="34" charset="-122"/>
              </a:rPr>
              <a:t>email </a:t>
            </a:r>
            <a:r>
              <a:rPr lang="zh-CN" altLang="en-US" dirty="0" smtClean="0">
                <a:solidFill>
                  <a:schemeClr val="tx1"/>
                </a:solidFill>
                <a:latin typeface="微软雅黑" panose="020B0503020204020204" pitchFamily="34" charset="-122"/>
                <a:ea typeface="微软雅黑" panose="020B0503020204020204" pitchFamily="34" charset="-122"/>
              </a:rPr>
              <a:t>和 密码（必填），可以添加 </a:t>
            </a:r>
            <a:r>
              <a:rPr lang="en-US" altLang="zh-CN" dirty="0" smtClean="0">
                <a:solidFill>
                  <a:schemeClr val="tx1"/>
                </a:solidFill>
                <a:latin typeface="微软雅黑" panose="020B0503020204020204" pitchFamily="34" charset="-122"/>
                <a:ea typeface="微软雅黑" panose="020B0503020204020204" pitchFamily="34" charset="-122"/>
              </a:rPr>
              <a:t>username( )</a:t>
            </a:r>
            <a:r>
              <a:rPr lang="zh-CN" altLang="en-US" dirty="0" smtClean="0">
                <a:solidFill>
                  <a:schemeClr val="tx1"/>
                </a:solidFill>
                <a:latin typeface="微软雅黑" panose="020B0503020204020204" pitchFamily="34" charset="-122"/>
                <a:ea typeface="微软雅黑" panose="020B0503020204020204" pitchFamily="34" charset="-122"/>
              </a:rPr>
              <a:t>方法，修改 </a:t>
            </a:r>
            <a:r>
              <a:rPr lang="en-US" altLang="zh-CN" dirty="0" smtClean="0">
                <a:solidFill>
                  <a:schemeClr val="tx1"/>
                </a:solidFill>
                <a:latin typeface="微软雅黑" panose="020B0503020204020204" pitchFamily="34" charset="-122"/>
                <a:ea typeface="微软雅黑" panose="020B0503020204020204" pitchFamily="34" charset="-122"/>
              </a:rPr>
              <a:t>email</a:t>
            </a:r>
            <a:r>
              <a:rPr lang="zh-CN" altLang="en-US" dirty="0" smtClean="0">
                <a:solidFill>
                  <a:schemeClr val="tx1"/>
                </a:solidFill>
                <a:latin typeface="微软雅黑" panose="020B0503020204020204" pitchFamily="34" charset="-122"/>
                <a:ea typeface="微软雅黑" panose="020B0503020204020204" pitchFamily="34" charset="-122"/>
              </a:rPr>
              <a:t>字段为数据表中其它字段</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用户注销方法：</a:t>
            </a:r>
            <a:r>
              <a:rPr lang="en-US" altLang="zh-CN" dirty="0" smtClean="0">
                <a:solidFill>
                  <a:schemeClr val="tx1"/>
                </a:solidFill>
                <a:latin typeface="微软雅黑" panose="020B0503020204020204" pitchFamily="34" charset="-122"/>
                <a:ea typeface="微软雅黑" panose="020B0503020204020204" pitchFamily="34" charset="-122"/>
              </a:rPr>
              <a:t>logout( )</a:t>
            </a: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Illuminate\Routing\Router::</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视图：</a:t>
            </a:r>
            <a:r>
              <a:rPr lang="en-US" altLang="zh-CN" dirty="0" smtClean="0">
                <a:solidFill>
                  <a:schemeClr val="tx1"/>
                </a:solidFill>
                <a:latin typeface="微软雅黑" panose="020B0503020204020204" pitchFamily="34" charset="-122"/>
                <a:ea typeface="微软雅黑" panose="020B0503020204020204" pitchFamily="34" charset="-122"/>
              </a:rPr>
              <a:t>views/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login.blade.php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079215" y="1703574"/>
            <a:ext cx="3425030" cy="1334094"/>
          </a:xfrm>
          <a:prstGeom prst="rect">
            <a:avLst/>
          </a:prstGeom>
        </p:spPr>
      </p:pic>
      <p:pic>
        <p:nvPicPr>
          <p:cNvPr id="7" name="图片 6"/>
          <p:cNvPicPr>
            <a:picLocks noChangeAspect="1"/>
          </p:cNvPicPr>
          <p:nvPr/>
        </p:nvPicPr>
        <p:blipFill>
          <a:blip r:embed="rId4"/>
          <a:stretch>
            <a:fillRect/>
          </a:stretch>
        </p:blipFill>
        <p:spPr>
          <a:xfrm>
            <a:off x="1464901" y="4816243"/>
            <a:ext cx="8221539" cy="1220909"/>
          </a:xfrm>
          <a:prstGeom prst="rect">
            <a:avLst/>
          </a:prstGeom>
        </p:spPr>
      </p:pic>
    </p:spTree>
    <p:extLst>
      <p:ext uri="{BB962C8B-B14F-4D97-AF65-F5344CB8AC3E}">
        <p14:creationId xmlns:p14="http://schemas.microsoft.com/office/powerpoint/2010/main" val="351013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忘记和重置密码</a:t>
            </a:r>
            <a:endParaRPr lang="zh-CN" altLang="en-US" dirty="0"/>
          </a:p>
        </p:txBody>
      </p:sp>
      <p:sp>
        <p:nvSpPr>
          <p:cNvPr id="5" name="矩形 3"/>
          <p:cNvSpPr>
            <a:spLocks noChangeArrowheads="1"/>
          </p:cNvSpPr>
          <p:nvPr/>
        </p:nvSpPr>
        <p:spPr bwMode="auto">
          <a:xfrm>
            <a:off x="328684" y="1578866"/>
            <a:ext cx="1134153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控制器：</a:t>
            </a:r>
            <a:r>
              <a:rPr lang="en-US" altLang="zh-CN" dirty="0" err="1" smtClean="0">
                <a:solidFill>
                  <a:schemeClr val="tx1"/>
                </a:solidFill>
                <a:latin typeface="微软雅黑" panose="020B0503020204020204" pitchFamily="34" charset="-122"/>
                <a:ea typeface="微软雅黑" panose="020B0503020204020204" pitchFamily="34" charset="-122"/>
              </a:rPr>
              <a:t>ForgotPasswordController</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ResetPasswordController</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跳转地址：</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redirectTo</a:t>
            </a:r>
            <a:r>
              <a:rPr lang="zh-CN" altLang="en-US" dirty="0" smtClean="0">
                <a:solidFill>
                  <a:schemeClr val="tx1"/>
                </a:solidFill>
                <a:latin typeface="微软雅黑" panose="020B0503020204020204" pitchFamily="34" charset="-122"/>
                <a:ea typeface="微软雅黑" panose="020B0503020204020204" pitchFamily="34" charset="-122"/>
              </a:rPr>
              <a:t>，重置密码成功后的跳转路径</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注意：提前配置好电子邮件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a:t>
            </a:r>
            <a:r>
              <a:rPr lang="en-US" altLang="zh-CN" dirty="0" smtClean="0">
                <a:solidFill>
                  <a:schemeClr val="tx1"/>
                </a:solidFill>
                <a:latin typeface="微软雅黑" panose="020B0503020204020204" pitchFamily="34" charset="-122"/>
                <a:ea typeface="微软雅黑" panose="020B0503020204020204" pitchFamily="34" charset="-122"/>
              </a:rPr>
              <a:t> Illuminate\Routing\Router::</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视图：</a:t>
            </a:r>
            <a:r>
              <a:rPr lang="en-US" altLang="zh-CN" dirty="0" smtClean="0">
                <a:solidFill>
                  <a:schemeClr val="tx1"/>
                </a:solidFill>
                <a:latin typeface="微软雅黑" panose="020B0503020204020204" pitchFamily="34" charset="-122"/>
                <a:ea typeface="微软雅黑" panose="020B0503020204020204" pitchFamily="34" charset="-122"/>
              </a:rPr>
              <a:t>views/</a:t>
            </a:r>
            <a:r>
              <a:rPr lang="en-US" altLang="zh-CN" dirty="0" err="1" smtClean="0">
                <a:solidFill>
                  <a:schemeClr val="tx1"/>
                </a:solidFill>
                <a:latin typeface="微软雅黑" panose="020B0503020204020204" pitchFamily="34" charset="-122"/>
                <a:ea typeface="微软雅黑" panose="020B0503020204020204" pitchFamily="34" charset="-122"/>
              </a:rPr>
              <a:t>auth</a:t>
            </a:r>
            <a:r>
              <a:rPr lang="en-US" altLang="zh-CN" dirty="0" smtClean="0">
                <a:solidFill>
                  <a:schemeClr val="tx1"/>
                </a:solidFill>
                <a:latin typeface="微软雅黑" panose="020B0503020204020204" pitchFamily="34" charset="-122"/>
                <a:ea typeface="微软雅黑" panose="020B0503020204020204" pitchFamily="34" charset="-122"/>
              </a:rPr>
              <a:t>/passwords/*.</a:t>
            </a:r>
            <a:r>
              <a:rPr lang="en-US" altLang="zh-CN" dirty="0" err="1" smtClean="0">
                <a:solidFill>
                  <a:schemeClr val="tx1"/>
                </a:solidFill>
                <a:latin typeface="微软雅黑" panose="020B0503020204020204" pitchFamily="34" charset="-122"/>
                <a:ea typeface="微软雅黑" panose="020B0503020204020204" pitchFamily="34" charset="-122"/>
              </a:rPr>
              <a:t>blade.php</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15615" y="3645290"/>
            <a:ext cx="9167675" cy="1416323"/>
          </a:xfrm>
          <a:prstGeom prst="rect">
            <a:avLst/>
          </a:prstGeom>
        </p:spPr>
      </p:pic>
    </p:spTree>
    <p:extLst>
      <p:ext uri="{BB962C8B-B14F-4D97-AF65-F5344CB8AC3E}">
        <p14:creationId xmlns:p14="http://schemas.microsoft.com/office/powerpoint/2010/main" val="411046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用户认证后的处理</a:t>
            </a:r>
            <a:endParaRPr lang="zh-CN" altLang="en-US" dirty="0"/>
          </a:p>
        </p:txBody>
      </p:sp>
      <p:sp>
        <p:nvSpPr>
          <p:cNvPr id="5" name="矩形 3"/>
          <p:cNvSpPr>
            <a:spLocks noChangeArrowheads="1"/>
          </p:cNvSpPr>
          <p:nvPr/>
        </p:nvSpPr>
        <p:spPr bwMode="auto">
          <a:xfrm>
            <a:off x="720793" y="1521728"/>
            <a:ext cx="113415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获取认证用户：</a:t>
            </a:r>
            <a:r>
              <a:rPr lang="en-US" altLang="zh-CN" dirty="0">
                <a:solidFill>
                  <a:schemeClr val="tx1"/>
                </a:solidFill>
                <a:latin typeface="微软雅黑" panose="020B0503020204020204" pitchFamily="34" charset="-122"/>
                <a:ea typeface="微软雅黑" panose="020B0503020204020204" pitchFamily="34" charset="-122"/>
              </a:rPr>
              <a:t>$user = </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::user</a:t>
            </a:r>
            <a:r>
              <a:rPr lang="en-US" altLang="zh-CN" dirty="0" smtClean="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返回为 </a:t>
            </a:r>
            <a:r>
              <a:rPr lang="en-US" altLang="zh-CN" dirty="0" smtClean="0">
                <a:solidFill>
                  <a:schemeClr val="tx1"/>
                </a:solidFill>
                <a:latin typeface="微软雅黑" panose="020B0503020204020204" pitchFamily="34" charset="-122"/>
                <a:ea typeface="微软雅黑" panose="020B0503020204020204" pitchFamily="34" charset="-122"/>
              </a:rPr>
              <a:t>App\User </a:t>
            </a:r>
            <a:r>
              <a:rPr lang="zh-CN" altLang="en-US" dirty="0" smtClean="0">
                <a:solidFill>
                  <a:schemeClr val="tx1"/>
                </a:solidFill>
                <a:latin typeface="微软雅黑" panose="020B0503020204020204" pitchFamily="34" charset="-122"/>
                <a:ea typeface="微软雅黑" panose="020B0503020204020204" pitchFamily="34" charset="-122"/>
              </a:rPr>
              <a:t>模型类对象，可以使用任何</a:t>
            </a:r>
            <a:r>
              <a:rPr lang="en-US" altLang="zh-CN" dirty="0" smtClean="0">
                <a:solidFill>
                  <a:schemeClr val="tx1"/>
                </a:solidFill>
                <a:latin typeface="微软雅黑" panose="020B0503020204020204" pitchFamily="34" charset="-122"/>
                <a:ea typeface="微软雅黑" panose="020B0503020204020204" pitchFamily="34" charset="-122"/>
              </a:rPr>
              <a:t>Eloquent ORM</a:t>
            </a:r>
            <a:r>
              <a:rPr lang="zh-CN" altLang="en-US" dirty="0" smtClean="0">
                <a:solidFill>
                  <a:schemeClr val="tx1"/>
                </a:solidFill>
                <a:latin typeface="微软雅黑" panose="020B0503020204020204" pitchFamily="34" charset="-122"/>
                <a:ea typeface="微软雅黑" panose="020B0503020204020204" pitchFamily="34" charset="-122"/>
              </a:rPr>
              <a:t>方法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可以为 </a:t>
            </a:r>
            <a:r>
              <a:rPr lang="en-US" altLang="zh-CN" dirty="0" smtClean="0">
                <a:solidFill>
                  <a:schemeClr val="tx1"/>
                </a:solidFill>
                <a:latin typeface="微软雅黑" panose="020B0503020204020204" pitchFamily="34" charset="-122"/>
                <a:ea typeface="微软雅黑" panose="020B0503020204020204" pitchFamily="34" charset="-122"/>
              </a:rPr>
              <a:t>App\User </a:t>
            </a:r>
            <a:r>
              <a:rPr lang="zh-CN" altLang="en-US" dirty="0" smtClean="0">
                <a:solidFill>
                  <a:schemeClr val="tx1"/>
                </a:solidFill>
                <a:latin typeface="微软雅黑" panose="020B0503020204020204" pitchFamily="34" charset="-122"/>
                <a:ea typeface="微软雅黑" panose="020B0503020204020204" pitchFamily="34" charset="-122"/>
              </a:rPr>
              <a:t>模型类添加 一对一 关联关系，从而方便获取用户的详细信息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rPr>
              <a:t>判断当前用户是否通过</a:t>
            </a:r>
            <a:r>
              <a:rPr lang="zh-CN" altLang="en-US" dirty="0" smtClean="0">
                <a:solidFill>
                  <a:schemeClr val="tx1"/>
                </a:solidFill>
                <a:latin typeface="微软雅黑" panose="020B0503020204020204" pitchFamily="34" charset="-122"/>
                <a:ea typeface="微软雅黑" panose="020B0503020204020204" pitchFamily="34" charset="-122"/>
              </a:rPr>
              <a:t>认证：</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::check</a:t>
            </a:r>
            <a:r>
              <a:rPr lang="en-US" altLang="zh-CN" dirty="0" smtClean="0">
                <a:solidFill>
                  <a:schemeClr val="tx1"/>
                </a:solidFill>
                <a:latin typeface="微软雅黑" panose="020B0503020204020204" pitchFamily="34" charset="-122"/>
                <a:ea typeface="微软雅黑" panose="020B0503020204020204" pitchFamily="34" charset="-122"/>
              </a:rPr>
              <a:t>( )</a:t>
            </a: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路由中间件：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在路由定义中，指明使用的中间件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在控制器类定义中，指明使用的中间件</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950616" y="4594227"/>
            <a:ext cx="3917267" cy="932683"/>
          </a:xfrm>
          <a:prstGeom prst="rect">
            <a:avLst/>
          </a:prstGeom>
        </p:spPr>
      </p:pic>
      <p:pic>
        <p:nvPicPr>
          <p:cNvPr id="7" name="图片 6"/>
          <p:cNvPicPr>
            <a:picLocks noChangeAspect="1"/>
          </p:cNvPicPr>
          <p:nvPr/>
        </p:nvPicPr>
        <p:blipFill>
          <a:blip r:embed="rId4"/>
          <a:stretch>
            <a:fillRect/>
          </a:stretch>
        </p:blipFill>
        <p:spPr>
          <a:xfrm>
            <a:off x="1104715" y="3169785"/>
            <a:ext cx="5286847" cy="1076751"/>
          </a:xfrm>
          <a:prstGeom prst="rect">
            <a:avLst/>
          </a:prstGeom>
        </p:spPr>
      </p:pic>
      <p:pic>
        <p:nvPicPr>
          <p:cNvPr id="8" name="图片 7"/>
          <p:cNvPicPr>
            <a:picLocks noChangeAspect="1"/>
          </p:cNvPicPr>
          <p:nvPr/>
        </p:nvPicPr>
        <p:blipFill>
          <a:blip r:embed="rId5"/>
          <a:stretch>
            <a:fillRect/>
          </a:stretch>
        </p:blipFill>
        <p:spPr>
          <a:xfrm>
            <a:off x="7070753" y="3169785"/>
            <a:ext cx="3797130" cy="937266"/>
          </a:xfrm>
          <a:prstGeom prst="rect">
            <a:avLst/>
          </a:prstGeom>
        </p:spPr>
      </p:pic>
    </p:spTree>
    <p:extLst>
      <p:ext uri="{BB962C8B-B14F-4D97-AF65-F5344CB8AC3E}">
        <p14:creationId xmlns:p14="http://schemas.microsoft.com/office/powerpoint/2010/main" val="2867861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手动认证用户</a:t>
            </a:r>
            <a:endParaRPr lang="zh-CN" altLang="en-US" dirty="0"/>
          </a:p>
        </p:txBody>
      </p:sp>
      <p:sp>
        <p:nvSpPr>
          <p:cNvPr id="5" name="矩形 3"/>
          <p:cNvSpPr>
            <a:spLocks noChangeArrowheads="1"/>
          </p:cNvSpPr>
          <p:nvPr/>
        </p:nvSpPr>
        <p:spPr bwMode="auto">
          <a:xfrm>
            <a:off x="720793" y="1521728"/>
            <a:ext cx="1134153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认证用户登录：</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attempt( </a:t>
            </a:r>
            <a:r>
              <a:rPr lang="zh-CN" altLang="en-US" dirty="0" smtClean="0">
                <a:solidFill>
                  <a:schemeClr val="tx1"/>
                </a:solidFill>
                <a:latin typeface="微软雅黑" panose="020B0503020204020204" pitchFamily="34" charset="-122"/>
                <a:ea typeface="微软雅黑" panose="020B0503020204020204" pitchFamily="34" charset="-122"/>
              </a:rPr>
              <a:t>认证参数数组</a:t>
            </a:r>
            <a:r>
              <a:rPr lang="en-US" altLang="zh-CN" dirty="0" smtClean="0">
                <a:solidFill>
                  <a:schemeClr val="tx1"/>
                </a:solidFill>
                <a:latin typeface="微软雅黑" panose="020B0503020204020204" pitchFamily="34" charset="-122"/>
                <a:ea typeface="微软雅黑" panose="020B0503020204020204" pitchFamily="34" charset="-122"/>
              </a:rPr>
              <a:t> )</a:t>
            </a: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认证参数数组，将对应数据表中的数据；若完全匹配，则认证成功，否则失败。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认证成功后，可以使用 </a:t>
            </a:r>
            <a:r>
              <a:rPr lang="en-US" altLang="zh-CN" dirty="0" err="1" smtClean="0">
                <a:solidFill>
                  <a:schemeClr val="tx1"/>
                </a:solidFill>
                <a:latin typeface="微软雅黑" panose="020B0503020204020204" pitchFamily="34" charset="-122"/>
                <a:ea typeface="微软雅黑" panose="020B0503020204020204" pitchFamily="34" charset="-122"/>
              </a:rPr>
              <a:t>ResponseFactory</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对象的 </a:t>
            </a:r>
            <a:r>
              <a:rPr lang="en-US" altLang="zh-CN" b="1" dirty="0" smtClean="0">
                <a:solidFill>
                  <a:srgbClr val="C00000"/>
                </a:solidFill>
                <a:latin typeface="微软雅黑" panose="020B0503020204020204" pitchFamily="34" charset="-122"/>
                <a:ea typeface="微软雅黑" panose="020B0503020204020204" pitchFamily="34" charset="-122"/>
              </a:rPr>
              <a:t>intended</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方法返回原始请求地址。</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记住用户：</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::attempt( </a:t>
            </a:r>
            <a:r>
              <a:rPr lang="zh-CN" altLang="en-US" dirty="0">
                <a:solidFill>
                  <a:schemeClr val="tx1"/>
                </a:solidFill>
                <a:latin typeface="微软雅黑" panose="020B0503020204020204" pitchFamily="34" charset="-122"/>
                <a:ea typeface="微软雅黑" panose="020B0503020204020204" pitchFamily="34" charset="-122"/>
              </a:rPr>
              <a:t>认证参数数组 </a:t>
            </a:r>
            <a:r>
              <a:rPr lang="en-US" altLang="zh-CN" dirty="0" smtClean="0">
                <a:solidFill>
                  <a:schemeClr val="tx1"/>
                </a:solidFill>
                <a:latin typeface="微软雅黑" panose="020B0503020204020204" pitchFamily="34" charset="-122"/>
                <a:ea typeface="微软雅黑" panose="020B0503020204020204" pitchFamily="34" charset="-122"/>
              </a:rPr>
              <a:t>,  true )</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1"/>
                </a:solidFill>
                <a:latin typeface="微软雅黑" panose="020B0503020204020204" pitchFamily="34" charset="-122"/>
                <a:ea typeface="微软雅黑" panose="020B0503020204020204" pitchFamily="34" charset="-122"/>
              </a:rPr>
              <a:t>用户注销：</a:t>
            </a:r>
            <a:r>
              <a:rPr lang="en-US" altLang="zh-CN" dirty="0" err="1">
                <a:solidFill>
                  <a:schemeClr val="tx1"/>
                </a:solidFill>
                <a:latin typeface="微软雅黑" panose="020B0503020204020204" pitchFamily="34" charset="-122"/>
                <a:ea typeface="微软雅黑" panose="020B0503020204020204" pitchFamily="34" charset="-122"/>
              </a:rPr>
              <a:t>Auth</a:t>
            </a:r>
            <a:r>
              <a:rPr lang="en-US" altLang="zh-CN" dirty="0">
                <a:solidFill>
                  <a:schemeClr val="tx1"/>
                </a:solidFill>
                <a:latin typeface="微软雅黑" panose="020B0503020204020204" pitchFamily="34" charset="-122"/>
                <a:ea typeface="微软雅黑" panose="020B0503020204020204" pitchFamily="34" charset="-122"/>
              </a:rPr>
              <a:t>::logout</a:t>
            </a:r>
            <a:r>
              <a:rPr lang="en-US" altLang="zh-CN" dirty="0" smtClean="0">
                <a:solidFill>
                  <a:schemeClr val="tx1"/>
                </a:solidFill>
                <a:latin typeface="微软雅黑" panose="020B0503020204020204" pitchFamily="34" charset="-122"/>
                <a:ea typeface="微软雅黑" panose="020B0503020204020204" pitchFamily="34" charset="-122"/>
              </a:rPr>
              <a:t>(  );</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59950" y="2954021"/>
            <a:ext cx="8493124" cy="1315475"/>
          </a:xfrm>
          <a:prstGeom prst="rect">
            <a:avLst/>
          </a:prstGeom>
        </p:spPr>
      </p:pic>
      <p:pic>
        <p:nvPicPr>
          <p:cNvPr id="3" name="图片 2"/>
          <p:cNvPicPr>
            <a:picLocks noChangeAspect="1"/>
          </p:cNvPicPr>
          <p:nvPr/>
        </p:nvPicPr>
        <p:blipFill>
          <a:blip r:embed="rId4"/>
          <a:stretch>
            <a:fillRect/>
          </a:stretch>
        </p:blipFill>
        <p:spPr>
          <a:xfrm>
            <a:off x="1602895" y="4995023"/>
            <a:ext cx="9120196" cy="971824"/>
          </a:xfrm>
          <a:prstGeom prst="rect">
            <a:avLst/>
          </a:prstGeom>
        </p:spPr>
      </p:pic>
    </p:spTree>
    <p:extLst>
      <p:ext uri="{BB962C8B-B14F-4D97-AF65-F5344CB8AC3E}">
        <p14:creationId xmlns:p14="http://schemas.microsoft.com/office/powerpoint/2010/main" val="25442180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3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4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3658</TotalTime>
  <Words>986</Words>
  <Application>Microsoft Office PowerPoint</Application>
  <PresentationFormat>宽屏</PresentationFormat>
  <Paragraphs>195</Paragraphs>
  <Slides>20</Slides>
  <Notes>16</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20</vt:i4>
      </vt:variant>
    </vt:vector>
  </HeadingPairs>
  <TitlesOfParts>
    <vt:vector size="37"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1614</cp:revision>
  <dcterms:created xsi:type="dcterms:W3CDTF">2014-07-07T13:10:41Z</dcterms:created>
  <dcterms:modified xsi:type="dcterms:W3CDTF">2017-03-15T03:05:25Z</dcterms:modified>
</cp:coreProperties>
</file>