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42"/>
  </p:notesMasterIdLst>
  <p:handoutMasterIdLst>
    <p:handoutMasterId r:id="rId43"/>
  </p:handoutMasterIdLst>
  <p:sldIdLst>
    <p:sldId id="262" r:id="rId2"/>
    <p:sldId id="396" r:id="rId3"/>
    <p:sldId id="482" r:id="rId4"/>
    <p:sldId id="397" r:id="rId5"/>
    <p:sldId id="457" r:id="rId6"/>
    <p:sldId id="510" r:id="rId7"/>
    <p:sldId id="459" r:id="rId8"/>
    <p:sldId id="458" r:id="rId9"/>
    <p:sldId id="511" r:id="rId10"/>
    <p:sldId id="460" r:id="rId11"/>
    <p:sldId id="483" r:id="rId12"/>
    <p:sldId id="484" r:id="rId13"/>
    <p:sldId id="512" r:id="rId14"/>
    <p:sldId id="485" r:id="rId15"/>
    <p:sldId id="486" r:id="rId16"/>
    <p:sldId id="487" r:id="rId17"/>
    <p:sldId id="488" r:id="rId18"/>
    <p:sldId id="489" r:id="rId19"/>
    <p:sldId id="456" r:id="rId20"/>
    <p:sldId id="283" r:id="rId21"/>
    <p:sldId id="490" r:id="rId22"/>
    <p:sldId id="491" r:id="rId23"/>
    <p:sldId id="492" r:id="rId24"/>
    <p:sldId id="493" r:id="rId25"/>
    <p:sldId id="494" r:id="rId26"/>
    <p:sldId id="495" r:id="rId27"/>
    <p:sldId id="496" r:id="rId28"/>
    <p:sldId id="497" r:id="rId29"/>
    <p:sldId id="498" r:id="rId30"/>
    <p:sldId id="499" r:id="rId31"/>
    <p:sldId id="500" r:id="rId32"/>
    <p:sldId id="501" r:id="rId33"/>
    <p:sldId id="502" r:id="rId34"/>
    <p:sldId id="503" r:id="rId35"/>
    <p:sldId id="504" r:id="rId36"/>
    <p:sldId id="505" r:id="rId37"/>
    <p:sldId id="506" r:id="rId38"/>
    <p:sldId id="507" r:id="rId39"/>
    <p:sldId id="508" r:id="rId40"/>
    <p:sldId id="509" r:id="rId4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75CE"/>
    <a:srgbClr val="DDEEFC"/>
    <a:srgbClr val="F2F2F2"/>
    <a:srgbClr val="F1F5FB"/>
    <a:srgbClr val="006ECC"/>
    <a:srgbClr val="03A6FF"/>
    <a:srgbClr val="B8DBF6"/>
    <a:srgbClr val="F6F6F6"/>
    <a:srgbClr val="0073D2"/>
    <a:srgbClr val="3D7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088" autoAdjust="0"/>
    <p:restoredTop sz="84759" autoAdjust="0"/>
  </p:normalViewPr>
  <p:slideViewPr>
    <p:cSldViewPr snapToGrid="0" showGuides="1">
      <p:cViewPr varScale="1">
        <p:scale>
          <a:sx n="73" d="100"/>
          <a:sy n="73" d="100"/>
        </p:scale>
        <p:origin x="90" y="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41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283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A77729-C0AC-409E-827F-6575C816C891}" type="datetimeFigureOut">
              <a:rPr lang="zh-CN" altLang="en-US" smtClean="0"/>
              <a:t>2017/2/23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AA665A-DE80-481F-8946-39E91B67CD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11444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982B93-D878-4220-82A0-3D8A37C64810}" type="datetimeFigureOut">
              <a:rPr lang="zh-CN" altLang="en-US" smtClean="0"/>
              <a:t>2017/2/23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94396F-7CC6-42E5-83BE-72592AAF9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6245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5D9138E-DB2A-4935-A0B9-B284798CE9F1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286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2588" y="685800"/>
            <a:ext cx="6094412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867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30788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那本节课就是来针对软件开发过程及项目中的成员来做介绍</a:t>
            </a:r>
            <a:endParaRPr lang="en-US" altLang="zh-CN" dirty="0" smtClean="0"/>
          </a:p>
          <a:p>
            <a:r>
              <a:rPr lang="zh-CN" altLang="en-US" dirty="0" smtClean="0"/>
              <a:t>本讲的目标是</a:t>
            </a:r>
            <a:endParaRPr lang="en-US" altLang="zh-CN" dirty="0" smtClean="0"/>
          </a:p>
          <a:p>
            <a:r>
              <a:rPr lang="zh-CN" altLang="en-US" dirty="0" smtClean="0"/>
              <a:t>重难点，让大家</a:t>
            </a:r>
            <a:r>
              <a:rPr lang="en-US" altLang="zh-CN" dirty="0" smtClean="0"/>
              <a:t>……</a:t>
            </a:r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1121741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2400" kern="1200" dirty="0" smtClean="0">
                <a:solidFill>
                  <a:schemeClr val="tx1">
                    <a:lumMod val="10000"/>
                  </a:schemeClr>
                </a:solidFill>
                <a:latin typeface="黑体" pitchFamily="2" charset="-122"/>
                <a:ea typeface="黑体" pitchFamily="2" charset="-122"/>
                <a:cs typeface="+mn-cs"/>
              </a:rPr>
              <a:t>那大家先来思考这么几个问题，我们为什么要学习等价类划分法？什么是等价类划分法，等价类划分法怎样使用</a:t>
            </a:r>
            <a:r>
              <a:rPr lang="en-US" altLang="zh-CN" sz="2400" kern="1200" dirty="0" smtClean="0">
                <a:solidFill>
                  <a:schemeClr val="tx1">
                    <a:lumMod val="10000"/>
                  </a:schemeClr>
                </a:solidFill>
                <a:latin typeface="黑体" pitchFamily="2" charset="-122"/>
                <a:ea typeface="黑体" pitchFamily="2" charset="-122"/>
                <a:cs typeface="+mn-cs"/>
              </a:rPr>
              <a:t>?</a:t>
            </a:r>
          </a:p>
          <a:p>
            <a:endParaRPr lang="en-US" altLang="zh-CN" sz="2400" kern="1200" dirty="0" smtClean="0">
              <a:solidFill>
                <a:schemeClr val="tx1">
                  <a:lumMod val="10000"/>
                </a:schemeClr>
              </a:solidFill>
              <a:latin typeface="黑体" pitchFamily="2" charset="-122"/>
              <a:ea typeface="黑体" pitchFamily="2" charset="-122"/>
              <a:cs typeface="+mn-cs"/>
            </a:endParaRPr>
          </a:p>
          <a:p>
            <a:endParaRPr lang="en-US" altLang="zh-CN" sz="2400" kern="1200" dirty="0" smtClean="0">
              <a:solidFill>
                <a:schemeClr val="tx1">
                  <a:lumMod val="10000"/>
                </a:schemeClr>
              </a:solidFill>
              <a:latin typeface="黑体" pitchFamily="2" charset="-122"/>
              <a:ea typeface="黑体" pitchFamily="2" charset="-122"/>
              <a:cs typeface="+mn-cs"/>
            </a:endParaRPr>
          </a:p>
          <a:p>
            <a:endParaRPr lang="en-US" altLang="zh-CN" sz="2400" kern="1200" dirty="0" smtClean="0">
              <a:solidFill>
                <a:schemeClr val="tx1">
                  <a:lumMod val="10000"/>
                </a:schemeClr>
              </a:solidFill>
              <a:latin typeface="黑体" pitchFamily="2" charset="-122"/>
              <a:ea typeface="黑体" pitchFamily="2" charset="-122"/>
              <a:cs typeface="+mn-cs"/>
            </a:endParaRPr>
          </a:p>
          <a:p>
            <a:r>
              <a:rPr lang="zh-CN" altLang="en-US" sz="2400" kern="1200" dirty="0" smtClean="0">
                <a:solidFill>
                  <a:schemeClr val="tx1">
                    <a:lumMod val="10000"/>
                  </a:schemeClr>
                </a:solidFill>
                <a:latin typeface="黑体" pitchFamily="2" charset="-122"/>
                <a:ea typeface="黑体" pitchFamily="2" charset="-122"/>
                <a:cs typeface="+mn-cs"/>
              </a:rPr>
              <a:t>主要介绍以下内容   团队组织结构及各组织结构中的常见职位   最后是小结与探索</a:t>
            </a:r>
            <a:endParaRPr lang="zh-CN" altLang="en-US" sz="2400" kern="1200" dirty="0">
              <a:solidFill>
                <a:schemeClr val="tx1">
                  <a:lumMod val="10000"/>
                </a:schemeClr>
              </a:solidFill>
              <a:latin typeface="黑体" pitchFamily="2" charset="-122"/>
              <a:ea typeface="黑体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0273F-E35B-4368-A4A4-5732FF70872E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82931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2400" kern="1200" dirty="0" smtClean="0">
                <a:solidFill>
                  <a:schemeClr val="tx1">
                    <a:lumMod val="10000"/>
                  </a:schemeClr>
                </a:solidFill>
                <a:latin typeface="黑体" pitchFamily="2" charset="-122"/>
                <a:ea typeface="黑体" pitchFamily="2" charset="-122"/>
                <a:cs typeface="+mn-cs"/>
              </a:rPr>
              <a:t>那大家先来思考这么几个问题，我们为什么要学习等价类划分法？什么是等价类划分法，等价类划分法怎样使用</a:t>
            </a:r>
            <a:r>
              <a:rPr lang="en-US" altLang="zh-CN" sz="2400" kern="1200" dirty="0" smtClean="0">
                <a:solidFill>
                  <a:schemeClr val="tx1">
                    <a:lumMod val="10000"/>
                  </a:schemeClr>
                </a:solidFill>
                <a:latin typeface="黑体" pitchFamily="2" charset="-122"/>
                <a:ea typeface="黑体" pitchFamily="2" charset="-122"/>
                <a:cs typeface="+mn-cs"/>
              </a:rPr>
              <a:t>?</a:t>
            </a:r>
          </a:p>
          <a:p>
            <a:endParaRPr lang="en-US" altLang="zh-CN" sz="2400" kern="1200" dirty="0" smtClean="0">
              <a:solidFill>
                <a:schemeClr val="tx1">
                  <a:lumMod val="10000"/>
                </a:schemeClr>
              </a:solidFill>
              <a:latin typeface="黑体" pitchFamily="2" charset="-122"/>
              <a:ea typeface="黑体" pitchFamily="2" charset="-122"/>
              <a:cs typeface="+mn-cs"/>
            </a:endParaRPr>
          </a:p>
          <a:p>
            <a:endParaRPr lang="en-US" altLang="zh-CN" sz="2400" kern="1200" dirty="0" smtClean="0">
              <a:solidFill>
                <a:schemeClr val="tx1">
                  <a:lumMod val="10000"/>
                </a:schemeClr>
              </a:solidFill>
              <a:latin typeface="黑体" pitchFamily="2" charset="-122"/>
              <a:ea typeface="黑体" pitchFamily="2" charset="-122"/>
              <a:cs typeface="+mn-cs"/>
            </a:endParaRPr>
          </a:p>
          <a:p>
            <a:endParaRPr lang="en-US" altLang="zh-CN" sz="2400" kern="1200" dirty="0" smtClean="0">
              <a:solidFill>
                <a:schemeClr val="tx1">
                  <a:lumMod val="10000"/>
                </a:schemeClr>
              </a:solidFill>
              <a:latin typeface="黑体" pitchFamily="2" charset="-122"/>
              <a:ea typeface="黑体" pitchFamily="2" charset="-122"/>
              <a:cs typeface="+mn-cs"/>
            </a:endParaRPr>
          </a:p>
          <a:p>
            <a:r>
              <a:rPr lang="zh-CN" altLang="en-US" sz="2400" kern="1200" dirty="0" smtClean="0">
                <a:solidFill>
                  <a:schemeClr val="tx1">
                    <a:lumMod val="10000"/>
                  </a:schemeClr>
                </a:solidFill>
                <a:latin typeface="黑体" pitchFamily="2" charset="-122"/>
                <a:ea typeface="黑体" pitchFamily="2" charset="-122"/>
                <a:cs typeface="+mn-cs"/>
              </a:rPr>
              <a:t>主要介绍以下内容   团队组织结构及各组织结构中的常见职位   最后是小结与探索</a:t>
            </a:r>
            <a:endParaRPr lang="zh-CN" altLang="en-US" sz="2400" kern="1200" dirty="0">
              <a:solidFill>
                <a:schemeClr val="tx1">
                  <a:lumMod val="10000"/>
                </a:schemeClr>
              </a:solidFill>
              <a:latin typeface="黑体" pitchFamily="2" charset="-122"/>
              <a:ea typeface="黑体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0273F-E35B-4368-A4A4-5732FF70872E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93471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2400" kern="1200" dirty="0" smtClean="0">
                <a:solidFill>
                  <a:schemeClr val="tx1">
                    <a:lumMod val="10000"/>
                  </a:schemeClr>
                </a:solidFill>
                <a:latin typeface="黑体" pitchFamily="2" charset="-122"/>
                <a:ea typeface="黑体" pitchFamily="2" charset="-122"/>
                <a:cs typeface="+mn-cs"/>
              </a:rPr>
              <a:t>那大家先来思考这么几个问题，我们为什么要学习等价类划分法？什么是等价类划分法，等价类划分法怎样使用</a:t>
            </a:r>
            <a:r>
              <a:rPr lang="en-US" altLang="zh-CN" sz="2400" kern="1200" dirty="0" smtClean="0">
                <a:solidFill>
                  <a:schemeClr val="tx1">
                    <a:lumMod val="10000"/>
                  </a:schemeClr>
                </a:solidFill>
                <a:latin typeface="黑体" pitchFamily="2" charset="-122"/>
                <a:ea typeface="黑体" pitchFamily="2" charset="-122"/>
                <a:cs typeface="+mn-cs"/>
              </a:rPr>
              <a:t>?</a:t>
            </a:r>
          </a:p>
          <a:p>
            <a:endParaRPr lang="en-US" altLang="zh-CN" sz="2400" kern="1200" dirty="0" smtClean="0">
              <a:solidFill>
                <a:schemeClr val="tx1">
                  <a:lumMod val="10000"/>
                </a:schemeClr>
              </a:solidFill>
              <a:latin typeface="黑体" pitchFamily="2" charset="-122"/>
              <a:ea typeface="黑体" pitchFamily="2" charset="-122"/>
              <a:cs typeface="+mn-cs"/>
            </a:endParaRPr>
          </a:p>
          <a:p>
            <a:endParaRPr lang="en-US" altLang="zh-CN" sz="2400" kern="1200" dirty="0" smtClean="0">
              <a:solidFill>
                <a:schemeClr val="tx1">
                  <a:lumMod val="10000"/>
                </a:schemeClr>
              </a:solidFill>
              <a:latin typeface="黑体" pitchFamily="2" charset="-122"/>
              <a:ea typeface="黑体" pitchFamily="2" charset="-122"/>
              <a:cs typeface="+mn-cs"/>
            </a:endParaRPr>
          </a:p>
          <a:p>
            <a:endParaRPr lang="en-US" altLang="zh-CN" sz="2400" kern="1200" dirty="0" smtClean="0">
              <a:solidFill>
                <a:schemeClr val="tx1">
                  <a:lumMod val="10000"/>
                </a:schemeClr>
              </a:solidFill>
              <a:latin typeface="黑体" pitchFamily="2" charset="-122"/>
              <a:ea typeface="黑体" pitchFamily="2" charset="-122"/>
              <a:cs typeface="+mn-cs"/>
            </a:endParaRPr>
          </a:p>
          <a:p>
            <a:r>
              <a:rPr lang="zh-CN" altLang="en-US" sz="2400" kern="1200" dirty="0" smtClean="0">
                <a:solidFill>
                  <a:schemeClr val="tx1">
                    <a:lumMod val="10000"/>
                  </a:schemeClr>
                </a:solidFill>
                <a:latin typeface="黑体" pitchFamily="2" charset="-122"/>
                <a:ea typeface="黑体" pitchFamily="2" charset="-122"/>
                <a:cs typeface="+mn-cs"/>
              </a:rPr>
              <a:t>主要介绍以下内容   团队组织结构及各组织结构中的常见职位   最后是小结与探索</a:t>
            </a:r>
            <a:endParaRPr lang="zh-CN" altLang="en-US" sz="2400" kern="1200" dirty="0">
              <a:solidFill>
                <a:schemeClr val="tx1">
                  <a:lumMod val="10000"/>
                </a:schemeClr>
              </a:solidFill>
              <a:latin typeface="黑体" pitchFamily="2" charset="-122"/>
              <a:ea typeface="黑体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0273F-E35B-4368-A4A4-5732FF70872E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29128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4396F-7CC6-42E5-83BE-72592AAF95C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4226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2400" kern="1200" dirty="0" smtClean="0">
                <a:solidFill>
                  <a:schemeClr val="tx1">
                    <a:lumMod val="10000"/>
                  </a:schemeClr>
                </a:solidFill>
                <a:latin typeface="黑体" pitchFamily="2" charset="-122"/>
                <a:ea typeface="黑体" pitchFamily="2" charset="-122"/>
                <a:cs typeface="+mn-cs"/>
              </a:rPr>
              <a:t>那大家先来思考这么几个问题，我们为什么要学习等价类划分法？什么是等价类划分法，等价类划分法怎样使用</a:t>
            </a:r>
            <a:r>
              <a:rPr lang="en-US" altLang="zh-CN" sz="2400" kern="1200" dirty="0" smtClean="0">
                <a:solidFill>
                  <a:schemeClr val="tx1">
                    <a:lumMod val="10000"/>
                  </a:schemeClr>
                </a:solidFill>
                <a:latin typeface="黑体" pitchFamily="2" charset="-122"/>
                <a:ea typeface="黑体" pitchFamily="2" charset="-122"/>
                <a:cs typeface="+mn-cs"/>
              </a:rPr>
              <a:t>?</a:t>
            </a:r>
          </a:p>
          <a:p>
            <a:endParaRPr lang="en-US" altLang="zh-CN" sz="2400" kern="1200" dirty="0" smtClean="0">
              <a:solidFill>
                <a:schemeClr val="tx1">
                  <a:lumMod val="10000"/>
                </a:schemeClr>
              </a:solidFill>
              <a:latin typeface="黑体" pitchFamily="2" charset="-122"/>
              <a:ea typeface="黑体" pitchFamily="2" charset="-122"/>
              <a:cs typeface="+mn-cs"/>
            </a:endParaRPr>
          </a:p>
          <a:p>
            <a:endParaRPr lang="en-US" altLang="zh-CN" sz="2400" kern="1200" dirty="0" smtClean="0">
              <a:solidFill>
                <a:schemeClr val="tx1">
                  <a:lumMod val="10000"/>
                </a:schemeClr>
              </a:solidFill>
              <a:latin typeface="黑体" pitchFamily="2" charset="-122"/>
              <a:ea typeface="黑体" pitchFamily="2" charset="-122"/>
              <a:cs typeface="+mn-cs"/>
            </a:endParaRPr>
          </a:p>
          <a:p>
            <a:endParaRPr lang="en-US" altLang="zh-CN" sz="2400" kern="1200" dirty="0" smtClean="0">
              <a:solidFill>
                <a:schemeClr val="tx1">
                  <a:lumMod val="10000"/>
                </a:schemeClr>
              </a:solidFill>
              <a:latin typeface="黑体" pitchFamily="2" charset="-122"/>
              <a:ea typeface="黑体" pitchFamily="2" charset="-122"/>
              <a:cs typeface="+mn-cs"/>
            </a:endParaRPr>
          </a:p>
          <a:p>
            <a:r>
              <a:rPr lang="zh-CN" altLang="en-US" sz="2400" kern="1200" dirty="0" smtClean="0">
                <a:solidFill>
                  <a:schemeClr val="tx1">
                    <a:lumMod val="10000"/>
                  </a:schemeClr>
                </a:solidFill>
                <a:latin typeface="黑体" pitchFamily="2" charset="-122"/>
                <a:ea typeface="黑体" pitchFamily="2" charset="-122"/>
                <a:cs typeface="+mn-cs"/>
              </a:rPr>
              <a:t>主要介绍以下内容   团队组织结构及各组织结构中的常见职位   最后是小结与探索</a:t>
            </a:r>
            <a:endParaRPr lang="zh-CN" altLang="en-US" sz="2400" kern="1200" dirty="0">
              <a:solidFill>
                <a:schemeClr val="tx1">
                  <a:lumMod val="10000"/>
                </a:schemeClr>
              </a:solidFill>
              <a:latin typeface="黑体" pitchFamily="2" charset="-122"/>
              <a:ea typeface="黑体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0273F-E35B-4368-A4A4-5732FF70872E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9140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4396F-7CC6-42E5-83BE-72592AAF95CF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870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C3DB7C-2D6B-4C00-98DC-0DA6EC76AE3B}" type="datetimeFigureOut">
              <a:rPr lang="zh-CN" altLang="en-US" smtClean="0"/>
              <a:t>2017/2/23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6651A3-21E8-4EF8-877E-30E544954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5254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C3DB7C-2D6B-4C00-98DC-0DA6EC76AE3B}" type="datetimeFigureOut">
              <a:rPr lang="zh-CN" altLang="en-US" smtClean="0"/>
              <a:t>2017/2/23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6651A3-21E8-4EF8-877E-30E544954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5276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08867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>
            <a:lvl1pPr>
              <a:defRPr b="1"/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A3A77D-823D-48D3-A755-3744EBA39511}" type="datetimeFigureOut">
              <a:rPr lang="zh-CN" altLang="en-US"/>
              <a:pPr>
                <a:defRPr/>
              </a:pPr>
              <a:t>2017/2/23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69E723-BC6C-4ED8-9BE1-1F179F6B24E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21750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楷体" pitchFamily="49" charset="-122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236532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楷体" pitchFamily="49" charset="-122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447945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楷体" pitchFamily="49" charset="-122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004699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楷体" pitchFamily="49" charset="-122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224959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楷体" pitchFamily="49" charset="-122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758031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楷体" pitchFamily="49" charset="-122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01694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楷体" pitchFamily="49" charset="-122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21440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84192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楷体" pitchFamily="49" charset="-122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859288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楷体" pitchFamily="49" charset="-122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3584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楷体" pitchFamily="49" charset="-122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16126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楷体" pitchFamily="49" charset="-122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898661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楷体" pitchFamily="49" charset="-122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77462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楷体" pitchFamily="49" charset="-122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16373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楷体" pitchFamily="49" charset="-122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012420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楷体" pitchFamily="49" charset="-122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67099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楷体" pitchFamily="49" charset="-122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649177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楷体" pitchFamily="49" charset="-122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095401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525"/>
            <a:ext cx="10515600" cy="75247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5500" y="860424"/>
            <a:ext cx="10629900" cy="5730875"/>
          </a:xfrm>
        </p:spPr>
        <p:txBody>
          <a:bodyPr>
            <a:normAutofit/>
          </a:bodyPr>
          <a:lstStyle>
            <a:lvl1pPr>
              <a:defRPr sz="2800" baseline="0"/>
            </a:lvl1pPr>
            <a:lvl2pPr>
              <a:defRPr sz="2800" baseline="0"/>
            </a:lvl2pPr>
            <a:lvl3pPr>
              <a:defRPr sz="2800" baseline="0"/>
            </a:lvl3pPr>
            <a:lvl4pPr>
              <a:defRPr sz="2800" baseline="0"/>
            </a:lvl4pPr>
            <a:lvl5pPr>
              <a:defRPr sz="2800" baseline="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4521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Times New Roman" pitchFamily="18" charset="0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Times New Roman" pitchFamily="18" charset="0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</a:t>
            </a:r>
            <a:r>
              <a:rPr lang="en-US" altLang="zh-CN" dirty="0" err="1" smtClean="0"/>
              <a:t>vdgfgf</a:t>
            </a:r>
            <a:r>
              <a:rPr lang="zh-CN" altLang="en-US" dirty="0" smtClean="0"/>
              <a:t>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79287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Times New Roman" pitchFamily="18" charset="0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Times New Roman" pitchFamily="18" charset="0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</a:t>
            </a:r>
            <a:r>
              <a:rPr lang="en-US" altLang="zh-CN" dirty="0" err="1" smtClean="0"/>
              <a:t>vdgfgf</a:t>
            </a:r>
            <a:r>
              <a:rPr lang="zh-CN" altLang="en-US" dirty="0" smtClean="0"/>
              <a:t>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87132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Times New Roman" pitchFamily="18" charset="0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Times New Roman" pitchFamily="18" charset="0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</a:t>
            </a:r>
            <a:r>
              <a:rPr lang="en-US" altLang="zh-CN" dirty="0" err="1" smtClean="0"/>
              <a:t>vdgfgf</a:t>
            </a:r>
            <a:r>
              <a:rPr lang="zh-CN" altLang="en-US" dirty="0" smtClean="0"/>
              <a:t>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41189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Times New Roman" pitchFamily="18" charset="0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Times New Roman" pitchFamily="18" charset="0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</a:t>
            </a:r>
            <a:r>
              <a:rPr lang="en-US" altLang="zh-CN" dirty="0" err="1" smtClean="0"/>
              <a:t>vdgfgf</a:t>
            </a:r>
            <a:r>
              <a:rPr lang="zh-CN" altLang="en-US" dirty="0" smtClean="0"/>
              <a:t>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85372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Times New Roman" pitchFamily="18" charset="0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Times New Roman" pitchFamily="18" charset="0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</a:t>
            </a:r>
            <a:r>
              <a:rPr lang="en-US" altLang="zh-CN" dirty="0" err="1" smtClean="0"/>
              <a:t>vdgfgf</a:t>
            </a:r>
            <a:r>
              <a:rPr lang="zh-CN" altLang="en-US" dirty="0" smtClean="0"/>
              <a:t>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5999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Times New Roman" pitchFamily="18" charset="0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Times New Roman" pitchFamily="18" charset="0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</a:t>
            </a:r>
            <a:r>
              <a:rPr lang="en-US" altLang="zh-CN" dirty="0" err="1" smtClean="0"/>
              <a:t>vdgfgf</a:t>
            </a:r>
            <a:r>
              <a:rPr lang="zh-CN" altLang="en-US" dirty="0" smtClean="0"/>
              <a:t>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15916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Times New Roman" pitchFamily="18" charset="0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Times New Roman" pitchFamily="18" charset="0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</a:t>
            </a:r>
            <a:r>
              <a:rPr lang="en-US" altLang="zh-CN" dirty="0" err="1" smtClean="0"/>
              <a:t>vdgfgf</a:t>
            </a:r>
            <a:r>
              <a:rPr lang="zh-CN" altLang="en-US" dirty="0" smtClean="0"/>
              <a:t>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908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2800" smtClean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2400" smtClean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93C422-5C1A-4741-A841-95E2C597F899}" type="slidenum">
              <a:rPr lang="zh-CN" altLang="zh-CN" smtClean="0"/>
              <a:pPr>
                <a:defRPr/>
              </a:pPr>
              <a:t>‹#›</a:t>
            </a:fld>
            <a:endParaRPr lang="zh-CN" altLang="zh-CN" sz="3200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2800" smtClean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2400" smtClean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918936" y="864553"/>
            <a:ext cx="10221383" cy="464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 baseline="0">
                <a:latin typeface="Lucida Console" panose="020B0609040504020204" pitchFamily="49" charset="0"/>
              </a:defRPr>
            </a:lvl2pPr>
            <a:lvl3pPr>
              <a:defRPr baseline="0">
                <a:latin typeface="Lucida Console" panose="020B0609040504020204" pitchFamily="49" charset="0"/>
              </a:defRPr>
            </a:lvl3pPr>
            <a:lvl4pPr>
              <a:defRPr baseline="0">
                <a:latin typeface="Lucida Console" panose="020B0609040504020204" pitchFamily="49" charset="0"/>
              </a:defRPr>
            </a:lvl4pPr>
          </a:lstStyle>
          <a:p>
            <a:pPr lvl="0"/>
            <a:r>
              <a:rPr lang="zh-CN" altLang="zh-CN" dirty="0" smtClean="0"/>
              <a:t>Click to edit Master text styles</a:t>
            </a:r>
          </a:p>
          <a:p>
            <a:pPr lvl="1"/>
            <a:r>
              <a:rPr lang="zh-CN" altLang="zh-CN" dirty="0" smtClean="0"/>
              <a:t>Second level</a:t>
            </a:r>
          </a:p>
          <a:p>
            <a:pPr lvl="2"/>
            <a:r>
              <a:rPr lang="zh-CN" altLang="zh-CN" dirty="0" smtClean="0"/>
              <a:t>Third level</a:t>
            </a:r>
          </a:p>
          <a:p>
            <a:pPr lvl="3"/>
            <a:r>
              <a:rPr lang="zh-CN" altLang="zh-CN" dirty="0" smtClean="0"/>
              <a:t>Fourth level</a:t>
            </a:r>
          </a:p>
        </p:txBody>
      </p:sp>
      <p:sp>
        <p:nvSpPr>
          <p:cNvPr id="10" name="Rectangle 1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58583" y="145142"/>
            <a:ext cx="8301567" cy="40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2677780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2800" smtClean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2400" smtClean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93C422-5C1A-4741-A841-95E2C597F899}" type="slidenum">
              <a:rPr lang="zh-CN" altLang="zh-CN" smtClean="0"/>
              <a:pPr>
                <a:defRPr/>
              </a:pPr>
              <a:t>‹#›</a:t>
            </a:fld>
            <a:endParaRPr lang="zh-CN" altLang="zh-CN" sz="3200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2800" smtClean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33088" y="100149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2400" smtClean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866686" y="929867"/>
            <a:ext cx="10221383" cy="464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>
              <a:defRPr sz="2800" baseline="0">
                <a:latin typeface="Times New Roman" panose="02020603050405020304" pitchFamily="18" charset="0"/>
              </a:defRPr>
            </a:lvl1pPr>
            <a:lvl2pPr>
              <a:defRPr sz="2800" baseline="0">
                <a:latin typeface="Times New Roman" panose="02020603050405020304" pitchFamily="18" charset="0"/>
              </a:defRPr>
            </a:lvl2pPr>
            <a:lvl3pPr>
              <a:defRPr sz="2800" baseline="0">
                <a:latin typeface="Times New Roman" panose="02020603050405020304" pitchFamily="18" charset="0"/>
              </a:defRPr>
            </a:lvl3pPr>
            <a:lvl4pPr>
              <a:defRPr sz="2800" baseline="0">
                <a:latin typeface="Times New Roman" panose="02020603050405020304" pitchFamily="18" charset="0"/>
              </a:defRPr>
            </a:lvl4pPr>
          </a:lstStyle>
          <a:p>
            <a:pPr lvl="0"/>
            <a:r>
              <a:rPr lang="zh-CN" altLang="zh-CN" dirty="0" smtClean="0"/>
              <a:t>Click to edit Master text styles</a:t>
            </a:r>
          </a:p>
          <a:p>
            <a:pPr lvl="1"/>
            <a:r>
              <a:rPr lang="zh-CN" altLang="zh-CN" dirty="0" smtClean="0"/>
              <a:t>Second level</a:t>
            </a:r>
          </a:p>
          <a:p>
            <a:pPr lvl="2"/>
            <a:r>
              <a:rPr lang="zh-CN" altLang="zh-CN" dirty="0" smtClean="0"/>
              <a:t>Third level</a:t>
            </a:r>
          </a:p>
          <a:p>
            <a:pPr lvl="3"/>
            <a:r>
              <a:rPr lang="zh-CN" altLang="zh-CN" dirty="0" smtClean="0"/>
              <a:t>Fourth level</a:t>
            </a:r>
          </a:p>
        </p:txBody>
      </p:sp>
      <p:sp>
        <p:nvSpPr>
          <p:cNvPr id="10" name="Rectangle 1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71645" y="130629"/>
            <a:ext cx="8301567" cy="527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62667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>
        <p:tmplLst>
          <p:tmpl lvl="1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588" y="0"/>
            <a:ext cx="10515600" cy="6778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9572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7811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9572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7811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C3DB7C-2D6B-4C00-98DC-0DA6EC76AE3B}" type="datetimeFigureOut">
              <a:rPr lang="zh-CN" altLang="en-US" smtClean="0"/>
              <a:t>2017/2/23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6651A3-21E8-4EF8-877E-30E544954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01794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C3DB7C-2D6B-4C00-98DC-0DA6EC76AE3B}" type="datetimeFigureOut">
              <a:rPr lang="zh-CN" altLang="en-US" smtClean="0"/>
              <a:t>2017/2/23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6651A3-21E8-4EF8-877E-30E544954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89497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C3DB7C-2D6B-4C00-98DC-0DA6EC76AE3B}" type="datetimeFigureOut">
              <a:rPr lang="zh-CN" altLang="en-US" smtClean="0"/>
              <a:t>2017/2/23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6651A3-21E8-4EF8-877E-30E544954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4282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C3DB7C-2D6B-4C00-98DC-0DA6EC76AE3B}" type="datetimeFigureOut">
              <a:rPr lang="zh-CN" altLang="en-US" smtClean="0"/>
              <a:t>2017/2/23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6651A3-21E8-4EF8-877E-30E544954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0210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C3DB7C-2D6B-4C00-98DC-0DA6EC76AE3B}" type="datetimeFigureOut">
              <a:rPr lang="zh-CN" altLang="en-US" smtClean="0"/>
              <a:t>2017/2/23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6651A3-21E8-4EF8-877E-30E544954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7862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C3DB7C-2D6B-4C00-98DC-0DA6EC76AE3B}" type="datetimeFigureOut">
              <a:rPr lang="zh-CN" altLang="en-US" smtClean="0"/>
              <a:t>2017/2/23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6651A3-21E8-4EF8-877E-30E544954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7214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theme" Target="../theme/theme1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40"/>
          <a:stretch>
            <a:fillRect/>
          </a:stretch>
        </p:blipFill>
        <p:spPr>
          <a:xfrm>
            <a:off x="0" y="0"/>
            <a:ext cx="12192000" cy="73451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7400"/>
            <a:ext cx="12192000" cy="43307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2885" y="-68853"/>
            <a:ext cx="10515600" cy="968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063624"/>
            <a:ext cx="10515600" cy="54768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077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10" r:id="rId12"/>
    <p:sldLayoutId id="2147483711" r:id="rId13"/>
    <p:sldLayoutId id="2147483712" r:id="rId14"/>
    <p:sldLayoutId id="2147483713" r:id="rId15"/>
    <p:sldLayoutId id="2147483714" r:id="rId16"/>
    <p:sldLayoutId id="2147483715" r:id="rId17"/>
    <p:sldLayoutId id="2147483716" r:id="rId18"/>
    <p:sldLayoutId id="2147483717" r:id="rId19"/>
    <p:sldLayoutId id="2147483718" r:id="rId20"/>
    <p:sldLayoutId id="2147483719" r:id="rId21"/>
    <p:sldLayoutId id="2147483720" r:id="rId22"/>
    <p:sldLayoutId id="2147483721" r:id="rId23"/>
    <p:sldLayoutId id="2147483722" r:id="rId24"/>
    <p:sldLayoutId id="2147483723" r:id="rId25"/>
    <p:sldLayoutId id="2147483724" r:id="rId26"/>
    <p:sldLayoutId id="2147483725" r:id="rId27"/>
    <p:sldLayoutId id="2147483726" r:id="rId28"/>
    <p:sldLayoutId id="2147483727" r:id="rId29"/>
    <p:sldLayoutId id="2147483745" r:id="rId30"/>
    <p:sldLayoutId id="2147483746" r:id="rId31"/>
    <p:sldLayoutId id="2147483747" r:id="rId32"/>
    <p:sldLayoutId id="2147483748" r:id="rId33"/>
    <p:sldLayoutId id="2147483749" r:id="rId34"/>
    <p:sldLayoutId id="2147483750" r:id="rId35"/>
    <p:sldLayoutId id="2147483751" r:id="rId36"/>
    <p:sldLayoutId id="2147483752" r:id="rId37"/>
    <p:sldLayoutId id="2147483753" r:id="rId38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baseline="0">
          <a:solidFill>
            <a:schemeClr val="bg1"/>
          </a:solidFill>
          <a:latin typeface="Times New Roman" panose="02020603050405020304" pitchFamily="18" charset="0"/>
          <a:ea typeface="楷体" panose="02010609060101010101" pitchFamily="49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7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6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5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等腰三角形 58"/>
          <p:cNvSpPr/>
          <p:nvPr/>
        </p:nvSpPr>
        <p:spPr>
          <a:xfrm>
            <a:off x="3852971" y="5941340"/>
            <a:ext cx="1162051" cy="1307229"/>
          </a:xfrm>
          <a:custGeom>
            <a:avLst/>
            <a:gdLst>
              <a:gd name="connsiteX0" fmla="*/ 0 w 628650"/>
              <a:gd name="connsiteY0" fmla="*/ 215029 h 215029"/>
              <a:gd name="connsiteX1" fmla="*/ 314325 w 628650"/>
              <a:gd name="connsiteY1" fmla="*/ 0 h 215029"/>
              <a:gd name="connsiteX2" fmla="*/ 628650 w 628650"/>
              <a:gd name="connsiteY2" fmla="*/ 215029 h 215029"/>
              <a:gd name="connsiteX3" fmla="*/ 0 w 628650"/>
              <a:gd name="connsiteY3" fmla="*/ 215029 h 215029"/>
              <a:gd name="connsiteX0" fmla="*/ 14287 w 642937"/>
              <a:gd name="connsiteY0" fmla="*/ 186454 h 186454"/>
              <a:gd name="connsiteX1" fmla="*/ 0 w 642937"/>
              <a:gd name="connsiteY1" fmla="*/ 0 h 186454"/>
              <a:gd name="connsiteX2" fmla="*/ 642937 w 642937"/>
              <a:gd name="connsiteY2" fmla="*/ 186454 h 186454"/>
              <a:gd name="connsiteX3" fmla="*/ 14287 w 642937"/>
              <a:gd name="connsiteY3" fmla="*/ 186454 h 186454"/>
              <a:gd name="connsiteX0" fmla="*/ 14287 w 995362"/>
              <a:gd name="connsiteY0" fmla="*/ 186454 h 641273"/>
              <a:gd name="connsiteX1" fmla="*/ 0 w 995362"/>
              <a:gd name="connsiteY1" fmla="*/ 0 h 641273"/>
              <a:gd name="connsiteX2" fmla="*/ 995362 w 995362"/>
              <a:gd name="connsiteY2" fmla="*/ 641273 h 641273"/>
              <a:gd name="connsiteX3" fmla="*/ 14287 w 995362"/>
              <a:gd name="connsiteY3" fmla="*/ 186454 h 641273"/>
              <a:gd name="connsiteX0" fmla="*/ 0 w 1245394"/>
              <a:gd name="connsiteY0" fmla="*/ 203123 h 641273"/>
              <a:gd name="connsiteX1" fmla="*/ 250032 w 1245394"/>
              <a:gd name="connsiteY1" fmla="*/ 0 h 641273"/>
              <a:gd name="connsiteX2" fmla="*/ 1245394 w 1245394"/>
              <a:gd name="connsiteY2" fmla="*/ 641273 h 641273"/>
              <a:gd name="connsiteX3" fmla="*/ 0 w 1245394"/>
              <a:gd name="connsiteY3" fmla="*/ 203123 h 641273"/>
              <a:gd name="connsiteX0" fmla="*/ 0 w 1774032"/>
              <a:gd name="connsiteY0" fmla="*/ 112635 h 641273"/>
              <a:gd name="connsiteX1" fmla="*/ 778670 w 1774032"/>
              <a:gd name="connsiteY1" fmla="*/ 0 h 641273"/>
              <a:gd name="connsiteX2" fmla="*/ 1774032 w 1774032"/>
              <a:gd name="connsiteY2" fmla="*/ 641273 h 641273"/>
              <a:gd name="connsiteX3" fmla="*/ 0 w 1774032"/>
              <a:gd name="connsiteY3" fmla="*/ 112635 h 641273"/>
              <a:gd name="connsiteX0" fmla="*/ 0 w 1774032"/>
              <a:gd name="connsiteY0" fmla="*/ 181691 h 710329"/>
              <a:gd name="connsiteX1" fmla="*/ 1147764 w 1774032"/>
              <a:gd name="connsiteY1" fmla="*/ 0 h 710329"/>
              <a:gd name="connsiteX2" fmla="*/ 1774032 w 1774032"/>
              <a:gd name="connsiteY2" fmla="*/ 710329 h 710329"/>
              <a:gd name="connsiteX3" fmla="*/ 0 w 1774032"/>
              <a:gd name="connsiteY3" fmla="*/ 181691 h 710329"/>
              <a:gd name="connsiteX0" fmla="*/ 0 w 1147764"/>
              <a:gd name="connsiteY0" fmla="*/ 181691 h 348379"/>
              <a:gd name="connsiteX1" fmla="*/ 1147764 w 1147764"/>
              <a:gd name="connsiteY1" fmla="*/ 0 h 348379"/>
              <a:gd name="connsiteX2" fmla="*/ 547688 w 1147764"/>
              <a:gd name="connsiteY2" fmla="*/ 348379 h 348379"/>
              <a:gd name="connsiteX3" fmla="*/ 0 w 1147764"/>
              <a:gd name="connsiteY3" fmla="*/ 181691 h 348379"/>
              <a:gd name="connsiteX0" fmla="*/ 452437 w 1600201"/>
              <a:gd name="connsiteY0" fmla="*/ 181691 h 732554"/>
              <a:gd name="connsiteX1" fmla="*/ 1600201 w 1600201"/>
              <a:gd name="connsiteY1" fmla="*/ 0 h 732554"/>
              <a:gd name="connsiteX2" fmla="*/ 0 w 1600201"/>
              <a:gd name="connsiteY2" fmla="*/ 732554 h 732554"/>
              <a:gd name="connsiteX3" fmla="*/ 452437 w 1600201"/>
              <a:gd name="connsiteY3" fmla="*/ 181691 h 732554"/>
              <a:gd name="connsiteX0" fmla="*/ 547687 w 1600201"/>
              <a:gd name="connsiteY0" fmla="*/ 0 h 957263"/>
              <a:gd name="connsiteX1" fmla="*/ 1600201 w 1600201"/>
              <a:gd name="connsiteY1" fmla="*/ 224709 h 957263"/>
              <a:gd name="connsiteX2" fmla="*/ 0 w 1600201"/>
              <a:gd name="connsiteY2" fmla="*/ 957263 h 957263"/>
              <a:gd name="connsiteX3" fmla="*/ 547687 w 1600201"/>
              <a:gd name="connsiteY3" fmla="*/ 0 h 957263"/>
              <a:gd name="connsiteX0" fmla="*/ 547687 w 1162051"/>
              <a:gd name="connsiteY0" fmla="*/ 349966 h 1307229"/>
              <a:gd name="connsiteX1" fmla="*/ 1162051 w 1162051"/>
              <a:gd name="connsiteY1" fmla="*/ 0 h 1307229"/>
              <a:gd name="connsiteX2" fmla="*/ 0 w 1162051"/>
              <a:gd name="connsiteY2" fmla="*/ 1307229 h 1307229"/>
              <a:gd name="connsiteX3" fmla="*/ 547687 w 1162051"/>
              <a:gd name="connsiteY3" fmla="*/ 349966 h 1307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2051" h="1307229">
                <a:moveTo>
                  <a:pt x="547687" y="349966"/>
                </a:moveTo>
                <a:lnTo>
                  <a:pt x="1162051" y="0"/>
                </a:lnTo>
                <a:lnTo>
                  <a:pt x="0" y="1307229"/>
                </a:lnTo>
                <a:lnTo>
                  <a:pt x="547687" y="349966"/>
                </a:lnTo>
                <a:close/>
              </a:path>
            </a:pathLst>
          </a:custGeom>
          <a:solidFill>
            <a:srgbClr val="F2F2F2"/>
          </a:solidFill>
          <a:ln w="6350">
            <a:solidFill>
              <a:srgbClr val="E3E5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"/>
          <p:cNvSpPr/>
          <p:nvPr/>
        </p:nvSpPr>
        <p:spPr>
          <a:xfrm>
            <a:off x="5022140" y="5375663"/>
            <a:ext cx="1474792" cy="557087"/>
          </a:xfrm>
          <a:custGeom>
            <a:avLst/>
            <a:gdLst>
              <a:gd name="connsiteX0" fmla="*/ 0 w 1141417"/>
              <a:gd name="connsiteY0" fmla="*/ 877762 h 877762"/>
              <a:gd name="connsiteX1" fmla="*/ 570709 w 1141417"/>
              <a:gd name="connsiteY1" fmla="*/ 0 h 877762"/>
              <a:gd name="connsiteX2" fmla="*/ 1141417 w 1141417"/>
              <a:gd name="connsiteY2" fmla="*/ 877762 h 877762"/>
              <a:gd name="connsiteX3" fmla="*/ 0 w 1141417"/>
              <a:gd name="connsiteY3" fmla="*/ 877762 h 877762"/>
              <a:gd name="connsiteX0" fmla="*/ 0 w 1833567"/>
              <a:gd name="connsiteY0" fmla="*/ 877762 h 877762"/>
              <a:gd name="connsiteX1" fmla="*/ 570709 w 1833567"/>
              <a:gd name="connsiteY1" fmla="*/ 0 h 877762"/>
              <a:gd name="connsiteX2" fmla="*/ 1833567 w 1833567"/>
              <a:gd name="connsiteY2" fmla="*/ 433262 h 877762"/>
              <a:gd name="connsiteX3" fmla="*/ 0 w 1833567"/>
              <a:gd name="connsiteY3" fmla="*/ 877762 h 877762"/>
              <a:gd name="connsiteX0" fmla="*/ 0 w 1268417"/>
              <a:gd name="connsiteY0" fmla="*/ 426912 h 433262"/>
              <a:gd name="connsiteX1" fmla="*/ 5559 w 1268417"/>
              <a:gd name="connsiteY1" fmla="*/ 0 h 433262"/>
              <a:gd name="connsiteX2" fmla="*/ 1268417 w 1268417"/>
              <a:gd name="connsiteY2" fmla="*/ 433262 h 433262"/>
              <a:gd name="connsiteX3" fmla="*/ 0 w 1268417"/>
              <a:gd name="connsiteY3" fmla="*/ 426912 h 433262"/>
              <a:gd name="connsiteX0" fmla="*/ 0 w 1474792"/>
              <a:gd name="connsiteY0" fmla="*/ 557087 h 557087"/>
              <a:gd name="connsiteX1" fmla="*/ 211934 w 1474792"/>
              <a:gd name="connsiteY1" fmla="*/ 0 h 557087"/>
              <a:gd name="connsiteX2" fmla="*/ 1474792 w 1474792"/>
              <a:gd name="connsiteY2" fmla="*/ 433262 h 557087"/>
              <a:gd name="connsiteX3" fmla="*/ 0 w 1474792"/>
              <a:gd name="connsiteY3" fmla="*/ 557087 h 557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74792" h="557087">
                <a:moveTo>
                  <a:pt x="0" y="557087"/>
                </a:moveTo>
                <a:lnTo>
                  <a:pt x="211934" y="0"/>
                </a:lnTo>
                <a:lnTo>
                  <a:pt x="1474792" y="433262"/>
                </a:lnTo>
                <a:lnTo>
                  <a:pt x="0" y="557087"/>
                </a:lnTo>
                <a:close/>
              </a:path>
            </a:pathLst>
          </a:custGeom>
          <a:solidFill>
            <a:srgbClr val="EDEEEF"/>
          </a:solidFill>
          <a:ln>
            <a:solidFill>
              <a:srgbClr val="E4E6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58"/>
          <p:cNvSpPr/>
          <p:nvPr/>
        </p:nvSpPr>
        <p:spPr>
          <a:xfrm>
            <a:off x="5241892" y="5165173"/>
            <a:ext cx="1245394" cy="641273"/>
          </a:xfrm>
          <a:custGeom>
            <a:avLst/>
            <a:gdLst>
              <a:gd name="connsiteX0" fmla="*/ 0 w 628650"/>
              <a:gd name="connsiteY0" fmla="*/ 215029 h 215029"/>
              <a:gd name="connsiteX1" fmla="*/ 314325 w 628650"/>
              <a:gd name="connsiteY1" fmla="*/ 0 h 215029"/>
              <a:gd name="connsiteX2" fmla="*/ 628650 w 628650"/>
              <a:gd name="connsiteY2" fmla="*/ 215029 h 215029"/>
              <a:gd name="connsiteX3" fmla="*/ 0 w 628650"/>
              <a:gd name="connsiteY3" fmla="*/ 215029 h 215029"/>
              <a:gd name="connsiteX0" fmla="*/ 14287 w 642937"/>
              <a:gd name="connsiteY0" fmla="*/ 186454 h 186454"/>
              <a:gd name="connsiteX1" fmla="*/ 0 w 642937"/>
              <a:gd name="connsiteY1" fmla="*/ 0 h 186454"/>
              <a:gd name="connsiteX2" fmla="*/ 642937 w 642937"/>
              <a:gd name="connsiteY2" fmla="*/ 186454 h 186454"/>
              <a:gd name="connsiteX3" fmla="*/ 14287 w 642937"/>
              <a:gd name="connsiteY3" fmla="*/ 186454 h 186454"/>
              <a:gd name="connsiteX0" fmla="*/ 14287 w 995362"/>
              <a:gd name="connsiteY0" fmla="*/ 186454 h 641273"/>
              <a:gd name="connsiteX1" fmla="*/ 0 w 995362"/>
              <a:gd name="connsiteY1" fmla="*/ 0 h 641273"/>
              <a:gd name="connsiteX2" fmla="*/ 995362 w 995362"/>
              <a:gd name="connsiteY2" fmla="*/ 641273 h 641273"/>
              <a:gd name="connsiteX3" fmla="*/ 14287 w 995362"/>
              <a:gd name="connsiteY3" fmla="*/ 186454 h 641273"/>
              <a:gd name="connsiteX0" fmla="*/ 0 w 1245394"/>
              <a:gd name="connsiteY0" fmla="*/ 203123 h 641273"/>
              <a:gd name="connsiteX1" fmla="*/ 250032 w 1245394"/>
              <a:gd name="connsiteY1" fmla="*/ 0 h 641273"/>
              <a:gd name="connsiteX2" fmla="*/ 1245394 w 1245394"/>
              <a:gd name="connsiteY2" fmla="*/ 641273 h 641273"/>
              <a:gd name="connsiteX3" fmla="*/ 0 w 1245394"/>
              <a:gd name="connsiteY3" fmla="*/ 203123 h 641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45394" h="641273">
                <a:moveTo>
                  <a:pt x="0" y="203123"/>
                </a:moveTo>
                <a:lnTo>
                  <a:pt x="250032" y="0"/>
                </a:lnTo>
                <a:lnTo>
                  <a:pt x="1245394" y="641273"/>
                </a:lnTo>
                <a:lnTo>
                  <a:pt x="0" y="203123"/>
                </a:lnTo>
                <a:close/>
              </a:path>
            </a:pathLst>
          </a:custGeom>
          <a:solidFill>
            <a:srgbClr val="F2F2F2"/>
          </a:solidFill>
          <a:ln w="6350">
            <a:solidFill>
              <a:srgbClr val="E3E5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34"/>
          <p:cNvSpPr/>
          <p:nvPr/>
        </p:nvSpPr>
        <p:spPr>
          <a:xfrm rot="7233140">
            <a:off x="3761347" y="5141123"/>
            <a:ext cx="1793112" cy="804826"/>
          </a:xfrm>
          <a:custGeom>
            <a:avLst/>
            <a:gdLst>
              <a:gd name="connsiteX0" fmla="*/ 0 w 1634073"/>
              <a:gd name="connsiteY0" fmla="*/ 702844 h 702844"/>
              <a:gd name="connsiteX1" fmla="*/ 412538 w 1634073"/>
              <a:gd name="connsiteY1" fmla="*/ 0 h 702844"/>
              <a:gd name="connsiteX2" fmla="*/ 1634073 w 1634073"/>
              <a:gd name="connsiteY2" fmla="*/ 702844 h 702844"/>
              <a:gd name="connsiteX3" fmla="*/ 0 w 1634073"/>
              <a:gd name="connsiteY3" fmla="*/ 702844 h 702844"/>
              <a:gd name="connsiteX0" fmla="*/ 0 w 1767688"/>
              <a:gd name="connsiteY0" fmla="*/ 807522 h 807522"/>
              <a:gd name="connsiteX1" fmla="*/ 546153 w 1767688"/>
              <a:gd name="connsiteY1" fmla="*/ 0 h 807522"/>
              <a:gd name="connsiteX2" fmla="*/ 1767688 w 1767688"/>
              <a:gd name="connsiteY2" fmla="*/ 702844 h 807522"/>
              <a:gd name="connsiteX3" fmla="*/ 0 w 1767688"/>
              <a:gd name="connsiteY3" fmla="*/ 807522 h 807522"/>
              <a:gd name="connsiteX0" fmla="*/ 0 w 1793112"/>
              <a:gd name="connsiteY0" fmla="*/ 807522 h 807522"/>
              <a:gd name="connsiteX1" fmla="*/ 546153 w 1793112"/>
              <a:gd name="connsiteY1" fmla="*/ 0 h 807522"/>
              <a:gd name="connsiteX2" fmla="*/ 1793112 w 1793112"/>
              <a:gd name="connsiteY2" fmla="*/ 802128 h 807522"/>
              <a:gd name="connsiteX3" fmla="*/ 0 w 1793112"/>
              <a:gd name="connsiteY3" fmla="*/ 807522 h 807522"/>
              <a:gd name="connsiteX0" fmla="*/ 0 w 1793112"/>
              <a:gd name="connsiteY0" fmla="*/ 804826 h 804826"/>
              <a:gd name="connsiteX1" fmla="*/ 466633 w 1793112"/>
              <a:gd name="connsiteY1" fmla="*/ 0 h 804826"/>
              <a:gd name="connsiteX2" fmla="*/ 1793112 w 1793112"/>
              <a:gd name="connsiteY2" fmla="*/ 799432 h 804826"/>
              <a:gd name="connsiteX3" fmla="*/ 0 w 1793112"/>
              <a:gd name="connsiteY3" fmla="*/ 804826 h 804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3112" h="804826">
                <a:moveTo>
                  <a:pt x="0" y="804826"/>
                </a:moveTo>
                <a:lnTo>
                  <a:pt x="466633" y="0"/>
                </a:lnTo>
                <a:lnTo>
                  <a:pt x="1793112" y="799432"/>
                </a:lnTo>
                <a:lnTo>
                  <a:pt x="0" y="804826"/>
                </a:lnTo>
                <a:close/>
              </a:path>
            </a:pathLst>
          </a:custGeom>
          <a:solidFill>
            <a:srgbClr val="EEEF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3333824" y="4595619"/>
            <a:ext cx="45719" cy="45719"/>
          </a:xfrm>
          <a:prstGeom prst="ellipse">
            <a:avLst/>
          </a:prstGeom>
          <a:solidFill>
            <a:srgbClr val="C7C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连接符 16"/>
          <p:cNvCxnSpPr>
            <a:stCxn id="16" idx="7"/>
          </p:cNvCxnSpPr>
          <p:nvPr/>
        </p:nvCxnSpPr>
        <p:spPr>
          <a:xfrm flipV="1">
            <a:off x="3372848" y="4290821"/>
            <a:ext cx="1232563" cy="311493"/>
          </a:xfrm>
          <a:prstGeom prst="line">
            <a:avLst/>
          </a:prstGeom>
          <a:ln w="6350">
            <a:solidFill>
              <a:srgbClr val="C7CB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>
            <a:off x="4584932" y="4272723"/>
            <a:ext cx="45719" cy="45719"/>
          </a:xfrm>
          <a:prstGeom prst="ellipse">
            <a:avLst/>
          </a:prstGeom>
          <a:solidFill>
            <a:srgbClr val="C7C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/>
        </p:nvCxnSpPr>
        <p:spPr>
          <a:xfrm flipV="1">
            <a:off x="3867149" y="4584996"/>
            <a:ext cx="889220" cy="1524954"/>
          </a:xfrm>
          <a:prstGeom prst="line">
            <a:avLst/>
          </a:prstGeom>
          <a:ln w="6350">
            <a:solidFill>
              <a:srgbClr val="C7CB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30" idx="1"/>
          </p:cNvCxnSpPr>
          <p:nvPr/>
        </p:nvCxnSpPr>
        <p:spPr>
          <a:xfrm flipH="1" flipV="1">
            <a:off x="3515359" y="4917416"/>
            <a:ext cx="330288" cy="1187970"/>
          </a:xfrm>
          <a:prstGeom prst="line">
            <a:avLst/>
          </a:prstGeom>
          <a:ln w="6350">
            <a:solidFill>
              <a:srgbClr val="C7CB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H="1" flipV="1">
            <a:off x="3538220" y="4894557"/>
            <a:ext cx="1692139" cy="475776"/>
          </a:xfrm>
          <a:prstGeom prst="line">
            <a:avLst/>
          </a:prstGeom>
          <a:ln w="6350">
            <a:solidFill>
              <a:srgbClr val="C7CB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26" idx="1"/>
            <a:endCxn id="18" idx="5"/>
          </p:cNvCxnSpPr>
          <p:nvPr/>
        </p:nvCxnSpPr>
        <p:spPr>
          <a:xfrm flipH="1" flipV="1">
            <a:off x="4623956" y="4311747"/>
            <a:ext cx="588881" cy="1042423"/>
          </a:xfrm>
          <a:prstGeom prst="line">
            <a:avLst/>
          </a:prstGeom>
          <a:ln w="6350">
            <a:solidFill>
              <a:srgbClr val="C7CB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30" idx="7"/>
            <a:endCxn id="26" idx="3"/>
          </p:cNvCxnSpPr>
          <p:nvPr/>
        </p:nvCxnSpPr>
        <p:spPr>
          <a:xfrm flipV="1">
            <a:off x="3877976" y="5386499"/>
            <a:ext cx="1334861" cy="718887"/>
          </a:xfrm>
          <a:prstGeom prst="line">
            <a:avLst/>
          </a:prstGeom>
          <a:ln w="6350">
            <a:solidFill>
              <a:srgbClr val="C7CB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椭圆 23"/>
          <p:cNvSpPr/>
          <p:nvPr/>
        </p:nvSpPr>
        <p:spPr>
          <a:xfrm>
            <a:off x="4999835" y="5918019"/>
            <a:ext cx="36000" cy="36000"/>
          </a:xfrm>
          <a:prstGeom prst="ellipse">
            <a:avLst/>
          </a:prstGeom>
          <a:solidFill>
            <a:srgbClr val="C7C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5476857" y="5153904"/>
            <a:ext cx="28800" cy="28800"/>
          </a:xfrm>
          <a:prstGeom prst="ellipse">
            <a:avLst/>
          </a:prstGeom>
          <a:solidFill>
            <a:srgbClr val="C7C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5206142" y="5347475"/>
            <a:ext cx="45719" cy="45719"/>
          </a:xfrm>
          <a:prstGeom prst="ellipse">
            <a:avLst/>
          </a:prstGeom>
          <a:solidFill>
            <a:srgbClr val="C7C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等腰三角形 1"/>
          <p:cNvSpPr/>
          <p:nvPr/>
        </p:nvSpPr>
        <p:spPr>
          <a:xfrm>
            <a:off x="3846920" y="6116559"/>
            <a:ext cx="560392" cy="1135731"/>
          </a:xfrm>
          <a:custGeom>
            <a:avLst/>
            <a:gdLst>
              <a:gd name="connsiteX0" fmla="*/ 0 w 1141417"/>
              <a:gd name="connsiteY0" fmla="*/ 877762 h 877762"/>
              <a:gd name="connsiteX1" fmla="*/ 570709 w 1141417"/>
              <a:gd name="connsiteY1" fmla="*/ 0 h 877762"/>
              <a:gd name="connsiteX2" fmla="*/ 1141417 w 1141417"/>
              <a:gd name="connsiteY2" fmla="*/ 877762 h 877762"/>
              <a:gd name="connsiteX3" fmla="*/ 0 w 1141417"/>
              <a:gd name="connsiteY3" fmla="*/ 877762 h 877762"/>
              <a:gd name="connsiteX0" fmla="*/ 0 w 1833567"/>
              <a:gd name="connsiteY0" fmla="*/ 877762 h 877762"/>
              <a:gd name="connsiteX1" fmla="*/ 570709 w 1833567"/>
              <a:gd name="connsiteY1" fmla="*/ 0 h 877762"/>
              <a:gd name="connsiteX2" fmla="*/ 1833567 w 1833567"/>
              <a:gd name="connsiteY2" fmla="*/ 433262 h 877762"/>
              <a:gd name="connsiteX3" fmla="*/ 0 w 1833567"/>
              <a:gd name="connsiteY3" fmla="*/ 877762 h 877762"/>
              <a:gd name="connsiteX0" fmla="*/ 0 w 1268417"/>
              <a:gd name="connsiteY0" fmla="*/ 426912 h 433262"/>
              <a:gd name="connsiteX1" fmla="*/ 5559 w 1268417"/>
              <a:gd name="connsiteY1" fmla="*/ 0 h 433262"/>
              <a:gd name="connsiteX2" fmla="*/ 1268417 w 1268417"/>
              <a:gd name="connsiteY2" fmla="*/ 433262 h 433262"/>
              <a:gd name="connsiteX3" fmla="*/ 0 w 1268417"/>
              <a:gd name="connsiteY3" fmla="*/ 426912 h 433262"/>
              <a:gd name="connsiteX0" fmla="*/ 0 w 1474792"/>
              <a:gd name="connsiteY0" fmla="*/ 557087 h 557087"/>
              <a:gd name="connsiteX1" fmla="*/ 211934 w 1474792"/>
              <a:gd name="connsiteY1" fmla="*/ 0 h 557087"/>
              <a:gd name="connsiteX2" fmla="*/ 1474792 w 1474792"/>
              <a:gd name="connsiteY2" fmla="*/ 433262 h 557087"/>
              <a:gd name="connsiteX3" fmla="*/ 0 w 1474792"/>
              <a:gd name="connsiteY3" fmla="*/ 557087 h 557087"/>
              <a:gd name="connsiteX0" fmla="*/ 0 w 579442"/>
              <a:gd name="connsiteY0" fmla="*/ 557087 h 557087"/>
              <a:gd name="connsiteX1" fmla="*/ 211934 w 579442"/>
              <a:gd name="connsiteY1" fmla="*/ 0 h 557087"/>
              <a:gd name="connsiteX2" fmla="*/ 579442 w 579442"/>
              <a:gd name="connsiteY2" fmla="*/ 273719 h 557087"/>
              <a:gd name="connsiteX3" fmla="*/ 0 w 579442"/>
              <a:gd name="connsiteY3" fmla="*/ 557087 h 557087"/>
              <a:gd name="connsiteX0" fmla="*/ 0 w 758036"/>
              <a:gd name="connsiteY0" fmla="*/ 557087 h 557087"/>
              <a:gd name="connsiteX1" fmla="*/ 211934 w 758036"/>
              <a:gd name="connsiteY1" fmla="*/ 0 h 557087"/>
              <a:gd name="connsiteX2" fmla="*/ 758036 w 758036"/>
              <a:gd name="connsiteY2" fmla="*/ 164181 h 557087"/>
              <a:gd name="connsiteX3" fmla="*/ 0 w 758036"/>
              <a:gd name="connsiteY3" fmla="*/ 557087 h 557087"/>
              <a:gd name="connsiteX0" fmla="*/ 0 w 569917"/>
              <a:gd name="connsiteY0" fmla="*/ 1145256 h 1145256"/>
              <a:gd name="connsiteX1" fmla="*/ 23815 w 569917"/>
              <a:gd name="connsiteY1" fmla="*/ 0 h 1145256"/>
              <a:gd name="connsiteX2" fmla="*/ 569917 w 569917"/>
              <a:gd name="connsiteY2" fmla="*/ 164181 h 1145256"/>
              <a:gd name="connsiteX3" fmla="*/ 0 w 569917"/>
              <a:gd name="connsiteY3" fmla="*/ 1145256 h 1145256"/>
              <a:gd name="connsiteX0" fmla="*/ 0 w 560392"/>
              <a:gd name="connsiteY0" fmla="*/ 1135731 h 1135731"/>
              <a:gd name="connsiteX1" fmla="*/ 14290 w 560392"/>
              <a:gd name="connsiteY1" fmla="*/ 0 h 1135731"/>
              <a:gd name="connsiteX2" fmla="*/ 560392 w 560392"/>
              <a:gd name="connsiteY2" fmla="*/ 164181 h 1135731"/>
              <a:gd name="connsiteX3" fmla="*/ 0 w 560392"/>
              <a:gd name="connsiteY3" fmla="*/ 1135731 h 1135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0392" h="1135731">
                <a:moveTo>
                  <a:pt x="0" y="1135731"/>
                </a:moveTo>
                <a:lnTo>
                  <a:pt x="14290" y="0"/>
                </a:lnTo>
                <a:lnTo>
                  <a:pt x="560392" y="164181"/>
                </a:lnTo>
                <a:lnTo>
                  <a:pt x="0" y="1135731"/>
                </a:lnTo>
                <a:close/>
              </a:path>
            </a:pathLst>
          </a:custGeom>
          <a:solidFill>
            <a:srgbClr val="EDEEEF"/>
          </a:solidFill>
          <a:ln>
            <a:solidFill>
              <a:srgbClr val="E4E6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3832756" y="7236039"/>
            <a:ext cx="45719" cy="45719"/>
          </a:xfrm>
          <a:prstGeom prst="ellipse">
            <a:avLst/>
          </a:prstGeom>
          <a:solidFill>
            <a:srgbClr val="C7C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等腰三角形 58"/>
          <p:cNvSpPr/>
          <p:nvPr/>
        </p:nvSpPr>
        <p:spPr>
          <a:xfrm>
            <a:off x="3866500" y="5939814"/>
            <a:ext cx="1147764" cy="348379"/>
          </a:xfrm>
          <a:custGeom>
            <a:avLst/>
            <a:gdLst>
              <a:gd name="connsiteX0" fmla="*/ 0 w 628650"/>
              <a:gd name="connsiteY0" fmla="*/ 215029 h 215029"/>
              <a:gd name="connsiteX1" fmla="*/ 314325 w 628650"/>
              <a:gd name="connsiteY1" fmla="*/ 0 h 215029"/>
              <a:gd name="connsiteX2" fmla="*/ 628650 w 628650"/>
              <a:gd name="connsiteY2" fmla="*/ 215029 h 215029"/>
              <a:gd name="connsiteX3" fmla="*/ 0 w 628650"/>
              <a:gd name="connsiteY3" fmla="*/ 215029 h 215029"/>
              <a:gd name="connsiteX0" fmla="*/ 14287 w 642937"/>
              <a:gd name="connsiteY0" fmla="*/ 186454 h 186454"/>
              <a:gd name="connsiteX1" fmla="*/ 0 w 642937"/>
              <a:gd name="connsiteY1" fmla="*/ 0 h 186454"/>
              <a:gd name="connsiteX2" fmla="*/ 642937 w 642937"/>
              <a:gd name="connsiteY2" fmla="*/ 186454 h 186454"/>
              <a:gd name="connsiteX3" fmla="*/ 14287 w 642937"/>
              <a:gd name="connsiteY3" fmla="*/ 186454 h 186454"/>
              <a:gd name="connsiteX0" fmla="*/ 14287 w 995362"/>
              <a:gd name="connsiteY0" fmla="*/ 186454 h 641273"/>
              <a:gd name="connsiteX1" fmla="*/ 0 w 995362"/>
              <a:gd name="connsiteY1" fmla="*/ 0 h 641273"/>
              <a:gd name="connsiteX2" fmla="*/ 995362 w 995362"/>
              <a:gd name="connsiteY2" fmla="*/ 641273 h 641273"/>
              <a:gd name="connsiteX3" fmla="*/ 14287 w 995362"/>
              <a:gd name="connsiteY3" fmla="*/ 186454 h 641273"/>
              <a:gd name="connsiteX0" fmla="*/ 0 w 1245394"/>
              <a:gd name="connsiteY0" fmla="*/ 203123 h 641273"/>
              <a:gd name="connsiteX1" fmla="*/ 250032 w 1245394"/>
              <a:gd name="connsiteY1" fmla="*/ 0 h 641273"/>
              <a:gd name="connsiteX2" fmla="*/ 1245394 w 1245394"/>
              <a:gd name="connsiteY2" fmla="*/ 641273 h 641273"/>
              <a:gd name="connsiteX3" fmla="*/ 0 w 1245394"/>
              <a:gd name="connsiteY3" fmla="*/ 203123 h 641273"/>
              <a:gd name="connsiteX0" fmla="*/ 0 w 1774032"/>
              <a:gd name="connsiteY0" fmla="*/ 112635 h 641273"/>
              <a:gd name="connsiteX1" fmla="*/ 778670 w 1774032"/>
              <a:gd name="connsiteY1" fmla="*/ 0 h 641273"/>
              <a:gd name="connsiteX2" fmla="*/ 1774032 w 1774032"/>
              <a:gd name="connsiteY2" fmla="*/ 641273 h 641273"/>
              <a:gd name="connsiteX3" fmla="*/ 0 w 1774032"/>
              <a:gd name="connsiteY3" fmla="*/ 112635 h 641273"/>
              <a:gd name="connsiteX0" fmla="*/ 0 w 1774032"/>
              <a:gd name="connsiteY0" fmla="*/ 181691 h 710329"/>
              <a:gd name="connsiteX1" fmla="*/ 1147764 w 1774032"/>
              <a:gd name="connsiteY1" fmla="*/ 0 h 710329"/>
              <a:gd name="connsiteX2" fmla="*/ 1774032 w 1774032"/>
              <a:gd name="connsiteY2" fmla="*/ 710329 h 710329"/>
              <a:gd name="connsiteX3" fmla="*/ 0 w 1774032"/>
              <a:gd name="connsiteY3" fmla="*/ 181691 h 710329"/>
              <a:gd name="connsiteX0" fmla="*/ 0 w 1147764"/>
              <a:gd name="connsiteY0" fmla="*/ 181691 h 348379"/>
              <a:gd name="connsiteX1" fmla="*/ 1147764 w 1147764"/>
              <a:gd name="connsiteY1" fmla="*/ 0 h 348379"/>
              <a:gd name="connsiteX2" fmla="*/ 547688 w 1147764"/>
              <a:gd name="connsiteY2" fmla="*/ 348379 h 348379"/>
              <a:gd name="connsiteX3" fmla="*/ 0 w 1147764"/>
              <a:gd name="connsiteY3" fmla="*/ 181691 h 348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7764" h="348379">
                <a:moveTo>
                  <a:pt x="0" y="181691"/>
                </a:moveTo>
                <a:lnTo>
                  <a:pt x="1147764" y="0"/>
                </a:lnTo>
                <a:lnTo>
                  <a:pt x="547688" y="348379"/>
                </a:lnTo>
                <a:lnTo>
                  <a:pt x="0" y="181691"/>
                </a:lnTo>
                <a:close/>
              </a:path>
            </a:pathLst>
          </a:custGeom>
          <a:solidFill>
            <a:srgbClr val="F2F2F2"/>
          </a:solidFill>
          <a:ln w="6350">
            <a:solidFill>
              <a:srgbClr val="E3E5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3838952" y="6098691"/>
            <a:ext cx="45719" cy="45719"/>
          </a:xfrm>
          <a:prstGeom prst="ellipse">
            <a:avLst/>
          </a:prstGeom>
          <a:solidFill>
            <a:srgbClr val="C7C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4384289" y="6274857"/>
            <a:ext cx="36000" cy="36000"/>
          </a:xfrm>
          <a:prstGeom prst="ellipse">
            <a:avLst/>
          </a:prstGeom>
          <a:solidFill>
            <a:srgbClr val="C7C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6491063" y="5794987"/>
            <a:ext cx="28800" cy="28800"/>
          </a:xfrm>
          <a:prstGeom prst="ellipse">
            <a:avLst/>
          </a:prstGeom>
          <a:solidFill>
            <a:srgbClr val="C7C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79540"/>
            <a:ext cx="12192000" cy="3530600"/>
          </a:xfrm>
          <a:prstGeom prst="rect">
            <a:avLst/>
          </a:prstGeom>
        </p:spPr>
      </p:pic>
      <p:grpSp>
        <p:nvGrpSpPr>
          <p:cNvPr id="33" name="组合 32"/>
          <p:cNvGrpSpPr/>
          <p:nvPr/>
        </p:nvGrpSpPr>
        <p:grpSpPr>
          <a:xfrm>
            <a:off x="-12700" y="1539875"/>
            <a:ext cx="12204700" cy="4019550"/>
            <a:chOff x="-12700" y="1539875"/>
            <a:chExt cx="12204700" cy="4019550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91" r="17638"/>
            <a:stretch/>
          </p:blipFill>
          <p:spPr>
            <a:xfrm>
              <a:off x="-12700" y="1539875"/>
              <a:ext cx="12204700" cy="4019550"/>
            </a:xfrm>
            <a:prstGeom prst="rect">
              <a:avLst/>
            </a:prstGeom>
          </p:spPr>
        </p:pic>
        <p:sp>
          <p:nvSpPr>
            <p:cNvPr id="4" name="矩形 3"/>
            <p:cNvSpPr/>
            <p:nvPr/>
          </p:nvSpPr>
          <p:spPr>
            <a:xfrm>
              <a:off x="2578100" y="2501900"/>
              <a:ext cx="5105400" cy="2362200"/>
            </a:xfrm>
            <a:prstGeom prst="rect">
              <a:avLst/>
            </a:prstGeom>
            <a:solidFill>
              <a:srgbClr val="206A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10850" y="4864100"/>
            <a:ext cx="519178" cy="152421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54766" y="3568994"/>
            <a:ext cx="50904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第四讲 测试流程管理</a:t>
            </a:r>
            <a:endParaRPr lang="zh-CN" altLang="en-US" sz="32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944869" y="2614178"/>
            <a:ext cx="32720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测试过程管理</a:t>
            </a:r>
            <a:endParaRPr lang="zh-CN" altLang="en-US" sz="40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5020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2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400" tmFilter="0,0; .5, 1; 1, 1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测试计划</a:t>
            </a:r>
            <a:endParaRPr lang="en-US" altLang="zh-CN" dirty="0"/>
          </a:p>
          <a:p>
            <a:pPr lvl="1"/>
            <a:r>
              <a:rPr lang="zh-CN" altLang="en-US" dirty="0" smtClean="0"/>
              <a:t>使用</a:t>
            </a:r>
            <a:r>
              <a:rPr lang="zh-CN" altLang="en-US" dirty="0"/>
              <a:t>文档管理进行创建、修改和保存</a:t>
            </a:r>
            <a:endParaRPr lang="en-US" altLang="zh-CN" dirty="0"/>
          </a:p>
          <a:p>
            <a:r>
              <a:rPr lang="zh-CN" altLang="en-US" dirty="0"/>
              <a:t>测试用例</a:t>
            </a:r>
            <a:endParaRPr lang="en-US" altLang="zh-CN" dirty="0"/>
          </a:p>
          <a:p>
            <a:pPr lvl="1"/>
            <a:r>
              <a:rPr lang="zh-CN" altLang="en-US" dirty="0" smtClean="0"/>
              <a:t>逐条</a:t>
            </a:r>
            <a:r>
              <a:rPr lang="zh-CN" altLang="en-US" dirty="0"/>
              <a:t>创建</a:t>
            </a:r>
            <a:endParaRPr lang="en-US" altLang="zh-CN" dirty="0"/>
          </a:p>
          <a:p>
            <a:pPr lvl="1"/>
            <a:r>
              <a:rPr lang="zh-CN" altLang="en-US" dirty="0" smtClean="0"/>
              <a:t>批量</a:t>
            </a:r>
            <a:r>
              <a:rPr lang="zh-CN" altLang="en-US" dirty="0"/>
              <a:t>创建</a:t>
            </a:r>
            <a:endParaRPr lang="en-US" altLang="zh-CN" dirty="0"/>
          </a:p>
          <a:p>
            <a:pPr lvl="1"/>
            <a:r>
              <a:rPr lang="zh-CN" altLang="en-US" dirty="0" smtClean="0"/>
              <a:t>批量</a:t>
            </a:r>
            <a:r>
              <a:rPr lang="zh-CN" altLang="en-US" dirty="0"/>
              <a:t>导入、导出（</a:t>
            </a:r>
            <a:r>
              <a:rPr lang="en-US" altLang="zh-CN" dirty="0" err="1"/>
              <a:t>Excel,xml</a:t>
            </a:r>
            <a:r>
              <a:rPr lang="zh-CN" altLang="en-US" dirty="0"/>
              <a:t>等格式）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 smtClean="0"/>
              <a:t>创建测试计划和测试用例</a:t>
            </a:r>
            <a:r>
              <a:rPr lang="en-US" altLang="zh-CN" dirty="0" smtClean="0"/>
              <a:t>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8997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小</a:t>
            </a:r>
            <a:r>
              <a:rPr lang="en-US" altLang="zh-CN" dirty="0" smtClean="0"/>
              <a:t>C</a:t>
            </a:r>
            <a:r>
              <a:rPr lang="zh-CN" altLang="en-US" dirty="0" smtClean="0"/>
              <a:t>所在的团队工作流程是开发工程师，开发完毕，自测通过后，创建版本，申请测试，测试人员将此版本关联相应的</a:t>
            </a:r>
            <a:r>
              <a:rPr lang="en-US" altLang="zh-CN" dirty="0" smtClean="0"/>
              <a:t>Case,</a:t>
            </a:r>
            <a:r>
              <a:rPr lang="zh-CN" altLang="en-US" dirty="0" smtClean="0"/>
              <a:t>执行，并提交</a:t>
            </a:r>
            <a:r>
              <a:rPr lang="en-US" altLang="zh-CN" dirty="0" smtClean="0"/>
              <a:t>bug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 smtClean="0"/>
              <a:t>分析场景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214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开发人员创建版本，写清楚版本信息并提交测试</a:t>
            </a:r>
            <a:endParaRPr lang="en-US" altLang="zh-CN" dirty="0" smtClean="0"/>
          </a:p>
          <a:p>
            <a:r>
              <a:rPr lang="zh-CN" altLang="en-US" dirty="0" smtClean="0"/>
              <a:t>测试人员收到后，关联相应用例</a:t>
            </a:r>
            <a:endParaRPr lang="en-US" altLang="zh-CN" dirty="0" smtClean="0"/>
          </a:p>
          <a:p>
            <a:r>
              <a:rPr lang="zh-CN" altLang="en-US" dirty="0" smtClean="0"/>
              <a:t>执行用例，并提交</a:t>
            </a:r>
            <a:r>
              <a:rPr lang="en-US" altLang="zh-CN" dirty="0" smtClean="0"/>
              <a:t>bug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 smtClean="0"/>
              <a:t>创建版本、提交测试、关联用例等的做法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0972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40"/>
          <p:cNvSpPr>
            <a:spLocks noChangeArrowheads="1"/>
          </p:cNvSpPr>
          <p:nvPr/>
        </p:nvSpPr>
        <p:spPr bwMode="gray">
          <a:xfrm rot="3419336">
            <a:off x="2049922" y="3149841"/>
            <a:ext cx="479425" cy="533112"/>
          </a:xfrm>
          <a:prstGeom prst="rect">
            <a:avLst/>
          </a:prstGeom>
          <a:gradFill rotWithShape="1">
            <a:gsLst>
              <a:gs pos="0">
                <a:srgbClr val="006699"/>
              </a:gs>
              <a:gs pos="100000">
                <a:srgbClr val="002F47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rgbClr val="006699"/>
            </a:extrusionClr>
          </a:sp3d>
        </p:spPr>
        <p:txBody>
          <a:bodyPr wrap="none" anchor="ctr">
            <a:flatTx/>
          </a:bodyPr>
          <a:lstStyle/>
          <a:p>
            <a:endParaRPr lang="zh-CN" altLang="en-US" sz="28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5" name="Rectangle 240"/>
          <p:cNvSpPr>
            <a:spLocks noChangeArrowheads="1"/>
          </p:cNvSpPr>
          <p:nvPr/>
        </p:nvSpPr>
        <p:spPr bwMode="gray">
          <a:xfrm rot="3419336">
            <a:off x="2045568" y="2413966"/>
            <a:ext cx="479425" cy="533112"/>
          </a:xfrm>
          <a:prstGeom prst="rect">
            <a:avLst/>
          </a:prstGeom>
          <a:gradFill rotWithShape="1">
            <a:gsLst>
              <a:gs pos="0">
                <a:srgbClr val="006699"/>
              </a:gs>
              <a:gs pos="100000">
                <a:srgbClr val="002F47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rgbClr val="006699"/>
            </a:extrusionClr>
          </a:sp3d>
        </p:spPr>
        <p:txBody>
          <a:bodyPr wrap="none" anchor="ctr">
            <a:flatTx/>
          </a:bodyPr>
          <a:lstStyle/>
          <a:p>
            <a:endParaRPr lang="zh-CN" altLang="en-US" sz="28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3" name="Rectangle 240"/>
          <p:cNvSpPr>
            <a:spLocks noChangeArrowheads="1"/>
          </p:cNvSpPr>
          <p:nvPr/>
        </p:nvSpPr>
        <p:spPr bwMode="gray">
          <a:xfrm rot="3419336">
            <a:off x="2062984" y="1647611"/>
            <a:ext cx="479425" cy="533112"/>
          </a:xfrm>
          <a:prstGeom prst="rect">
            <a:avLst/>
          </a:prstGeom>
          <a:gradFill rotWithShape="1">
            <a:gsLst>
              <a:gs pos="0">
                <a:srgbClr val="006699"/>
              </a:gs>
              <a:gs pos="100000">
                <a:srgbClr val="002F47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rgbClr val="006699"/>
            </a:extrusionClr>
          </a:sp3d>
        </p:spPr>
        <p:txBody>
          <a:bodyPr wrap="none" anchor="ctr">
            <a:flatTx/>
          </a:bodyPr>
          <a:lstStyle/>
          <a:p>
            <a:endParaRPr lang="zh-CN" altLang="en-US" sz="28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Line 239"/>
          <p:cNvSpPr>
            <a:spLocks noChangeShapeType="1"/>
          </p:cNvSpPr>
          <p:nvPr/>
        </p:nvSpPr>
        <p:spPr bwMode="gray">
          <a:xfrm>
            <a:off x="2743735" y="2822853"/>
            <a:ext cx="4915032" cy="0"/>
          </a:xfrm>
          <a:prstGeom prst="line">
            <a:avLst/>
          </a:prstGeom>
          <a:noFill/>
          <a:ln w="25400">
            <a:solidFill>
              <a:srgbClr val="969696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 sz="28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Rectangle 240"/>
          <p:cNvSpPr>
            <a:spLocks noChangeArrowheads="1"/>
          </p:cNvSpPr>
          <p:nvPr/>
        </p:nvSpPr>
        <p:spPr bwMode="gray">
          <a:xfrm rot="3419336">
            <a:off x="2067340" y="3937967"/>
            <a:ext cx="479425" cy="533112"/>
          </a:xfrm>
          <a:prstGeom prst="rect">
            <a:avLst/>
          </a:prstGeom>
          <a:gradFill rotWithShape="1">
            <a:gsLst>
              <a:gs pos="0">
                <a:srgbClr val="006699"/>
              </a:gs>
              <a:gs pos="100000">
                <a:srgbClr val="002F47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rgbClr val="006699"/>
            </a:extrusionClr>
          </a:sp3d>
        </p:spPr>
        <p:txBody>
          <a:bodyPr wrap="none" anchor="ctr">
            <a:flatTx/>
          </a:bodyPr>
          <a:lstStyle/>
          <a:p>
            <a:endParaRPr lang="zh-CN" altLang="en-US" sz="28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" name="Text Box 241"/>
          <p:cNvSpPr txBox="1">
            <a:spLocks noChangeArrowheads="1"/>
          </p:cNvSpPr>
          <p:nvPr/>
        </p:nvSpPr>
        <p:spPr bwMode="gray">
          <a:xfrm>
            <a:off x="3329462" y="2265776"/>
            <a:ext cx="1627369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1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场景分析</a:t>
            </a:r>
            <a:endParaRPr lang="en-US" altLang="zh-CN" sz="2800" b="1" dirty="0">
              <a:solidFill>
                <a:schemeClr val="tx1">
                  <a:lumMod val="1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" name="Text Box 242"/>
          <p:cNvSpPr txBox="1">
            <a:spLocks noChangeArrowheads="1"/>
          </p:cNvSpPr>
          <p:nvPr/>
        </p:nvSpPr>
        <p:spPr bwMode="gray">
          <a:xfrm>
            <a:off x="2155425" y="2472334"/>
            <a:ext cx="373828" cy="523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8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</a:p>
        </p:txBody>
      </p:sp>
      <p:sp>
        <p:nvSpPr>
          <p:cNvPr id="6" name="标题 5"/>
          <p:cNvSpPr>
            <a:spLocks noGrp="1"/>
          </p:cNvSpPr>
          <p:nvPr>
            <p:ph type="title" idx="4294967295"/>
          </p:nvPr>
        </p:nvSpPr>
        <p:spPr>
          <a:xfrm>
            <a:off x="1019455" y="199793"/>
            <a:ext cx="6226175" cy="407988"/>
          </a:xfrm>
        </p:spPr>
        <p:txBody>
          <a:bodyPr>
            <a:noAutofit/>
          </a:bodyPr>
          <a:lstStyle/>
          <a:p>
            <a:r>
              <a:rPr lang="zh-CN" altLang="en-US" dirty="0" smtClean="0">
                <a:latin typeface="楷体" panose="02010609060101010101" pitchFamily="49" charset="-122"/>
              </a:rPr>
              <a:t>目录</a:t>
            </a:r>
            <a:endParaRPr lang="zh-CN" altLang="en-US" dirty="0">
              <a:latin typeface="楷体" panose="02010609060101010101" pitchFamily="49" charset="-122"/>
            </a:endParaRPr>
          </a:p>
        </p:txBody>
      </p:sp>
      <p:grpSp>
        <p:nvGrpSpPr>
          <p:cNvPr id="29" name="Group 228"/>
          <p:cNvGrpSpPr>
            <a:grpSpLocks/>
          </p:cNvGrpSpPr>
          <p:nvPr/>
        </p:nvGrpSpPr>
        <p:grpSpPr bwMode="auto">
          <a:xfrm>
            <a:off x="2172180" y="1592112"/>
            <a:ext cx="5486589" cy="523875"/>
            <a:chOff x="1044" y="1520"/>
            <a:chExt cx="3420" cy="330"/>
          </a:xfrm>
        </p:grpSpPr>
        <p:sp>
          <p:nvSpPr>
            <p:cNvPr id="32" name="Line 229"/>
            <p:cNvSpPr>
              <a:spLocks noChangeShapeType="1"/>
            </p:cNvSpPr>
            <p:nvPr/>
          </p:nvSpPr>
          <p:spPr bwMode="gray">
            <a:xfrm>
              <a:off x="1440" y="179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 sz="2800" b="1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3" name="Text Box 232"/>
            <p:cNvSpPr txBox="1">
              <a:spLocks noChangeArrowheads="1"/>
            </p:cNvSpPr>
            <p:nvPr/>
          </p:nvSpPr>
          <p:spPr bwMode="gray">
            <a:xfrm>
              <a:off x="1044" y="1520"/>
              <a:ext cx="230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800" b="1" dirty="0" smtClean="0">
                  <a:solidFill>
                    <a:srgbClr val="FFFFFF"/>
                  </a:solidFill>
                  <a:latin typeface="楷体" pitchFamily="49" charset="-122"/>
                  <a:ea typeface="楷体" pitchFamily="49" charset="-122"/>
                </a:rPr>
                <a:t>1</a:t>
              </a:r>
              <a:endParaRPr lang="en-US" altLang="zh-CN" sz="28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  <p:sp>
        <p:nvSpPr>
          <p:cNvPr id="34" name="Text Box 236"/>
          <p:cNvSpPr txBox="1">
            <a:spLocks noChangeArrowheads="1"/>
          </p:cNvSpPr>
          <p:nvPr/>
        </p:nvSpPr>
        <p:spPr bwMode="gray">
          <a:xfrm>
            <a:off x="3259261" y="1531826"/>
            <a:ext cx="3070071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rgbClr val="2A1C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测试过程管理概述</a:t>
            </a:r>
            <a:endParaRPr lang="en-US" altLang="zh-CN" sz="2800" b="1" dirty="0">
              <a:solidFill>
                <a:srgbClr val="2A1C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5" name="Line 229"/>
          <p:cNvSpPr>
            <a:spLocks noChangeShapeType="1"/>
          </p:cNvSpPr>
          <p:nvPr/>
        </p:nvSpPr>
        <p:spPr bwMode="gray">
          <a:xfrm>
            <a:off x="2628191" y="4429693"/>
            <a:ext cx="4942865" cy="0"/>
          </a:xfrm>
          <a:prstGeom prst="line">
            <a:avLst/>
          </a:prstGeom>
          <a:noFill/>
          <a:ln w="25400">
            <a:solidFill>
              <a:srgbClr val="969696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7" name="Text Box 231"/>
          <p:cNvSpPr txBox="1">
            <a:spLocks noChangeArrowheads="1"/>
          </p:cNvSpPr>
          <p:nvPr/>
        </p:nvSpPr>
        <p:spPr bwMode="gray">
          <a:xfrm>
            <a:off x="3417690" y="3825716"/>
            <a:ext cx="234872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创建测试用例</a:t>
            </a:r>
            <a:endParaRPr lang="en-US" altLang="zh-CN" sz="2800" b="1" dirty="0">
              <a:solidFill>
                <a:schemeClr val="tx1">
                  <a:lumMod val="95000"/>
                  <a:lumOff val="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5" name="Text Box 232"/>
          <p:cNvSpPr txBox="1">
            <a:spLocks noChangeArrowheads="1"/>
          </p:cNvSpPr>
          <p:nvPr/>
        </p:nvSpPr>
        <p:spPr bwMode="gray">
          <a:xfrm>
            <a:off x="2182162" y="3883230"/>
            <a:ext cx="375945" cy="523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/>
            <a:r>
              <a:rPr lang="en-US" altLang="zh-CN" sz="28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</a:p>
        </p:txBody>
      </p:sp>
      <p:sp>
        <p:nvSpPr>
          <p:cNvPr id="39" name="Text Box 237"/>
          <p:cNvSpPr txBox="1">
            <a:spLocks noChangeArrowheads="1"/>
          </p:cNvSpPr>
          <p:nvPr/>
        </p:nvSpPr>
        <p:spPr bwMode="gray">
          <a:xfrm>
            <a:off x="2145924" y="3156474"/>
            <a:ext cx="365806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8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3</a:t>
            </a:r>
          </a:p>
        </p:txBody>
      </p:sp>
      <p:sp>
        <p:nvSpPr>
          <p:cNvPr id="42" name="Text Box 231"/>
          <p:cNvSpPr txBox="1">
            <a:spLocks noChangeArrowheads="1"/>
          </p:cNvSpPr>
          <p:nvPr/>
        </p:nvSpPr>
        <p:spPr bwMode="gray">
          <a:xfrm>
            <a:off x="3377230" y="3021714"/>
            <a:ext cx="234872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创建测试计划</a:t>
            </a:r>
            <a:endParaRPr lang="en-US" altLang="zh-CN" sz="2800" b="1" dirty="0">
              <a:solidFill>
                <a:schemeClr val="tx1">
                  <a:lumMod val="95000"/>
                  <a:lumOff val="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7" name="Line 229"/>
          <p:cNvSpPr>
            <a:spLocks noChangeShapeType="1"/>
          </p:cNvSpPr>
          <p:nvPr/>
        </p:nvSpPr>
        <p:spPr bwMode="gray">
          <a:xfrm>
            <a:off x="2776989" y="3552605"/>
            <a:ext cx="4851300" cy="0"/>
          </a:xfrm>
          <a:prstGeom prst="line">
            <a:avLst/>
          </a:prstGeom>
          <a:noFill/>
          <a:ln w="25400">
            <a:solidFill>
              <a:srgbClr val="969696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 sz="2800" b="1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0" name="Rectangle 240"/>
          <p:cNvSpPr>
            <a:spLocks noChangeArrowheads="1"/>
          </p:cNvSpPr>
          <p:nvPr/>
        </p:nvSpPr>
        <p:spPr bwMode="gray">
          <a:xfrm rot="3419336">
            <a:off x="1958481" y="4704325"/>
            <a:ext cx="479425" cy="533112"/>
          </a:xfrm>
          <a:prstGeom prst="rect">
            <a:avLst/>
          </a:prstGeom>
          <a:gradFill rotWithShape="1">
            <a:gsLst>
              <a:gs pos="0">
                <a:srgbClr val="006699"/>
              </a:gs>
              <a:gs pos="100000">
                <a:srgbClr val="002F47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rgbClr val="006699"/>
            </a:extrusionClr>
          </a:sp3d>
        </p:spPr>
        <p:txBody>
          <a:bodyPr wrap="none" anchor="ctr">
            <a:flatTx/>
          </a:bodyPr>
          <a:lstStyle/>
          <a:p>
            <a:endParaRPr lang="zh-CN" altLang="en-US" sz="28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1" name="Line 229"/>
          <p:cNvSpPr>
            <a:spLocks noChangeShapeType="1"/>
          </p:cNvSpPr>
          <p:nvPr/>
        </p:nvSpPr>
        <p:spPr bwMode="gray">
          <a:xfrm flipV="1">
            <a:off x="2519332" y="5146766"/>
            <a:ext cx="5096314" cy="49285"/>
          </a:xfrm>
          <a:prstGeom prst="line">
            <a:avLst/>
          </a:prstGeom>
          <a:noFill/>
          <a:ln w="25400">
            <a:solidFill>
              <a:srgbClr val="969696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2" name="Text Box 231"/>
          <p:cNvSpPr txBox="1">
            <a:spLocks noChangeArrowheads="1"/>
          </p:cNvSpPr>
          <p:nvPr/>
        </p:nvSpPr>
        <p:spPr bwMode="gray">
          <a:xfrm>
            <a:off x="3348020" y="4552886"/>
            <a:ext cx="2170787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追踪</a:t>
            </a:r>
            <a:r>
              <a:rPr lang="en-US" altLang="zh-CN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bug</a:t>
            </a:r>
            <a:r>
              <a:rPr lang="zh-CN" altLang="en-US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状态</a:t>
            </a:r>
            <a:endParaRPr lang="en-US" altLang="zh-CN" sz="28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3" name="Text Box 232"/>
          <p:cNvSpPr txBox="1">
            <a:spLocks noChangeArrowheads="1"/>
          </p:cNvSpPr>
          <p:nvPr/>
        </p:nvSpPr>
        <p:spPr bwMode="gray">
          <a:xfrm>
            <a:off x="2060240" y="4675714"/>
            <a:ext cx="375945" cy="523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/>
            <a:r>
              <a:rPr lang="en-US" altLang="zh-CN" sz="2800" b="1" dirty="0" smtClean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endParaRPr lang="en-US" altLang="zh-CN" sz="2800" b="1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2314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自己写出</a:t>
            </a:r>
            <a:r>
              <a:rPr lang="en-US" altLang="zh-CN" dirty="0" smtClean="0"/>
              <a:t>bug</a:t>
            </a:r>
            <a:r>
              <a:rPr lang="zh-CN" altLang="en-US" dirty="0" smtClean="0"/>
              <a:t>的流转过程</a:t>
            </a:r>
            <a:endParaRPr lang="en-US" altLang="zh-CN" dirty="0" smtClean="0"/>
          </a:p>
          <a:p>
            <a:r>
              <a:rPr lang="zh-CN" altLang="en-US" dirty="0" smtClean="0"/>
              <a:t>并使用禅道将其做出来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 smtClean="0"/>
              <a:t>分析场景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1220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 smtClean="0"/>
              <a:t>Bug</a:t>
            </a:r>
            <a:r>
              <a:rPr lang="zh-CN" altLang="en-US" dirty="0" smtClean="0"/>
              <a:t>状态流转</a:t>
            </a:r>
            <a:endParaRPr lang="zh-CN" altLang="en-US" dirty="0"/>
          </a:p>
        </p:txBody>
      </p:sp>
      <p:sp>
        <p:nvSpPr>
          <p:cNvPr id="4" name="AutoShape 2" descr="data:image/png;base64,iVBORw0KGgoAAAANSUhEUgAAAIEAAABXCAYAAAAjxyZiAAAHZElEQVR4Xu2dMVDcOBSGJbfAhRJoLg1QnsbQAz1waQPMXK6BMslAz24PA5TQhMyw0OaAHujB4yuBJtcAZXJAa938PvvGZ7xZW7ZlWZY7lrUt631+ev/Tk5YSczS+B2jje8B0ADEQGAgMBIYBYiAwEBgIDAPEQGAgMBAYBtADRh0YDpoLAWNs0LKsdULIB0LItud5bdd1vzWRiUZ6AsbYG0rpFqX0dWh0zvlXzvlH13W/NA2ERkHAGHtNKf1EKZ2GoW3bJnNzc+Tk5IQ4juPbnnN+zjn/3XXdr02BoTEQ2LYN19+CYfv7+8nKygpZWFj4z86Hh4dkd3eXPD094bPvhJAtx3HaTQBBewgYY9PB2++7/tnZWbK2tkYGBgZe2Pfx8ZFsbGyQ09PT0CtgiIBXONcZBm0hCAK/T4SQNzDg0NAQabfbZHJysqc9Ly8vyfr6Onl4eAi/u+95HuIFLQNHLSFgjL2nlLYopYN9fX18cXGRwv1nPTA8dDod/vz8TDnn3zjnLdd1d7JeR/XvawUBY4wFrp+FgR/e/pGREWE73N3d+V4hEji6wRDhCl9UsRO1gCCm+X3Xj3F/ZmamsO4+Ozvz44XIEKFNbqH2EASaH7JvEBZ/+/atH/knBX55iUDgiCHi6OgoDBwxRCBwrHVuobYQJGl+vP3j4+N5bd3z/Ovra98r6JJbqCUEcc2/urpK5ufnexqv6C/Ecgu4fKuOuYVaQZBF8xdt8G7X0yG3UAsI4pp/dHTUD/zSaH5ZMCTkFr54nod4QfncgvIQFKX5ZcFQx9yCshDENf/U1JT/9ufR/LJAQG4BgePFxUWoIpTOLSgHgQzNLwuGuuQWlIIgrvmXl5f9mb4yNL8sEBA4QkXs7e0pm1tQAoIqNb8sGFTOLVQKQeD630fn+avS/LJgOD4+Jpubm2HdghK5hcogUFHzywJBtdyCdAjg+i3L2grn+VXU/LJgQG4BKuL29ja8ZSW5BakQ1E3zy4Kh6tyCFAgC14/qXn+ev06aXxYIXXILqGYqvbStVAh00vyyYKgit1AaBIyx3yil2+E8vw6aXxYIXXILH1zX/VxGGwqHoAmavwxDJF1TVm6hMAiaqPllwZCUW/A8b6eoGcpCIIhr/jJLvGR1vGr3KTO3kAsCo/nlo9IltwAVIbxsThiCqOZPWtYlv3uadUfkFjAxhWVzeddEZIbAaH51YCsqt5AagiTNn3ZZlzrdpmdLEkrbMq2JSAWBjvP8uuGQp24hFQS2bfOw0zAWqVTgqZsx8z4PvEJ03aXjOD1t3PMLaBQ8gWVZ+4SQV/gbN4EMrHPFT97OVu18eAKsjMJLGhzfPc97l2Z1VCoIAhCwxw82eUARCBkeHiatVst4BQVowHwDClXu7+/D1ux4nocV1KnK3VNDEF49UAeYE/gFn01PTxNUA9WhClgBexXaBKgDGP/8/N+JRs75n5xzzDFkmnnMDEH4FLZtY9cveIZXJk9QqG1TXQyFq51OJ7q9DpbAbac6OfYlYQiCIQIbQcEr/Iq/x8bGfK9gAkcRU6Q7B4Ef3v6bm5vw7f8jePvlZwyjTQ6GiH1K6c/4HDuCAQYTOKYzbJpvIfCD8bHTWuD6/+KcI/DL5PqT7pXLE8RAQOCIIQK7hPk7hGHFEIAwR74egOFRixjsrIaLtT3P204b+PW6e2EQRAJHDBHwClP4bGJiwvcKMvYN6PWwdfs/6gnw9l9dXYVv/0Xw9gu7/lI9QfzijLF3lmUhUDG5hYz0ddH8iPqRqyn8KNwTJAwR/8stwCsUuZdQ4T1S8QXzan6R5pcKQWSIwIaSJrfwAwt10fwI/ErfJU0KBOGzR3ML2F9waWmJogC16Qc0/8HBgb9fYrClrrDmF+lLqRCggUEhqsktEEK6aH68/anSvSIGlxoY9mpgk3MLZWr+Xv2uFASRIQKBY2NyC0ma33Ecf/f1qg7pw0HSgwZDhNa5BVmaXwQkJSCIqAjt6hbyzPOLGFTkHKUgCALHF3ULdc0tVKH5tYAg4hWwYzmGiNrVLUDzo+Amku7FPL8Uza8VBHXNLVSt+bWEIBwiAq+gbN0CND/e/rDEi3OOeX7pml9bCGLpZ6XqFlTT/NpD0C23EP9lM5GOEDknYZfzdtWaX+Q5lFMHaR+iytyCypo/bf9Fv1dbCLrlFrADKialyihtg+tH4AcPEBypa/tFjCPrnNpDICu3UBfNLwKOFhB0yy2gtA0Re541EQmaHyVeqPIpfZ5fxKAi52gFQdG5hTpqfgNBpAewlD6aW8iybC5B838O3n6p8/wiBhU5R0tPEO2ILHULOmh+A8EPesC2bfxs7kfO+U+9fjWdUvo35xy/ml7pPL+IQUXO0d4TxLzCizURWByDQo+ya/tFjCPrnEZBEM0tBNXP/rI5HJxzLOtC1F/rXzsVAaeRECTkFjKt5xfpaJXPaSwEKhtFdtsMBLJ7XMH7GQgUNIrsJhkIZPe4gvczEChoFNlNMhDI7nEF72cgUNAosptkIJDd4wrez0CgoFFkN+kf5FsKo09QTko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AutoShape 4" descr="data:image/png;base64,iVBORw0KGgoAAAANSUhEUgAAAIEAAABXCAYAAAAjxyZiAAAHZElEQVR4Xu2dMVDcOBSGJbfAhRJoLg1QnsbQAz1waQPMXK6BMslAz24PA5TQhMyw0OaAHujB4yuBJtcAZXJAa938PvvGZ7xZW7ZlWZY7lrUt631+ev/Tk5YSczS+B2jje8B0ADEQGAgMBIYBYiAwEBgIDAPEQGAgMBAYBtADRh0YDpoLAWNs0LKsdULIB0LItud5bdd1vzWRiUZ6AsbYG0rpFqX0dWh0zvlXzvlH13W/NA2ERkHAGHtNKf1EKZ2GoW3bJnNzc+Tk5IQ4juPbnnN+zjn/3XXdr02BoTEQ2LYN19+CYfv7+8nKygpZWFj4z86Hh4dkd3eXPD094bPvhJAtx3HaTQBBewgYY9PB2++7/tnZWbK2tkYGBgZe2Pfx8ZFsbGyQ09PT0CtgiIBXONcZBm0hCAK/T4SQNzDg0NAQabfbZHJysqc9Ly8vyfr6Onl4eAi/u+95HuIFLQNHLSFgjL2nlLYopYN9fX18cXGRwv1nPTA8dDod/vz8TDnn3zjnLdd1d7JeR/XvawUBY4wFrp+FgR/e/pGREWE73N3d+V4hEji6wRDhCl9UsRO1gCCm+X3Xj3F/ZmamsO4+Ozvz44XIEKFNbqH2EASaH7JvEBZ/+/atH/knBX55iUDgiCHi6OgoDBwxRCBwrHVuobYQJGl+vP3j4+N5bd3z/Ovra98r6JJbqCUEcc2/urpK5ufnexqv6C/Ecgu4fKuOuYVaQZBF8xdt8G7X0yG3UAsI4pp/dHTUD/zSaH5ZMCTkFr54nod4QfncgvIQFKX5ZcFQx9yCshDENf/U1JT/9ufR/LJAQG4BgePFxUWoIpTOLSgHgQzNLwuGuuQWlIIgrvmXl5f9mb4yNL8sEBA4QkXs7e0pm1tQAoIqNb8sGFTOLVQKQeD630fn+avS/LJgOD4+Jpubm2HdghK5hcogUFHzywJBtdyCdAjg+i3L2grn+VXU/LJgQG4BKuL29ja8ZSW5BakQ1E3zy4Kh6tyCFAgC14/qXn+ev06aXxYIXXILqGYqvbStVAh00vyyYKgit1AaBIyx3yil2+E8vw6aXxYIXXILH1zX/VxGGwqHoAmavwxDJF1TVm6hMAiaqPllwZCUW/A8b6eoGcpCIIhr/jJLvGR1vGr3KTO3kAsCo/nlo9IltwAVIbxsThiCqOZPWtYlv3uadUfkFjAxhWVzeddEZIbAaH51YCsqt5AagiTNn3ZZlzrdpmdLEkrbMq2JSAWBjvP8uuGQp24hFQS2bfOw0zAWqVTgqZsx8z4PvEJ03aXjOD1t3PMLaBQ8gWVZ+4SQV/gbN4EMrHPFT97OVu18eAKsjMJLGhzfPc97l2Z1VCoIAhCwxw82eUARCBkeHiatVst4BQVowHwDClXu7+/D1ux4nocV1KnK3VNDEF49UAeYE/gFn01PTxNUA9WhClgBexXaBKgDGP/8/N+JRs75n5xzzDFkmnnMDEH4FLZtY9cveIZXJk9QqG1TXQyFq51OJ7q9DpbAbac6OfYlYQiCIQIbQcEr/Iq/x8bGfK9gAkcRU6Q7B4Ef3v6bm5vw7f8jePvlZwyjTQ6GiH1K6c/4HDuCAQYTOKYzbJpvIfCD8bHTWuD6/+KcI/DL5PqT7pXLE8RAQOCIIQK7hPk7hGHFEIAwR74egOFRixjsrIaLtT3P204b+PW6e2EQRAJHDBHwClP4bGJiwvcKMvYN6PWwdfs/6gnw9l9dXYVv/0Xw9gu7/lI9QfzijLF3lmUhUDG5hYz0ddH8iPqRqyn8KNwTJAwR/8stwCsUuZdQ4T1S8QXzan6R5pcKQWSIwIaSJrfwAwt10fwI/ErfJU0KBOGzR3ML2F9waWmJogC16Qc0/8HBgb9fYrClrrDmF+lLqRCggUEhqsktEEK6aH68/anSvSIGlxoY9mpgk3MLZWr+Xv2uFASRIQKBY2NyC0ma33Ecf/f1qg7pw0HSgwZDhNa5BVmaXwQkJSCIqAjt6hbyzPOLGFTkHKUgCALHF3ULdc0tVKH5tYAg4hWwYzmGiNrVLUDzo+Amku7FPL8Uza8VBHXNLVSt+bWEIBwiAq+gbN0CND/e/rDEi3OOeX7pml9bCGLpZ6XqFlTT/NpD0C23EP9lM5GOEDknYZfzdtWaX+Q5lFMHaR+iytyCypo/bf9Fv1dbCLrlFrADKialyihtg+tH4AcPEBypa/tFjCPrnNpDICu3UBfNLwKOFhB0yy2gtA0Re541EQmaHyVeqPIpfZ5fxKAi52gFQdG5hTpqfgNBpAewlD6aW8iybC5B838O3n6p8/wiBhU5R0tPEO2ILHULOmh+A8EPesC2bfxs7kfO+U+9fjWdUvo35xy/ml7pPL+IQUXO0d4TxLzCizURWByDQo+ya/tFjCPrnEZBEM0tBNXP/rI5HJxzLOtC1F/rXzsVAaeRECTkFjKt5xfpaJXPaSwEKhtFdtsMBLJ7XMH7GQgUNIrsJhkIZPe4gvczEChoFNlNMhDI7nEF72cgUNAosptkIJDd4wrez0CgoFFkN+kf5FsKo09QTkoAAAAASUVORK5CYII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6" descr="data:image/png;base64,iVBORw0KGgoAAAANSUhEUgAAAZMAAAN3CAYAAAD3VrfcAAAgAElEQVR4Xu3YsY2c5xWG0R1WQFXg1OHuVsBiBCh1Iw6cGlAVKkBWbu0sQ2WOnFoNkGOoAXKBeQj8v96jePbOd88d4AF1efAfAQIECBC4U+By59/7cwIECBAg8CAmfgQECBAgcLeAmNxNaAABAgQIiInfAAECBAjcLSAmdxMaQIAAAQJi4jdAgAABAncLiMndhAYQIECAgJj4DRAgQIDA3QJvisnT09P/LpfL+7u/zQACBAgQOJ3Ap0+ffvz48eP3X3r4m2Ly/Px8O932HkyAAAECicDtdvv9er1+l8Xk1x/+mTzMEAIECBA4vsC///vbww8//f1BTI5/Ky8kQIDAYQXE5LCn8TACBAicR0BMznMrLyVAgMBhBcTksKfxMAIECJxHQEzOcysvJUCAwGEFxOSwp/EwAgQInEdATM5zKy8lQIDAYQXE5LCn8TACBAicR0BMznMrLyVAgMBhBcTksKfxMAIECJxHQEzOcysvJUCAwGEFxOSwp/EwAgQInEdATM5zKy8lQIDAYQXE5LCn8TACBAicR0BMznMrLyVAgMBhBcTksKfxMAIECJxHQEzOcysvJUCAwGEFxOSwp/EwAgQInEdATM5zKy8lQIDAYQXE5LCn8TACBAicR0BMznMrLyVAgMBhBcTksKfxMAIECJxHQEzOcysvJUCAwGEFxOSwp/EwAgQInEdATM5zKy8lQIDAYQXE5LCn8TACBAicR0BMznMrLyVAgMBhBb5ZTA67sYcRIECAwDcTuN1uv1+v1+++9AWXt3z709PT7XJ500ffMs5nCBAgQOBEAp8/f/7t9fX1r3fH5Pn5+fbHkJeXF0U50Q/AUwkQIHCPwOPj44d37979fLvdfrlerx/E5B5Nf0u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cNJUuoAAAQ7SURBVD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p8s5jcbrd/lQ81iwABAgQOLfD+crk83m63X67X64cvvfTyljWenp7+c7lc/vKWz/oMAQIECPzpBP7x8vLyt7tj8vj4+P7h4eHxT8djIQIECBD4qsDr6+tX/6/Um/5l8tVv8gECBAgQmBYQk+nzW54AAQKNgJg0jqYQIEBgWkBMps9veQIECDQCYtI4mkKAAIFpATGZPr/lCRAg0AiISeNoCgECBKYFxGT6/JYnQIBAI/B/OVXm0HzjnQYAAAAASUVORK5CYII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8" descr="data:image/png;base64,iVBORw0KGgoAAAANSUhEUgAAAZMAAAN3CAYAAAD3VrfcAAAgAElEQVR4Xu3YsY2c5xWG0R1WQFXg1OHuVsBiBCh1Iw6cGlAVKkBWbu0sQ2WOnFoNkGOoAXKBeQj8v96jePbOd88d4AF1efAfAQIECBC4U+By59/7cwIECBAg8CAmfgQECBAgcLeAmNxNaAABAgQIiInfAAECBAjcLSAmdxMaQIAAAQJi4jdAgAABAncLiMndhAYQIECAgJj4DRAgQIDA3QJvisnT09P/LpfL+7u/zQACBAgQOJ3Ap0+ffvz48eP3X3r4m2Ly/Px8O932HkyAAAECicDtdvv9er1+l8Xk1x/+mTzMEAIECBA4vsC///vbww8//f1BTI5/Ky8kQIDAYQXE5LCn8TACBAicR0BMznMrLyVAgMBhBcTksKfxMAIECJxHQEzOcysvJUCAwGEFxOSwp/EwAgQInEdATM5zKy8lQIDAYQXE5LCn8TACBAicR0BMznMrLyVAgMBhBcTksKfxMAIECJxHQEzOcysvJUCAwGEFxOSwp/EwAgQInEdATM5zKy8lQIDAYQXE5LCn8TACBAicR0BMznMrLyVAgMBhBcTksKfxMAIECJxHQEzOcysvJUCAwGEFxOSwp/EwAgQInEdATM5zKy8lQIDAYQXE5LCn8TACBAicR0BMznMrLyVAgMBhBcTksKfxMAIECJxHQEzOcysvJUCAwGEFxOSwp/EwAgQInEdATM5zKy8lQIDAYQXE5LCn8TACBAicR0BMznMrLyVAgMBhBb5ZTA67sYcRIECAwDcTuN1uv1+v1+++9AWXt3z709PT7XJ500ffMs5nCBAgQOBEAp8/f/7t9fX1r3fH5Pn5+fbHkJeXF0U50Q/AUwkQIHCPwOPj44d37979fLvdfrlerx/E5B5Nf0u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cNJUuoAAAQ7SURBVD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p8s5jcbrd/lQ81iwABAgQOLfD+crk83m63X67X64cvvfTyljWenp7+c7lc/vKWz/oMAQIECPzpBP7x8vLyt7tj8vj4+P7h4eHxT8djIQIECBD4qsDr6+tX/6/Um/5l8tVv8gECBAgQmBYQk+nzW54AAQKNgJg0jqYQIEBgWkBMps9veQIECDQCYtI4mkKAAIFpATGZPr/lCRAg0AiISeNoCgECBKYFxGT6/JYnQIBAI/B/OVXm0HzjnQYAAAAASUVORK5CYII="/>
          <p:cNvSpPr>
            <a:spLocks noGrp="1" noChangeAspect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326" y="811420"/>
            <a:ext cx="11443063" cy="6046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5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手动创建</a:t>
            </a:r>
            <a:endParaRPr lang="en-US" altLang="zh-CN" dirty="0" smtClean="0"/>
          </a:p>
          <a:p>
            <a:r>
              <a:rPr lang="zh-CN" altLang="en-US" dirty="0" smtClean="0"/>
              <a:t>用例转</a:t>
            </a:r>
            <a:r>
              <a:rPr lang="en-US" altLang="zh-CN" dirty="0" smtClean="0"/>
              <a:t>bug</a:t>
            </a:r>
          </a:p>
          <a:p>
            <a:r>
              <a:rPr lang="en-US" altLang="zh-CN" dirty="0" smtClean="0"/>
              <a:t>Bug</a:t>
            </a:r>
            <a:r>
              <a:rPr lang="zh-CN" altLang="en-US" dirty="0" smtClean="0"/>
              <a:t>转用例</a:t>
            </a:r>
            <a:endParaRPr lang="en-US" altLang="zh-CN" dirty="0" smtClean="0"/>
          </a:p>
          <a:p>
            <a:r>
              <a:rPr lang="en-US" altLang="zh-CN" dirty="0" smtClean="0"/>
              <a:t>Bug</a:t>
            </a:r>
            <a:r>
              <a:rPr lang="zh-CN" altLang="en-US" dirty="0" smtClean="0"/>
              <a:t>转需求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 smtClean="0"/>
              <a:t>Bug</a:t>
            </a:r>
            <a:r>
              <a:rPr lang="zh-CN" altLang="en-US" dirty="0" smtClean="0"/>
              <a:t>操作相关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2621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有些团队中测试团队与开发团队是分开的，所有开发完的版本提交到测试负责人手里，测试负责人再将测试任务分解分配给相应的测试人员去做，这种流程该怎样在禅道工具里完成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 smtClean="0"/>
              <a:t>提问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869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总结每个版本每个级别的</a:t>
            </a:r>
            <a:r>
              <a:rPr lang="en-US" altLang="zh-CN" dirty="0" smtClean="0"/>
              <a:t>bug </a:t>
            </a:r>
            <a:r>
              <a:rPr lang="zh-CN" altLang="en-US" dirty="0" smtClean="0"/>
              <a:t>数量</a:t>
            </a:r>
            <a:endParaRPr lang="en-US" altLang="zh-CN" dirty="0" smtClean="0"/>
          </a:p>
          <a:p>
            <a:r>
              <a:rPr lang="zh-CN" altLang="en-US" dirty="0" smtClean="0"/>
              <a:t>总结</a:t>
            </a:r>
            <a:r>
              <a:rPr lang="en-US" altLang="zh-CN" dirty="0" smtClean="0"/>
              <a:t>bug</a:t>
            </a:r>
            <a:r>
              <a:rPr lang="zh-CN" altLang="en-US" dirty="0" smtClean="0"/>
              <a:t>流转的情况</a:t>
            </a:r>
            <a:endParaRPr lang="en-US" altLang="zh-CN" dirty="0" smtClean="0"/>
          </a:p>
          <a:p>
            <a:r>
              <a:rPr lang="zh-CN" altLang="en-US" dirty="0" smtClean="0"/>
              <a:t>总结</a:t>
            </a:r>
            <a:r>
              <a:rPr lang="en-US" altLang="zh-CN" dirty="0" smtClean="0"/>
              <a:t>bug</a:t>
            </a:r>
            <a:r>
              <a:rPr lang="zh-CN" altLang="en-US" dirty="0" smtClean="0"/>
              <a:t>的执行情况等等</a:t>
            </a:r>
            <a:endParaRPr lang="en-US" altLang="zh-CN" dirty="0" smtClean="0"/>
          </a:p>
          <a:p>
            <a:r>
              <a:rPr lang="zh-CN" altLang="en-US" dirty="0" smtClean="0"/>
              <a:t>总结整个测试过程中的利弊等情况记录到文档中</a:t>
            </a:r>
            <a:endParaRPr lang="en-US" altLang="zh-CN" dirty="0" smtClean="0"/>
          </a:p>
          <a:p>
            <a:r>
              <a:rPr lang="zh-CN" altLang="en-US" dirty="0" smtClean="0"/>
              <a:t>总结测试报告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可以记录到文档管理中，也可以</a:t>
            </a:r>
            <a:r>
              <a:rPr lang="en-US" altLang="zh-CN" dirty="0" smtClean="0"/>
              <a:t>Word</a:t>
            </a:r>
            <a:r>
              <a:rPr lang="zh-CN" altLang="en-US" dirty="0" smtClean="0"/>
              <a:t>文档发送出去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 smtClean="0"/>
              <a:t>测试过程总结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3517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66686" y="929866"/>
            <a:ext cx="10380434" cy="5928133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创建测试计划</a:t>
            </a:r>
            <a:endParaRPr lang="en-US" altLang="zh-CN" dirty="0" smtClean="0"/>
          </a:p>
          <a:p>
            <a:r>
              <a:rPr lang="zh-CN" altLang="en-US" dirty="0" smtClean="0"/>
              <a:t>创建测试用例</a:t>
            </a:r>
            <a:endParaRPr lang="en-US" altLang="zh-CN" dirty="0" smtClean="0"/>
          </a:p>
          <a:p>
            <a:r>
              <a:rPr lang="zh-CN" altLang="en-US" dirty="0" smtClean="0"/>
              <a:t>创建版本</a:t>
            </a:r>
            <a:endParaRPr lang="en-US" altLang="zh-CN" dirty="0" smtClean="0"/>
          </a:p>
          <a:p>
            <a:r>
              <a:rPr lang="zh-CN" altLang="en-US" dirty="0" smtClean="0"/>
              <a:t>提交测试</a:t>
            </a:r>
            <a:endParaRPr lang="en-US" altLang="zh-CN" dirty="0" smtClean="0"/>
          </a:p>
          <a:p>
            <a:r>
              <a:rPr lang="zh-CN" altLang="en-US" dirty="0" smtClean="0"/>
              <a:t>关联测试用例</a:t>
            </a:r>
            <a:endParaRPr lang="en-US" altLang="zh-CN" dirty="0" smtClean="0"/>
          </a:p>
          <a:p>
            <a:r>
              <a:rPr lang="zh-CN" altLang="en-US" dirty="0" smtClean="0"/>
              <a:t>执行用例并记录结果</a:t>
            </a:r>
            <a:endParaRPr lang="en-US" altLang="zh-CN" dirty="0" smtClean="0"/>
          </a:p>
          <a:p>
            <a:r>
              <a:rPr lang="zh-CN" altLang="en-US" dirty="0" smtClean="0"/>
              <a:t>记录</a:t>
            </a:r>
            <a:r>
              <a:rPr lang="en-US" altLang="zh-CN" dirty="0" smtClean="0"/>
              <a:t>bug</a:t>
            </a:r>
            <a:r>
              <a:rPr lang="zh-CN" altLang="en-US" dirty="0" smtClean="0"/>
              <a:t>及流转状态</a:t>
            </a:r>
            <a:endParaRPr lang="en-US" altLang="zh-CN" dirty="0" smtClean="0"/>
          </a:p>
          <a:p>
            <a:r>
              <a:rPr lang="zh-CN" altLang="en-US" dirty="0" smtClean="0"/>
              <a:t>过程总结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 smtClean="0"/>
              <a:t>内容总结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3612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1010967" y="1556791"/>
            <a:ext cx="9008244" cy="3459345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理解测试工程师职责</a:t>
            </a:r>
            <a:endParaRPr lang="en-US" altLang="zh-CN" sz="28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掌握测试工程师使用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工具管理日常工作内容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重难点</a:t>
            </a:r>
            <a:r>
              <a:rPr lang="zh-CN" altLang="en-US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测试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工程师使用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工具管理日常工作内容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352643" y="299837"/>
            <a:ext cx="6226175" cy="565820"/>
          </a:xfrm>
        </p:spPr>
        <p:txBody>
          <a:bodyPr>
            <a:normAutofit fontScale="90000"/>
          </a:bodyPr>
          <a:lstStyle/>
          <a:p>
            <a:r>
              <a:rPr lang="zh-CN" altLang="en-US" b="1" dirty="0"/>
              <a:t>本节教学目标</a:t>
            </a:r>
            <a:r>
              <a:rPr lang="zh-CN" altLang="zh-CN" b="1" dirty="0"/>
              <a:t/>
            </a:r>
            <a:br>
              <a:rPr lang="zh-CN" altLang="zh-CN" b="1" dirty="0"/>
            </a:b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97877687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9164637" y="4038135"/>
            <a:ext cx="3027363" cy="2732957"/>
            <a:chOff x="9164637" y="4038135"/>
            <a:chExt cx="3027363" cy="2732957"/>
          </a:xfrm>
        </p:grpSpPr>
        <p:sp>
          <p:nvSpPr>
            <p:cNvPr id="18" name="等腰三角形 58"/>
            <p:cNvSpPr/>
            <p:nvPr/>
          </p:nvSpPr>
          <p:spPr>
            <a:xfrm>
              <a:off x="9525108" y="5430674"/>
              <a:ext cx="1162051" cy="1307229"/>
            </a:xfrm>
            <a:custGeom>
              <a:avLst/>
              <a:gdLst>
                <a:gd name="connsiteX0" fmla="*/ 0 w 628650"/>
                <a:gd name="connsiteY0" fmla="*/ 215029 h 215029"/>
                <a:gd name="connsiteX1" fmla="*/ 314325 w 628650"/>
                <a:gd name="connsiteY1" fmla="*/ 0 h 215029"/>
                <a:gd name="connsiteX2" fmla="*/ 628650 w 628650"/>
                <a:gd name="connsiteY2" fmla="*/ 215029 h 215029"/>
                <a:gd name="connsiteX3" fmla="*/ 0 w 628650"/>
                <a:gd name="connsiteY3" fmla="*/ 215029 h 215029"/>
                <a:gd name="connsiteX0" fmla="*/ 14287 w 642937"/>
                <a:gd name="connsiteY0" fmla="*/ 186454 h 186454"/>
                <a:gd name="connsiteX1" fmla="*/ 0 w 642937"/>
                <a:gd name="connsiteY1" fmla="*/ 0 h 186454"/>
                <a:gd name="connsiteX2" fmla="*/ 642937 w 642937"/>
                <a:gd name="connsiteY2" fmla="*/ 186454 h 186454"/>
                <a:gd name="connsiteX3" fmla="*/ 14287 w 642937"/>
                <a:gd name="connsiteY3" fmla="*/ 186454 h 186454"/>
                <a:gd name="connsiteX0" fmla="*/ 14287 w 995362"/>
                <a:gd name="connsiteY0" fmla="*/ 186454 h 641273"/>
                <a:gd name="connsiteX1" fmla="*/ 0 w 995362"/>
                <a:gd name="connsiteY1" fmla="*/ 0 h 641273"/>
                <a:gd name="connsiteX2" fmla="*/ 995362 w 995362"/>
                <a:gd name="connsiteY2" fmla="*/ 641273 h 641273"/>
                <a:gd name="connsiteX3" fmla="*/ 14287 w 995362"/>
                <a:gd name="connsiteY3" fmla="*/ 186454 h 641273"/>
                <a:gd name="connsiteX0" fmla="*/ 0 w 1245394"/>
                <a:gd name="connsiteY0" fmla="*/ 203123 h 641273"/>
                <a:gd name="connsiteX1" fmla="*/ 250032 w 1245394"/>
                <a:gd name="connsiteY1" fmla="*/ 0 h 641273"/>
                <a:gd name="connsiteX2" fmla="*/ 1245394 w 1245394"/>
                <a:gd name="connsiteY2" fmla="*/ 641273 h 641273"/>
                <a:gd name="connsiteX3" fmla="*/ 0 w 1245394"/>
                <a:gd name="connsiteY3" fmla="*/ 203123 h 641273"/>
                <a:gd name="connsiteX0" fmla="*/ 0 w 1774032"/>
                <a:gd name="connsiteY0" fmla="*/ 112635 h 641273"/>
                <a:gd name="connsiteX1" fmla="*/ 778670 w 1774032"/>
                <a:gd name="connsiteY1" fmla="*/ 0 h 641273"/>
                <a:gd name="connsiteX2" fmla="*/ 1774032 w 1774032"/>
                <a:gd name="connsiteY2" fmla="*/ 641273 h 641273"/>
                <a:gd name="connsiteX3" fmla="*/ 0 w 1774032"/>
                <a:gd name="connsiteY3" fmla="*/ 112635 h 641273"/>
                <a:gd name="connsiteX0" fmla="*/ 0 w 1774032"/>
                <a:gd name="connsiteY0" fmla="*/ 181691 h 710329"/>
                <a:gd name="connsiteX1" fmla="*/ 1147764 w 1774032"/>
                <a:gd name="connsiteY1" fmla="*/ 0 h 710329"/>
                <a:gd name="connsiteX2" fmla="*/ 1774032 w 1774032"/>
                <a:gd name="connsiteY2" fmla="*/ 710329 h 710329"/>
                <a:gd name="connsiteX3" fmla="*/ 0 w 1774032"/>
                <a:gd name="connsiteY3" fmla="*/ 181691 h 710329"/>
                <a:gd name="connsiteX0" fmla="*/ 0 w 1147764"/>
                <a:gd name="connsiteY0" fmla="*/ 181691 h 348379"/>
                <a:gd name="connsiteX1" fmla="*/ 1147764 w 1147764"/>
                <a:gd name="connsiteY1" fmla="*/ 0 h 348379"/>
                <a:gd name="connsiteX2" fmla="*/ 547688 w 1147764"/>
                <a:gd name="connsiteY2" fmla="*/ 348379 h 348379"/>
                <a:gd name="connsiteX3" fmla="*/ 0 w 1147764"/>
                <a:gd name="connsiteY3" fmla="*/ 181691 h 348379"/>
                <a:gd name="connsiteX0" fmla="*/ 452437 w 1600201"/>
                <a:gd name="connsiteY0" fmla="*/ 181691 h 732554"/>
                <a:gd name="connsiteX1" fmla="*/ 1600201 w 1600201"/>
                <a:gd name="connsiteY1" fmla="*/ 0 h 732554"/>
                <a:gd name="connsiteX2" fmla="*/ 0 w 1600201"/>
                <a:gd name="connsiteY2" fmla="*/ 732554 h 732554"/>
                <a:gd name="connsiteX3" fmla="*/ 452437 w 1600201"/>
                <a:gd name="connsiteY3" fmla="*/ 181691 h 732554"/>
                <a:gd name="connsiteX0" fmla="*/ 547687 w 1600201"/>
                <a:gd name="connsiteY0" fmla="*/ 0 h 957263"/>
                <a:gd name="connsiteX1" fmla="*/ 1600201 w 1600201"/>
                <a:gd name="connsiteY1" fmla="*/ 224709 h 957263"/>
                <a:gd name="connsiteX2" fmla="*/ 0 w 1600201"/>
                <a:gd name="connsiteY2" fmla="*/ 957263 h 957263"/>
                <a:gd name="connsiteX3" fmla="*/ 547687 w 1600201"/>
                <a:gd name="connsiteY3" fmla="*/ 0 h 957263"/>
                <a:gd name="connsiteX0" fmla="*/ 547687 w 1162051"/>
                <a:gd name="connsiteY0" fmla="*/ 349966 h 1307229"/>
                <a:gd name="connsiteX1" fmla="*/ 1162051 w 1162051"/>
                <a:gd name="connsiteY1" fmla="*/ 0 h 1307229"/>
                <a:gd name="connsiteX2" fmla="*/ 0 w 1162051"/>
                <a:gd name="connsiteY2" fmla="*/ 1307229 h 1307229"/>
                <a:gd name="connsiteX3" fmla="*/ 547687 w 1162051"/>
                <a:gd name="connsiteY3" fmla="*/ 349966 h 1307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2051" h="1307229">
                  <a:moveTo>
                    <a:pt x="547687" y="349966"/>
                  </a:moveTo>
                  <a:lnTo>
                    <a:pt x="1162051" y="0"/>
                  </a:lnTo>
                  <a:lnTo>
                    <a:pt x="0" y="1307229"/>
                  </a:lnTo>
                  <a:lnTo>
                    <a:pt x="547687" y="349966"/>
                  </a:lnTo>
                  <a:close/>
                </a:path>
              </a:pathLst>
            </a:custGeom>
            <a:solidFill>
              <a:srgbClr val="F2F2F2"/>
            </a:solidFill>
            <a:ln w="6350">
              <a:solidFill>
                <a:srgbClr val="E3E5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等腰三角形 1"/>
            <p:cNvSpPr/>
            <p:nvPr/>
          </p:nvSpPr>
          <p:spPr>
            <a:xfrm>
              <a:off x="10694277" y="4864997"/>
              <a:ext cx="1474792" cy="557087"/>
            </a:xfrm>
            <a:custGeom>
              <a:avLst/>
              <a:gdLst>
                <a:gd name="connsiteX0" fmla="*/ 0 w 1141417"/>
                <a:gd name="connsiteY0" fmla="*/ 877762 h 877762"/>
                <a:gd name="connsiteX1" fmla="*/ 570709 w 1141417"/>
                <a:gd name="connsiteY1" fmla="*/ 0 h 877762"/>
                <a:gd name="connsiteX2" fmla="*/ 1141417 w 1141417"/>
                <a:gd name="connsiteY2" fmla="*/ 877762 h 877762"/>
                <a:gd name="connsiteX3" fmla="*/ 0 w 1141417"/>
                <a:gd name="connsiteY3" fmla="*/ 877762 h 877762"/>
                <a:gd name="connsiteX0" fmla="*/ 0 w 1833567"/>
                <a:gd name="connsiteY0" fmla="*/ 877762 h 877762"/>
                <a:gd name="connsiteX1" fmla="*/ 570709 w 1833567"/>
                <a:gd name="connsiteY1" fmla="*/ 0 h 877762"/>
                <a:gd name="connsiteX2" fmla="*/ 1833567 w 1833567"/>
                <a:gd name="connsiteY2" fmla="*/ 433262 h 877762"/>
                <a:gd name="connsiteX3" fmla="*/ 0 w 1833567"/>
                <a:gd name="connsiteY3" fmla="*/ 877762 h 877762"/>
                <a:gd name="connsiteX0" fmla="*/ 0 w 1268417"/>
                <a:gd name="connsiteY0" fmla="*/ 426912 h 433262"/>
                <a:gd name="connsiteX1" fmla="*/ 5559 w 1268417"/>
                <a:gd name="connsiteY1" fmla="*/ 0 h 433262"/>
                <a:gd name="connsiteX2" fmla="*/ 1268417 w 1268417"/>
                <a:gd name="connsiteY2" fmla="*/ 433262 h 433262"/>
                <a:gd name="connsiteX3" fmla="*/ 0 w 1268417"/>
                <a:gd name="connsiteY3" fmla="*/ 426912 h 433262"/>
                <a:gd name="connsiteX0" fmla="*/ 0 w 1474792"/>
                <a:gd name="connsiteY0" fmla="*/ 557087 h 557087"/>
                <a:gd name="connsiteX1" fmla="*/ 211934 w 1474792"/>
                <a:gd name="connsiteY1" fmla="*/ 0 h 557087"/>
                <a:gd name="connsiteX2" fmla="*/ 1474792 w 1474792"/>
                <a:gd name="connsiteY2" fmla="*/ 433262 h 557087"/>
                <a:gd name="connsiteX3" fmla="*/ 0 w 1474792"/>
                <a:gd name="connsiteY3" fmla="*/ 557087 h 557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74792" h="557087">
                  <a:moveTo>
                    <a:pt x="0" y="557087"/>
                  </a:moveTo>
                  <a:lnTo>
                    <a:pt x="211934" y="0"/>
                  </a:lnTo>
                  <a:lnTo>
                    <a:pt x="1474792" y="433262"/>
                  </a:lnTo>
                  <a:lnTo>
                    <a:pt x="0" y="557087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E4E6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58"/>
            <p:cNvSpPr/>
            <p:nvPr/>
          </p:nvSpPr>
          <p:spPr>
            <a:xfrm>
              <a:off x="10914029" y="4654507"/>
              <a:ext cx="1245394" cy="641273"/>
            </a:xfrm>
            <a:custGeom>
              <a:avLst/>
              <a:gdLst>
                <a:gd name="connsiteX0" fmla="*/ 0 w 628650"/>
                <a:gd name="connsiteY0" fmla="*/ 215029 h 215029"/>
                <a:gd name="connsiteX1" fmla="*/ 314325 w 628650"/>
                <a:gd name="connsiteY1" fmla="*/ 0 h 215029"/>
                <a:gd name="connsiteX2" fmla="*/ 628650 w 628650"/>
                <a:gd name="connsiteY2" fmla="*/ 215029 h 215029"/>
                <a:gd name="connsiteX3" fmla="*/ 0 w 628650"/>
                <a:gd name="connsiteY3" fmla="*/ 215029 h 215029"/>
                <a:gd name="connsiteX0" fmla="*/ 14287 w 642937"/>
                <a:gd name="connsiteY0" fmla="*/ 186454 h 186454"/>
                <a:gd name="connsiteX1" fmla="*/ 0 w 642937"/>
                <a:gd name="connsiteY1" fmla="*/ 0 h 186454"/>
                <a:gd name="connsiteX2" fmla="*/ 642937 w 642937"/>
                <a:gd name="connsiteY2" fmla="*/ 186454 h 186454"/>
                <a:gd name="connsiteX3" fmla="*/ 14287 w 642937"/>
                <a:gd name="connsiteY3" fmla="*/ 186454 h 186454"/>
                <a:gd name="connsiteX0" fmla="*/ 14287 w 995362"/>
                <a:gd name="connsiteY0" fmla="*/ 186454 h 641273"/>
                <a:gd name="connsiteX1" fmla="*/ 0 w 995362"/>
                <a:gd name="connsiteY1" fmla="*/ 0 h 641273"/>
                <a:gd name="connsiteX2" fmla="*/ 995362 w 995362"/>
                <a:gd name="connsiteY2" fmla="*/ 641273 h 641273"/>
                <a:gd name="connsiteX3" fmla="*/ 14287 w 995362"/>
                <a:gd name="connsiteY3" fmla="*/ 186454 h 641273"/>
                <a:gd name="connsiteX0" fmla="*/ 0 w 1245394"/>
                <a:gd name="connsiteY0" fmla="*/ 203123 h 641273"/>
                <a:gd name="connsiteX1" fmla="*/ 250032 w 1245394"/>
                <a:gd name="connsiteY1" fmla="*/ 0 h 641273"/>
                <a:gd name="connsiteX2" fmla="*/ 1245394 w 1245394"/>
                <a:gd name="connsiteY2" fmla="*/ 641273 h 641273"/>
                <a:gd name="connsiteX3" fmla="*/ 0 w 1245394"/>
                <a:gd name="connsiteY3" fmla="*/ 203123 h 641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45394" h="641273">
                  <a:moveTo>
                    <a:pt x="0" y="203123"/>
                  </a:moveTo>
                  <a:lnTo>
                    <a:pt x="250032" y="0"/>
                  </a:lnTo>
                  <a:lnTo>
                    <a:pt x="1245394" y="641273"/>
                  </a:lnTo>
                  <a:lnTo>
                    <a:pt x="0" y="203123"/>
                  </a:lnTo>
                  <a:close/>
                </a:path>
              </a:pathLst>
            </a:custGeom>
            <a:solidFill>
              <a:srgbClr val="F2F2F2"/>
            </a:solidFill>
            <a:ln w="6350">
              <a:solidFill>
                <a:srgbClr val="E3E5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等腰三角形 34"/>
            <p:cNvSpPr/>
            <p:nvPr/>
          </p:nvSpPr>
          <p:spPr>
            <a:xfrm rot="7233140">
              <a:off x="9433484" y="4630457"/>
              <a:ext cx="1793112" cy="804826"/>
            </a:xfrm>
            <a:custGeom>
              <a:avLst/>
              <a:gdLst>
                <a:gd name="connsiteX0" fmla="*/ 0 w 1634073"/>
                <a:gd name="connsiteY0" fmla="*/ 702844 h 702844"/>
                <a:gd name="connsiteX1" fmla="*/ 412538 w 1634073"/>
                <a:gd name="connsiteY1" fmla="*/ 0 h 702844"/>
                <a:gd name="connsiteX2" fmla="*/ 1634073 w 1634073"/>
                <a:gd name="connsiteY2" fmla="*/ 702844 h 702844"/>
                <a:gd name="connsiteX3" fmla="*/ 0 w 1634073"/>
                <a:gd name="connsiteY3" fmla="*/ 702844 h 702844"/>
                <a:gd name="connsiteX0" fmla="*/ 0 w 1767688"/>
                <a:gd name="connsiteY0" fmla="*/ 807522 h 807522"/>
                <a:gd name="connsiteX1" fmla="*/ 546153 w 1767688"/>
                <a:gd name="connsiteY1" fmla="*/ 0 h 807522"/>
                <a:gd name="connsiteX2" fmla="*/ 1767688 w 1767688"/>
                <a:gd name="connsiteY2" fmla="*/ 702844 h 807522"/>
                <a:gd name="connsiteX3" fmla="*/ 0 w 1767688"/>
                <a:gd name="connsiteY3" fmla="*/ 807522 h 807522"/>
                <a:gd name="connsiteX0" fmla="*/ 0 w 1793112"/>
                <a:gd name="connsiteY0" fmla="*/ 807522 h 807522"/>
                <a:gd name="connsiteX1" fmla="*/ 546153 w 1793112"/>
                <a:gd name="connsiteY1" fmla="*/ 0 h 807522"/>
                <a:gd name="connsiteX2" fmla="*/ 1793112 w 1793112"/>
                <a:gd name="connsiteY2" fmla="*/ 802128 h 807522"/>
                <a:gd name="connsiteX3" fmla="*/ 0 w 1793112"/>
                <a:gd name="connsiteY3" fmla="*/ 807522 h 807522"/>
                <a:gd name="connsiteX0" fmla="*/ 0 w 1793112"/>
                <a:gd name="connsiteY0" fmla="*/ 804826 h 804826"/>
                <a:gd name="connsiteX1" fmla="*/ 466633 w 1793112"/>
                <a:gd name="connsiteY1" fmla="*/ 0 h 804826"/>
                <a:gd name="connsiteX2" fmla="*/ 1793112 w 1793112"/>
                <a:gd name="connsiteY2" fmla="*/ 799432 h 804826"/>
                <a:gd name="connsiteX3" fmla="*/ 0 w 1793112"/>
                <a:gd name="connsiteY3" fmla="*/ 804826 h 804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93112" h="804826">
                  <a:moveTo>
                    <a:pt x="0" y="804826"/>
                  </a:moveTo>
                  <a:lnTo>
                    <a:pt x="466633" y="0"/>
                  </a:lnTo>
                  <a:lnTo>
                    <a:pt x="1793112" y="799432"/>
                  </a:lnTo>
                  <a:lnTo>
                    <a:pt x="0" y="80482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9164637" y="4361031"/>
              <a:ext cx="45719" cy="45719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4" name="直接连接符 23"/>
            <p:cNvCxnSpPr>
              <a:stCxn id="23" idx="7"/>
            </p:cNvCxnSpPr>
            <p:nvPr/>
          </p:nvCxnSpPr>
          <p:spPr>
            <a:xfrm flipV="1">
              <a:off x="9203661" y="4056233"/>
              <a:ext cx="1232563" cy="311493"/>
            </a:xfrm>
            <a:prstGeom prst="line">
              <a:avLst/>
            </a:prstGeom>
            <a:ln w="6350">
              <a:solidFill>
                <a:srgbClr val="C7CB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椭圆 24"/>
            <p:cNvSpPr/>
            <p:nvPr/>
          </p:nvSpPr>
          <p:spPr>
            <a:xfrm>
              <a:off x="10415745" y="4038135"/>
              <a:ext cx="45719" cy="45719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6" name="直接连接符 25"/>
            <p:cNvCxnSpPr/>
            <p:nvPr/>
          </p:nvCxnSpPr>
          <p:spPr>
            <a:xfrm flipV="1">
              <a:off x="9539286" y="4074330"/>
              <a:ext cx="889220" cy="1524954"/>
            </a:xfrm>
            <a:prstGeom prst="line">
              <a:avLst/>
            </a:prstGeom>
            <a:ln w="6350">
              <a:solidFill>
                <a:srgbClr val="C7CB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>
              <a:stCxn id="39" idx="1"/>
            </p:cNvCxnSpPr>
            <p:nvPr/>
          </p:nvCxnSpPr>
          <p:spPr>
            <a:xfrm flipH="1" flipV="1">
              <a:off x="9187496" y="4406750"/>
              <a:ext cx="330288" cy="1187970"/>
            </a:xfrm>
            <a:prstGeom prst="line">
              <a:avLst/>
            </a:prstGeom>
            <a:ln w="6350">
              <a:solidFill>
                <a:srgbClr val="C7CB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flipH="1" flipV="1">
              <a:off x="9210357" y="4383891"/>
              <a:ext cx="1692139" cy="475776"/>
            </a:xfrm>
            <a:prstGeom prst="line">
              <a:avLst/>
            </a:prstGeom>
            <a:ln w="6350">
              <a:solidFill>
                <a:srgbClr val="C7CB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>
              <a:stCxn id="34" idx="1"/>
              <a:endCxn id="25" idx="5"/>
            </p:cNvCxnSpPr>
            <p:nvPr/>
          </p:nvCxnSpPr>
          <p:spPr>
            <a:xfrm flipH="1" flipV="1">
              <a:off x="10454769" y="4077159"/>
              <a:ext cx="430205" cy="766345"/>
            </a:xfrm>
            <a:prstGeom prst="line">
              <a:avLst/>
            </a:prstGeom>
            <a:ln w="6350">
              <a:solidFill>
                <a:srgbClr val="C7CB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>
              <a:stCxn id="39" idx="7"/>
              <a:endCxn id="34" idx="3"/>
            </p:cNvCxnSpPr>
            <p:nvPr/>
          </p:nvCxnSpPr>
          <p:spPr>
            <a:xfrm flipV="1">
              <a:off x="9550113" y="4875833"/>
              <a:ext cx="1334861" cy="718887"/>
            </a:xfrm>
            <a:prstGeom prst="line">
              <a:avLst/>
            </a:prstGeom>
            <a:ln w="6350">
              <a:solidFill>
                <a:srgbClr val="C7CB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椭圆 31"/>
            <p:cNvSpPr/>
            <p:nvPr/>
          </p:nvSpPr>
          <p:spPr>
            <a:xfrm>
              <a:off x="10671972" y="5407353"/>
              <a:ext cx="36000" cy="36000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11148994" y="4643238"/>
              <a:ext cx="28800" cy="28800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10878279" y="4836809"/>
              <a:ext cx="45719" cy="45719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等腰三角形 1"/>
            <p:cNvSpPr/>
            <p:nvPr/>
          </p:nvSpPr>
          <p:spPr>
            <a:xfrm>
              <a:off x="9519057" y="5605893"/>
              <a:ext cx="560392" cy="1135731"/>
            </a:xfrm>
            <a:custGeom>
              <a:avLst/>
              <a:gdLst>
                <a:gd name="connsiteX0" fmla="*/ 0 w 1141417"/>
                <a:gd name="connsiteY0" fmla="*/ 877762 h 877762"/>
                <a:gd name="connsiteX1" fmla="*/ 570709 w 1141417"/>
                <a:gd name="connsiteY1" fmla="*/ 0 h 877762"/>
                <a:gd name="connsiteX2" fmla="*/ 1141417 w 1141417"/>
                <a:gd name="connsiteY2" fmla="*/ 877762 h 877762"/>
                <a:gd name="connsiteX3" fmla="*/ 0 w 1141417"/>
                <a:gd name="connsiteY3" fmla="*/ 877762 h 877762"/>
                <a:gd name="connsiteX0" fmla="*/ 0 w 1833567"/>
                <a:gd name="connsiteY0" fmla="*/ 877762 h 877762"/>
                <a:gd name="connsiteX1" fmla="*/ 570709 w 1833567"/>
                <a:gd name="connsiteY1" fmla="*/ 0 h 877762"/>
                <a:gd name="connsiteX2" fmla="*/ 1833567 w 1833567"/>
                <a:gd name="connsiteY2" fmla="*/ 433262 h 877762"/>
                <a:gd name="connsiteX3" fmla="*/ 0 w 1833567"/>
                <a:gd name="connsiteY3" fmla="*/ 877762 h 877762"/>
                <a:gd name="connsiteX0" fmla="*/ 0 w 1268417"/>
                <a:gd name="connsiteY0" fmla="*/ 426912 h 433262"/>
                <a:gd name="connsiteX1" fmla="*/ 5559 w 1268417"/>
                <a:gd name="connsiteY1" fmla="*/ 0 h 433262"/>
                <a:gd name="connsiteX2" fmla="*/ 1268417 w 1268417"/>
                <a:gd name="connsiteY2" fmla="*/ 433262 h 433262"/>
                <a:gd name="connsiteX3" fmla="*/ 0 w 1268417"/>
                <a:gd name="connsiteY3" fmla="*/ 426912 h 433262"/>
                <a:gd name="connsiteX0" fmla="*/ 0 w 1474792"/>
                <a:gd name="connsiteY0" fmla="*/ 557087 h 557087"/>
                <a:gd name="connsiteX1" fmla="*/ 211934 w 1474792"/>
                <a:gd name="connsiteY1" fmla="*/ 0 h 557087"/>
                <a:gd name="connsiteX2" fmla="*/ 1474792 w 1474792"/>
                <a:gd name="connsiteY2" fmla="*/ 433262 h 557087"/>
                <a:gd name="connsiteX3" fmla="*/ 0 w 1474792"/>
                <a:gd name="connsiteY3" fmla="*/ 557087 h 557087"/>
                <a:gd name="connsiteX0" fmla="*/ 0 w 579442"/>
                <a:gd name="connsiteY0" fmla="*/ 557087 h 557087"/>
                <a:gd name="connsiteX1" fmla="*/ 211934 w 579442"/>
                <a:gd name="connsiteY1" fmla="*/ 0 h 557087"/>
                <a:gd name="connsiteX2" fmla="*/ 579442 w 579442"/>
                <a:gd name="connsiteY2" fmla="*/ 273719 h 557087"/>
                <a:gd name="connsiteX3" fmla="*/ 0 w 579442"/>
                <a:gd name="connsiteY3" fmla="*/ 557087 h 557087"/>
                <a:gd name="connsiteX0" fmla="*/ 0 w 758036"/>
                <a:gd name="connsiteY0" fmla="*/ 557087 h 557087"/>
                <a:gd name="connsiteX1" fmla="*/ 211934 w 758036"/>
                <a:gd name="connsiteY1" fmla="*/ 0 h 557087"/>
                <a:gd name="connsiteX2" fmla="*/ 758036 w 758036"/>
                <a:gd name="connsiteY2" fmla="*/ 164181 h 557087"/>
                <a:gd name="connsiteX3" fmla="*/ 0 w 758036"/>
                <a:gd name="connsiteY3" fmla="*/ 557087 h 557087"/>
                <a:gd name="connsiteX0" fmla="*/ 0 w 569917"/>
                <a:gd name="connsiteY0" fmla="*/ 1145256 h 1145256"/>
                <a:gd name="connsiteX1" fmla="*/ 23815 w 569917"/>
                <a:gd name="connsiteY1" fmla="*/ 0 h 1145256"/>
                <a:gd name="connsiteX2" fmla="*/ 569917 w 569917"/>
                <a:gd name="connsiteY2" fmla="*/ 164181 h 1145256"/>
                <a:gd name="connsiteX3" fmla="*/ 0 w 569917"/>
                <a:gd name="connsiteY3" fmla="*/ 1145256 h 1145256"/>
                <a:gd name="connsiteX0" fmla="*/ 0 w 560392"/>
                <a:gd name="connsiteY0" fmla="*/ 1135731 h 1135731"/>
                <a:gd name="connsiteX1" fmla="*/ 14290 w 560392"/>
                <a:gd name="connsiteY1" fmla="*/ 0 h 1135731"/>
                <a:gd name="connsiteX2" fmla="*/ 560392 w 560392"/>
                <a:gd name="connsiteY2" fmla="*/ 164181 h 1135731"/>
                <a:gd name="connsiteX3" fmla="*/ 0 w 560392"/>
                <a:gd name="connsiteY3" fmla="*/ 1135731 h 1135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0392" h="1135731">
                  <a:moveTo>
                    <a:pt x="0" y="1135731"/>
                  </a:moveTo>
                  <a:lnTo>
                    <a:pt x="14290" y="0"/>
                  </a:lnTo>
                  <a:lnTo>
                    <a:pt x="560392" y="164181"/>
                  </a:lnTo>
                  <a:lnTo>
                    <a:pt x="0" y="113573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solidFill>
                <a:srgbClr val="E4E6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9504893" y="6725373"/>
              <a:ext cx="45719" cy="45719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等腰三角形 58"/>
            <p:cNvSpPr/>
            <p:nvPr/>
          </p:nvSpPr>
          <p:spPr>
            <a:xfrm>
              <a:off x="9538637" y="5429148"/>
              <a:ext cx="1147764" cy="348379"/>
            </a:xfrm>
            <a:custGeom>
              <a:avLst/>
              <a:gdLst>
                <a:gd name="connsiteX0" fmla="*/ 0 w 628650"/>
                <a:gd name="connsiteY0" fmla="*/ 215029 h 215029"/>
                <a:gd name="connsiteX1" fmla="*/ 314325 w 628650"/>
                <a:gd name="connsiteY1" fmla="*/ 0 h 215029"/>
                <a:gd name="connsiteX2" fmla="*/ 628650 w 628650"/>
                <a:gd name="connsiteY2" fmla="*/ 215029 h 215029"/>
                <a:gd name="connsiteX3" fmla="*/ 0 w 628650"/>
                <a:gd name="connsiteY3" fmla="*/ 215029 h 215029"/>
                <a:gd name="connsiteX0" fmla="*/ 14287 w 642937"/>
                <a:gd name="connsiteY0" fmla="*/ 186454 h 186454"/>
                <a:gd name="connsiteX1" fmla="*/ 0 w 642937"/>
                <a:gd name="connsiteY1" fmla="*/ 0 h 186454"/>
                <a:gd name="connsiteX2" fmla="*/ 642937 w 642937"/>
                <a:gd name="connsiteY2" fmla="*/ 186454 h 186454"/>
                <a:gd name="connsiteX3" fmla="*/ 14287 w 642937"/>
                <a:gd name="connsiteY3" fmla="*/ 186454 h 186454"/>
                <a:gd name="connsiteX0" fmla="*/ 14287 w 995362"/>
                <a:gd name="connsiteY0" fmla="*/ 186454 h 641273"/>
                <a:gd name="connsiteX1" fmla="*/ 0 w 995362"/>
                <a:gd name="connsiteY1" fmla="*/ 0 h 641273"/>
                <a:gd name="connsiteX2" fmla="*/ 995362 w 995362"/>
                <a:gd name="connsiteY2" fmla="*/ 641273 h 641273"/>
                <a:gd name="connsiteX3" fmla="*/ 14287 w 995362"/>
                <a:gd name="connsiteY3" fmla="*/ 186454 h 641273"/>
                <a:gd name="connsiteX0" fmla="*/ 0 w 1245394"/>
                <a:gd name="connsiteY0" fmla="*/ 203123 h 641273"/>
                <a:gd name="connsiteX1" fmla="*/ 250032 w 1245394"/>
                <a:gd name="connsiteY1" fmla="*/ 0 h 641273"/>
                <a:gd name="connsiteX2" fmla="*/ 1245394 w 1245394"/>
                <a:gd name="connsiteY2" fmla="*/ 641273 h 641273"/>
                <a:gd name="connsiteX3" fmla="*/ 0 w 1245394"/>
                <a:gd name="connsiteY3" fmla="*/ 203123 h 641273"/>
                <a:gd name="connsiteX0" fmla="*/ 0 w 1774032"/>
                <a:gd name="connsiteY0" fmla="*/ 112635 h 641273"/>
                <a:gd name="connsiteX1" fmla="*/ 778670 w 1774032"/>
                <a:gd name="connsiteY1" fmla="*/ 0 h 641273"/>
                <a:gd name="connsiteX2" fmla="*/ 1774032 w 1774032"/>
                <a:gd name="connsiteY2" fmla="*/ 641273 h 641273"/>
                <a:gd name="connsiteX3" fmla="*/ 0 w 1774032"/>
                <a:gd name="connsiteY3" fmla="*/ 112635 h 641273"/>
                <a:gd name="connsiteX0" fmla="*/ 0 w 1774032"/>
                <a:gd name="connsiteY0" fmla="*/ 181691 h 710329"/>
                <a:gd name="connsiteX1" fmla="*/ 1147764 w 1774032"/>
                <a:gd name="connsiteY1" fmla="*/ 0 h 710329"/>
                <a:gd name="connsiteX2" fmla="*/ 1774032 w 1774032"/>
                <a:gd name="connsiteY2" fmla="*/ 710329 h 710329"/>
                <a:gd name="connsiteX3" fmla="*/ 0 w 1774032"/>
                <a:gd name="connsiteY3" fmla="*/ 181691 h 710329"/>
                <a:gd name="connsiteX0" fmla="*/ 0 w 1147764"/>
                <a:gd name="connsiteY0" fmla="*/ 181691 h 348379"/>
                <a:gd name="connsiteX1" fmla="*/ 1147764 w 1147764"/>
                <a:gd name="connsiteY1" fmla="*/ 0 h 348379"/>
                <a:gd name="connsiteX2" fmla="*/ 547688 w 1147764"/>
                <a:gd name="connsiteY2" fmla="*/ 348379 h 348379"/>
                <a:gd name="connsiteX3" fmla="*/ 0 w 1147764"/>
                <a:gd name="connsiteY3" fmla="*/ 181691 h 348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7764" h="348379">
                  <a:moveTo>
                    <a:pt x="0" y="181691"/>
                  </a:moveTo>
                  <a:lnTo>
                    <a:pt x="1147764" y="0"/>
                  </a:lnTo>
                  <a:lnTo>
                    <a:pt x="547688" y="348379"/>
                  </a:lnTo>
                  <a:lnTo>
                    <a:pt x="0" y="181691"/>
                  </a:lnTo>
                  <a:close/>
                </a:path>
              </a:pathLst>
            </a:custGeom>
            <a:solidFill>
              <a:schemeClr val="bg1"/>
            </a:solidFill>
            <a:ln w="6350">
              <a:solidFill>
                <a:srgbClr val="E3E5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9511089" y="5588025"/>
              <a:ext cx="45719" cy="45719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10056426" y="5764191"/>
              <a:ext cx="36000" cy="36000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12163200" y="5284321"/>
              <a:ext cx="28800" cy="28800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0" name="直接连接符 19"/>
          <p:cNvCxnSpPr/>
          <p:nvPr/>
        </p:nvCxnSpPr>
        <p:spPr>
          <a:xfrm flipH="1">
            <a:off x="0" y="6433143"/>
            <a:ext cx="1219200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4258103" y="2593076"/>
            <a:ext cx="43399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Question</a:t>
            </a:r>
            <a:endParaRPr lang="zh-CN" alt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1683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 smtClean="0"/>
              <a:t>开发与测试团队间沟通的问题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260" y="1565483"/>
            <a:ext cx="6752381" cy="40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007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99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2190" y="1719476"/>
            <a:ext cx="6847619" cy="34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069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101-103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 smtClean="0"/>
              <a:t>场景（模拟测试组长和测试人员 沟通）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6952" y="1681381"/>
            <a:ext cx="7038095" cy="34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099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104    </a:t>
            </a:r>
            <a:r>
              <a:rPr lang="zh-CN" altLang="en-US" dirty="0" smtClean="0"/>
              <a:t>国企新组建测试团队    怎么做？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3790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 smtClean="0"/>
              <a:t>分配任务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3498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 smtClean="0"/>
              <a:t>测试用例评审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0762" y="914714"/>
            <a:ext cx="6590476" cy="50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003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 smtClean="0"/>
              <a:t>评审测试用例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0762" y="1990905"/>
            <a:ext cx="6790476" cy="28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009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 smtClean="0"/>
              <a:t>评审测试用例（开发参加）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5047" y="1795666"/>
            <a:ext cx="6761905" cy="32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100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 smtClean="0"/>
              <a:t>测试负责人检查用例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2666" y="1395666"/>
            <a:ext cx="7266667" cy="40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409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基础知识介绍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测试过程管理的工具比较</a:t>
            </a:r>
            <a:endParaRPr lang="en-US" altLang="zh-CN" dirty="0" smtClean="0"/>
          </a:p>
          <a:p>
            <a:pPr lvl="1"/>
            <a:r>
              <a:rPr lang="zh-CN" altLang="en-US" dirty="0"/>
              <a:t>禅</a:t>
            </a:r>
            <a:r>
              <a:rPr lang="zh-CN" altLang="en-US" dirty="0" smtClean="0"/>
              <a:t>道中创建部门、人员并分配相应权限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Scrum</a:t>
            </a:r>
            <a:r>
              <a:rPr lang="zh-CN" altLang="en-US" dirty="0" smtClean="0"/>
              <a:t>模型中的名词与禅道功能对应关系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产品经理怎样使用禅道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项目经理怎样使用禅道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内容回顾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7346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 smtClean="0"/>
              <a:t>测试用例（互相检查）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577" y="876706"/>
            <a:ext cx="6800000" cy="215238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0159" y="2549960"/>
            <a:ext cx="6571429" cy="40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222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 smtClean="0"/>
              <a:t>测试组长与测试工程师写用例阶段的不同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730" y="903480"/>
            <a:ext cx="6523809" cy="162857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1790" y="2538897"/>
            <a:ext cx="6704762" cy="3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300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 smtClean="0"/>
              <a:t>关注</a:t>
            </a:r>
            <a:r>
              <a:rPr lang="en-US" altLang="zh-CN" dirty="0" smtClean="0"/>
              <a:t>bug</a:t>
            </a:r>
            <a:r>
              <a:rPr lang="zh-CN" altLang="en-US" dirty="0" smtClean="0"/>
              <a:t>的质量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7290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 smtClean="0"/>
              <a:t>随机测试（</a:t>
            </a:r>
            <a:r>
              <a:rPr lang="en-US" altLang="zh-CN" dirty="0" smtClean="0"/>
              <a:t>134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4917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6745" y="2040619"/>
            <a:ext cx="6493171" cy="4641850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 smtClean="0"/>
              <a:t>测试总结会（</a:t>
            </a:r>
            <a:r>
              <a:rPr lang="en-US" altLang="zh-CN" dirty="0" smtClean="0"/>
              <a:t>142</a:t>
            </a:r>
            <a:r>
              <a:rPr lang="zh-CN" altLang="en-US" dirty="0" smtClean="0"/>
              <a:t>页）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3489" y="2635373"/>
            <a:ext cx="6047619" cy="12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564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接受性测试（冒烟测试）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 smtClean="0"/>
              <a:t>控制测试版本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9012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r>
              <a:rPr lang="en-US" altLang="zh-CN" dirty="0" smtClean="0"/>
              <a:t>bug</a:t>
            </a:r>
            <a:r>
              <a:rPr lang="zh-CN" altLang="en-US" dirty="0" smtClean="0"/>
              <a:t>情况（</a:t>
            </a:r>
            <a:r>
              <a:rPr lang="en-US" altLang="zh-CN" dirty="0" smtClean="0"/>
              <a:t>144—146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803" y="799220"/>
            <a:ext cx="6752381" cy="335238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1588" y="3531617"/>
            <a:ext cx="6628571" cy="24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112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 smtClean="0"/>
              <a:t>总结的优缺点（</a:t>
            </a:r>
            <a:r>
              <a:rPr lang="en-US" altLang="zh-CN" dirty="0" smtClean="0"/>
              <a:t>147-149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6000" y="2629000"/>
            <a:ext cx="2600000" cy="1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242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8857" y="2757571"/>
            <a:ext cx="6114286" cy="13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628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8584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40"/>
          <p:cNvSpPr>
            <a:spLocks noChangeArrowheads="1"/>
          </p:cNvSpPr>
          <p:nvPr/>
        </p:nvSpPr>
        <p:spPr bwMode="gray">
          <a:xfrm rot="3419336">
            <a:off x="2049922" y="3149841"/>
            <a:ext cx="479425" cy="533112"/>
          </a:xfrm>
          <a:prstGeom prst="rect">
            <a:avLst/>
          </a:prstGeom>
          <a:gradFill rotWithShape="1">
            <a:gsLst>
              <a:gs pos="0">
                <a:srgbClr val="006699"/>
              </a:gs>
              <a:gs pos="100000">
                <a:srgbClr val="002F47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rgbClr val="006699"/>
            </a:extrusionClr>
          </a:sp3d>
        </p:spPr>
        <p:txBody>
          <a:bodyPr wrap="none" anchor="ctr">
            <a:flatTx/>
          </a:bodyPr>
          <a:lstStyle/>
          <a:p>
            <a:endParaRPr lang="zh-CN" altLang="en-US" sz="28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5" name="Rectangle 240"/>
          <p:cNvSpPr>
            <a:spLocks noChangeArrowheads="1"/>
          </p:cNvSpPr>
          <p:nvPr/>
        </p:nvSpPr>
        <p:spPr bwMode="gray">
          <a:xfrm rot="3419336">
            <a:off x="2045568" y="2413966"/>
            <a:ext cx="479425" cy="533112"/>
          </a:xfrm>
          <a:prstGeom prst="rect">
            <a:avLst/>
          </a:prstGeom>
          <a:gradFill rotWithShape="1">
            <a:gsLst>
              <a:gs pos="0">
                <a:srgbClr val="006699"/>
              </a:gs>
              <a:gs pos="100000">
                <a:srgbClr val="002F47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rgbClr val="006699"/>
            </a:extrusionClr>
          </a:sp3d>
        </p:spPr>
        <p:txBody>
          <a:bodyPr wrap="none" anchor="ctr">
            <a:flatTx/>
          </a:bodyPr>
          <a:lstStyle/>
          <a:p>
            <a:endParaRPr lang="zh-CN" altLang="en-US" sz="28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3" name="Rectangle 240"/>
          <p:cNvSpPr>
            <a:spLocks noChangeArrowheads="1"/>
          </p:cNvSpPr>
          <p:nvPr/>
        </p:nvSpPr>
        <p:spPr bwMode="gray">
          <a:xfrm rot="3419336">
            <a:off x="2062984" y="1647611"/>
            <a:ext cx="479425" cy="533112"/>
          </a:xfrm>
          <a:prstGeom prst="rect">
            <a:avLst/>
          </a:prstGeom>
          <a:gradFill rotWithShape="1">
            <a:gsLst>
              <a:gs pos="0">
                <a:srgbClr val="006699"/>
              </a:gs>
              <a:gs pos="100000">
                <a:srgbClr val="002F47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rgbClr val="006699"/>
            </a:extrusionClr>
          </a:sp3d>
        </p:spPr>
        <p:txBody>
          <a:bodyPr wrap="none" anchor="ctr">
            <a:flatTx/>
          </a:bodyPr>
          <a:lstStyle/>
          <a:p>
            <a:endParaRPr lang="zh-CN" altLang="en-US" sz="28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Line 239"/>
          <p:cNvSpPr>
            <a:spLocks noChangeShapeType="1"/>
          </p:cNvSpPr>
          <p:nvPr/>
        </p:nvSpPr>
        <p:spPr bwMode="gray">
          <a:xfrm>
            <a:off x="2743735" y="2822853"/>
            <a:ext cx="4915032" cy="0"/>
          </a:xfrm>
          <a:prstGeom prst="line">
            <a:avLst/>
          </a:prstGeom>
          <a:noFill/>
          <a:ln w="25400">
            <a:solidFill>
              <a:srgbClr val="969696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 sz="28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Rectangle 240"/>
          <p:cNvSpPr>
            <a:spLocks noChangeArrowheads="1"/>
          </p:cNvSpPr>
          <p:nvPr/>
        </p:nvSpPr>
        <p:spPr bwMode="gray">
          <a:xfrm rot="3419336">
            <a:off x="2067340" y="3937967"/>
            <a:ext cx="479425" cy="533112"/>
          </a:xfrm>
          <a:prstGeom prst="rect">
            <a:avLst/>
          </a:prstGeom>
          <a:gradFill rotWithShape="1">
            <a:gsLst>
              <a:gs pos="0">
                <a:srgbClr val="006699"/>
              </a:gs>
              <a:gs pos="100000">
                <a:srgbClr val="002F47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rgbClr val="006699"/>
            </a:extrusionClr>
          </a:sp3d>
        </p:spPr>
        <p:txBody>
          <a:bodyPr wrap="none" anchor="ctr">
            <a:flatTx/>
          </a:bodyPr>
          <a:lstStyle/>
          <a:p>
            <a:endParaRPr lang="zh-CN" altLang="en-US" sz="28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" name="Text Box 241"/>
          <p:cNvSpPr txBox="1">
            <a:spLocks noChangeArrowheads="1"/>
          </p:cNvSpPr>
          <p:nvPr/>
        </p:nvSpPr>
        <p:spPr bwMode="gray">
          <a:xfrm>
            <a:off x="3329462" y="2265776"/>
            <a:ext cx="1627369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1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场景分析</a:t>
            </a:r>
            <a:endParaRPr lang="en-US" altLang="zh-CN" sz="2800" b="1" dirty="0">
              <a:solidFill>
                <a:schemeClr val="tx1">
                  <a:lumMod val="1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" name="Text Box 242"/>
          <p:cNvSpPr txBox="1">
            <a:spLocks noChangeArrowheads="1"/>
          </p:cNvSpPr>
          <p:nvPr/>
        </p:nvSpPr>
        <p:spPr bwMode="gray">
          <a:xfrm>
            <a:off x="2155425" y="2472334"/>
            <a:ext cx="373828" cy="523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8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</a:p>
        </p:txBody>
      </p:sp>
      <p:sp>
        <p:nvSpPr>
          <p:cNvPr id="6" name="标题 5"/>
          <p:cNvSpPr>
            <a:spLocks noGrp="1"/>
          </p:cNvSpPr>
          <p:nvPr>
            <p:ph type="title" idx="4294967295"/>
          </p:nvPr>
        </p:nvSpPr>
        <p:spPr>
          <a:xfrm>
            <a:off x="1019455" y="199793"/>
            <a:ext cx="6226175" cy="407988"/>
          </a:xfrm>
        </p:spPr>
        <p:txBody>
          <a:bodyPr>
            <a:noAutofit/>
          </a:bodyPr>
          <a:lstStyle/>
          <a:p>
            <a:r>
              <a:rPr lang="zh-CN" altLang="en-US" dirty="0" smtClean="0">
                <a:latin typeface="楷体" panose="02010609060101010101" pitchFamily="49" charset="-122"/>
              </a:rPr>
              <a:t>目录</a:t>
            </a:r>
            <a:endParaRPr lang="zh-CN" altLang="en-US" dirty="0">
              <a:latin typeface="楷体" panose="02010609060101010101" pitchFamily="49" charset="-122"/>
            </a:endParaRPr>
          </a:p>
        </p:txBody>
      </p:sp>
      <p:grpSp>
        <p:nvGrpSpPr>
          <p:cNvPr id="29" name="Group 228"/>
          <p:cNvGrpSpPr>
            <a:grpSpLocks/>
          </p:cNvGrpSpPr>
          <p:nvPr/>
        </p:nvGrpSpPr>
        <p:grpSpPr bwMode="auto">
          <a:xfrm>
            <a:off x="2172180" y="1592112"/>
            <a:ext cx="5486589" cy="523875"/>
            <a:chOff x="1044" y="1520"/>
            <a:chExt cx="3420" cy="330"/>
          </a:xfrm>
        </p:grpSpPr>
        <p:sp>
          <p:nvSpPr>
            <p:cNvPr id="32" name="Line 229"/>
            <p:cNvSpPr>
              <a:spLocks noChangeShapeType="1"/>
            </p:cNvSpPr>
            <p:nvPr/>
          </p:nvSpPr>
          <p:spPr bwMode="gray">
            <a:xfrm>
              <a:off x="1440" y="179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 sz="2800" b="1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3" name="Text Box 232"/>
            <p:cNvSpPr txBox="1">
              <a:spLocks noChangeArrowheads="1"/>
            </p:cNvSpPr>
            <p:nvPr/>
          </p:nvSpPr>
          <p:spPr bwMode="gray">
            <a:xfrm>
              <a:off x="1044" y="1520"/>
              <a:ext cx="230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800" b="1" dirty="0" smtClean="0">
                  <a:solidFill>
                    <a:srgbClr val="FFFFFF"/>
                  </a:solidFill>
                  <a:latin typeface="楷体" pitchFamily="49" charset="-122"/>
                  <a:ea typeface="楷体" pitchFamily="49" charset="-122"/>
                </a:rPr>
                <a:t>1</a:t>
              </a:r>
              <a:endParaRPr lang="en-US" altLang="zh-CN" sz="28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  <p:sp>
        <p:nvSpPr>
          <p:cNvPr id="34" name="Text Box 236"/>
          <p:cNvSpPr txBox="1">
            <a:spLocks noChangeArrowheads="1"/>
          </p:cNvSpPr>
          <p:nvPr/>
        </p:nvSpPr>
        <p:spPr bwMode="gray">
          <a:xfrm>
            <a:off x="3259261" y="1531826"/>
            <a:ext cx="3070071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rgbClr val="2A1C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测试过程管理概述</a:t>
            </a:r>
            <a:endParaRPr lang="en-US" altLang="zh-CN" sz="2800" b="1" dirty="0">
              <a:solidFill>
                <a:srgbClr val="2A1C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5" name="Line 229"/>
          <p:cNvSpPr>
            <a:spLocks noChangeShapeType="1"/>
          </p:cNvSpPr>
          <p:nvPr/>
        </p:nvSpPr>
        <p:spPr bwMode="gray">
          <a:xfrm>
            <a:off x="2628191" y="4429693"/>
            <a:ext cx="4942865" cy="0"/>
          </a:xfrm>
          <a:prstGeom prst="line">
            <a:avLst/>
          </a:prstGeom>
          <a:noFill/>
          <a:ln w="25400">
            <a:solidFill>
              <a:srgbClr val="969696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7" name="Text Box 231"/>
          <p:cNvSpPr txBox="1">
            <a:spLocks noChangeArrowheads="1"/>
          </p:cNvSpPr>
          <p:nvPr/>
        </p:nvSpPr>
        <p:spPr bwMode="gray">
          <a:xfrm>
            <a:off x="3417690" y="3825716"/>
            <a:ext cx="234872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创建测试用例</a:t>
            </a:r>
            <a:endParaRPr lang="en-US" altLang="zh-CN" sz="2800" b="1" dirty="0">
              <a:solidFill>
                <a:schemeClr val="tx1">
                  <a:lumMod val="95000"/>
                  <a:lumOff val="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5" name="Text Box 232"/>
          <p:cNvSpPr txBox="1">
            <a:spLocks noChangeArrowheads="1"/>
          </p:cNvSpPr>
          <p:nvPr/>
        </p:nvSpPr>
        <p:spPr bwMode="gray">
          <a:xfrm>
            <a:off x="2182162" y="3883230"/>
            <a:ext cx="375945" cy="523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/>
            <a:r>
              <a:rPr lang="en-US" altLang="zh-CN" sz="28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</a:p>
        </p:txBody>
      </p:sp>
      <p:sp>
        <p:nvSpPr>
          <p:cNvPr id="39" name="Text Box 237"/>
          <p:cNvSpPr txBox="1">
            <a:spLocks noChangeArrowheads="1"/>
          </p:cNvSpPr>
          <p:nvPr/>
        </p:nvSpPr>
        <p:spPr bwMode="gray">
          <a:xfrm>
            <a:off x="2145924" y="3156474"/>
            <a:ext cx="365806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8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3</a:t>
            </a:r>
          </a:p>
        </p:txBody>
      </p:sp>
      <p:sp>
        <p:nvSpPr>
          <p:cNvPr id="42" name="Text Box 231"/>
          <p:cNvSpPr txBox="1">
            <a:spLocks noChangeArrowheads="1"/>
          </p:cNvSpPr>
          <p:nvPr/>
        </p:nvSpPr>
        <p:spPr bwMode="gray">
          <a:xfrm>
            <a:off x="3377230" y="3021714"/>
            <a:ext cx="234872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创建测试计划</a:t>
            </a:r>
            <a:endParaRPr lang="en-US" altLang="zh-CN" sz="2800" b="1" dirty="0">
              <a:solidFill>
                <a:schemeClr val="tx1">
                  <a:lumMod val="95000"/>
                  <a:lumOff val="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7" name="Line 229"/>
          <p:cNvSpPr>
            <a:spLocks noChangeShapeType="1"/>
          </p:cNvSpPr>
          <p:nvPr/>
        </p:nvSpPr>
        <p:spPr bwMode="gray">
          <a:xfrm>
            <a:off x="2776989" y="3552605"/>
            <a:ext cx="4851300" cy="0"/>
          </a:xfrm>
          <a:prstGeom prst="line">
            <a:avLst/>
          </a:prstGeom>
          <a:noFill/>
          <a:ln w="25400">
            <a:solidFill>
              <a:srgbClr val="969696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 sz="2800" b="1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0" name="Rectangle 240"/>
          <p:cNvSpPr>
            <a:spLocks noChangeArrowheads="1"/>
          </p:cNvSpPr>
          <p:nvPr/>
        </p:nvSpPr>
        <p:spPr bwMode="gray">
          <a:xfrm rot="3419336">
            <a:off x="1958481" y="4704325"/>
            <a:ext cx="479425" cy="533112"/>
          </a:xfrm>
          <a:prstGeom prst="rect">
            <a:avLst/>
          </a:prstGeom>
          <a:gradFill rotWithShape="1">
            <a:gsLst>
              <a:gs pos="0">
                <a:srgbClr val="006699"/>
              </a:gs>
              <a:gs pos="100000">
                <a:srgbClr val="002F47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rgbClr val="006699"/>
            </a:extrusionClr>
          </a:sp3d>
        </p:spPr>
        <p:txBody>
          <a:bodyPr wrap="none" anchor="ctr">
            <a:flatTx/>
          </a:bodyPr>
          <a:lstStyle/>
          <a:p>
            <a:endParaRPr lang="zh-CN" altLang="en-US" sz="28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1" name="Line 229"/>
          <p:cNvSpPr>
            <a:spLocks noChangeShapeType="1"/>
          </p:cNvSpPr>
          <p:nvPr/>
        </p:nvSpPr>
        <p:spPr bwMode="gray">
          <a:xfrm flipV="1">
            <a:off x="2519332" y="5146766"/>
            <a:ext cx="5096314" cy="49285"/>
          </a:xfrm>
          <a:prstGeom prst="line">
            <a:avLst/>
          </a:prstGeom>
          <a:noFill/>
          <a:ln w="25400">
            <a:solidFill>
              <a:srgbClr val="969696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2" name="Text Box 231"/>
          <p:cNvSpPr txBox="1">
            <a:spLocks noChangeArrowheads="1"/>
          </p:cNvSpPr>
          <p:nvPr/>
        </p:nvSpPr>
        <p:spPr bwMode="gray">
          <a:xfrm>
            <a:off x="3334957" y="4592074"/>
            <a:ext cx="2170787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追踪</a:t>
            </a:r>
            <a:r>
              <a:rPr lang="en-US" altLang="zh-CN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bug</a:t>
            </a:r>
            <a:r>
              <a:rPr lang="zh-CN" alt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状态</a:t>
            </a:r>
            <a:endParaRPr lang="en-US" altLang="zh-CN" sz="2800" b="1" dirty="0">
              <a:solidFill>
                <a:schemeClr val="tx1">
                  <a:lumMod val="95000"/>
                  <a:lumOff val="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3" name="Text Box 232"/>
          <p:cNvSpPr txBox="1">
            <a:spLocks noChangeArrowheads="1"/>
          </p:cNvSpPr>
          <p:nvPr/>
        </p:nvSpPr>
        <p:spPr bwMode="gray">
          <a:xfrm>
            <a:off x="2060240" y="4675714"/>
            <a:ext cx="375945" cy="523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/>
            <a:r>
              <a:rPr lang="en-US" altLang="zh-CN" sz="2800" b="1" dirty="0" smtClean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endParaRPr lang="en-US" altLang="zh-CN" sz="2800" b="1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7895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2412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测试过程管理：将测试从测试计划、测试用例、</a:t>
            </a:r>
            <a:r>
              <a:rPr lang="en-US" altLang="zh-CN" dirty="0" smtClean="0"/>
              <a:t>bug</a:t>
            </a:r>
            <a:r>
              <a:rPr lang="zh-CN" altLang="en-US" dirty="0" smtClean="0"/>
              <a:t>状态追踪整个过程管理起来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 smtClean="0"/>
              <a:t>测试过程管理概述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6760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40"/>
          <p:cNvSpPr>
            <a:spLocks noChangeArrowheads="1"/>
          </p:cNvSpPr>
          <p:nvPr/>
        </p:nvSpPr>
        <p:spPr bwMode="gray">
          <a:xfrm rot="3419336">
            <a:off x="2049922" y="3149841"/>
            <a:ext cx="479425" cy="533112"/>
          </a:xfrm>
          <a:prstGeom prst="rect">
            <a:avLst/>
          </a:prstGeom>
          <a:gradFill rotWithShape="1">
            <a:gsLst>
              <a:gs pos="0">
                <a:srgbClr val="006699"/>
              </a:gs>
              <a:gs pos="100000">
                <a:srgbClr val="002F47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rgbClr val="006699"/>
            </a:extrusionClr>
          </a:sp3d>
        </p:spPr>
        <p:txBody>
          <a:bodyPr wrap="none" anchor="ctr">
            <a:flatTx/>
          </a:bodyPr>
          <a:lstStyle/>
          <a:p>
            <a:endParaRPr lang="zh-CN" altLang="en-US" sz="28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5" name="Rectangle 240"/>
          <p:cNvSpPr>
            <a:spLocks noChangeArrowheads="1"/>
          </p:cNvSpPr>
          <p:nvPr/>
        </p:nvSpPr>
        <p:spPr bwMode="gray">
          <a:xfrm rot="3419336">
            <a:off x="2045568" y="2413966"/>
            <a:ext cx="479425" cy="533112"/>
          </a:xfrm>
          <a:prstGeom prst="rect">
            <a:avLst/>
          </a:prstGeom>
          <a:gradFill rotWithShape="1">
            <a:gsLst>
              <a:gs pos="0">
                <a:srgbClr val="006699"/>
              </a:gs>
              <a:gs pos="100000">
                <a:srgbClr val="002F47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rgbClr val="006699"/>
            </a:extrusionClr>
          </a:sp3d>
        </p:spPr>
        <p:txBody>
          <a:bodyPr wrap="none" anchor="ctr">
            <a:flatTx/>
          </a:bodyPr>
          <a:lstStyle/>
          <a:p>
            <a:endParaRPr lang="zh-CN" altLang="en-US" sz="28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3" name="Rectangle 240"/>
          <p:cNvSpPr>
            <a:spLocks noChangeArrowheads="1"/>
          </p:cNvSpPr>
          <p:nvPr/>
        </p:nvSpPr>
        <p:spPr bwMode="gray">
          <a:xfrm rot="3419336">
            <a:off x="2062984" y="1647611"/>
            <a:ext cx="479425" cy="533112"/>
          </a:xfrm>
          <a:prstGeom prst="rect">
            <a:avLst/>
          </a:prstGeom>
          <a:gradFill rotWithShape="1">
            <a:gsLst>
              <a:gs pos="0">
                <a:srgbClr val="006699"/>
              </a:gs>
              <a:gs pos="100000">
                <a:srgbClr val="002F47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rgbClr val="006699"/>
            </a:extrusionClr>
          </a:sp3d>
        </p:spPr>
        <p:txBody>
          <a:bodyPr wrap="none" anchor="ctr">
            <a:flatTx/>
          </a:bodyPr>
          <a:lstStyle/>
          <a:p>
            <a:endParaRPr lang="zh-CN" altLang="en-US" sz="28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Line 239"/>
          <p:cNvSpPr>
            <a:spLocks noChangeShapeType="1"/>
          </p:cNvSpPr>
          <p:nvPr/>
        </p:nvSpPr>
        <p:spPr bwMode="gray">
          <a:xfrm>
            <a:off x="2743735" y="2822853"/>
            <a:ext cx="4915032" cy="0"/>
          </a:xfrm>
          <a:prstGeom prst="line">
            <a:avLst/>
          </a:prstGeom>
          <a:noFill/>
          <a:ln w="25400">
            <a:solidFill>
              <a:srgbClr val="969696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 sz="28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Rectangle 240"/>
          <p:cNvSpPr>
            <a:spLocks noChangeArrowheads="1"/>
          </p:cNvSpPr>
          <p:nvPr/>
        </p:nvSpPr>
        <p:spPr bwMode="gray">
          <a:xfrm rot="3419336">
            <a:off x="2067340" y="3937967"/>
            <a:ext cx="479425" cy="533112"/>
          </a:xfrm>
          <a:prstGeom prst="rect">
            <a:avLst/>
          </a:prstGeom>
          <a:gradFill rotWithShape="1">
            <a:gsLst>
              <a:gs pos="0">
                <a:srgbClr val="006699"/>
              </a:gs>
              <a:gs pos="100000">
                <a:srgbClr val="002F47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rgbClr val="006699"/>
            </a:extrusionClr>
          </a:sp3d>
        </p:spPr>
        <p:txBody>
          <a:bodyPr wrap="none" anchor="ctr">
            <a:flatTx/>
          </a:bodyPr>
          <a:lstStyle/>
          <a:p>
            <a:endParaRPr lang="zh-CN" altLang="en-US" sz="28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" name="Text Box 241"/>
          <p:cNvSpPr txBox="1">
            <a:spLocks noChangeArrowheads="1"/>
          </p:cNvSpPr>
          <p:nvPr/>
        </p:nvSpPr>
        <p:spPr bwMode="gray">
          <a:xfrm>
            <a:off x="3329462" y="2265776"/>
            <a:ext cx="1627369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场景分析</a:t>
            </a:r>
            <a:endParaRPr lang="en-US" altLang="zh-CN" sz="28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" name="Text Box 242"/>
          <p:cNvSpPr txBox="1">
            <a:spLocks noChangeArrowheads="1"/>
          </p:cNvSpPr>
          <p:nvPr/>
        </p:nvSpPr>
        <p:spPr bwMode="gray">
          <a:xfrm>
            <a:off x="2155425" y="2472334"/>
            <a:ext cx="373828" cy="523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8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</a:p>
        </p:txBody>
      </p:sp>
      <p:sp>
        <p:nvSpPr>
          <p:cNvPr id="6" name="标题 5"/>
          <p:cNvSpPr>
            <a:spLocks noGrp="1"/>
          </p:cNvSpPr>
          <p:nvPr>
            <p:ph type="title" idx="4294967295"/>
          </p:nvPr>
        </p:nvSpPr>
        <p:spPr>
          <a:xfrm>
            <a:off x="1019455" y="199793"/>
            <a:ext cx="6226175" cy="407988"/>
          </a:xfrm>
        </p:spPr>
        <p:txBody>
          <a:bodyPr>
            <a:noAutofit/>
          </a:bodyPr>
          <a:lstStyle/>
          <a:p>
            <a:r>
              <a:rPr lang="zh-CN" altLang="en-US" dirty="0" smtClean="0">
                <a:latin typeface="楷体" panose="02010609060101010101" pitchFamily="49" charset="-122"/>
              </a:rPr>
              <a:t>目录</a:t>
            </a:r>
            <a:endParaRPr lang="zh-CN" altLang="en-US" dirty="0">
              <a:latin typeface="楷体" panose="02010609060101010101" pitchFamily="49" charset="-122"/>
            </a:endParaRPr>
          </a:p>
        </p:txBody>
      </p:sp>
      <p:grpSp>
        <p:nvGrpSpPr>
          <p:cNvPr id="29" name="Group 228"/>
          <p:cNvGrpSpPr>
            <a:grpSpLocks/>
          </p:cNvGrpSpPr>
          <p:nvPr/>
        </p:nvGrpSpPr>
        <p:grpSpPr bwMode="auto">
          <a:xfrm>
            <a:off x="2172180" y="1592112"/>
            <a:ext cx="5486589" cy="523875"/>
            <a:chOff x="1044" y="1520"/>
            <a:chExt cx="3420" cy="330"/>
          </a:xfrm>
        </p:grpSpPr>
        <p:sp>
          <p:nvSpPr>
            <p:cNvPr id="32" name="Line 229"/>
            <p:cNvSpPr>
              <a:spLocks noChangeShapeType="1"/>
            </p:cNvSpPr>
            <p:nvPr/>
          </p:nvSpPr>
          <p:spPr bwMode="gray">
            <a:xfrm>
              <a:off x="1440" y="179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 sz="2800" b="1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3" name="Text Box 232"/>
            <p:cNvSpPr txBox="1">
              <a:spLocks noChangeArrowheads="1"/>
            </p:cNvSpPr>
            <p:nvPr/>
          </p:nvSpPr>
          <p:spPr bwMode="gray">
            <a:xfrm>
              <a:off x="1044" y="1520"/>
              <a:ext cx="230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800" b="1" dirty="0" smtClean="0">
                  <a:solidFill>
                    <a:srgbClr val="FFFFFF"/>
                  </a:solidFill>
                  <a:latin typeface="楷体" pitchFamily="49" charset="-122"/>
                  <a:ea typeface="楷体" pitchFamily="49" charset="-122"/>
                </a:rPr>
                <a:t>1</a:t>
              </a:r>
              <a:endParaRPr lang="en-US" altLang="zh-CN" sz="28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  <p:sp>
        <p:nvSpPr>
          <p:cNvPr id="34" name="Text Box 236"/>
          <p:cNvSpPr txBox="1">
            <a:spLocks noChangeArrowheads="1"/>
          </p:cNvSpPr>
          <p:nvPr/>
        </p:nvSpPr>
        <p:spPr bwMode="gray">
          <a:xfrm>
            <a:off x="3259261" y="1531826"/>
            <a:ext cx="3070071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rgbClr val="2A1C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测试过程管理概述</a:t>
            </a:r>
            <a:endParaRPr lang="en-US" altLang="zh-CN" sz="2800" b="1" dirty="0">
              <a:solidFill>
                <a:srgbClr val="2A1C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5" name="Line 229"/>
          <p:cNvSpPr>
            <a:spLocks noChangeShapeType="1"/>
          </p:cNvSpPr>
          <p:nvPr/>
        </p:nvSpPr>
        <p:spPr bwMode="gray">
          <a:xfrm>
            <a:off x="2628191" y="4429693"/>
            <a:ext cx="4942865" cy="0"/>
          </a:xfrm>
          <a:prstGeom prst="line">
            <a:avLst/>
          </a:prstGeom>
          <a:noFill/>
          <a:ln w="25400">
            <a:solidFill>
              <a:srgbClr val="969696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7" name="Text Box 231"/>
          <p:cNvSpPr txBox="1">
            <a:spLocks noChangeArrowheads="1"/>
          </p:cNvSpPr>
          <p:nvPr/>
        </p:nvSpPr>
        <p:spPr bwMode="gray">
          <a:xfrm>
            <a:off x="3417690" y="3825716"/>
            <a:ext cx="234872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创建测试用例</a:t>
            </a:r>
            <a:endParaRPr lang="en-US" altLang="zh-CN" sz="2800" b="1" dirty="0">
              <a:solidFill>
                <a:schemeClr val="tx1">
                  <a:lumMod val="95000"/>
                  <a:lumOff val="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5" name="Text Box 232"/>
          <p:cNvSpPr txBox="1">
            <a:spLocks noChangeArrowheads="1"/>
          </p:cNvSpPr>
          <p:nvPr/>
        </p:nvSpPr>
        <p:spPr bwMode="gray">
          <a:xfrm>
            <a:off x="2182162" y="3883230"/>
            <a:ext cx="375945" cy="523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/>
            <a:r>
              <a:rPr lang="en-US" altLang="zh-CN" sz="28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</a:p>
        </p:txBody>
      </p:sp>
      <p:sp>
        <p:nvSpPr>
          <p:cNvPr id="39" name="Text Box 237"/>
          <p:cNvSpPr txBox="1">
            <a:spLocks noChangeArrowheads="1"/>
          </p:cNvSpPr>
          <p:nvPr/>
        </p:nvSpPr>
        <p:spPr bwMode="gray">
          <a:xfrm>
            <a:off x="2145924" y="3156474"/>
            <a:ext cx="365806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8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3</a:t>
            </a:r>
          </a:p>
        </p:txBody>
      </p:sp>
      <p:sp>
        <p:nvSpPr>
          <p:cNvPr id="42" name="Text Box 231"/>
          <p:cNvSpPr txBox="1">
            <a:spLocks noChangeArrowheads="1"/>
          </p:cNvSpPr>
          <p:nvPr/>
        </p:nvSpPr>
        <p:spPr bwMode="gray">
          <a:xfrm>
            <a:off x="3377230" y="3021714"/>
            <a:ext cx="234872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创建测试计划</a:t>
            </a:r>
            <a:endParaRPr lang="en-US" altLang="zh-CN" sz="2800" b="1" dirty="0">
              <a:solidFill>
                <a:schemeClr val="tx1">
                  <a:lumMod val="95000"/>
                  <a:lumOff val="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7" name="Line 229"/>
          <p:cNvSpPr>
            <a:spLocks noChangeShapeType="1"/>
          </p:cNvSpPr>
          <p:nvPr/>
        </p:nvSpPr>
        <p:spPr bwMode="gray">
          <a:xfrm>
            <a:off x="2776989" y="3552605"/>
            <a:ext cx="4851300" cy="0"/>
          </a:xfrm>
          <a:prstGeom prst="line">
            <a:avLst/>
          </a:prstGeom>
          <a:noFill/>
          <a:ln w="25400">
            <a:solidFill>
              <a:srgbClr val="969696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 sz="2800" b="1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0" name="Rectangle 240"/>
          <p:cNvSpPr>
            <a:spLocks noChangeArrowheads="1"/>
          </p:cNvSpPr>
          <p:nvPr/>
        </p:nvSpPr>
        <p:spPr bwMode="gray">
          <a:xfrm rot="3419336">
            <a:off x="1958481" y="4704325"/>
            <a:ext cx="479425" cy="533112"/>
          </a:xfrm>
          <a:prstGeom prst="rect">
            <a:avLst/>
          </a:prstGeom>
          <a:gradFill rotWithShape="1">
            <a:gsLst>
              <a:gs pos="0">
                <a:srgbClr val="006699"/>
              </a:gs>
              <a:gs pos="100000">
                <a:srgbClr val="002F47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rgbClr val="006699"/>
            </a:extrusionClr>
          </a:sp3d>
        </p:spPr>
        <p:txBody>
          <a:bodyPr wrap="none" anchor="ctr">
            <a:flatTx/>
          </a:bodyPr>
          <a:lstStyle/>
          <a:p>
            <a:endParaRPr lang="zh-CN" altLang="en-US" sz="28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1" name="Line 229"/>
          <p:cNvSpPr>
            <a:spLocks noChangeShapeType="1"/>
          </p:cNvSpPr>
          <p:nvPr/>
        </p:nvSpPr>
        <p:spPr bwMode="gray">
          <a:xfrm flipV="1">
            <a:off x="2519332" y="5146766"/>
            <a:ext cx="5096314" cy="49285"/>
          </a:xfrm>
          <a:prstGeom prst="line">
            <a:avLst/>
          </a:prstGeom>
          <a:noFill/>
          <a:ln w="25400">
            <a:solidFill>
              <a:srgbClr val="969696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2" name="Text Box 231"/>
          <p:cNvSpPr txBox="1">
            <a:spLocks noChangeArrowheads="1"/>
          </p:cNvSpPr>
          <p:nvPr/>
        </p:nvSpPr>
        <p:spPr bwMode="gray">
          <a:xfrm>
            <a:off x="3334957" y="4592074"/>
            <a:ext cx="2170787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追踪</a:t>
            </a:r>
            <a:r>
              <a:rPr lang="en-US" altLang="zh-CN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bug</a:t>
            </a:r>
            <a:r>
              <a:rPr lang="zh-CN" alt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状态</a:t>
            </a:r>
            <a:endParaRPr lang="en-US" altLang="zh-CN" sz="2800" b="1" dirty="0">
              <a:solidFill>
                <a:schemeClr val="tx1">
                  <a:lumMod val="95000"/>
                  <a:lumOff val="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3" name="Text Box 232"/>
          <p:cNvSpPr txBox="1">
            <a:spLocks noChangeArrowheads="1"/>
          </p:cNvSpPr>
          <p:nvPr/>
        </p:nvSpPr>
        <p:spPr bwMode="gray">
          <a:xfrm>
            <a:off x="2060240" y="4675714"/>
            <a:ext cx="375945" cy="523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/>
            <a:r>
              <a:rPr lang="en-US" altLang="zh-CN" sz="2800" b="1" dirty="0" smtClean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endParaRPr lang="en-US" altLang="zh-CN" sz="2800" b="1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40295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Z</a:t>
            </a:r>
            <a:r>
              <a:rPr lang="zh-CN" altLang="en-US" dirty="0" smtClean="0"/>
              <a:t>是测试工程师，他所在的团队属于传统瀑布模型团队，需求说明书确定后，需要写出相应的测试计划，测试计划评审通过后，需要写测试用例，测试用例也要经过评审，如果她使用禅道管理测试过程，她该怎样做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 smtClean="0"/>
              <a:t>分析场景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5700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</a:t>
            </a:r>
            <a:r>
              <a:rPr lang="zh-CN" altLang="en-US" dirty="0" smtClean="0"/>
              <a:t>所在的团队使用敏捷开发过程，对测试计划等文档要求不高，可以写，也可以不写，但必须写测试用例，之前团队使用其他测试管理工具，一部分用例是在之前的工具中导出的，她该怎样导入禅道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 smtClean="0"/>
              <a:t>分析场景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732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40"/>
          <p:cNvSpPr>
            <a:spLocks noChangeArrowheads="1"/>
          </p:cNvSpPr>
          <p:nvPr/>
        </p:nvSpPr>
        <p:spPr bwMode="gray">
          <a:xfrm rot="3419336">
            <a:off x="2049922" y="3149841"/>
            <a:ext cx="479425" cy="533112"/>
          </a:xfrm>
          <a:prstGeom prst="rect">
            <a:avLst/>
          </a:prstGeom>
          <a:gradFill rotWithShape="1">
            <a:gsLst>
              <a:gs pos="0">
                <a:srgbClr val="006699"/>
              </a:gs>
              <a:gs pos="100000">
                <a:srgbClr val="002F47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rgbClr val="006699"/>
            </a:extrusionClr>
          </a:sp3d>
        </p:spPr>
        <p:txBody>
          <a:bodyPr wrap="none" anchor="ctr">
            <a:flatTx/>
          </a:bodyPr>
          <a:lstStyle/>
          <a:p>
            <a:endParaRPr lang="zh-CN" altLang="en-US" sz="28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5" name="Rectangle 240"/>
          <p:cNvSpPr>
            <a:spLocks noChangeArrowheads="1"/>
          </p:cNvSpPr>
          <p:nvPr/>
        </p:nvSpPr>
        <p:spPr bwMode="gray">
          <a:xfrm rot="3419336">
            <a:off x="2045568" y="2413966"/>
            <a:ext cx="479425" cy="533112"/>
          </a:xfrm>
          <a:prstGeom prst="rect">
            <a:avLst/>
          </a:prstGeom>
          <a:gradFill rotWithShape="1">
            <a:gsLst>
              <a:gs pos="0">
                <a:srgbClr val="006699"/>
              </a:gs>
              <a:gs pos="100000">
                <a:srgbClr val="002F47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rgbClr val="006699"/>
            </a:extrusionClr>
          </a:sp3d>
        </p:spPr>
        <p:txBody>
          <a:bodyPr wrap="none" anchor="ctr">
            <a:flatTx/>
          </a:bodyPr>
          <a:lstStyle/>
          <a:p>
            <a:endParaRPr lang="zh-CN" altLang="en-US" sz="28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3" name="Rectangle 240"/>
          <p:cNvSpPr>
            <a:spLocks noChangeArrowheads="1"/>
          </p:cNvSpPr>
          <p:nvPr/>
        </p:nvSpPr>
        <p:spPr bwMode="gray">
          <a:xfrm rot="3419336">
            <a:off x="2062984" y="1647611"/>
            <a:ext cx="479425" cy="533112"/>
          </a:xfrm>
          <a:prstGeom prst="rect">
            <a:avLst/>
          </a:prstGeom>
          <a:gradFill rotWithShape="1">
            <a:gsLst>
              <a:gs pos="0">
                <a:srgbClr val="006699"/>
              </a:gs>
              <a:gs pos="100000">
                <a:srgbClr val="002F47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rgbClr val="006699"/>
            </a:extrusionClr>
          </a:sp3d>
        </p:spPr>
        <p:txBody>
          <a:bodyPr wrap="none" anchor="ctr">
            <a:flatTx/>
          </a:bodyPr>
          <a:lstStyle/>
          <a:p>
            <a:endParaRPr lang="zh-CN" altLang="en-US" sz="28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Line 239"/>
          <p:cNvSpPr>
            <a:spLocks noChangeShapeType="1"/>
          </p:cNvSpPr>
          <p:nvPr/>
        </p:nvSpPr>
        <p:spPr bwMode="gray">
          <a:xfrm>
            <a:off x="2743735" y="2822853"/>
            <a:ext cx="4915032" cy="0"/>
          </a:xfrm>
          <a:prstGeom prst="line">
            <a:avLst/>
          </a:prstGeom>
          <a:noFill/>
          <a:ln w="25400">
            <a:solidFill>
              <a:srgbClr val="969696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 sz="28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Rectangle 240"/>
          <p:cNvSpPr>
            <a:spLocks noChangeArrowheads="1"/>
          </p:cNvSpPr>
          <p:nvPr/>
        </p:nvSpPr>
        <p:spPr bwMode="gray">
          <a:xfrm rot="3419336">
            <a:off x="2067340" y="3937967"/>
            <a:ext cx="479425" cy="533112"/>
          </a:xfrm>
          <a:prstGeom prst="rect">
            <a:avLst/>
          </a:prstGeom>
          <a:gradFill rotWithShape="1">
            <a:gsLst>
              <a:gs pos="0">
                <a:srgbClr val="006699"/>
              </a:gs>
              <a:gs pos="100000">
                <a:srgbClr val="002F47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rgbClr val="006699"/>
            </a:extrusionClr>
          </a:sp3d>
        </p:spPr>
        <p:txBody>
          <a:bodyPr wrap="none" anchor="ctr">
            <a:flatTx/>
          </a:bodyPr>
          <a:lstStyle/>
          <a:p>
            <a:endParaRPr lang="zh-CN" altLang="en-US" sz="28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" name="Text Box 241"/>
          <p:cNvSpPr txBox="1">
            <a:spLocks noChangeArrowheads="1"/>
          </p:cNvSpPr>
          <p:nvPr/>
        </p:nvSpPr>
        <p:spPr bwMode="gray">
          <a:xfrm>
            <a:off x="3329462" y="2265776"/>
            <a:ext cx="1627369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1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场景分析</a:t>
            </a:r>
            <a:endParaRPr lang="en-US" altLang="zh-CN" sz="2800" b="1" dirty="0">
              <a:solidFill>
                <a:schemeClr val="tx1">
                  <a:lumMod val="1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" name="Text Box 242"/>
          <p:cNvSpPr txBox="1">
            <a:spLocks noChangeArrowheads="1"/>
          </p:cNvSpPr>
          <p:nvPr/>
        </p:nvSpPr>
        <p:spPr bwMode="gray">
          <a:xfrm>
            <a:off x="2155425" y="2472334"/>
            <a:ext cx="373828" cy="523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8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</a:p>
        </p:txBody>
      </p:sp>
      <p:sp>
        <p:nvSpPr>
          <p:cNvPr id="6" name="标题 5"/>
          <p:cNvSpPr>
            <a:spLocks noGrp="1"/>
          </p:cNvSpPr>
          <p:nvPr>
            <p:ph type="title" idx="4294967295"/>
          </p:nvPr>
        </p:nvSpPr>
        <p:spPr>
          <a:xfrm>
            <a:off x="1019455" y="199793"/>
            <a:ext cx="6226175" cy="407988"/>
          </a:xfrm>
        </p:spPr>
        <p:txBody>
          <a:bodyPr>
            <a:noAutofit/>
          </a:bodyPr>
          <a:lstStyle/>
          <a:p>
            <a:r>
              <a:rPr lang="zh-CN" altLang="en-US" dirty="0" smtClean="0">
                <a:latin typeface="楷体" panose="02010609060101010101" pitchFamily="49" charset="-122"/>
              </a:rPr>
              <a:t>目录</a:t>
            </a:r>
            <a:endParaRPr lang="zh-CN" altLang="en-US" dirty="0">
              <a:latin typeface="楷体" panose="02010609060101010101" pitchFamily="49" charset="-122"/>
            </a:endParaRPr>
          </a:p>
        </p:txBody>
      </p:sp>
      <p:grpSp>
        <p:nvGrpSpPr>
          <p:cNvPr id="29" name="Group 228"/>
          <p:cNvGrpSpPr>
            <a:grpSpLocks/>
          </p:cNvGrpSpPr>
          <p:nvPr/>
        </p:nvGrpSpPr>
        <p:grpSpPr bwMode="auto">
          <a:xfrm>
            <a:off x="2172180" y="1592112"/>
            <a:ext cx="5486589" cy="523875"/>
            <a:chOff x="1044" y="1520"/>
            <a:chExt cx="3420" cy="330"/>
          </a:xfrm>
        </p:grpSpPr>
        <p:sp>
          <p:nvSpPr>
            <p:cNvPr id="32" name="Line 229"/>
            <p:cNvSpPr>
              <a:spLocks noChangeShapeType="1"/>
            </p:cNvSpPr>
            <p:nvPr/>
          </p:nvSpPr>
          <p:spPr bwMode="gray">
            <a:xfrm>
              <a:off x="1440" y="179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 sz="2800" b="1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3" name="Text Box 232"/>
            <p:cNvSpPr txBox="1">
              <a:spLocks noChangeArrowheads="1"/>
            </p:cNvSpPr>
            <p:nvPr/>
          </p:nvSpPr>
          <p:spPr bwMode="gray">
            <a:xfrm>
              <a:off x="1044" y="1520"/>
              <a:ext cx="230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800" b="1" dirty="0" smtClean="0">
                  <a:solidFill>
                    <a:srgbClr val="FFFFFF"/>
                  </a:solidFill>
                  <a:latin typeface="楷体" pitchFamily="49" charset="-122"/>
                  <a:ea typeface="楷体" pitchFamily="49" charset="-122"/>
                </a:rPr>
                <a:t>1</a:t>
              </a:r>
              <a:endParaRPr lang="en-US" altLang="zh-CN" sz="28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  <p:sp>
        <p:nvSpPr>
          <p:cNvPr id="34" name="Text Box 236"/>
          <p:cNvSpPr txBox="1">
            <a:spLocks noChangeArrowheads="1"/>
          </p:cNvSpPr>
          <p:nvPr/>
        </p:nvSpPr>
        <p:spPr bwMode="gray">
          <a:xfrm>
            <a:off x="3259261" y="1531826"/>
            <a:ext cx="3070071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rgbClr val="2A1C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测试过程管理概述</a:t>
            </a:r>
            <a:endParaRPr lang="en-US" altLang="zh-CN" sz="2800" b="1" dirty="0">
              <a:solidFill>
                <a:srgbClr val="2A1C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5" name="Line 229"/>
          <p:cNvSpPr>
            <a:spLocks noChangeShapeType="1"/>
          </p:cNvSpPr>
          <p:nvPr/>
        </p:nvSpPr>
        <p:spPr bwMode="gray">
          <a:xfrm>
            <a:off x="2628191" y="4429693"/>
            <a:ext cx="4942865" cy="0"/>
          </a:xfrm>
          <a:prstGeom prst="line">
            <a:avLst/>
          </a:prstGeom>
          <a:noFill/>
          <a:ln w="25400">
            <a:solidFill>
              <a:srgbClr val="969696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7" name="Text Box 231"/>
          <p:cNvSpPr txBox="1">
            <a:spLocks noChangeArrowheads="1"/>
          </p:cNvSpPr>
          <p:nvPr/>
        </p:nvSpPr>
        <p:spPr bwMode="gray">
          <a:xfrm>
            <a:off x="3417690" y="3825716"/>
            <a:ext cx="234872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创建测试用例</a:t>
            </a:r>
            <a:endParaRPr lang="en-US" altLang="zh-CN" sz="2800" b="1" dirty="0">
              <a:solidFill>
                <a:schemeClr val="tx1">
                  <a:lumMod val="95000"/>
                  <a:lumOff val="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5" name="Text Box 232"/>
          <p:cNvSpPr txBox="1">
            <a:spLocks noChangeArrowheads="1"/>
          </p:cNvSpPr>
          <p:nvPr/>
        </p:nvSpPr>
        <p:spPr bwMode="gray">
          <a:xfrm>
            <a:off x="2182162" y="3883230"/>
            <a:ext cx="375945" cy="523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/>
            <a:r>
              <a:rPr lang="en-US" altLang="zh-CN" sz="28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</a:p>
        </p:txBody>
      </p:sp>
      <p:sp>
        <p:nvSpPr>
          <p:cNvPr id="39" name="Text Box 237"/>
          <p:cNvSpPr txBox="1">
            <a:spLocks noChangeArrowheads="1"/>
          </p:cNvSpPr>
          <p:nvPr/>
        </p:nvSpPr>
        <p:spPr bwMode="gray">
          <a:xfrm>
            <a:off x="2145924" y="3156474"/>
            <a:ext cx="365806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8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3</a:t>
            </a:r>
          </a:p>
        </p:txBody>
      </p:sp>
      <p:sp>
        <p:nvSpPr>
          <p:cNvPr id="42" name="Text Box 231"/>
          <p:cNvSpPr txBox="1">
            <a:spLocks noChangeArrowheads="1"/>
          </p:cNvSpPr>
          <p:nvPr/>
        </p:nvSpPr>
        <p:spPr bwMode="gray">
          <a:xfrm>
            <a:off x="3377230" y="3021714"/>
            <a:ext cx="234872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创建测试计划</a:t>
            </a:r>
            <a:endParaRPr lang="en-US" altLang="zh-CN" sz="28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7" name="Line 229"/>
          <p:cNvSpPr>
            <a:spLocks noChangeShapeType="1"/>
          </p:cNvSpPr>
          <p:nvPr/>
        </p:nvSpPr>
        <p:spPr bwMode="gray">
          <a:xfrm>
            <a:off x="2776989" y="3552605"/>
            <a:ext cx="4851300" cy="0"/>
          </a:xfrm>
          <a:prstGeom prst="line">
            <a:avLst/>
          </a:prstGeom>
          <a:noFill/>
          <a:ln w="25400">
            <a:solidFill>
              <a:srgbClr val="969696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 sz="2800" b="1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0" name="Rectangle 240"/>
          <p:cNvSpPr>
            <a:spLocks noChangeArrowheads="1"/>
          </p:cNvSpPr>
          <p:nvPr/>
        </p:nvSpPr>
        <p:spPr bwMode="gray">
          <a:xfrm rot="3419336">
            <a:off x="1958481" y="4704325"/>
            <a:ext cx="479425" cy="533112"/>
          </a:xfrm>
          <a:prstGeom prst="rect">
            <a:avLst/>
          </a:prstGeom>
          <a:gradFill rotWithShape="1">
            <a:gsLst>
              <a:gs pos="0">
                <a:srgbClr val="006699"/>
              </a:gs>
              <a:gs pos="100000">
                <a:srgbClr val="002F47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rgbClr val="006699"/>
            </a:extrusionClr>
          </a:sp3d>
        </p:spPr>
        <p:txBody>
          <a:bodyPr wrap="none" anchor="ctr">
            <a:flatTx/>
          </a:bodyPr>
          <a:lstStyle/>
          <a:p>
            <a:endParaRPr lang="zh-CN" altLang="en-US" sz="28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1" name="Line 229"/>
          <p:cNvSpPr>
            <a:spLocks noChangeShapeType="1"/>
          </p:cNvSpPr>
          <p:nvPr/>
        </p:nvSpPr>
        <p:spPr bwMode="gray">
          <a:xfrm flipV="1">
            <a:off x="2519332" y="5146766"/>
            <a:ext cx="5096314" cy="49285"/>
          </a:xfrm>
          <a:prstGeom prst="line">
            <a:avLst/>
          </a:prstGeom>
          <a:noFill/>
          <a:ln w="25400">
            <a:solidFill>
              <a:srgbClr val="969696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2" name="Text Box 231"/>
          <p:cNvSpPr txBox="1">
            <a:spLocks noChangeArrowheads="1"/>
          </p:cNvSpPr>
          <p:nvPr/>
        </p:nvSpPr>
        <p:spPr bwMode="gray">
          <a:xfrm>
            <a:off x="3334957" y="4592074"/>
            <a:ext cx="2170787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追踪</a:t>
            </a:r>
            <a:r>
              <a:rPr lang="en-US" altLang="zh-CN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bug</a:t>
            </a:r>
            <a:r>
              <a:rPr lang="zh-CN" alt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状态</a:t>
            </a:r>
            <a:endParaRPr lang="en-US" altLang="zh-CN" sz="2800" b="1" dirty="0">
              <a:solidFill>
                <a:schemeClr val="tx1">
                  <a:lumMod val="95000"/>
                  <a:lumOff val="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3" name="Text Box 232"/>
          <p:cNvSpPr txBox="1">
            <a:spLocks noChangeArrowheads="1"/>
          </p:cNvSpPr>
          <p:nvPr/>
        </p:nvSpPr>
        <p:spPr bwMode="gray">
          <a:xfrm>
            <a:off x="2060240" y="4675714"/>
            <a:ext cx="375945" cy="523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/>
            <a:r>
              <a:rPr lang="en-US" altLang="zh-CN" sz="2800" b="1" dirty="0" smtClean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endParaRPr lang="en-US" altLang="zh-CN" sz="2800" b="1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91316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自定义 1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8282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5810</TotalTime>
  <Words>876</Words>
  <Application>Microsoft Office PowerPoint</Application>
  <PresentationFormat>宽屏</PresentationFormat>
  <Paragraphs>152</Paragraphs>
  <Slides>40</Slides>
  <Notes>7</Notes>
  <HiddenSlides>20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49" baseType="lpstr">
      <vt:lpstr>等线</vt:lpstr>
      <vt:lpstr>黑体</vt:lpstr>
      <vt:lpstr>楷体</vt:lpstr>
      <vt:lpstr>宋体</vt:lpstr>
      <vt:lpstr>Arial</vt:lpstr>
      <vt:lpstr>Calibri</vt:lpstr>
      <vt:lpstr>Lucida Console</vt:lpstr>
      <vt:lpstr>Times New Roman</vt:lpstr>
      <vt:lpstr>Office Theme</vt:lpstr>
      <vt:lpstr>PowerPoint 演示文稿</vt:lpstr>
      <vt:lpstr>本节教学目标 </vt:lpstr>
      <vt:lpstr>内容回顾</vt:lpstr>
      <vt:lpstr>目录</vt:lpstr>
      <vt:lpstr>测试过程管理概述</vt:lpstr>
      <vt:lpstr>目录</vt:lpstr>
      <vt:lpstr>分析场景</vt:lpstr>
      <vt:lpstr>分析场景</vt:lpstr>
      <vt:lpstr>目录</vt:lpstr>
      <vt:lpstr>创建测试计划和测试用例 </vt:lpstr>
      <vt:lpstr>分析场景</vt:lpstr>
      <vt:lpstr>创建版本、提交测试、关联用例等的做法</vt:lpstr>
      <vt:lpstr>目录</vt:lpstr>
      <vt:lpstr>分析场景</vt:lpstr>
      <vt:lpstr>Bug状态流转</vt:lpstr>
      <vt:lpstr>Bug操作相关</vt:lpstr>
      <vt:lpstr>提问</vt:lpstr>
      <vt:lpstr>测试过程总结</vt:lpstr>
      <vt:lpstr>内容总结</vt:lpstr>
      <vt:lpstr>PowerPoint 演示文稿</vt:lpstr>
      <vt:lpstr>开发与测试团队间沟通的问题</vt:lpstr>
      <vt:lpstr>PowerPoint 演示文稿</vt:lpstr>
      <vt:lpstr>场景（模拟测试组长和测试人员 沟通）</vt:lpstr>
      <vt:lpstr>PowerPoint 演示文稿</vt:lpstr>
      <vt:lpstr>分配任务</vt:lpstr>
      <vt:lpstr>测试用例评审</vt:lpstr>
      <vt:lpstr>评审测试用例</vt:lpstr>
      <vt:lpstr>评审测试用例（开发参加）</vt:lpstr>
      <vt:lpstr>测试负责人检查用例</vt:lpstr>
      <vt:lpstr>测试用例（互相检查）</vt:lpstr>
      <vt:lpstr>测试组长与测试工程师写用例阶段的不同</vt:lpstr>
      <vt:lpstr>关注bug的质量</vt:lpstr>
      <vt:lpstr>随机测试（134）</vt:lpstr>
      <vt:lpstr>测试总结会（142页）</vt:lpstr>
      <vt:lpstr>控制测试版本</vt:lpstr>
      <vt:lpstr>总结bug情况（144—146）</vt:lpstr>
      <vt:lpstr>总结的优缺点（147-149）</vt:lpstr>
      <vt:lpstr>PowerPoint 演示文稿</vt:lpstr>
      <vt:lpstr>PowerPoint 演示文稿</vt:lpstr>
      <vt:lpstr>PowerPoint 演示文稿</vt:lpstr>
    </vt:vector>
  </TitlesOfParts>
  <Company>P R 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China</dc:creator>
  <cp:lastModifiedBy>Administrator</cp:lastModifiedBy>
  <cp:revision>555</cp:revision>
  <dcterms:created xsi:type="dcterms:W3CDTF">2015-11-26T12:54:06Z</dcterms:created>
  <dcterms:modified xsi:type="dcterms:W3CDTF">2017-02-23T07:21:35Z</dcterms:modified>
</cp:coreProperties>
</file>