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62" r:id="rId2"/>
    <p:sldId id="396" r:id="rId3"/>
    <p:sldId id="397" r:id="rId4"/>
    <p:sldId id="513" r:id="rId5"/>
    <p:sldId id="514" r:id="rId6"/>
    <p:sldId id="520" r:id="rId7"/>
    <p:sldId id="523" r:id="rId8"/>
    <p:sldId id="515" r:id="rId9"/>
    <p:sldId id="521" r:id="rId10"/>
    <p:sldId id="516" r:id="rId11"/>
    <p:sldId id="518" r:id="rId12"/>
    <p:sldId id="522" r:id="rId13"/>
    <p:sldId id="517" r:id="rId14"/>
    <p:sldId id="519" r:id="rId15"/>
    <p:sldId id="28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5CE"/>
    <a:srgbClr val="DDEEFC"/>
    <a:srgbClr val="F2F2F2"/>
    <a:srgbClr val="F1F5FB"/>
    <a:srgbClr val="006ECC"/>
    <a:srgbClr val="03A6FF"/>
    <a:srgbClr val="B8DBF6"/>
    <a:srgbClr val="F6F6F6"/>
    <a:srgbClr val="0073D2"/>
    <a:srgbClr val="3D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88" autoAdjust="0"/>
    <p:restoredTop sz="95179" autoAdjust="0"/>
  </p:normalViewPr>
  <p:slideViewPr>
    <p:cSldViewPr snapToGrid="0" showGuides="1">
      <p:cViewPr varScale="1">
        <p:scale>
          <a:sx n="73" d="100"/>
          <a:sy n="73" d="100"/>
        </p:scale>
        <p:origin x="90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77729-C0AC-409E-827F-6575C816C891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665A-DE80-481F-8946-39E91B67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4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9138E-DB2A-4935-A0B9-B284798CE9F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307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那本节课就是来针对软件开发过程及项目中的成员来做介绍</a:t>
            </a:r>
            <a:endParaRPr lang="en-US" altLang="zh-CN" dirty="0" smtClean="0"/>
          </a:p>
          <a:p>
            <a:r>
              <a:rPr lang="zh-CN" altLang="en-US" dirty="0" smtClean="0"/>
              <a:t>本讲的目标是</a:t>
            </a:r>
            <a:endParaRPr lang="en-US" altLang="zh-CN" dirty="0" smtClean="0"/>
          </a:p>
          <a:p>
            <a:r>
              <a:rPr lang="zh-CN" altLang="en-US" dirty="0" smtClean="0"/>
              <a:t>重难点，让大家</a:t>
            </a:r>
            <a:r>
              <a:rPr lang="en-US" altLang="zh-CN" dirty="0" smtClean="0"/>
              <a:t>……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217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那大家先来思考这么几个问题，我们为什么要学习等价类划分法？什么是等价类划分法，等价类划分法怎样使用</a:t>
            </a:r>
            <a:r>
              <a:rPr lang="en-US" altLang="zh-CN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?</a:t>
            </a: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主要介绍以下内容   团队组织结构及各组织结构中的常见职位   最后是小结与探索</a:t>
            </a:r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29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那大家先来思考这么几个问题，我们为什么要学习等价类划分法？什么是等价类划分法，等价类划分法怎样使用</a:t>
            </a:r>
            <a:r>
              <a:rPr lang="en-US" altLang="zh-CN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?</a:t>
            </a: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主要介绍以下内容   团队组织结构及各组织结构中的常见职位   最后是小结与探索</a:t>
            </a:r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53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那大家先来思考这么几个问题，我们为什么要学习等价类划分法？什么是等价类划分法，等价类划分法怎样使用</a:t>
            </a:r>
            <a:r>
              <a:rPr lang="en-US" altLang="zh-CN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?</a:t>
            </a: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主要介绍以下内容   团队组织结构及各组织结构中的常见职位   最后是小结与探索</a:t>
            </a:r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679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那大家先来思考这么几个问题，我们为什么要学习等价类划分法？什么是等价类划分法，等价类划分法怎样使用</a:t>
            </a:r>
            <a:r>
              <a:rPr lang="en-US" altLang="zh-CN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?</a:t>
            </a: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主要介绍以下内容   团队组织结构及各组织结构中的常见职位   最后是小结与探索</a:t>
            </a:r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4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7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65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79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46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49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80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16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144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92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8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61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86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4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63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24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70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9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54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>
            <a:normAutofit/>
          </a:bodyPr>
          <a:lstStyle>
            <a:lvl1pPr>
              <a:defRPr sz="2800" baseline="0"/>
            </a:lvl1pPr>
            <a:lvl2pPr>
              <a:defRPr sz="2800" baseline="0"/>
            </a:lvl2pPr>
            <a:lvl3pPr>
              <a:defRPr sz="2800" baseline="0"/>
            </a:lvl3pPr>
            <a:lvl4pPr>
              <a:defRPr sz="2800" baseline="0"/>
            </a:lvl4pPr>
            <a:lvl5pPr>
              <a:defRPr sz="280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2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13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1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3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9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591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0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Click to edit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777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33088" y="100149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66686" y="929867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 baseline="0">
                <a:latin typeface="Times New Roman" panose="02020603050405020304" pitchFamily="18" charset="0"/>
              </a:defRPr>
            </a:lvl1pPr>
            <a:lvl2pPr>
              <a:defRPr sz="2800" baseline="0">
                <a:latin typeface="Times New Roman" panose="02020603050405020304" pitchFamily="18" charset="0"/>
              </a:defRPr>
            </a:lvl2pPr>
            <a:lvl3pPr>
              <a:defRPr sz="2800" baseline="0">
                <a:latin typeface="Times New Roman" panose="02020603050405020304" pitchFamily="18" charset="0"/>
              </a:defRPr>
            </a:lvl3pPr>
            <a:lvl4pPr>
              <a:defRPr sz="2800" baseline="0">
                <a:latin typeface="Times New Roman" panose="02020603050405020304" pitchFamily="18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71645" y="130629"/>
            <a:ext cx="8301567" cy="52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266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57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811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57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11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40"/>
          <a:stretch>
            <a:fillRect/>
          </a:stretch>
        </p:blipFill>
        <p:spPr>
          <a:xfrm>
            <a:off x="0" y="0"/>
            <a:ext cx="12192000" cy="734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4330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2885" y="-68853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3624"/>
            <a:ext cx="10515600" cy="547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  <p:sldLayoutId id="2147483751" r:id="rId36"/>
    <p:sldLayoutId id="2147483752" r:id="rId37"/>
    <p:sldLayoutId id="2147483753" r:id="rId3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bg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7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5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12700" y="1539875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850" y="4864100"/>
            <a:ext cx="519178" cy="1524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4766" y="3568994"/>
            <a:ext cx="5868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第五讲 禅道中其他统计和设置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4869" y="2614178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测试过程管理</a:t>
            </a:r>
            <a:endParaRPr lang="zh-CN" altLang="en-US" sz="4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计划任务</a:t>
            </a:r>
            <a:endParaRPr lang="en-US" altLang="zh-CN" dirty="0" smtClean="0"/>
          </a:p>
          <a:p>
            <a:r>
              <a:rPr lang="zh-CN" altLang="en-US" dirty="0" smtClean="0"/>
              <a:t>备份</a:t>
            </a:r>
            <a:endParaRPr lang="en-US" altLang="zh-CN" dirty="0" smtClean="0"/>
          </a:p>
          <a:p>
            <a:r>
              <a:rPr lang="zh-CN" altLang="en-US" dirty="0"/>
              <a:t>二</a:t>
            </a:r>
            <a:r>
              <a:rPr lang="zh-CN" altLang="en-US" dirty="0" smtClean="0"/>
              <a:t>次开发</a:t>
            </a:r>
            <a:endParaRPr lang="en-US" altLang="zh-CN" dirty="0" smtClean="0"/>
          </a:p>
          <a:p>
            <a:r>
              <a:rPr lang="zh-CN" altLang="en-US" dirty="0"/>
              <a:t>回收站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禅道其他功能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定义使用流程</a:t>
            </a:r>
            <a:endParaRPr lang="en-US" altLang="zh-CN" dirty="0" smtClean="0"/>
          </a:p>
          <a:p>
            <a:r>
              <a:rPr lang="zh-CN" altLang="en-US" dirty="0" smtClean="0"/>
              <a:t>查看动态</a:t>
            </a:r>
            <a:endParaRPr lang="en-US" altLang="zh-CN" dirty="0" smtClean="0"/>
          </a:p>
          <a:p>
            <a:r>
              <a:rPr lang="zh-CN" altLang="en-US" dirty="0" smtClean="0"/>
              <a:t>查看进行中的项目</a:t>
            </a:r>
            <a:endParaRPr lang="en-US" altLang="zh-CN" dirty="0" smtClean="0"/>
          </a:p>
          <a:p>
            <a:r>
              <a:rPr lang="zh-CN" altLang="en-US" dirty="0" smtClean="0"/>
              <a:t>查看待办事项</a:t>
            </a:r>
            <a:endParaRPr lang="en-US" altLang="zh-CN" dirty="0" smtClean="0"/>
          </a:p>
          <a:p>
            <a:r>
              <a:rPr lang="zh-CN" altLang="en-US" dirty="0" smtClean="0"/>
              <a:t>查看指派给我的需求、任务、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我的地盘（展板）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22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>
            <a:off x="2743735" y="2822853"/>
            <a:ext cx="491503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 240"/>
          <p:cNvSpPr>
            <a:spLocks noChangeArrowheads="1"/>
          </p:cNvSpPr>
          <p:nvPr/>
        </p:nvSpPr>
        <p:spPr bwMode="gray">
          <a:xfrm rot="3419336">
            <a:off x="2067340" y="3937967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198804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自定义功能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5486589" cy="523875"/>
            <a:chOff x="1044" y="1520"/>
            <a:chExt cx="3420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统计功能介绍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229"/>
          <p:cNvSpPr>
            <a:spLocks noChangeShapeType="1"/>
          </p:cNvSpPr>
          <p:nvPr/>
        </p:nvSpPr>
        <p:spPr bwMode="gray">
          <a:xfrm>
            <a:off x="2628191" y="4429693"/>
            <a:ext cx="4942865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231"/>
          <p:cNvSpPr txBox="1">
            <a:spLocks noChangeArrowheads="1"/>
          </p:cNvSpPr>
          <p:nvPr/>
        </p:nvSpPr>
        <p:spPr bwMode="gray">
          <a:xfrm>
            <a:off x="3417690" y="382571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发信功能配置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232"/>
          <p:cNvSpPr txBox="1">
            <a:spLocks noChangeArrowheads="1"/>
          </p:cNvSpPr>
          <p:nvPr/>
        </p:nvSpPr>
        <p:spPr bwMode="gray">
          <a:xfrm>
            <a:off x="2182162" y="3883230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其他功能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>
            <a:off x="2776989" y="3552605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84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72400" y="955993"/>
            <a:ext cx="3657600" cy="5431744"/>
          </a:xfrm>
        </p:spPr>
        <p:txBody>
          <a:bodyPr/>
          <a:lstStyle/>
          <a:p>
            <a:r>
              <a:rPr lang="zh-CN" altLang="en-US" dirty="0" smtClean="0"/>
              <a:t>腾讯邮箱：  </a:t>
            </a:r>
            <a:r>
              <a:rPr lang="en-US" altLang="zh-CN" dirty="0" smtClean="0"/>
              <a:t>smtp.qq.com</a:t>
            </a:r>
          </a:p>
          <a:p>
            <a:r>
              <a:rPr lang="en-US" altLang="zh-CN" dirty="0" smtClean="0"/>
              <a:t>163</a:t>
            </a:r>
            <a:r>
              <a:rPr lang="zh-CN" altLang="en-US" dirty="0" smtClean="0"/>
              <a:t>邮箱：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smtp.163.com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云发信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发送邮件配置</a:t>
            </a:r>
            <a:endParaRPr lang="zh-CN" altLang="en-US" dirty="0"/>
          </a:p>
        </p:txBody>
      </p:sp>
      <p:pic>
        <p:nvPicPr>
          <p:cNvPr id="1026" name="Picture 2" descr="http://www.zentao.net/data/upload/201603/f_69ff08caf3f84236c85fd26b66f2be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29" y="902424"/>
            <a:ext cx="7183599" cy="549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48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禅道中统计功能</a:t>
            </a:r>
            <a:endParaRPr lang="en-US" altLang="zh-CN" dirty="0" smtClean="0"/>
          </a:p>
          <a:p>
            <a:r>
              <a:rPr lang="zh-CN" altLang="en-US" dirty="0" smtClean="0"/>
              <a:t>自定义功能</a:t>
            </a:r>
            <a:endParaRPr lang="en-US" altLang="zh-CN" dirty="0" smtClean="0"/>
          </a:p>
          <a:p>
            <a:r>
              <a:rPr lang="zh-CN" altLang="en-US" dirty="0" smtClean="0"/>
              <a:t>发信功能配置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9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010967" y="1556791"/>
            <a:ext cx="9008244" cy="345934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理解项目中所使用的统计功能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理解禅道工具使用中自定义功能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2643" y="299837"/>
            <a:ext cx="6226175" cy="56582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本节教学目标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78776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>
            <a:off x="2743735" y="2822853"/>
            <a:ext cx="491503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 240"/>
          <p:cNvSpPr>
            <a:spLocks noChangeArrowheads="1"/>
          </p:cNvSpPr>
          <p:nvPr/>
        </p:nvSpPr>
        <p:spPr bwMode="gray">
          <a:xfrm rot="3419336">
            <a:off x="2067340" y="3937967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198804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自定义功能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5486589" cy="523875"/>
            <a:chOff x="1044" y="1520"/>
            <a:chExt cx="3420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统计功能介绍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229"/>
          <p:cNvSpPr>
            <a:spLocks noChangeShapeType="1"/>
          </p:cNvSpPr>
          <p:nvPr/>
        </p:nvSpPr>
        <p:spPr bwMode="gray">
          <a:xfrm>
            <a:off x="2628191" y="4429693"/>
            <a:ext cx="4942865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231"/>
          <p:cNvSpPr txBox="1">
            <a:spLocks noChangeArrowheads="1"/>
          </p:cNvSpPr>
          <p:nvPr/>
        </p:nvSpPr>
        <p:spPr bwMode="gray">
          <a:xfrm>
            <a:off x="3417690" y="382571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发信功能配置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232"/>
          <p:cNvSpPr txBox="1">
            <a:spLocks noChangeArrowheads="1"/>
          </p:cNvSpPr>
          <p:nvPr/>
        </p:nvSpPr>
        <p:spPr bwMode="gray">
          <a:xfrm>
            <a:off x="2182162" y="3883230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其他功能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>
            <a:off x="2776989" y="3552605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89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所有产品统计</a:t>
            </a:r>
            <a:endParaRPr lang="en-US" altLang="zh-CN" dirty="0" smtClean="0"/>
          </a:p>
          <a:p>
            <a:r>
              <a:rPr lang="zh-CN" altLang="en-US" dirty="0" smtClean="0"/>
              <a:t>产品路线图表</a:t>
            </a:r>
            <a:endParaRPr lang="en-US" altLang="zh-CN" dirty="0" smtClean="0"/>
          </a:p>
          <a:p>
            <a:r>
              <a:rPr lang="zh-CN" altLang="en-US" dirty="0" smtClean="0"/>
              <a:t>项目偏差报表</a:t>
            </a:r>
            <a:endParaRPr lang="en-US" altLang="zh-CN" dirty="0" smtClean="0"/>
          </a:p>
          <a:p>
            <a:r>
              <a:rPr lang="zh-CN" altLang="en-US" dirty="0" smtClean="0"/>
              <a:t>测试情况统计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Bug</a:t>
            </a:r>
            <a:r>
              <a:rPr lang="zh-CN" altLang="en-US" dirty="0" smtClean="0"/>
              <a:t>创建表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Bug</a:t>
            </a:r>
            <a:r>
              <a:rPr lang="zh-CN" altLang="en-US" dirty="0" smtClean="0"/>
              <a:t>指派表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用例统计表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版本统计表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58583" y="145142"/>
            <a:ext cx="8301567" cy="40798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禅道中使用的统计功能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95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员工负载表</a:t>
            </a:r>
            <a:endParaRPr lang="en-US" altLang="zh-CN" dirty="0" smtClean="0"/>
          </a:p>
          <a:p>
            <a:r>
              <a:rPr lang="zh-CN" altLang="en-US" dirty="0" smtClean="0"/>
              <a:t>任务汇总表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汇总表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如果是专业版的统计表更多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58583" y="145142"/>
            <a:ext cx="8301567" cy="40798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组织统计表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15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>
            <a:off x="2743735" y="2822853"/>
            <a:ext cx="491503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 240"/>
          <p:cNvSpPr>
            <a:spLocks noChangeArrowheads="1"/>
          </p:cNvSpPr>
          <p:nvPr/>
        </p:nvSpPr>
        <p:spPr bwMode="gray">
          <a:xfrm rot="3419336">
            <a:off x="2067340" y="3937967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198804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自定义功能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5486589" cy="523875"/>
            <a:chOff x="1044" y="1520"/>
            <a:chExt cx="3420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统计功能介绍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229"/>
          <p:cNvSpPr>
            <a:spLocks noChangeShapeType="1"/>
          </p:cNvSpPr>
          <p:nvPr/>
        </p:nvSpPr>
        <p:spPr bwMode="gray">
          <a:xfrm>
            <a:off x="2628191" y="4429693"/>
            <a:ext cx="4942865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231"/>
          <p:cNvSpPr txBox="1">
            <a:spLocks noChangeArrowheads="1"/>
          </p:cNvSpPr>
          <p:nvPr/>
        </p:nvSpPr>
        <p:spPr bwMode="gray">
          <a:xfrm>
            <a:off x="3417690" y="382571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发信功能配置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232"/>
          <p:cNvSpPr txBox="1">
            <a:spLocks noChangeArrowheads="1"/>
          </p:cNvSpPr>
          <p:nvPr/>
        </p:nvSpPr>
        <p:spPr bwMode="gray">
          <a:xfrm>
            <a:off x="2182162" y="3883230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其他功能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>
            <a:off x="2776989" y="3552605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00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什么情况下使用自定义功能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当系统自带的</a:t>
            </a:r>
            <a:r>
              <a:rPr lang="zh-CN" altLang="en-US" dirty="0" smtClean="0">
                <a:solidFill>
                  <a:srgbClr val="FF0000"/>
                </a:solidFill>
              </a:rPr>
              <a:t>字段</a:t>
            </a:r>
            <a:r>
              <a:rPr lang="zh-CN" altLang="en-US" dirty="0" smtClean="0"/>
              <a:t>不能满足当前使用或者不同公司对某些叫法不同时，可以进行自定义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自定义功能概述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24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1047433"/>
            <a:ext cx="10221383" cy="464185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需求字段</a:t>
            </a:r>
            <a:endParaRPr lang="en-US" altLang="zh-CN" dirty="0" smtClean="0"/>
          </a:p>
          <a:p>
            <a:r>
              <a:rPr lang="zh-CN" altLang="en-US" dirty="0" smtClean="0"/>
              <a:t>任务字段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r>
              <a:rPr lang="zh-CN" altLang="en-US" dirty="0" smtClean="0"/>
              <a:t>版本（测试版本）字段</a:t>
            </a:r>
            <a:endParaRPr lang="en-US" altLang="zh-CN" dirty="0" smtClean="0"/>
          </a:p>
          <a:p>
            <a:r>
              <a:rPr lang="zh-CN" altLang="en-US" dirty="0" smtClean="0"/>
              <a:t>待办</a:t>
            </a:r>
            <a:endParaRPr lang="en-US" altLang="zh-CN" dirty="0" smtClean="0"/>
          </a:p>
          <a:p>
            <a:r>
              <a:rPr lang="zh-CN" altLang="en-US" dirty="0" smtClean="0"/>
              <a:t>用户</a:t>
            </a:r>
            <a:endParaRPr lang="en-US" altLang="zh-CN" dirty="0" smtClean="0"/>
          </a:p>
          <a:p>
            <a:r>
              <a:rPr lang="zh-CN" altLang="en-US" dirty="0"/>
              <a:t>流程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自定义功能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90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>
            <a:off x="2743735" y="2822853"/>
            <a:ext cx="491503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 240"/>
          <p:cNvSpPr>
            <a:spLocks noChangeArrowheads="1"/>
          </p:cNvSpPr>
          <p:nvPr/>
        </p:nvSpPr>
        <p:spPr bwMode="gray">
          <a:xfrm rot="3419336">
            <a:off x="2067340" y="3937967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198804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自定义功能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5486589" cy="523875"/>
            <a:chOff x="1044" y="1520"/>
            <a:chExt cx="3420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统计功能介绍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229"/>
          <p:cNvSpPr>
            <a:spLocks noChangeShapeType="1"/>
          </p:cNvSpPr>
          <p:nvPr/>
        </p:nvSpPr>
        <p:spPr bwMode="gray">
          <a:xfrm>
            <a:off x="2628191" y="4429693"/>
            <a:ext cx="4942865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231"/>
          <p:cNvSpPr txBox="1">
            <a:spLocks noChangeArrowheads="1"/>
          </p:cNvSpPr>
          <p:nvPr/>
        </p:nvSpPr>
        <p:spPr bwMode="gray">
          <a:xfrm>
            <a:off x="3417690" y="382571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发信功能配置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232"/>
          <p:cNvSpPr txBox="1">
            <a:spLocks noChangeArrowheads="1"/>
          </p:cNvSpPr>
          <p:nvPr/>
        </p:nvSpPr>
        <p:spPr bwMode="gray">
          <a:xfrm>
            <a:off x="2182162" y="3883230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其他功能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>
            <a:off x="2776989" y="3552605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5799</TotalTime>
  <Words>479</Words>
  <Application>Microsoft Office PowerPoint</Application>
  <PresentationFormat>宽屏</PresentationFormat>
  <Paragraphs>116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黑体</vt:lpstr>
      <vt:lpstr>楷体</vt:lpstr>
      <vt:lpstr>宋体</vt:lpstr>
      <vt:lpstr>Arial</vt:lpstr>
      <vt:lpstr>Calibri</vt:lpstr>
      <vt:lpstr>Lucida Console</vt:lpstr>
      <vt:lpstr>Times New Roman</vt:lpstr>
      <vt:lpstr>Office Theme</vt:lpstr>
      <vt:lpstr>PowerPoint 演示文稿</vt:lpstr>
      <vt:lpstr>本节教学目标 </vt:lpstr>
      <vt:lpstr>目录</vt:lpstr>
      <vt:lpstr>禅道中使用的统计功能</vt:lpstr>
      <vt:lpstr>组织统计表</vt:lpstr>
      <vt:lpstr>目录</vt:lpstr>
      <vt:lpstr>自定义功能概述</vt:lpstr>
      <vt:lpstr>自定义功能</vt:lpstr>
      <vt:lpstr>目录</vt:lpstr>
      <vt:lpstr>禅道其他功能</vt:lpstr>
      <vt:lpstr>我的地盘（展板）</vt:lpstr>
      <vt:lpstr>目录</vt:lpstr>
      <vt:lpstr>发送邮件配置</vt:lpstr>
      <vt:lpstr>内容总结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572</cp:revision>
  <dcterms:created xsi:type="dcterms:W3CDTF">2015-11-26T12:54:06Z</dcterms:created>
  <dcterms:modified xsi:type="dcterms:W3CDTF">2017-02-23T09:29:06Z</dcterms:modified>
</cp:coreProperties>
</file>