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3"/>
  </p:notesMasterIdLst>
  <p:handoutMasterIdLst>
    <p:handoutMasterId r:id="rId44"/>
  </p:handoutMasterIdLst>
  <p:sldIdLst>
    <p:sldId id="262" r:id="rId2"/>
    <p:sldId id="396" r:id="rId3"/>
    <p:sldId id="397" r:id="rId4"/>
    <p:sldId id="519" r:id="rId5"/>
    <p:sldId id="486" r:id="rId6"/>
    <p:sldId id="520" r:id="rId7"/>
    <p:sldId id="485" r:id="rId8"/>
    <p:sldId id="521" r:id="rId9"/>
    <p:sldId id="516" r:id="rId10"/>
    <p:sldId id="487" r:id="rId11"/>
    <p:sldId id="488" r:id="rId12"/>
    <p:sldId id="489" r:id="rId13"/>
    <p:sldId id="490" r:id="rId14"/>
    <p:sldId id="491" r:id="rId15"/>
    <p:sldId id="517" r:id="rId16"/>
    <p:sldId id="492" r:id="rId17"/>
    <p:sldId id="493" r:id="rId18"/>
    <p:sldId id="494" r:id="rId19"/>
    <p:sldId id="518" r:id="rId20"/>
    <p:sldId id="283" r:id="rId21"/>
    <p:sldId id="495" r:id="rId22"/>
    <p:sldId id="496" r:id="rId23"/>
    <p:sldId id="497" r:id="rId24"/>
    <p:sldId id="498" r:id="rId25"/>
    <p:sldId id="499" r:id="rId26"/>
    <p:sldId id="500" r:id="rId27"/>
    <p:sldId id="501" r:id="rId28"/>
    <p:sldId id="502" r:id="rId29"/>
    <p:sldId id="503" r:id="rId30"/>
    <p:sldId id="504" r:id="rId31"/>
    <p:sldId id="505" r:id="rId32"/>
    <p:sldId id="506" r:id="rId33"/>
    <p:sldId id="507" r:id="rId34"/>
    <p:sldId id="508" r:id="rId35"/>
    <p:sldId id="509" r:id="rId36"/>
    <p:sldId id="510" r:id="rId37"/>
    <p:sldId id="511" r:id="rId38"/>
    <p:sldId id="512" r:id="rId39"/>
    <p:sldId id="513" r:id="rId40"/>
    <p:sldId id="514" r:id="rId41"/>
    <p:sldId id="515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5CE"/>
    <a:srgbClr val="DDEEFC"/>
    <a:srgbClr val="F2F2F2"/>
    <a:srgbClr val="F1F5FB"/>
    <a:srgbClr val="006ECC"/>
    <a:srgbClr val="03A6FF"/>
    <a:srgbClr val="B8DBF6"/>
    <a:srgbClr val="F6F6F6"/>
    <a:srgbClr val="0073D2"/>
    <a:srgbClr val="3D7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88" autoAdjust="0"/>
    <p:restoredTop sz="92068" autoAdjust="0"/>
  </p:normalViewPr>
  <p:slideViewPr>
    <p:cSldViewPr snapToGrid="0" showGuides="1">
      <p:cViewPr varScale="1">
        <p:scale>
          <a:sx n="68" d="100"/>
          <a:sy n="68" d="100"/>
        </p:scale>
        <p:origin x="28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4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77729-C0AC-409E-827F-6575C816C891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A665A-DE80-481F-8946-39E91B67C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144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82B93-D878-4220-82A0-3D8A37C64810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4396F-7CC6-42E5-83BE-72592AAF9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D9138E-DB2A-4935-A0B9-B284798CE9F1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307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那本节课就是来针对软件开发过程及项目中的成员来做介绍</a:t>
            </a:r>
            <a:endParaRPr lang="en-US" altLang="zh-CN" dirty="0" smtClean="0"/>
          </a:p>
          <a:p>
            <a:r>
              <a:rPr lang="zh-CN" altLang="en-US" dirty="0" smtClean="0"/>
              <a:t>本讲的目标是</a:t>
            </a:r>
            <a:endParaRPr lang="en-US" altLang="zh-CN" dirty="0" smtClean="0"/>
          </a:p>
          <a:p>
            <a:r>
              <a:rPr lang="zh-CN" altLang="en-US" dirty="0" smtClean="0"/>
              <a:t>重难点，让大家</a:t>
            </a:r>
            <a:r>
              <a:rPr lang="en-US" altLang="zh-CN" dirty="0" smtClean="0"/>
              <a:t>……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12174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2400" kern="1200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293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94396F-7CC6-42E5-83BE-72592AAF95C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89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那大家先来思考这么几个问题，我们为什么要学习等价类划分法？什么是等价类划分法，等价类划分法怎样使用</a:t>
            </a:r>
            <a:r>
              <a:rPr lang="en-US" altLang="zh-CN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?</a:t>
            </a: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主要介绍以下内容   团队组织结构及各组织结构中的常见职位   最后是小结与探索</a:t>
            </a:r>
            <a:endParaRPr lang="zh-CN" altLang="en-US" sz="2400" kern="1200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865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那大家先来思考这么几个问题，我们为什么要学习等价类划分法？什么是等价类划分法，等价类划分法怎样使用</a:t>
            </a:r>
            <a:r>
              <a:rPr lang="en-US" altLang="zh-CN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?</a:t>
            </a: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主要介绍以下内容   团队组织结构及各组织结构中的常见职位   最后是小结与探索</a:t>
            </a:r>
            <a:endParaRPr lang="zh-CN" altLang="en-US" sz="2400" kern="1200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047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5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7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886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3A77D-823D-48D3-A755-3744EBA39511}" type="datetimeFigureOut">
              <a:rPr lang="zh-CN" altLang="en-US"/>
              <a:pPr>
                <a:defRPr/>
              </a:pPr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9E723-BC6C-4ED8-9BE1-1F179F6B2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175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3653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4794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046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2495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580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169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144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19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592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58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61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9866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74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637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124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709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491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540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>
            <a:normAutofit/>
          </a:bodyPr>
          <a:lstStyle>
            <a:lvl1pPr>
              <a:defRPr sz="2800" baseline="0"/>
            </a:lvl1pPr>
            <a:lvl2pPr>
              <a:defRPr sz="2800" baseline="0"/>
            </a:lvl2pPr>
            <a:lvl3pPr>
              <a:defRPr sz="2800" baseline="0"/>
            </a:lvl3pPr>
            <a:lvl4pPr>
              <a:defRPr sz="2800" baseline="0"/>
            </a:lvl4pPr>
            <a:lvl5pPr>
              <a:defRPr sz="280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52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928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132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118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537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9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1591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0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18936" y="86455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58583" y="145142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7778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33088" y="100149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66686" y="929867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 baseline="0">
                <a:latin typeface="Times New Roman" panose="02020603050405020304" pitchFamily="18" charset="0"/>
              </a:defRPr>
            </a:lvl1pPr>
            <a:lvl2pPr>
              <a:defRPr sz="2800" baseline="0">
                <a:latin typeface="Times New Roman" panose="02020603050405020304" pitchFamily="18" charset="0"/>
              </a:defRPr>
            </a:lvl2pPr>
            <a:lvl3pPr>
              <a:defRPr sz="2800" baseline="0">
                <a:latin typeface="Times New Roman" panose="02020603050405020304" pitchFamily="18" charset="0"/>
              </a:defRPr>
            </a:lvl3pPr>
            <a:lvl4pPr>
              <a:defRPr sz="2800" baseline="0">
                <a:latin typeface="Times New Roman" panose="02020603050405020304" pitchFamily="18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71645" y="130629"/>
            <a:ext cx="8301567" cy="52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6266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57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811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572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811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79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49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8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1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6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40"/>
          <a:stretch>
            <a:fillRect/>
          </a:stretch>
        </p:blipFill>
        <p:spPr>
          <a:xfrm>
            <a:off x="0" y="0"/>
            <a:ext cx="12192000" cy="7345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2192000" cy="43307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2885" y="-68853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63624"/>
            <a:ext cx="10515600" cy="5476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7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  <p:sldLayoutId id="2147483726" r:id="rId28"/>
    <p:sldLayoutId id="2147483727" r:id="rId29"/>
    <p:sldLayoutId id="2147483745" r:id="rId30"/>
    <p:sldLayoutId id="2147483746" r:id="rId31"/>
    <p:sldLayoutId id="2147483747" r:id="rId32"/>
    <p:sldLayoutId id="2147483748" r:id="rId33"/>
    <p:sldLayoutId id="2147483749" r:id="rId34"/>
    <p:sldLayoutId id="2147483750" r:id="rId35"/>
    <p:sldLayoutId id="2147483751" r:id="rId36"/>
    <p:sldLayoutId id="2147483752" r:id="rId37"/>
    <p:sldLayoutId id="2147483753" r:id="rId3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bg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7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5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58"/>
          <p:cNvSpPr/>
          <p:nvPr/>
        </p:nvSpPr>
        <p:spPr>
          <a:xfrm>
            <a:off x="3852971" y="5941340"/>
            <a:ext cx="1162051" cy="130722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  <a:gd name="connsiteX0" fmla="*/ 452437 w 1600201"/>
              <a:gd name="connsiteY0" fmla="*/ 181691 h 732554"/>
              <a:gd name="connsiteX1" fmla="*/ 1600201 w 1600201"/>
              <a:gd name="connsiteY1" fmla="*/ 0 h 732554"/>
              <a:gd name="connsiteX2" fmla="*/ 0 w 1600201"/>
              <a:gd name="connsiteY2" fmla="*/ 732554 h 732554"/>
              <a:gd name="connsiteX3" fmla="*/ 452437 w 1600201"/>
              <a:gd name="connsiteY3" fmla="*/ 181691 h 732554"/>
              <a:gd name="connsiteX0" fmla="*/ 547687 w 1600201"/>
              <a:gd name="connsiteY0" fmla="*/ 0 h 957263"/>
              <a:gd name="connsiteX1" fmla="*/ 1600201 w 1600201"/>
              <a:gd name="connsiteY1" fmla="*/ 224709 h 957263"/>
              <a:gd name="connsiteX2" fmla="*/ 0 w 1600201"/>
              <a:gd name="connsiteY2" fmla="*/ 957263 h 957263"/>
              <a:gd name="connsiteX3" fmla="*/ 547687 w 1600201"/>
              <a:gd name="connsiteY3" fmla="*/ 0 h 957263"/>
              <a:gd name="connsiteX0" fmla="*/ 547687 w 1162051"/>
              <a:gd name="connsiteY0" fmla="*/ 349966 h 1307229"/>
              <a:gd name="connsiteX1" fmla="*/ 1162051 w 1162051"/>
              <a:gd name="connsiteY1" fmla="*/ 0 h 1307229"/>
              <a:gd name="connsiteX2" fmla="*/ 0 w 1162051"/>
              <a:gd name="connsiteY2" fmla="*/ 1307229 h 1307229"/>
              <a:gd name="connsiteX3" fmla="*/ 547687 w 1162051"/>
              <a:gd name="connsiteY3" fmla="*/ 349966 h 130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2051" h="1307229">
                <a:moveTo>
                  <a:pt x="547687" y="349966"/>
                </a:moveTo>
                <a:lnTo>
                  <a:pt x="1162051" y="0"/>
                </a:lnTo>
                <a:lnTo>
                  <a:pt x="0" y="1307229"/>
                </a:lnTo>
                <a:lnTo>
                  <a:pt x="547687" y="349966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"/>
          <p:cNvSpPr/>
          <p:nvPr/>
        </p:nvSpPr>
        <p:spPr>
          <a:xfrm>
            <a:off x="5022140" y="5375663"/>
            <a:ext cx="1474792" cy="557087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4792" h="557087">
                <a:moveTo>
                  <a:pt x="0" y="557087"/>
                </a:moveTo>
                <a:lnTo>
                  <a:pt x="211934" y="0"/>
                </a:lnTo>
                <a:lnTo>
                  <a:pt x="1474792" y="433262"/>
                </a:lnTo>
                <a:lnTo>
                  <a:pt x="0" y="557087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58"/>
          <p:cNvSpPr/>
          <p:nvPr/>
        </p:nvSpPr>
        <p:spPr>
          <a:xfrm>
            <a:off x="5241892" y="5165173"/>
            <a:ext cx="1245394" cy="641273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394" h="641273">
                <a:moveTo>
                  <a:pt x="0" y="203123"/>
                </a:moveTo>
                <a:lnTo>
                  <a:pt x="250032" y="0"/>
                </a:lnTo>
                <a:lnTo>
                  <a:pt x="1245394" y="641273"/>
                </a:lnTo>
                <a:lnTo>
                  <a:pt x="0" y="203123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34"/>
          <p:cNvSpPr/>
          <p:nvPr/>
        </p:nvSpPr>
        <p:spPr>
          <a:xfrm rot="7233140">
            <a:off x="3761347" y="5141123"/>
            <a:ext cx="1793112" cy="804826"/>
          </a:xfrm>
          <a:custGeom>
            <a:avLst/>
            <a:gdLst>
              <a:gd name="connsiteX0" fmla="*/ 0 w 1634073"/>
              <a:gd name="connsiteY0" fmla="*/ 702844 h 702844"/>
              <a:gd name="connsiteX1" fmla="*/ 412538 w 1634073"/>
              <a:gd name="connsiteY1" fmla="*/ 0 h 702844"/>
              <a:gd name="connsiteX2" fmla="*/ 1634073 w 1634073"/>
              <a:gd name="connsiteY2" fmla="*/ 702844 h 702844"/>
              <a:gd name="connsiteX3" fmla="*/ 0 w 1634073"/>
              <a:gd name="connsiteY3" fmla="*/ 702844 h 702844"/>
              <a:gd name="connsiteX0" fmla="*/ 0 w 1767688"/>
              <a:gd name="connsiteY0" fmla="*/ 807522 h 807522"/>
              <a:gd name="connsiteX1" fmla="*/ 546153 w 1767688"/>
              <a:gd name="connsiteY1" fmla="*/ 0 h 807522"/>
              <a:gd name="connsiteX2" fmla="*/ 1767688 w 1767688"/>
              <a:gd name="connsiteY2" fmla="*/ 702844 h 807522"/>
              <a:gd name="connsiteX3" fmla="*/ 0 w 1767688"/>
              <a:gd name="connsiteY3" fmla="*/ 807522 h 807522"/>
              <a:gd name="connsiteX0" fmla="*/ 0 w 1793112"/>
              <a:gd name="connsiteY0" fmla="*/ 807522 h 807522"/>
              <a:gd name="connsiteX1" fmla="*/ 546153 w 1793112"/>
              <a:gd name="connsiteY1" fmla="*/ 0 h 807522"/>
              <a:gd name="connsiteX2" fmla="*/ 1793112 w 1793112"/>
              <a:gd name="connsiteY2" fmla="*/ 802128 h 807522"/>
              <a:gd name="connsiteX3" fmla="*/ 0 w 1793112"/>
              <a:gd name="connsiteY3" fmla="*/ 807522 h 807522"/>
              <a:gd name="connsiteX0" fmla="*/ 0 w 1793112"/>
              <a:gd name="connsiteY0" fmla="*/ 804826 h 804826"/>
              <a:gd name="connsiteX1" fmla="*/ 466633 w 1793112"/>
              <a:gd name="connsiteY1" fmla="*/ 0 h 804826"/>
              <a:gd name="connsiteX2" fmla="*/ 1793112 w 1793112"/>
              <a:gd name="connsiteY2" fmla="*/ 799432 h 804826"/>
              <a:gd name="connsiteX3" fmla="*/ 0 w 1793112"/>
              <a:gd name="connsiteY3" fmla="*/ 804826 h 80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3112" h="804826">
                <a:moveTo>
                  <a:pt x="0" y="804826"/>
                </a:moveTo>
                <a:lnTo>
                  <a:pt x="466633" y="0"/>
                </a:lnTo>
                <a:lnTo>
                  <a:pt x="1793112" y="799432"/>
                </a:lnTo>
                <a:lnTo>
                  <a:pt x="0" y="804826"/>
                </a:lnTo>
                <a:close/>
              </a:path>
            </a:pathLst>
          </a:custGeom>
          <a:solidFill>
            <a:srgbClr val="EEE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33824" y="459561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6" idx="7"/>
          </p:cNvCxnSpPr>
          <p:nvPr/>
        </p:nvCxnSpPr>
        <p:spPr>
          <a:xfrm flipV="1">
            <a:off x="3372848" y="4290821"/>
            <a:ext cx="1232563" cy="31149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584932" y="4272723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3867149" y="4584996"/>
            <a:ext cx="889220" cy="1524954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30" idx="1"/>
          </p:cNvCxnSpPr>
          <p:nvPr/>
        </p:nvCxnSpPr>
        <p:spPr>
          <a:xfrm flipH="1" flipV="1">
            <a:off x="3515359" y="4917416"/>
            <a:ext cx="330288" cy="1187970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 flipV="1">
            <a:off x="3538220" y="4894557"/>
            <a:ext cx="1692139" cy="475776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6" idx="1"/>
            <a:endCxn id="18" idx="5"/>
          </p:cNvCxnSpPr>
          <p:nvPr/>
        </p:nvCxnSpPr>
        <p:spPr>
          <a:xfrm flipH="1" flipV="1">
            <a:off x="4623956" y="4311747"/>
            <a:ext cx="588881" cy="104242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30" idx="7"/>
            <a:endCxn id="26" idx="3"/>
          </p:cNvCxnSpPr>
          <p:nvPr/>
        </p:nvCxnSpPr>
        <p:spPr>
          <a:xfrm flipV="1">
            <a:off x="3877976" y="5386499"/>
            <a:ext cx="1334861" cy="718887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4999835" y="5918019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476857" y="5153904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206142" y="5347475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1"/>
          <p:cNvSpPr/>
          <p:nvPr/>
        </p:nvSpPr>
        <p:spPr>
          <a:xfrm>
            <a:off x="3846920" y="6116559"/>
            <a:ext cx="560392" cy="1135731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  <a:gd name="connsiteX0" fmla="*/ 0 w 579442"/>
              <a:gd name="connsiteY0" fmla="*/ 557087 h 557087"/>
              <a:gd name="connsiteX1" fmla="*/ 211934 w 579442"/>
              <a:gd name="connsiteY1" fmla="*/ 0 h 557087"/>
              <a:gd name="connsiteX2" fmla="*/ 579442 w 579442"/>
              <a:gd name="connsiteY2" fmla="*/ 273719 h 557087"/>
              <a:gd name="connsiteX3" fmla="*/ 0 w 579442"/>
              <a:gd name="connsiteY3" fmla="*/ 557087 h 557087"/>
              <a:gd name="connsiteX0" fmla="*/ 0 w 758036"/>
              <a:gd name="connsiteY0" fmla="*/ 557087 h 557087"/>
              <a:gd name="connsiteX1" fmla="*/ 211934 w 758036"/>
              <a:gd name="connsiteY1" fmla="*/ 0 h 557087"/>
              <a:gd name="connsiteX2" fmla="*/ 758036 w 758036"/>
              <a:gd name="connsiteY2" fmla="*/ 164181 h 557087"/>
              <a:gd name="connsiteX3" fmla="*/ 0 w 758036"/>
              <a:gd name="connsiteY3" fmla="*/ 557087 h 557087"/>
              <a:gd name="connsiteX0" fmla="*/ 0 w 569917"/>
              <a:gd name="connsiteY0" fmla="*/ 1145256 h 1145256"/>
              <a:gd name="connsiteX1" fmla="*/ 23815 w 569917"/>
              <a:gd name="connsiteY1" fmla="*/ 0 h 1145256"/>
              <a:gd name="connsiteX2" fmla="*/ 569917 w 569917"/>
              <a:gd name="connsiteY2" fmla="*/ 164181 h 1145256"/>
              <a:gd name="connsiteX3" fmla="*/ 0 w 569917"/>
              <a:gd name="connsiteY3" fmla="*/ 1145256 h 1145256"/>
              <a:gd name="connsiteX0" fmla="*/ 0 w 560392"/>
              <a:gd name="connsiteY0" fmla="*/ 1135731 h 1135731"/>
              <a:gd name="connsiteX1" fmla="*/ 14290 w 560392"/>
              <a:gd name="connsiteY1" fmla="*/ 0 h 1135731"/>
              <a:gd name="connsiteX2" fmla="*/ 560392 w 560392"/>
              <a:gd name="connsiteY2" fmla="*/ 164181 h 1135731"/>
              <a:gd name="connsiteX3" fmla="*/ 0 w 560392"/>
              <a:gd name="connsiteY3" fmla="*/ 1135731 h 113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392" h="1135731">
                <a:moveTo>
                  <a:pt x="0" y="1135731"/>
                </a:moveTo>
                <a:lnTo>
                  <a:pt x="14290" y="0"/>
                </a:lnTo>
                <a:lnTo>
                  <a:pt x="560392" y="164181"/>
                </a:lnTo>
                <a:lnTo>
                  <a:pt x="0" y="1135731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832756" y="723603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58"/>
          <p:cNvSpPr/>
          <p:nvPr/>
        </p:nvSpPr>
        <p:spPr>
          <a:xfrm>
            <a:off x="3866500" y="5939814"/>
            <a:ext cx="1147764" cy="34837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764" h="348379">
                <a:moveTo>
                  <a:pt x="0" y="181691"/>
                </a:moveTo>
                <a:lnTo>
                  <a:pt x="1147764" y="0"/>
                </a:lnTo>
                <a:lnTo>
                  <a:pt x="547688" y="348379"/>
                </a:lnTo>
                <a:lnTo>
                  <a:pt x="0" y="181691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838952" y="6098691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384289" y="6274857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491063" y="5794987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9540"/>
            <a:ext cx="12192000" cy="353060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-12700" y="1539875"/>
            <a:ext cx="12204700" cy="4019550"/>
            <a:chOff x="-12700" y="1539875"/>
            <a:chExt cx="12204700" cy="401955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1" r="17638"/>
            <a:stretch/>
          </p:blipFill>
          <p:spPr>
            <a:xfrm>
              <a:off x="-12700" y="1539875"/>
              <a:ext cx="12204700" cy="401955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578100" y="2501900"/>
              <a:ext cx="5105400" cy="2362200"/>
            </a:xfrm>
            <a:prstGeom prst="rect">
              <a:avLst/>
            </a:prstGeom>
            <a:solidFill>
              <a:srgbClr val="206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0850" y="4864100"/>
            <a:ext cx="519178" cy="15242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4766" y="3568994"/>
            <a:ext cx="5659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第六讲 测试过程管理讨论（</a:t>
            </a:r>
            <a:r>
              <a:rPr lang="en-US" altLang="zh-CN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44869" y="2614178"/>
            <a:ext cx="3272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测试过程管理</a:t>
            </a:r>
            <a:endParaRPr lang="zh-CN" altLang="en-US" sz="4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02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测试计划模板</a:t>
            </a:r>
            <a:endParaRPr lang="en-US" altLang="zh-CN" dirty="0" smtClean="0"/>
          </a:p>
          <a:p>
            <a:r>
              <a:rPr lang="zh-CN" altLang="en-US" dirty="0" smtClean="0"/>
              <a:t>测试用例模板</a:t>
            </a:r>
            <a:endParaRPr lang="en-US" altLang="zh-CN" dirty="0" smtClean="0"/>
          </a:p>
          <a:p>
            <a:r>
              <a:rPr lang="en-US" altLang="zh-CN" dirty="0" smtClean="0"/>
              <a:t>Bug</a:t>
            </a:r>
            <a:r>
              <a:rPr lang="zh-CN" altLang="en-US" dirty="0" smtClean="0"/>
              <a:t>提交模板</a:t>
            </a:r>
            <a:endParaRPr lang="en-US" altLang="zh-CN" dirty="0" smtClean="0"/>
          </a:p>
          <a:p>
            <a:r>
              <a:rPr lang="zh-CN" altLang="en-US" dirty="0" smtClean="0"/>
              <a:t>测试报告模板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编写模板文件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12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简单写测试方面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写出被测系统大的功能点</a:t>
            </a:r>
            <a:endParaRPr lang="en-US" altLang="zh-CN" dirty="0" smtClean="0"/>
          </a:p>
          <a:p>
            <a:r>
              <a:rPr lang="zh-CN" altLang="en-US" dirty="0" smtClean="0"/>
              <a:t>按照通常的步骤要求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测试环境，资源，时间，人力安排，风险分析等等各方面的计划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测试计划模板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191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6687" y="929867"/>
            <a:ext cx="2673348" cy="4641850"/>
          </a:xfrm>
        </p:spPr>
        <p:txBody>
          <a:bodyPr/>
          <a:lstStyle/>
          <a:p>
            <a:r>
              <a:rPr lang="zh-CN" altLang="en-US" dirty="0" smtClean="0"/>
              <a:t>软件名称</a:t>
            </a:r>
            <a:endParaRPr lang="en-US" altLang="zh-CN" dirty="0" smtClean="0"/>
          </a:p>
          <a:p>
            <a:r>
              <a:rPr lang="zh-CN" altLang="en-US" dirty="0" smtClean="0"/>
              <a:t>版本名称</a:t>
            </a:r>
            <a:endParaRPr lang="en-US" altLang="zh-CN" dirty="0" smtClean="0"/>
          </a:p>
          <a:p>
            <a:r>
              <a:rPr lang="zh-CN" altLang="en-US" dirty="0" smtClean="0"/>
              <a:t>模块信息</a:t>
            </a:r>
            <a:endParaRPr lang="en-US" altLang="zh-CN" dirty="0" smtClean="0"/>
          </a:p>
          <a:p>
            <a:r>
              <a:rPr lang="zh-CN" altLang="en-US" dirty="0" smtClean="0"/>
              <a:t>用例标题</a:t>
            </a:r>
            <a:endParaRPr lang="en-US" altLang="zh-CN" dirty="0" smtClean="0"/>
          </a:p>
          <a:p>
            <a:r>
              <a:rPr lang="zh-CN" altLang="en-US" dirty="0" smtClean="0"/>
              <a:t>前提条件</a:t>
            </a:r>
            <a:endParaRPr lang="en-US" altLang="zh-CN" dirty="0" smtClean="0"/>
          </a:p>
          <a:p>
            <a:r>
              <a:rPr lang="zh-CN" altLang="en-US" dirty="0" smtClean="0"/>
              <a:t>测试步骤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测试用例模板</a:t>
            </a: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4650562" y="912450"/>
            <a:ext cx="2673348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预期结果</a:t>
            </a:r>
            <a:endParaRPr lang="en-US" altLang="zh-CN" dirty="0" smtClean="0"/>
          </a:p>
          <a:p>
            <a:r>
              <a:rPr lang="zh-CN" altLang="en-US" dirty="0" smtClean="0"/>
              <a:t>实际结果</a:t>
            </a:r>
            <a:endParaRPr lang="en-US" altLang="zh-CN" dirty="0" smtClean="0"/>
          </a:p>
          <a:p>
            <a:r>
              <a:rPr lang="zh-CN" altLang="en-US" dirty="0" smtClean="0"/>
              <a:t>备注信息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817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Bug </a:t>
            </a:r>
            <a:r>
              <a:rPr lang="zh-CN" altLang="en-US" dirty="0" smtClean="0"/>
              <a:t>标题</a:t>
            </a:r>
            <a:endParaRPr lang="en-US" altLang="zh-CN" dirty="0" smtClean="0"/>
          </a:p>
          <a:p>
            <a:r>
              <a:rPr lang="zh-CN" altLang="en-US" dirty="0" smtClean="0"/>
              <a:t>测试环境</a:t>
            </a:r>
            <a:endParaRPr lang="en-US" altLang="zh-CN" dirty="0" smtClean="0"/>
          </a:p>
          <a:p>
            <a:r>
              <a:rPr lang="zh-CN" altLang="en-US" dirty="0" smtClean="0"/>
              <a:t>测试（重现）步骤</a:t>
            </a:r>
            <a:endParaRPr lang="en-US" altLang="zh-CN" dirty="0" smtClean="0"/>
          </a:p>
          <a:p>
            <a:r>
              <a:rPr lang="zh-CN" altLang="en-US" dirty="0" smtClean="0"/>
              <a:t>相关需求</a:t>
            </a:r>
            <a:endParaRPr lang="en-US" altLang="zh-CN" dirty="0" smtClean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Bug </a:t>
            </a:r>
            <a:r>
              <a:rPr lang="zh-CN" altLang="en-US" dirty="0" smtClean="0"/>
              <a:t>模板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544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6687" y="916804"/>
            <a:ext cx="3731440" cy="4641850"/>
          </a:xfrm>
        </p:spPr>
        <p:txBody>
          <a:bodyPr/>
          <a:lstStyle/>
          <a:p>
            <a:r>
              <a:rPr lang="zh-CN" altLang="en-US" dirty="0" smtClean="0"/>
              <a:t>文档简介</a:t>
            </a:r>
            <a:endParaRPr lang="en-US" altLang="zh-CN" dirty="0" smtClean="0"/>
          </a:p>
          <a:p>
            <a:r>
              <a:rPr lang="zh-CN" altLang="en-US" dirty="0" smtClean="0"/>
              <a:t>测试说明</a:t>
            </a:r>
            <a:endParaRPr lang="en-US" altLang="zh-CN" dirty="0" smtClean="0"/>
          </a:p>
          <a:p>
            <a:r>
              <a:rPr lang="zh-CN" altLang="en-US" dirty="0" smtClean="0"/>
              <a:t>测试概要</a:t>
            </a:r>
            <a:endParaRPr lang="en-US" altLang="zh-CN" dirty="0" smtClean="0"/>
          </a:p>
          <a:p>
            <a:r>
              <a:rPr lang="zh-CN" altLang="en-US" dirty="0" smtClean="0"/>
              <a:t>测试结论</a:t>
            </a:r>
            <a:endParaRPr lang="en-US" altLang="zh-CN" dirty="0" smtClean="0"/>
          </a:p>
          <a:p>
            <a:r>
              <a:rPr lang="zh-CN" altLang="en-US" dirty="0" smtClean="0"/>
              <a:t>测试结果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772885" y="48714"/>
            <a:ext cx="10515600" cy="9683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测试报告模板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4704396" y="902949"/>
            <a:ext cx="3731440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测试结论</a:t>
            </a:r>
            <a:endParaRPr lang="en-US" altLang="zh-CN" dirty="0" smtClean="0"/>
          </a:p>
          <a:p>
            <a:r>
              <a:rPr lang="zh-CN" altLang="en-US" dirty="0" smtClean="0"/>
              <a:t>详细测试结果</a:t>
            </a:r>
            <a:endParaRPr lang="en-US" altLang="zh-CN" dirty="0" smtClean="0"/>
          </a:p>
          <a:p>
            <a:r>
              <a:rPr lang="zh-CN" altLang="en-US" dirty="0" smtClean="0"/>
              <a:t>测试环境与测试数据</a:t>
            </a:r>
            <a:endParaRPr lang="en-US" altLang="zh-CN" dirty="0" smtClean="0"/>
          </a:p>
          <a:p>
            <a:r>
              <a:rPr lang="en-US" altLang="zh-CN" dirty="0" smtClean="0"/>
              <a:t>Bug</a:t>
            </a:r>
            <a:r>
              <a:rPr lang="zh-CN" altLang="en-US" dirty="0" smtClean="0"/>
              <a:t>统计与解决情况</a:t>
            </a:r>
            <a:endParaRPr lang="en-US" altLang="zh-CN" dirty="0" smtClean="0"/>
          </a:p>
          <a:p>
            <a:r>
              <a:rPr lang="zh-CN" altLang="en-US" dirty="0" smtClean="0"/>
              <a:t>测试局限</a:t>
            </a:r>
            <a:endParaRPr lang="en-US" altLang="zh-CN" dirty="0" smtClean="0"/>
          </a:p>
          <a:p>
            <a:r>
              <a:rPr lang="zh-CN" altLang="en-US" dirty="0" smtClean="0"/>
              <a:t>项目其他信息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94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40"/>
          <p:cNvSpPr>
            <a:spLocks noChangeArrowheads="1"/>
          </p:cNvSpPr>
          <p:nvPr/>
        </p:nvSpPr>
        <p:spPr bwMode="gray">
          <a:xfrm rot="3419336">
            <a:off x="2049922" y="314984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Rectangle 240"/>
          <p:cNvSpPr>
            <a:spLocks noChangeArrowheads="1"/>
          </p:cNvSpPr>
          <p:nvPr/>
        </p:nvSpPr>
        <p:spPr bwMode="gray">
          <a:xfrm rot="3419336">
            <a:off x="2045568" y="2413966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Rectangle 240"/>
          <p:cNvSpPr>
            <a:spLocks noChangeArrowheads="1"/>
          </p:cNvSpPr>
          <p:nvPr/>
        </p:nvSpPr>
        <p:spPr bwMode="gray">
          <a:xfrm rot="3419336">
            <a:off x="2062984" y="164761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Line 239"/>
          <p:cNvSpPr>
            <a:spLocks noChangeShapeType="1"/>
          </p:cNvSpPr>
          <p:nvPr/>
        </p:nvSpPr>
        <p:spPr bwMode="gray">
          <a:xfrm>
            <a:off x="2730672" y="2783665"/>
            <a:ext cx="4915032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241"/>
          <p:cNvSpPr txBox="1">
            <a:spLocks noChangeArrowheads="1"/>
          </p:cNvSpPr>
          <p:nvPr/>
        </p:nvSpPr>
        <p:spPr bwMode="gray">
          <a:xfrm>
            <a:off x="3329462" y="2265776"/>
            <a:ext cx="234872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制定模板文件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242"/>
          <p:cNvSpPr txBox="1">
            <a:spLocks noChangeArrowheads="1"/>
          </p:cNvSpPr>
          <p:nvPr/>
        </p:nvSpPr>
        <p:spPr bwMode="gray">
          <a:xfrm>
            <a:off x="2155425" y="2472334"/>
            <a:ext cx="37382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1019455" y="199793"/>
            <a:ext cx="6226175" cy="407988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</a:rPr>
              <a:t>目录</a:t>
            </a:r>
            <a:endParaRPr lang="zh-CN" altLang="en-US" dirty="0">
              <a:latin typeface="楷体" panose="02010609060101010101" pitchFamily="49" charset="-122"/>
            </a:endParaRPr>
          </a:p>
        </p:txBody>
      </p:sp>
      <p:grpSp>
        <p:nvGrpSpPr>
          <p:cNvPr id="29" name="Group 228"/>
          <p:cNvGrpSpPr>
            <a:grpSpLocks/>
          </p:cNvGrpSpPr>
          <p:nvPr/>
        </p:nvGrpSpPr>
        <p:grpSpPr bwMode="auto">
          <a:xfrm>
            <a:off x="2172180" y="1592112"/>
            <a:ext cx="5486589" cy="523875"/>
            <a:chOff x="1044" y="1520"/>
            <a:chExt cx="3420" cy="330"/>
          </a:xfrm>
        </p:grpSpPr>
        <p:sp>
          <p:nvSpPr>
            <p:cNvPr id="32" name="Line 229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 sz="28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Text Box 232"/>
            <p:cNvSpPr txBox="1">
              <a:spLocks noChangeArrowheads="1"/>
            </p:cNvSpPr>
            <p:nvPr/>
          </p:nvSpPr>
          <p:spPr bwMode="gray">
            <a:xfrm>
              <a:off x="1044" y="1520"/>
              <a:ext cx="23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4" name="Text Box 236"/>
          <p:cNvSpPr txBox="1">
            <a:spLocks noChangeArrowheads="1"/>
          </p:cNvSpPr>
          <p:nvPr/>
        </p:nvSpPr>
        <p:spPr bwMode="gray">
          <a:xfrm>
            <a:off x="3259261" y="1531826"/>
            <a:ext cx="234872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2A1C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组建测试团队</a:t>
            </a:r>
            <a:endParaRPr lang="en-US" altLang="zh-CN" sz="2800" b="1" dirty="0">
              <a:solidFill>
                <a:srgbClr val="2A1C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Text Box 237"/>
          <p:cNvSpPr txBox="1">
            <a:spLocks noChangeArrowheads="1"/>
          </p:cNvSpPr>
          <p:nvPr/>
        </p:nvSpPr>
        <p:spPr bwMode="gray">
          <a:xfrm>
            <a:off x="2145924" y="3156474"/>
            <a:ext cx="36580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3</a:t>
            </a:r>
          </a:p>
        </p:txBody>
      </p:sp>
      <p:sp>
        <p:nvSpPr>
          <p:cNvPr id="42" name="Text Box 231"/>
          <p:cNvSpPr txBox="1">
            <a:spLocks noChangeArrowheads="1"/>
          </p:cNvSpPr>
          <p:nvPr/>
        </p:nvSpPr>
        <p:spPr bwMode="gray">
          <a:xfrm>
            <a:off x="3377230" y="3021714"/>
            <a:ext cx="198804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评审会相关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Line 229"/>
          <p:cNvSpPr>
            <a:spLocks noChangeShapeType="1"/>
          </p:cNvSpPr>
          <p:nvPr/>
        </p:nvSpPr>
        <p:spPr bwMode="gray">
          <a:xfrm>
            <a:off x="2776989" y="3552605"/>
            <a:ext cx="4851300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754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场景模拟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请大家将自己的</a:t>
            </a:r>
            <a:r>
              <a:rPr lang="zh-CN" altLang="en-US" smtClean="0"/>
              <a:t>角色调整成测试</a:t>
            </a:r>
            <a:r>
              <a:rPr lang="zh-CN" altLang="en-US" dirty="0" smtClean="0"/>
              <a:t>经理，你将组织一场测试计划评审会，你的做法是？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各个环节的评审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61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13954" y="916802"/>
            <a:ext cx="11116492" cy="5941197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为什么评审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独立思考的局限性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测试计划与开发和管理层的工作都有关系，所以最好安排测试计划评审</a:t>
            </a:r>
            <a:endParaRPr lang="en-US" altLang="zh-CN" dirty="0" smtClean="0"/>
          </a:p>
          <a:p>
            <a:r>
              <a:rPr lang="zh-CN" altLang="en-US" dirty="0" smtClean="0"/>
              <a:t>评审会怎样组织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准备测试计划，沟通大家的时间，预约会议室等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邮件通知大家评审会的时间、地点，邮件附件中附加已完成的测试计划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准备评审内容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准备讨论问题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组织</a:t>
            </a:r>
            <a:r>
              <a:rPr lang="zh-CN" altLang="en-US" dirty="0" smtClean="0"/>
              <a:t>评审会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711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保持开放心态，接受不同意见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不同意见是改进工作的基础</a:t>
            </a:r>
            <a:endParaRPr lang="en-US" altLang="zh-CN" dirty="0" smtClean="0"/>
          </a:p>
          <a:p>
            <a:r>
              <a:rPr lang="zh-CN" altLang="en-US" dirty="0" smtClean="0"/>
              <a:t>在某些问题上争论时间长，做好提醒</a:t>
            </a:r>
            <a:endParaRPr lang="en-US" altLang="zh-CN" dirty="0" smtClean="0"/>
          </a:p>
          <a:p>
            <a:r>
              <a:rPr lang="zh-CN" altLang="en-US" dirty="0" smtClean="0"/>
              <a:t>评审后的总结和修改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邮件发给大家，修改的内容，和未解决的问题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评审会过程中注意事项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204" y="4451945"/>
            <a:ext cx="9093188" cy="211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2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组建测试团队</a:t>
            </a:r>
            <a:endParaRPr lang="en-US" altLang="zh-CN" dirty="0" smtClean="0"/>
          </a:p>
          <a:p>
            <a:r>
              <a:rPr lang="zh-CN" altLang="en-US" dirty="0" smtClean="0"/>
              <a:t>制定模板</a:t>
            </a:r>
            <a:endParaRPr lang="en-US" altLang="zh-CN" dirty="0" smtClean="0"/>
          </a:p>
          <a:p>
            <a:r>
              <a:rPr lang="zh-CN" altLang="en-US" dirty="0" smtClean="0"/>
              <a:t>评审会相关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264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010967" y="1556791"/>
            <a:ext cx="9008244" cy="345934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理解测试经理职责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掌握测试经理日常工作要点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难点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测试经理日常工作要点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52643" y="299837"/>
            <a:ext cx="6226175" cy="565820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本节教学目标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78776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164637" y="4038135"/>
            <a:ext cx="3027363" cy="2732957"/>
            <a:chOff x="9164637" y="4038135"/>
            <a:chExt cx="3027363" cy="2732957"/>
          </a:xfrm>
        </p:grpSpPr>
        <p:sp>
          <p:nvSpPr>
            <p:cNvPr id="18" name="等腰三角形 58"/>
            <p:cNvSpPr/>
            <p:nvPr/>
          </p:nvSpPr>
          <p:spPr>
            <a:xfrm>
              <a:off x="9525108" y="5430674"/>
              <a:ext cx="1162051" cy="130722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  <a:gd name="connsiteX0" fmla="*/ 452437 w 1600201"/>
                <a:gd name="connsiteY0" fmla="*/ 181691 h 732554"/>
                <a:gd name="connsiteX1" fmla="*/ 1600201 w 1600201"/>
                <a:gd name="connsiteY1" fmla="*/ 0 h 732554"/>
                <a:gd name="connsiteX2" fmla="*/ 0 w 1600201"/>
                <a:gd name="connsiteY2" fmla="*/ 732554 h 732554"/>
                <a:gd name="connsiteX3" fmla="*/ 452437 w 1600201"/>
                <a:gd name="connsiteY3" fmla="*/ 181691 h 732554"/>
                <a:gd name="connsiteX0" fmla="*/ 547687 w 1600201"/>
                <a:gd name="connsiteY0" fmla="*/ 0 h 957263"/>
                <a:gd name="connsiteX1" fmla="*/ 1600201 w 1600201"/>
                <a:gd name="connsiteY1" fmla="*/ 224709 h 957263"/>
                <a:gd name="connsiteX2" fmla="*/ 0 w 1600201"/>
                <a:gd name="connsiteY2" fmla="*/ 957263 h 957263"/>
                <a:gd name="connsiteX3" fmla="*/ 547687 w 1600201"/>
                <a:gd name="connsiteY3" fmla="*/ 0 h 957263"/>
                <a:gd name="connsiteX0" fmla="*/ 547687 w 1162051"/>
                <a:gd name="connsiteY0" fmla="*/ 349966 h 1307229"/>
                <a:gd name="connsiteX1" fmla="*/ 1162051 w 1162051"/>
                <a:gd name="connsiteY1" fmla="*/ 0 h 1307229"/>
                <a:gd name="connsiteX2" fmla="*/ 0 w 1162051"/>
                <a:gd name="connsiteY2" fmla="*/ 1307229 h 1307229"/>
                <a:gd name="connsiteX3" fmla="*/ 547687 w 1162051"/>
                <a:gd name="connsiteY3" fmla="*/ 349966 h 130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1" h="1307229">
                  <a:moveTo>
                    <a:pt x="547687" y="349966"/>
                  </a:moveTo>
                  <a:lnTo>
                    <a:pt x="1162051" y="0"/>
                  </a:lnTo>
                  <a:lnTo>
                    <a:pt x="0" y="1307229"/>
                  </a:lnTo>
                  <a:lnTo>
                    <a:pt x="547687" y="349966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"/>
            <p:cNvSpPr/>
            <p:nvPr/>
          </p:nvSpPr>
          <p:spPr>
            <a:xfrm>
              <a:off x="10694277" y="4864997"/>
              <a:ext cx="1474792" cy="557087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792" h="557087">
                  <a:moveTo>
                    <a:pt x="0" y="557087"/>
                  </a:moveTo>
                  <a:lnTo>
                    <a:pt x="211934" y="0"/>
                  </a:lnTo>
                  <a:lnTo>
                    <a:pt x="1474792" y="433262"/>
                  </a:lnTo>
                  <a:lnTo>
                    <a:pt x="0" y="55708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58"/>
            <p:cNvSpPr/>
            <p:nvPr/>
          </p:nvSpPr>
          <p:spPr>
            <a:xfrm>
              <a:off x="10914029" y="4654507"/>
              <a:ext cx="1245394" cy="641273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394" h="641273">
                  <a:moveTo>
                    <a:pt x="0" y="203123"/>
                  </a:moveTo>
                  <a:lnTo>
                    <a:pt x="250032" y="0"/>
                  </a:lnTo>
                  <a:lnTo>
                    <a:pt x="1245394" y="641273"/>
                  </a:lnTo>
                  <a:lnTo>
                    <a:pt x="0" y="203123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34"/>
            <p:cNvSpPr/>
            <p:nvPr/>
          </p:nvSpPr>
          <p:spPr>
            <a:xfrm rot="7233140">
              <a:off x="9433484" y="4630457"/>
              <a:ext cx="1793112" cy="804826"/>
            </a:xfrm>
            <a:custGeom>
              <a:avLst/>
              <a:gdLst>
                <a:gd name="connsiteX0" fmla="*/ 0 w 1634073"/>
                <a:gd name="connsiteY0" fmla="*/ 702844 h 702844"/>
                <a:gd name="connsiteX1" fmla="*/ 412538 w 1634073"/>
                <a:gd name="connsiteY1" fmla="*/ 0 h 702844"/>
                <a:gd name="connsiteX2" fmla="*/ 1634073 w 1634073"/>
                <a:gd name="connsiteY2" fmla="*/ 702844 h 702844"/>
                <a:gd name="connsiteX3" fmla="*/ 0 w 1634073"/>
                <a:gd name="connsiteY3" fmla="*/ 702844 h 702844"/>
                <a:gd name="connsiteX0" fmla="*/ 0 w 1767688"/>
                <a:gd name="connsiteY0" fmla="*/ 807522 h 807522"/>
                <a:gd name="connsiteX1" fmla="*/ 546153 w 1767688"/>
                <a:gd name="connsiteY1" fmla="*/ 0 h 807522"/>
                <a:gd name="connsiteX2" fmla="*/ 1767688 w 1767688"/>
                <a:gd name="connsiteY2" fmla="*/ 702844 h 807522"/>
                <a:gd name="connsiteX3" fmla="*/ 0 w 1767688"/>
                <a:gd name="connsiteY3" fmla="*/ 807522 h 807522"/>
                <a:gd name="connsiteX0" fmla="*/ 0 w 1793112"/>
                <a:gd name="connsiteY0" fmla="*/ 807522 h 807522"/>
                <a:gd name="connsiteX1" fmla="*/ 546153 w 1793112"/>
                <a:gd name="connsiteY1" fmla="*/ 0 h 807522"/>
                <a:gd name="connsiteX2" fmla="*/ 1793112 w 1793112"/>
                <a:gd name="connsiteY2" fmla="*/ 802128 h 807522"/>
                <a:gd name="connsiteX3" fmla="*/ 0 w 1793112"/>
                <a:gd name="connsiteY3" fmla="*/ 807522 h 807522"/>
                <a:gd name="connsiteX0" fmla="*/ 0 w 1793112"/>
                <a:gd name="connsiteY0" fmla="*/ 804826 h 804826"/>
                <a:gd name="connsiteX1" fmla="*/ 466633 w 1793112"/>
                <a:gd name="connsiteY1" fmla="*/ 0 h 804826"/>
                <a:gd name="connsiteX2" fmla="*/ 1793112 w 1793112"/>
                <a:gd name="connsiteY2" fmla="*/ 799432 h 804826"/>
                <a:gd name="connsiteX3" fmla="*/ 0 w 1793112"/>
                <a:gd name="connsiteY3" fmla="*/ 804826 h 80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112" h="804826">
                  <a:moveTo>
                    <a:pt x="0" y="804826"/>
                  </a:moveTo>
                  <a:lnTo>
                    <a:pt x="466633" y="0"/>
                  </a:lnTo>
                  <a:lnTo>
                    <a:pt x="1793112" y="799432"/>
                  </a:lnTo>
                  <a:lnTo>
                    <a:pt x="0" y="8048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64637" y="4361031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7"/>
            </p:cNvCxnSpPr>
            <p:nvPr/>
          </p:nvCxnSpPr>
          <p:spPr>
            <a:xfrm flipV="1">
              <a:off x="9203661" y="4056233"/>
              <a:ext cx="1232563" cy="311493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0415745" y="403813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9539286" y="4074330"/>
              <a:ext cx="889220" cy="1524954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9" idx="1"/>
            </p:cNvCxnSpPr>
            <p:nvPr/>
          </p:nvCxnSpPr>
          <p:spPr>
            <a:xfrm flipH="1" flipV="1">
              <a:off x="9187496" y="4406750"/>
              <a:ext cx="330288" cy="1187970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9210357" y="4383891"/>
              <a:ext cx="1692139" cy="475776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4" idx="1"/>
              <a:endCxn id="25" idx="5"/>
            </p:cNvCxnSpPr>
            <p:nvPr/>
          </p:nvCxnSpPr>
          <p:spPr>
            <a:xfrm flipH="1" flipV="1">
              <a:off x="10454769" y="4077159"/>
              <a:ext cx="430205" cy="766345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39" idx="7"/>
              <a:endCxn id="34" idx="3"/>
            </p:cNvCxnSpPr>
            <p:nvPr/>
          </p:nvCxnSpPr>
          <p:spPr>
            <a:xfrm flipV="1">
              <a:off x="9550113" y="4875833"/>
              <a:ext cx="1334861" cy="718887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10671972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48994" y="4643238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878279" y="4836809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1"/>
            <p:cNvSpPr/>
            <p:nvPr/>
          </p:nvSpPr>
          <p:spPr>
            <a:xfrm>
              <a:off x="9519057" y="5605893"/>
              <a:ext cx="560392" cy="1135731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  <a:gd name="connsiteX0" fmla="*/ 0 w 579442"/>
                <a:gd name="connsiteY0" fmla="*/ 557087 h 557087"/>
                <a:gd name="connsiteX1" fmla="*/ 211934 w 579442"/>
                <a:gd name="connsiteY1" fmla="*/ 0 h 557087"/>
                <a:gd name="connsiteX2" fmla="*/ 579442 w 579442"/>
                <a:gd name="connsiteY2" fmla="*/ 273719 h 557087"/>
                <a:gd name="connsiteX3" fmla="*/ 0 w 579442"/>
                <a:gd name="connsiteY3" fmla="*/ 557087 h 557087"/>
                <a:gd name="connsiteX0" fmla="*/ 0 w 758036"/>
                <a:gd name="connsiteY0" fmla="*/ 557087 h 557087"/>
                <a:gd name="connsiteX1" fmla="*/ 211934 w 758036"/>
                <a:gd name="connsiteY1" fmla="*/ 0 h 557087"/>
                <a:gd name="connsiteX2" fmla="*/ 758036 w 758036"/>
                <a:gd name="connsiteY2" fmla="*/ 164181 h 557087"/>
                <a:gd name="connsiteX3" fmla="*/ 0 w 758036"/>
                <a:gd name="connsiteY3" fmla="*/ 557087 h 557087"/>
                <a:gd name="connsiteX0" fmla="*/ 0 w 569917"/>
                <a:gd name="connsiteY0" fmla="*/ 1145256 h 1145256"/>
                <a:gd name="connsiteX1" fmla="*/ 23815 w 569917"/>
                <a:gd name="connsiteY1" fmla="*/ 0 h 1145256"/>
                <a:gd name="connsiteX2" fmla="*/ 569917 w 569917"/>
                <a:gd name="connsiteY2" fmla="*/ 164181 h 1145256"/>
                <a:gd name="connsiteX3" fmla="*/ 0 w 569917"/>
                <a:gd name="connsiteY3" fmla="*/ 1145256 h 1145256"/>
                <a:gd name="connsiteX0" fmla="*/ 0 w 560392"/>
                <a:gd name="connsiteY0" fmla="*/ 1135731 h 1135731"/>
                <a:gd name="connsiteX1" fmla="*/ 14290 w 560392"/>
                <a:gd name="connsiteY1" fmla="*/ 0 h 1135731"/>
                <a:gd name="connsiteX2" fmla="*/ 560392 w 560392"/>
                <a:gd name="connsiteY2" fmla="*/ 164181 h 1135731"/>
                <a:gd name="connsiteX3" fmla="*/ 0 w 560392"/>
                <a:gd name="connsiteY3" fmla="*/ 1135731 h 1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392" h="1135731">
                  <a:moveTo>
                    <a:pt x="0" y="1135731"/>
                  </a:moveTo>
                  <a:lnTo>
                    <a:pt x="14290" y="0"/>
                  </a:lnTo>
                  <a:lnTo>
                    <a:pt x="560392" y="164181"/>
                  </a:lnTo>
                  <a:lnTo>
                    <a:pt x="0" y="11357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504893" y="6725373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58"/>
            <p:cNvSpPr/>
            <p:nvPr/>
          </p:nvSpPr>
          <p:spPr>
            <a:xfrm>
              <a:off x="9538637" y="5429148"/>
              <a:ext cx="1147764" cy="34837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4" h="348379">
                  <a:moveTo>
                    <a:pt x="0" y="181691"/>
                  </a:moveTo>
                  <a:lnTo>
                    <a:pt x="1147764" y="0"/>
                  </a:lnTo>
                  <a:lnTo>
                    <a:pt x="547688" y="348379"/>
                  </a:lnTo>
                  <a:lnTo>
                    <a:pt x="0" y="1816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11089" y="558802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56426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0" y="6433143"/>
            <a:ext cx="121920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722526" y="2580013"/>
            <a:ext cx="433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8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871645" y="130629"/>
            <a:ext cx="8301567" cy="527005"/>
          </a:xfrm>
        </p:spPr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87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开发与测试团队间沟通的问题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260" y="1565483"/>
            <a:ext cx="6752381" cy="4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99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190" y="1719476"/>
            <a:ext cx="6847619" cy="3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07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101-103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场景（模拟测试组长和测试人员 沟通）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52" y="1681381"/>
            <a:ext cx="7038095" cy="3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23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104    </a:t>
            </a:r>
            <a:r>
              <a:rPr lang="zh-CN" altLang="en-US" dirty="0" smtClean="0"/>
              <a:t>国企新组建测试团队    怎么做？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889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分配任务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6559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测试用例评审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762" y="914714"/>
            <a:ext cx="6590476" cy="5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1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评审测试用例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762" y="1990905"/>
            <a:ext cx="6790476" cy="2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51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评审测试用例（开发参加）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047" y="1795666"/>
            <a:ext cx="6761905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2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40"/>
          <p:cNvSpPr>
            <a:spLocks noChangeArrowheads="1"/>
          </p:cNvSpPr>
          <p:nvPr/>
        </p:nvSpPr>
        <p:spPr bwMode="gray">
          <a:xfrm rot="3419336">
            <a:off x="2049922" y="314984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Rectangle 240"/>
          <p:cNvSpPr>
            <a:spLocks noChangeArrowheads="1"/>
          </p:cNvSpPr>
          <p:nvPr/>
        </p:nvSpPr>
        <p:spPr bwMode="gray">
          <a:xfrm rot="3419336">
            <a:off x="2045568" y="2413966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Rectangle 240"/>
          <p:cNvSpPr>
            <a:spLocks noChangeArrowheads="1"/>
          </p:cNvSpPr>
          <p:nvPr/>
        </p:nvSpPr>
        <p:spPr bwMode="gray">
          <a:xfrm rot="3419336">
            <a:off x="2062984" y="164761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Line 239"/>
          <p:cNvSpPr>
            <a:spLocks noChangeShapeType="1"/>
          </p:cNvSpPr>
          <p:nvPr/>
        </p:nvSpPr>
        <p:spPr bwMode="gray">
          <a:xfrm>
            <a:off x="2730672" y="2783665"/>
            <a:ext cx="4915032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241"/>
          <p:cNvSpPr txBox="1">
            <a:spLocks noChangeArrowheads="1"/>
          </p:cNvSpPr>
          <p:nvPr/>
        </p:nvSpPr>
        <p:spPr bwMode="gray">
          <a:xfrm>
            <a:off x="3329462" y="2265776"/>
            <a:ext cx="234872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制定模板文件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242"/>
          <p:cNvSpPr txBox="1">
            <a:spLocks noChangeArrowheads="1"/>
          </p:cNvSpPr>
          <p:nvPr/>
        </p:nvSpPr>
        <p:spPr bwMode="gray">
          <a:xfrm>
            <a:off x="2155425" y="2472334"/>
            <a:ext cx="37382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1019455" y="199793"/>
            <a:ext cx="6226175" cy="407988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</a:rPr>
              <a:t>目录</a:t>
            </a:r>
            <a:endParaRPr lang="zh-CN" altLang="en-US" dirty="0">
              <a:latin typeface="楷体" panose="02010609060101010101" pitchFamily="49" charset="-122"/>
            </a:endParaRPr>
          </a:p>
        </p:txBody>
      </p:sp>
      <p:grpSp>
        <p:nvGrpSpPr>
          <p:cNvPr id="29" name="Group 228"/>
          <p:cNvGrpSpPr>
            <a:grpSpLocks/>
          </p:cNvGrpSpPr>
          <p:nvPr/>
        </p:nvGrpSpPr>
        <p:grpSpPr bwMode="auto">
          <a:xfrm>
            <a:off x="2172180" y="1592112"/>
            <a:ext cx="5486589" cy="523875"/>
            <a:chOff x="1044" y="1520"/>
            <a:chExt cx="3420" cy="330"/>
          </a:xfrm>
        </p:grpSpPr>
        <p:sp>
          <p:nvSpPr>
            <p:cNvPr id="32" name="Line 229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 sz="28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Text Box 232"/>
            <p:cNvSpPr txBox="1">
              <a:spLocks noChangeArrowheads="1"/>
            </p:cNvSpPr>
            <p:nvPr/>
          </p:nvSpPr>
          <p:spPr bwMode="gray">
            <a:xfrm>
              <a:off x="1044" y="1520"/>
              <a:ext cx="23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4" name="Text Box 236"/>
          <p:cNvSpPr txBox="1">
            <a:spLocks noChangeArrowheads="1"/>
          </p:cNvSpPr>
          <p:nvPr/>
        </p:nvSpPr>
        <p:spPr bwMode="gray">
          <a:xfrm>
            <a:off x="3259261" y="1531826"/>
            <a:ext cx="234872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2A1C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组建测试团队</a:t>
            </a:r>
            <a:endParaRPr lang="en-US" altLang="zh-CN" sz="2800" b="1" dirty="0">
              <a:solidFill>
                <a:srgbClr val="2A1C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Text Box 237"/>
          <p:cNvSpPr txBox="1">
            <a:spLocks noChangeArrowheads="1"/>
          </p:cNvSpPr>
          <p:nvPr/>
        </p:nvSpPr>
        <p:spPr bwMode="gray">
          <a:xfrm>
            <a:off x="2145924" y="3156474"/>
            <a:ext cx="36580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3</a:t>
            </a:r>
          </a:p>
        </p:txBody>
      </p:sp>
      <p:sp>
        <p:nvSpPr>
          <p:cNvPr id="42" name="Text Box 231"/>
          <p:cNvSpPr txBox="1">
            <a:spLocks noChangeArrowheads="1"/>
          </p:cNvSpPr>
          <p:nvPr/>
        </p:nvSpPr>
        <p:spPr bwMode="gray">
          <a:xfrm>
            <a:off x="3377230" y="3021714"/>
            <a:ext cx="198804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评审会相关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Line 229"/>
          <p:cNvSpPr>
            <a:spLocks noChangeShapeType="1"/>
          </p:cNvSpPr>
          <p:nvPr/>
        </p:nvSpPr>
        <p:spPr bwMode="gray">
          <a:xfrm>
            <a:off x="2776989" y="3552605"/>
            <a:ext cx="4851300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89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测试负责人检查用例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66" y="1395666"/>
            <a:ext cx="7266667" cy="4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9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测试用例（互相检查）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77" y="876706"/>
            <a:ext cx="6800000" cy="2152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159" y="2549960"/>
            <a:ext cx="6571429" cy="4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79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测试组长与测试工程师写用例阶段的不同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0" y="903480"/>
            <a:ext cx="6523809" cy="16285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790" y="2538897"/>
            <a:ext cx="6704762" cy="3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075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关注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的质量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8753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随机测试（</a:t>
            </a:r>
            <a:r>
              <a:rPr lang="en-US" altLang="zh-CN" dirty="0" smtClean="0"/>
              <a:t>134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272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745" y="2040619"/>
            <a:ext cx="6493171" cy="464185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测试总结会（</a:t>
            </a:r>
            <a:r>
              <a:rPr lang="en-US" altLang="zh-CN" dirty="0" smtClean="0"/>
              <a:t>142</a:t>
            </a:r>
            <a:r>
              <a:rPr lang="zh-CN" altLang="en-US" dirty="0" smtClean="0"/>
              <a:t>页）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489" y="2635373"/>
            <a:ext cx="6047619" cy="1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16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接受性测试（冒烟测试）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控制测试版本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69663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r>
              <a:rPr lang="en-US" altLang="zh-CN" dirty="0" smtClean="0"/>
              <a:t>bug</a:t>
            </a:r>
            <a:r>
              <a:rPr lang="zh-CN" altLang="en-US" dirty="0" smtClean="0"/>
              <a:t>情况（</a:t>
            </a:r>
            <a:r>
              <a:rPr lang="en-US" altLang="zh-CN" dirty="0" smtClean="0"/>
              <a:t>144—146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03" y="799220"/>
            <a:ext cx="6752381" cy="33523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588" y="3531617"/>
            <a:ext cx="6628571" cy="2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91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总结的优缺点（</a:t>
            </a:r>
            <a:r>
              <a:rPr lang="en-US" altLang="zh-CN" dirty="0" smtClean="0"/>
              <a:t>147-149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000" y="2629000"/>
            <a:ext cx="2600000" cy="1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32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857" y="2757571"/>
            <a:ext cx="6114286" cy="1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2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外部招聘</a:t>
            </a:r>
            <a:endParaRPr lang="en-US" altLang="zh-CN" dirty="0" smtClean="0"/>
          </a:p>
          <a:p>
            <a:r>
              <a:rPr lang="zh-CN" altLang="en-US" dirty="0" smtClean="0"/>
              <a:t>内部选择组建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组建测试团队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374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7689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38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6686" y="929867"/>
            <a:ext cx="10537188" cy="51443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假设你是某互联网公司的测试经理，你们团队主要负责的产品是在线预订机票系统，请问你对测试人员有怎样的要求，简要写出，然后邻座的同学相互面试</a:t>
            </a:r>
            <a:endParaRPr lang="en-US" altLang="zh-CN" dirty="0"/>
          </a:p>
          <a:p>
            <a:pPr lvl="1"/>
            <a:r>
              <a:rPr lang="zh-CN" altLang="en-US" dirty="0" smtClean="0"/>
              <a:t>技能方面：功能测试、压力测试、接口测试等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人员基本素质：沟通、理解能力强、工作态度好，能承受压力等</a:t>
            </a:r>
            <a:endParaRPr lang="en-US" altLang="zh-CN" dirty="0" smtClean="0"/>
          </a:p>
          <a:p>
            <a:pPr lvl="1"/>
            <a:r>
              <a:rPr lang="en-US" altLang="zh-CN" dirty="0"/>
              <a:t>……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Practice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152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招聘新人一定慎重，从筛选简历开始</a:t>
            </a:r>
            <a:endParaRPr lang="en-US" altLang="zh-CN" dirty="0"/>
          </a:p>
          <a:p>
            <a:r>
              <a:rPr lang="zh-CN" altLang="en-US" dirty="0"/>
              <a:t>不求最好，但求合适</a:t>
            </a:r>
            <a:endParaRPr lang="en-US" altLang="zh-CN" dirty="0"/>
          </a:p>
          <a:p>
            <a:r>
              <a:rPr lang="zh-CN" altLang="en-US" dirty="0"/>
              <a:t>能力和工作态度都重要，但更重要的是态度</a:t>
            </a:r>
            <a:endParaRPr lang="en-US" altLang="zh-CN" dirty="0"/>
          </a:p>
          <a:p>
            <a:r>
              <a:rPr lang="zh-CN" altLang="en-US" dirty="0"/>
              <a:t>保留笔试和面试的成绩记录</a:t>
            </a:r>
            <a:endParaRPr lang="en-US" altLang="zh-CN" dirty="0"/>
          </a:p>
          <a:p>
            <a:r>
              <a:rPr lang="zh-CN" altLang="en-US" dirty="0"/>
              <a:t>尽量不要一个人单独面试</a:t>
            </a:r>
            <a:endParaRPr lang="en-US" altLang="zh-CN" dirty="0"/>
          </a:p>
          <a:p>
            <a:endParaRPr lang="zh-CN" altLang="en-US" b="0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招聘新人注意事项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32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再次正式表示欢迎</a:t>
            </a:r>
            <a:endParaRPr lang="en-US" altLang="zh-CN" dirty="0" smtClean="0"/>
          </a:p>
          <a:p>
            <a:r>
              <a:rPr lang="zh-CN" altLang="en-US" dirty="0" smtClean="0"/>
              <a:t>介绍公司情况，包括公司文化，组织架构，发展方向等等</a:t>
            </a:r>
            <a:endParaRPr lang="en-US" altLang="zh-CN" dirty="0" smtClean="0"/>
          </a:p>
          <a:p>
            <a:r>
              <a:rPr lang="zh-CN" altLang="en-US" dirty="0" smtClean="0"/>
              <a:t>介绍本部门情况，介绍项目情况</a:t>
            </a:r>
            <a:endParaRPr lang="en-US" altLang="zh-CN" dirty="0" smtClean="0"/>
          </a:p>
          <a:p>
            <a:r>
              <a:rPr lang="zh-CN" altLang="en-US" dirty="0" smtClean="0"/>
              <a:t>介绍日常工作要求（建立规则）</a:t>
            </a:r>
            <a:endParaRPr lang="en-US" altLang="zh-CN" dirty="0" smtClean="0"/>
          </a:p>
          <a:p>
            <a:r>
              <a:rPr lang="zh-CN" altLang="en-US" dirty="0" smtClean="0"/>
              <a:t>介绍考核情况</a:t>
            </a:r>
            <a:endParaRPr lang="en-US" altLang="zh-CN" dirty="0" smtClean="0"/>
          </a:p>
          <a:p>
            <a:r>
              <a:rPr lang="zh-CN" altLang="en-US" dirty="0" smtClean="0"/>
              <a:t>导师制（根据情况）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新人培训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0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6686" y="929867"/>
            <a:ext cx="10654754" cy="5614624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使用禅道管理测试流程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创建测试计划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创建测试用例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记录</a:t>
            </a:r>
            <a:r>
              <a:rPr lang="en-US" altLang="zh-CN" dirty="0" smtClean="0"/>
              <a:t>bug</a:t>
            </a:r>
            <a:r>
              <a:rPr lang="zh-CN" altLang="en-US" dirty="0" smtClean="0"/>
              <a:t>并跟踪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的状态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测试总结</a:t>
            </a:r>
            <a:endParaRPr lang="en-US" altLang="zh-CN" dirty="0" smtClean="0"/>
          </a:p>
          <a:p>
            <a:r>
              <a:rPr lang="zh-CN" altLang="en-US" dirty="0"/>
              <a:t>禅</a:t>
            </a:r>
            <a:r>
              <a:rPr lang="zh-CN" altLang="en-US" dirty="0" smtClean="0"/>
              <a:t>道中的自定义设置和统计功能</a:t>
            </a:r>
            <a:endParaRPr lang="en-US" altLang="zh-CN" dirty="0" smtClean="0"/>
          </a:p>
          <a:p>
            <a:r>
              <a:rPr lang="zh-CN" altLang="en-US" dirty="0" smtClean="0"/>
              <a:t>测试过程讨论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组建测试团队并培训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63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40"/>
          <p:cNvSpPr>
            <a:spLocks noChangeArrowheads="1"/>
          </p:cNvSpPr>
          <p:nvPr/>
        </p:nvSpPr>
        <p:spPr bwMode="gray">
          <a:xfrm rot="3419336">
            <a:off x="2049922" y="314984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Rectangle 240"/>
          <p:cNvSpPr>
            <a:spLocks noChangeArrowheads="1"/>
          </p:cNvSpPr>
          <p:nvPr/>
        </p:nvSpPr>
        <p:spPr bwMode="gray">
          <a:xfrm rot="3419336">
            <a:off x="2045568" y="2413966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Rectangle 240"/>
          <p:cNvSpPr>
            <a:spLocks noChangeArrowheads="1"/>
          </p:cNvSpPr>
          <p:nvPr/>
        </p:nvSpPr>
        <p:spPr bwMode="gray">
          <a:xfrm rot="3419336">
            <a:off x="2062984" y="164761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Line 239"/>
          <p:cNvSpPr>
            <a:spLocks noChangeShapeType="1"/>
          </p:cNvSpPr>
          <p:nvPr/>
        </p:nvSpPr>
        <p:spPr bwMode="gray">
          <a:xfrm>
            <a:off x="2730672" y="2783665"/>
            <a:ext cx="4915032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241"/>
          <p:cNvSpPr txBox="1">
            <a:spLocks noChangeArrowheads="1"/>
          </p:cNvSpPr>
          <p:nvPr/>
        </p:nvSpPr>
        <p:spPr bwMode="gray">
          <a:xfrm>
            <a:off x="3329462" y="2265776"/>
            <a:ext cx="234872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制定模板文件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242"/>
          <p:cNvSpPr txBox="1">
            <a:spLocks noChangeArrowheads="1"/>
          </p:cNvSpPr>
          <p:nvPr/>
        </p:nvSpPr>
        <p:spPr bwMode="gray">
          <a:xfrm>
            <a:off x="2155425" y="2472334"/>
            <a:ext cx="37382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1019455" y="199793"/>
            <a:ext cx="6226175" cy="407988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</a:rPr>
              <a:t>目录</a:t>
            </a:r>
            <a:endParaRPr lang="zh-CN" altLang="en-US" dirty="0">
              <a:latin typeface="楷体" panose="02010609060101010101" pitchFamily="49" charset="-122"/>
            </a:endParaRPr>
          </a:p>
        </p:txBody>
      </p:sp>
      <p:grpSp>
        <p:nvGrpSpPr>
          <p:cNvPr id="29" name="Group 228"/>
          <p:cNvGrpSpPr>
            <a:grpSpLocks/>
          </p:cNvGrpSpPr>
          <p:nvPr/>
        </p:nvGrpSpPr>
        <p:grpSpPr bwMode="auto">
          <a:xfrm>
            <a:off x="2172180" y="1592112"/>
            <a:ext cx="5486589" cy="523875"/>
            <a:chOff x="1044" y="1520"/>
            <a:chExt cx="3420" cy="330"/>
          </a:xfrm>
        </p:grpSpPr>
        <p:sp>
          <p:nvSpPr>
            <p:cNvPr id="32" name="Line 229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 sz="28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Text Box 232"/>
            <p:cNvSpPr txBox="1">
              <a:spLocks noChangeArrowheads="1"/>
            </p:cNvSpPr>
            <p:nvPr/>
          </p:nvSpPr>
          <p:spPr bwMode="gray">
            <a:xfrm>
              <a:off x="1044" y="1520"/>
              <a:ext cx="23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4" name="Text Box 236"/>
          <p:cNvSpPr txBox="1">
            <a:spLocks noChangeArrowheads="1"/>
          </p:cNvSpPr>
          <p:nvPr/>
        </p:nvSpPr>
        <p:spPr bwMode="gray">
          <a:xfrm>
            <a:off x="3259261" y="1531826"/>
            <a:ext cx="234872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2A1C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组建测试团队</a:t>
            </a:r>
            <a:endParaRPr lang="en-US" altLang="zh-CN" sz="2800" b="1" dirty="0">
              <a:solidFill>
                <a:srgbClr val="2A1C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Text Box 237"/>
          <p:cNvSpPr txBox="1">
            <a:spLocks noChangeArrowheads="1"/>
          </p:cNvSpPr>
          <p:nvPr/>
        </p:nvSpPr>
        <p:spPr bwMode="gray">
          <a:xfrm>
            <a:off x="2145924" y="3156474"/>
            <a:ext cx="36580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3</a:t>
            </a:r>
          </a:p>
        </p:txBody>
      </p:sp>
      <p:sp>
        <p:nvSpPr>
          <p:cNvPr id="42" name="Text Box 231"/>
          <p:cNvSpPr txBox="1">
            <a:spLocks noChangeArrowheads="1"/>
          </p:cNvSpPr>
          <p:nvPr/>
        </p:nvSpPr>
        <p:spPr bwMode="gray">
          <a:xfrm>
            <a:off x="3377230" y="3021714"/>
            <a:ext cx="198804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评审会相关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Line 229"/>
          <p:cNvSpPr>
            <a:spLocks noChangeShapeType="1"/>
          </p:cNvSpPr>
          <p:nvPr/>
        </p:nvSpPr>
        <p:spPr bwMode="gray">
          <a:xfrm>
            <a:off x="2776989" y="3552605"/>
            <a:ext cx="4851300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627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282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5901</TotalTime>
  <Words>768</Words>
  <Application>Microsoft Office PowerPoint</Application>
  <PresentationFormat>宽屏</PresentationFormat>
  <Paragraphs>156</Paragraphs>
  <Slides>41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等线</vt:lpstr>
      <vt:lpstr>黑体</vt:lpstr>
      <vt:lpstr>楷体</vt:lpstr>
      <vt:lpstr>宋体</vt:lpstr>
      <vt:lpstr>Arial</vt:lpstr>
      <vt:lpstr>Calibri</vt:lpstr>
      <vt:lpstr>Lucida Console</vt:lpstr>
      <vt:lpstr>Times New Roman</vt:lpstr>
      <vt:lpstr>Office Theme</vt:lpstr>
      <vt:lpstr>PowerPoint 演示文稿</vt:lpstr>
      <vt:lpstr>本节教学目标 </vt:lpstr>
      <vt:lpstr>目录</vt:lpstr>
      <vt:lpstr>组建测试团队</vt:lpstr>
      <vt:lpstr>Practice</vt:lpstr>
      <vt:lpstr>招聘新人注意事项</vt:lpstr>
      <vt:lpstr>新人培训</vt:lpstr>
      <vt:lpstr>内容回顾</vt:lpstr>
      <vt:lpstr>目录</vt:lpstr>
      <vt:lpstr>编写模板文件</vt:lpstr>
      <vt:lpstr>测试计划模板 </vt:lpstr>
      <vt:lpstr>测试用例模板</vt:lpstr>
      <vt:lpstr>Bug 模板</vt:lpstr>
      <vt:lpstr>测试报告模板 </vt:lpstr>
      <vt:lpstr>目录</vt:lpstr>
      <vt:lpstr>各个环节的评审</vt:lpstr>
      <vt:lpstr>组织评审会</vt:lpstr>
      <vt:lpstr>评审会过程中注意事项</vt:lpstr>
      <vt:lpstr>内容总结</vt:lpstr>
      <vt:lpstr>PowerPoint 演示文稿</vt:lpstr>
      <vt:lpstr>PowerPoint 演示文稿</vt:lpstr>
      <vt:lpstr>开发与测试团队间沟通的问题</vt:lpstr>
      <vt:lpstr>PowerPoint 演示文稿</vt:lpstr>
      <vt:lpstr>场景（模拟测试组长和测试人员 沟通）</vt:lpstr>
      <vt:lpstr>PowerPoint 演示文稿</vt:lpstr>
      <vt:lpstr>分配任务</vt:lpstr>
      <vt:lpstr>测试用例评审</vt:lpstr>
      <vt:lpstr>评审测试用例</vt:lpstr>
      <vt:lpstr>评审测试用例（开发参加）</vt:lpstr>
      <vt:lpstr>测试负责人检查用例</vt:lpstr>
      <vt:lpstr>测试用例（互相检查）</vt:lpstr>
      <vt:lpstr>测试组长与测试工程师写用例阶段的不同</vt:lpstr>
      <vt:lpstr>关注bug的质量</vt:lpstr>
      <vt:lpstr>随机测试（134）</vt:lpstr>
      <vt:lpstr>测试总结会（142页）</vt:lpstr>
      <vt:lpstr>控制测试版本</vt:lpstr>
      <vt:lpstr>总结bug情况（144—146）</vt:lpstr>
      <vt:lpstr>总结的优缺点（147-149）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Administrator</cp:lastModifiedBy>
  <cp:revision>574</cp:revision>
  <dcterms:created xsi:type="dcterms:W3CDTF">2015-11-26T12:54:06Z</dcterms:created>
  <dcterms:modified xsi:type="dcterms:W3CDTF">2017-04-06T06:43:53Z</dcterms:modified>
</cp:coreProperties>
</file>