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handoutMasterIdLst>
    <p:handoutMasterId r:id="rId33"/>
  </p:handoutMasterIdLst>
  <p:sldIdLst>
    <p:sldId id="262" r:id="rId2"/>
    <p:sldId id="396" r:id="rId3"/>
    <p:sldId id="397" r:id="rId4"/>
    <p:sldId id="482" r:id="rId5"/>
    <p:sldId id="541" r:id="rId6"/>
    <p:sldId id="522" r:id="rId7"/>
    <p:sldId id="523" r:id="rId8"/>
    <p:sldId id="524" r:id="rId9"/>
    <p:sldId id="525" r:id="rId10"/>
    <p:sldId id="526" r:id="rId11"/>
    <p:sldId id="527" r:id="rId12"/>
    <p:sldId id="528" r:id="rId13"/>
    <p:sldId id="529" r:id="rId14"/>
    <p:sldId id="530" r:id="rId15"/>
    <p:sldId id="521" r:id="rId16"/>
    <p:sldId id="519" r:id="rId17"/>
    <p:sldId id="520" r:id="rId18"/>
    <p:sldId id="542" r:id="rId19"/>
    <p:sldId id="531" r:id="rId20"/>
    <p:sldId id="532" r:id="rId21"/>
    <p:sldId id="533" r:id="rId22"/>
    <p:sldId id="534" r:id="rId23"/>
    <p:sldId id="543" r:id="rId24"/>
    <p:sldId id="535" r:id="rId25"/>
    <p:sldId id="536" r:id="rId26"/>
    <p:sldId id="537" r:id="rId27"/>
    <p:sldId id="538" r:id="rId28"/>
    <p:sldId id="539" r:id="rId29"/>
    <p:sldId id="540" r:id="rId30"/>
    <p:sldId id="28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5CE"/>
    <a:srgbClr val="DDEEFC"/>
    <a:srgbClr val="F2F2F2"/>
    <a:srgbClr val="F1F5FB"/>
    <a:srgbClr val="006ECC"/>
    <a:srgbClr val="03A6FF"/>
    <a:srgbClr val="B8DBF6"/>
    <a:srgbClr val="F6F6F6"/>
    <a:srgbClr val="0073D2"/>
    <a:srgbClr val="3D7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6" autoAdjust="0"/>
    <p:restoredTop sz="95179" autoAdjust="0"/>
  </p:normalViewPr>
  <p:slideViewPr>
    <p:cSldViewPr snapToGrid="0" showGuides="1">
      <p:cViewPr varScale="1">
        <p:scale>
          <a:sx n="78" d="100"/>
          <a:sy n="78" d="100"/>
        </p:scale>
        <p:origin x="114" y="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77729-C0AC-409E-827F-6575C816C891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A665A-DE80-481F-8946-39E91B67C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144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2B93-D878-4220-82A0-3D8A37C64810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396F-7CC6-42E5-83BE-72592AAF9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D9138E-DB2A-4935-A0B9-B284798CE9F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307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2174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那大家先来思考这么几个问题，我们为什么要学习等价类划分法？什么是等价类划分法，等价类划分法怎样使用</a:t>
            </a:r>
            <a:r>
              <a:rPr lang="en-US" altLang="zh-CN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?</a:t>
            </a: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主要介绍以下内容   团队组织结构及各组织结构中的常见职位   最后是小结与探索</a:t>
            </a:r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621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454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人本身都是有棱角的，但是与人打交道的时候，要客气一些，这时候与人打交道就减少很多阻力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538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那大家先来思考这么几个问题，我们为什么要学习等价类划分法？什么是等价类划分法，等价类划分法怎样使用</a:t>
            </a:r>
            <a:r>
              <a:rPr lang="en-US" altLang="zh-CN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?</a:t>
            </a: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主要介绍以下内容   团队组织结构及各组织结构中的常见职位   最后是小结与探索</a:t>
            </a:r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488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187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77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293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与同事沟通中能够得到各种各样之前不了解的信息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开发团队的进度信息</a:t>
            </a:r>
            <a:r>
              <a:rPr lang="en-US" altLang="zh-CN" baseline="0" dirty="0" smtClean="0"/>
              <a:t>       </a:t>
            </a:r>
          </a:p>
          <a:p>
            <a:r>
              <a:rPr lang="zh-CN" altLang="en-US" baseline="0" dirty="0" smtClean="0"/>
              <a:t>学习心态，决定了外表上的谦虚和对对方的尊重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952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9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133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335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058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创造宽松的氛围</a:t>
            </a:r>
            <a:endParaRPr lang="en-US" altLang="zh-CN" dirty="0" smtClean="0"/>
          </a:p>
          <a:p>
            <a:r>
              <a:rPr lang="zh-CN" altLang="en-US" dirty="0" smtClean="0"/>
              <a:t>给出反馈：让员工感到受重视或有用，鼓励继续提出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54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80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5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88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7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65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79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46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49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80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16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144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92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58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61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86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74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63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24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70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91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54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>
            <a:normAutofit/>
          </a:bodyPr>
          <a:lstStyle>
            <a:lvl1pPr>
              <a:defRPr sz="2800" baseline="0"/>
            </a:lvl1pPr>
            <a:lvl2pPr>
              <a:defRPr sz="2800" baseline="0"/>
            </a:lvl2pPr>
            <a:lvl3pPr>
              <a:defRPr sz="2800" baseline="0"/>
            </a:lvl3pPr>
            <a:lvl4pPr>
              <a:defRPr sz="2800" baseline="0"/>
            </a:lvl4pPr>
            <a:lvl5pPr>
              <a:defRPr sz="280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928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13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18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53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9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591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0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777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33088" y="100149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66686" y="929867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 baseline="0">
                <a:latin typeface="Times New Roman" panose="02020603050405020304" pitchFamily="18" charset="0"/>
              </a:defRPr>
            </a:lvl1pPr>
            <a:lvl2pPr>
              <a:defRPr sz="2800" baseline="0">
                <a:latin typeface="Times New Roman" panose="02020603050405020304" pitchFamily="18" charset="0"/>
              </a:defRPr>
            </a:lvl2pPr>
            <a:lvl3pPr>
              <a:defRPr sz="2800" baseline="0">
                <a:latin typeface="Times New Roman" panose="02020603050405020304" pitchFamily="18" charset="0"/>
              </a:defRPr>
            </a:lvl3pPr>
            <a:lvl4pPr>
              <a:defRPr sz="2800" baseline="0">
                <a:latin typeface="Times New Roman" panose="02020603050405020304" pitchFamily="18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71645" y="130629"/>
            <a:ext cx="8301567" cy="52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266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57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811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572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811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4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40"/>
          <a:stretch>
            <a:fillRect/>
          </a:stretch>
        </p:blipFill>
        <p:spPr>
          <a:xfrm>
            <a:off x="0" y="0"/>
            <a:ext cx="12192000" cy="7345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2192000" cy="43307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2885" y="-68853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3624"/>
            <a:ext cx="10515600" cy="5476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45" r:id="rId30"/>
    <p:sldLayoutId id="2147483746" r:id="rId31"/>
    <p:sldLayoutId id="2147483747" r:id="rId32"/>
    <p:sldLayoutId id="2147483748" r:id="rId33"/>
    <p:sldLayoutId id="2147483749" r:id="rId34"/>
    <p:sldLayoutId id="2147483750" r:id="rId35"/>
    <p:sldLayoutId id="2147483751" r:id="rId36"/>
    <p:sldLayoutId id="2147483752" r:id="rId37"/>
    <p:sldLayoutId id="2147483753" r:id="rId3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bg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7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5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58"/>
          <p:cNvSpPr/>
          <p:nvPr/>
        </p:nvSpPr>
        <p:spPr>
          <a:xfrm>
            <a:off x="3852971" y="5941340"/>
            <a:ext cx="1162051" cy="130722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  <a:gd name="connsiteX0" fmla="*/ 452437 w 1600201"/>
              <a:gd name="connsiteY0" fmla="*/ 181691 h 732554"/>
              <a:gd name="connsiteX1" fmla="*/ 1600201 w 1600201"/>
              <a:gd name="connsiteY1" fmla="*/ 0 h 732554"/>
              <a:gd name="connsiteX2" fmla="*/ 0 w 1600201"/>
              <a:gd name="connsiteY2" fmla="*/ 732554 h 732554"/>
              <a:gd name="connsiteX3" fmla="*/ 452437 w 1600201"/>
              <a:gd name="connsiteY3" fmla="*/ 181691 h 732554"/>
              <a:gd name="connsiteX0" fmla="*/ 547687 w 1600201"/>
              <a:gd name="connsiteY0" fmla="*/ 0 h 957263"/>
              <a:gd name="connsiteX1" fmla="*/ 1600201 w 1600201"/>
              <a:gd name="connsiteY1" fmla="*/ 224709 h 957263"/>
              <a:gd name="connsiteX2" fmla="*/ 0 w 1600201"/>
              <a:gd name="connsiteY2" fmla="*/ 957263 h 957263"/>
              <a:gd name="connsiteX3" fmla="*/ 547687 w 1600201"/>
              <a:gd name="connsiteY3" fmla="*/ 0 h 957263"/>
              <a:gd name="connsiteX0" fmla="*/ 547687 w 1162051"/>
              <a:gd name="connsiteY0" fmla="*/ 349966 h 1307229"/>
              <a:gd name="connsiteX1" fmla="*/ 1162051 w 1162051"/>
              <a:gd name="connsiteY1" fmla="*/ 0 h 1307229"/>
              <a:gd name="connsiteX2" fmla="*/ 0 w 1162051"/>
              <a:gd name="connsiteY2" fmla="*/ 1307229 h 1307229"/>
              <a:gd name="connsiteX3" fmla="*/ 547687 w 1162051"/>
              <a:gd name="connsiteY3" fmla="*/ 349966 h 13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1" h="1307229">
                <a:moveTo>
                  <a:pt x="547687" y="349966"/>
                </a:moveTo>
                <a:lnTo>
                  <a:pt x="1162051" y="0"/>
                </a:lnTo>
                <a:lnTo>
                  <a:pt x="0" y="1307229"/>
                </a:lnTo>
                <a:lnTo>
                  <a:pt x="547687" y="349966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"/>
          <p:cNvSpPr/>
          <p:nvPr/>
        </p:nvSpPr>
        <p:spPr>
          <a:xfrm>
            <a:off x="5022140" y="5375663"/>
            <a:ext cx="1474792" cy="557087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792" h="557087">
                <a:moveTo>
                  <a:pt x="0" y="557087"/>
                </a:moveTo>
                <a:lnTo>
                  <a:pt x="211934" y="0"/>
                </a:lnTo>
                <a:lnTo>
                  <a:pt x="1474792" y="433262"/>
                </a:lnTo>
                <a:lnTo>
                  <a:pt x="0" y="557087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58"/>
          <p:cNvSpPr/>
          <p:nvPr/>
        </p:nvSpPr>
        <p:spPr>
          <a:xfrm>
            <a:off x="5241892" y="5165173"/>
            <a:ext cx="1245394" cy="641273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394" h="641273">
                <a:moveTo>
                  <a:pt x="0" y="203123"/>
                </a:moveTo>
                <a:lnTo>
                  <a:pt x="250032" y="0"/>
                </a:lnTo>
                <a:lnTo>
                  <a:pt x="1245394" y="641273"/>
                </a:lnTo>
                <a:lnTo>
                  <a:pt x="0" y="203123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34"/>
          <p:cNvSpPr/>
          <p:nvPr/>
        </p:nvSpPr>
        <p:spPr>
          <a:xfrm rot="7233140">
            <a:off x="3761347" y="5141123"/>
            <a:ext cx="1793112" cy="804826"/>
          </a:xfrm>
          <a:custGeom>
            <a:avLst/>
            <a:gdLst>
              <a:gd name="connsiteX0" fmla="*/ 0 w 1634073"/>
              <a:gd name="connsiteY0" fmla="*/ 702844 h 702844"/>
              <a:gd name="connsiteX1" fmla="*/ 412538 w 1634073"/>
              <a:gd name="connsiteY1" fmla="*/ 0 h 702844"/>
              <a:gd name="connsiteX2" fmla="*/ 1634073 w 1634073"/>
              <a:gd name="connsiteY2" fmla="*/ 702844 h 702844"/>
              <a:gd name="connsiteX3" fmla="*/ 0 w 1634073"/>
              <a:gd name="connsiteY3" fmla="*/ 702844 h 702844"/>
              <a:gd name="connsiteX0" fmla="*/ 0 w 1767688"/>
              <a:gd name="connsiteY0" fmla="*/ 807522 h 807522"/>
              <a:gd name="connsiteX1" fmla="*/ 546153 w 1767688"/>
              <a:gd name="connsiteY1" fmla="*/ 0 h 807522"/>
              <a:gd name="connsiteX2" fmla="*/ 1767688 w 1767688"/>
              <a:gd name="connsiteY2" fmla="*/ 702844 h 807522"/>
              <a:gd name="connsiteX3" fmla="*/ 0 w 1767688"/>
              <a:gd name="connsiteY3" fmla="*/ 807522 h 807522"/>
              <a:gd name="connsiteX0" fmla="*/ 0 w 1793112"/>
              <a:gd name="connsiteY0" fmla="*/ 807522 h 807522"/>
              <a:gd name="connsiteX1" fmla="*/ 546153 w 1793112"/>
              <a:gd name="connsiteY1" fmla="*/ 0 h 807522"/>
              <a:gd name="connsiteX2" fmla="*/ 1793112 w 1793112"/>
              <a:gd name="connsiteY2" fmla="*/ 802128 h 807522"/>
              <a:gd name="connsiteX3" fmla="*/ 0 w 1793112"/>
              <a:gd name="connsiteY3" fmla="*/ 807522 h 807522"/>
              <a:gd name="connsiteX0" fmla="*/ 0 w 1793112"/>
              <a:gd name="connsiteY0" fmla="*/ 804826 h 804826"/>
              <a:gd name="connsiteX1" fmla="*/ 466633 w 1793112"/>
              <a:gd name="connsiteY1" fmla="*/ 0 h 804826"/>
              <a:gd name="connsiteX2" fmla="*/ 1793112 w 1793112"/>
              <a:gd name="connsiteY2" fmla="*/ 799432 h 804826"/>
              <a:gd name="connsiteX3" fmla="*/ 0 w 1793112"/>
              <a:gd name="connsiteY3" fmla="*/ 804826 h 8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3112" h="804826">
                <a:moveTo>
                  <a:pt x="0" y="804826"/>
                </a:moveTo>
                <a:lnTo>
                  <a:pt x="466633" y="0"/>
                </a:lnTo>
                <a:lnTo>
                  <a:pt x="1793112" y="799432"/>
                </a:lnTo>
                <a:lnTo>
                  <a:pt x="0" y="804826"/>
                </a:lnTo>
                <a:close/>
              </a:path>
            </a:pathLst>
          </a:custGeom>
          <a:solidFill>
            <a:srgbClr val="EE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33824" y="459561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6" idx="7"/>
          </p:cNvCxnSpPr>
          <p:nvPr/>
        </p:nvCxnSpPr>
        <p:spPr>
          <a:xfrm flipV="1">
            <a:off x="3372848" y="4290821"/>
            <a:ext cx="1232563" cy="31149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584932" y="4272723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867149" y="4584996"/>
            <a:ext cx="889220" cy="1524954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0" idx="1"/>
          </p:cNvCxnSpPr>
          <p:nvPr/>
        </p:nvCxnSpPr>
        <p:spPr>
          <a:xfrm flipH="1" flipV="1">
            <a:off x="3515359" y="4917416"/>
            <a:ext cx="330288" cy="1187970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3538220" y="4894557"/>
            <a:ext cx="1692139" cy="475776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6" idx="1"/>
            <a:endCxn id="18" idx="5"/>
          </p:cNvCxnSpPr>
          <p:nvPr/>
        </p:nvCxnSpPr>
        <p:spPr>
          <a:xfrm flipH="1" flipV="1">
            <a:off x="4623956" y="4311747"/>
            <a:ext cx="588881" cy="104242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0" idx="7"/>
            <a:endCxn id="26" idx="3"/>
          </p:cNvCxnSpPr>
          <p:nvPr/>
        </p:nvCxnSpPr>
        <p:spPr>
          <a:xfrm flipV="1">
            <a:off x="3877976" y="5386499"/>
            <a:ext cx="1334861" cy="718887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999835" y="5918019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76857" y="5153904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206142" y="5347475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1"/>
          <p:cNvSpPr/>
          <p:nvPr/>
        </p:nvSpPr>
        <p:spPr>
          <a:xfrm>
            <a:off x="3846920" y="6116559"/>
            <a:ext cx="560392" cy="1135731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  <a:gd name="connsiteX0" fmla="*/ 0 w 579442"/>
              <a:gd name="connsiteY0" fmla="*/ 557087 h 557087"/>
              <a:gd name="connsiteX1" fmla="*/ 211934 w 579442"/>
              <a:gd name="connsiteY1" fmla="*/ 0 h 557087"/>
              <a:gd name="connsiteX2" fmla="*/ 579442 w 579442"/>
              <a:gd name="connsiteY2" fmla="*/ 273719 h 557087"/>
              <a:gd name="connsiteX3" fmla="*/ 0 w 579442"/>
              <a:gd name="connsiteY3" fmla="*/ 557087 h 557087"/>
              <a:gd name="connsiteX0" fmla="*/ 0 w 758036"/>
              <a:gd name="connsiteY0" fmla="*/ 557087 h 557087"/>
              <a:gd name="connsiteX1" fmla="*/ 211934 w 758036"/>
              <a:gd name="connsiteY1" fmla="*/ 0 h 557087"/>
              <a:gd name="connsiteX2" fmla="*/ 758036 w 758036"/>
              <a:gd name="connsiteY2" fmla="*/ 164181 h 557087"/>
              <a:gd name="connsiteX3" fmla="*/ 0 w 758036"/>
              <a:gd name="connsiteY3" fmla="*/ 557087 h 557087"/>
              <a:gd name="connsiteX0" fmla="*/ 0 w 569917"/>
              <a:gd name="connsiteY0" fmla="*/ 1145256 h 1145256"/>
              <a:gd name="connsiteX1" fmla="*/ 23815 w 569917"/>
              <a:gd name="connsiteY1" fmla="*/ 0 h 1145256"/>
              <a:gd name="connsiteX2" fmla="*/ 569917 w 569917"/>
              <a:gd name="connsiteY2" fmla="*/ 164181 h 1145256"/>
              <a:gd name="connsiteX3" fmla="*/ 0 w 569917"/>
              <a:gd name="connsiteY3" fmla="*/ 1145256 h 1145256"/>
              <a:gd name="connsiteX0" fmla="*/ 0 w 560392"/>
              <a:gd name="connsiteY0" fmla="*/ 1135731 h 1135731"/>
              <a:gd name="connsiteX1" fmla="*/ 14290 w 560392"/>
              <a:gd name="connsiteY1" fmla="*/ 0 h 1135731"/>
              <a:gd name="connsiteX2" fmla="*/ 560392 w 560392"/>
              <a:gd name="connsiteY2" fmla="*/ 164181 h 1135731"/>
              <a:gd name="connsiteX3" fmla="*/ 0 w 560392"/>
              <a:gd name="connsiteY3" fmla="*/ 1135731 h 1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392" h="1135731">
                <a:moveTo>
                  <a:pt x="0" y="1135731"/>
                </a:moveTo>
                <a:lnTo>
                  <a:pt x="14290" y="0"/>
                </a:lnTo>
                <a:lnTo>
                  <a:pt x="560392" y="164181"/>
                </a:lnTo>
                <a:lnTo>
                  <a:pt x="0" y="1135731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32756" y="723603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58"/>
          <p:cNvSpPr/>
          <p:nvPr/>
        </p:nvSpPr>
        <p:spPr>
          <a:xfrm>
            <a:off x="3866500" y="5939814"/>
            <a:ext cx="1147764" cy="34837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764" h="348379">
                <a:moveTo>
                  <a:pt x="0" y="181691"/>
                </a:moveTo>
                <a:lnTo>
                  <a:pt x="1147764" y="0"/>
                </a:lnTo>
                <a:lnTo>
                  <a:pt x="547688" y="348379"/>
                </a:lnTo>
                <a:lnTo>
                  <a:pt x="0" y="181691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838952" y="6098691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84289" y="6274857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91063" y="5794987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9540"/>
            <a:ext cx="12192000" cy="353060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12700" y="1539875"/>
            <a:ext cx="12204700" cy="4019550"/>
            <a:chOff x="-12700" y="1539875"/>
            <a:chExt cx="12204700" cy="40195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r="17638"/>
            <a:stretch/>
          </p:blipFill>
          <p:spPr>
            <a:xfrm>
              <a:off x="-12700" y="1539875"/>
              <a:ext cx="12204700" cy="40195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578100" y="2501900"/>
              <a:ext cx="5105400" cy="2362200"/>
            </a:xfrm>
            <a:prstGeom prst="rect">
              <a:avLst/>
            </a:prstGeom>
            <a:solidFill>
              <a:srgbClr val="206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850" y="4864100"/>
            <a:ext cx="519178" cy="1524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4766" y="3568994"/>
            <a:ext cx="6735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第六讲 测试过程管理讨论</a:t>
            </a:r>
            <a:r>
              <a:rPr lang="en-US" altLang="zh-CN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2—</a:t>
            </a:r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沟通</a:t>
            </a: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44869" y="2614178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测试过程管理</a:t>
            </a:r>
            <a:endParaRPr lang="zh-CN" altLang="en-US" sz="4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0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错误案例：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没有主题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没有称呼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没有正文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书写电子邮件注意事项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059" y="964162"/>
            <a:ext cx="8190476" cy="15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917" y="2829429"/>
            <a:ext cx="7066667" cy="40285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92" y="3814355"/>
            <a:ext cx="4641669" cy="271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6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收件人</a:t>
            </a:r>
            <a:endParaRPr lang="en-US" altLang="zh-CN" dirty="0" smtClean="0"/>
          </a:p>
          <a:p>
            <a:r>
              <a:rPr lang="zh-CN" altLang="en-US" dirty="0" smtClean="0"/>
              <a:t>抄送</a:t>
            </a:r>
            <a:endParaRPr lang="en-US" altLang="zh-CN" dirty="0" smtClean="0"/>
          </a:p>
          <a:p>
            <a:r>
              <a:rPr lang="zh-CN" altLang="en-US" dirty="0" smtClean="0"/>
              <a:t>主题：具体、概括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“通知</a:t>
            </a:r>
            <a:r>
              <a:rPr lang="zh-CN" altLang="en-US" dirty="0"/>
              <a:t>”</a:t>
            </a:r>
            <a:r>
              <a:rPr lang="zh-CN" altLang="en-US" dirty="0" smtClean="0"/>
              <a:t>、“请老师查看</a:t>
            </a:r>
            <a:r>
              <a:rPr lang="zh-CN" altLang="en-US" dirty="0"/>
              <a:t>”</a:t>
            </a:r>
            <a:r>
              <a:rPr lang="zh-CN" altLang="en-US" dirty="0" smtClean="0"/>
              <a:t>，“请教问题</a:t>
            </a:r>
            <a:r>
              <a:rPr lang="zh-CN" altLang="en-US" dirty="0"/>
              <a:t>”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回复邮件时，主题与内容一致</a:t>
            </a:r>
            <a:endParaRPr lang="en-US" altLang="zh-CN" dirty="0" smtClean="0"/>
          </a:p>
          <a:p>
            <a:r>
              <a:rPr lang="zh-CN" altLang="en-US" dirty="0" smtClean="0"/>
              <a:t>邮件称呼：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与收件人称呼一致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832457" y="130629"/>
            <a:ext cx="8301567" cy="52700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书写</a:t>
            </a:r>
            <a:r>
              <a:rPr lang="zh-CN" altLang="en-US" dirty="0" smtClean="0"/>
              <a:t>电子邮件注意事项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21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686" y="929866"/>
            <a:ext cx="10720068" cy="592813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邮件称呼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收件人为多人时，称呼的也应该是多人如：各位，各位领导，各位同事，</a:t>
            </a:r>
            <a:r>
              <a:rPr lang="en-US" altLang="zh-CN" dirty="0" smtClean="0"/>
              <a:t>Dear all</a:t>
            </a:r>
            <a:r>
              <a:rPr lang="zh-CN" altLang="en-US" dirty="0" smtClean="0"/>
              <a:t>（英文邮件）</a:t>
            </a:r>
            <a:endParaRPr lang="en-US" altLang="zh-CN" dirty="0" smtClean="0"/>
          </a:p>
          <a:p>
            <a:r>
              <a:rPr lang="zh-CN" altLang="en-US" dirty="0" smtClean="0"/>
              <a:t>邮件正文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格式：称呼下一行写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顺序：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开门见山，写明主题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细节描述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提供支持性材料或附件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	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书写电子邮件注意事项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72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686" y="929867"/>
            <a:ext cx="10602503" cy="564075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避免错别字</a:t>
            </a:r>
            <a:endParaRPr lang="en-US" altLang="zh-CN" dirty="0" smtClean="0"/>
          </a:p>
          <a:p>
            <a:r>
              <a:rPr lang="zh-CN" altLang="en-US" dirty="0" smtClean="0"/>
              <a:t>应用正确的标点（中、英文不可以混合使用）</a:t>
            </a:r>
            <a:endParaRPr lang="en-US" altLang="zh-CN" dirty="0" smtClean="0"/>
          </a:p>
          <a:p>
            <a:r>
              <a:rPr lang="zh-CN" altLang="en-US" dirty="0" smtClean="0"/>
              <a:t>除了：您好、谢谢之外，不要使用感叹号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书面沟通使用感叹号代表拍桌子、大声吼叫</a:t>
            </a:r>
            <a:endParaRPr lang="en-US" altLang="zh-CN" dirty="0" smtClean="0"/>
          </a:p>
          <a:p>
            <a:r>
              <a:rPr lang="zh-CN" altLang="en-US" dirty="0" smtClean="0"/>
              <a:t>结尾：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祝   工作顺利  身体健康！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尽量不使用各种图案做结尾，显得不严肃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书写电子邮件注意事项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96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落款</a:t>
            </a:r>
            <a:r>
              <a:rPr lang="zh-CN" altLang="en-US" dirty="0" smtClean="0"/>
              <a:t>签名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姓名、职称、职务、部门公司、手机号等等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书写电子邮件注意事项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572" y="2215217"/>
            <a:ext cx="5653725" cy="443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7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686" y="929867"/>
            <a:ext cx="10994388" cy="4641850"/>
          </a:xfrm>
        </p:spPr>
        <p:txBody>
          <a:bodyPr/>
          <a:lstStyle/>
          <a:p>
            <a:r>
              <a:rPr lang="zh-CN" altLang="en-US" dirty="0" smtClean="0"/>
              <a:t>什么场景使用单独沟通</a:t>
            </a:r>
            <a:endParaRPr lang="en-US" altLang="zh-CN" dirty="0" smtClean="0"/>
          </a:p>
          <a:p>
            <a:pPr lvl="1"/>
            <a:r>
              <a:rPr lang="zh-CN" altLang="en-US" dirty="0"/>
              <a:t>某件</a:t>
            </a:r>
            <a:r>
              <a:rPr lang="zh-CN" altLang="en-US" dirty="0" smtClean="0"/>
              <a:t>事情只跟“你”“我”两个人有关系，与团队其他成员无关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听取员工意见和想法</a:t>
            </a:r>
            <a:endParaRPr lang="en-US" altLang="zh-CN" dirty="0" smtClean="0"/>
          </a:p>
          <a:p>
            <a:r>
              <a:rPr lang="zh-CN" altLang="en-US" dirty="0" smtClean="0"/>
              <a:t>单独沟通技巧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认真听取员工的意见和想法</a:t>
            </a:r>
            <a:endParaRPr lang="en-US" altLang="zh-CN" dirty="0" smtClean="0"/>
          </a:p>
          <a:p>
            <a:pPr lvl="1"/>
            <a:r>
              <a:rPr lang="zh-CN" altLang="en-US" dirty="0"/>
              <a:t>给</a:t>
            </a:r>
            <a:r>
              <a:rPr lang="zh-CN" altLang="en-US" dirty="0" smtClean="0"/>
              <a:t>出反馈</a:t>
            </a:r>
            <a:endParaRPr lang="en-US" altLang="zh-CN" dirty="0" smtClean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沟通形式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单独沟通（</a:t>
            </a:r>
            <a:r>
              <a:rPr lang="en-US" altLang="zh-CN" dirty="0" smtClean="0"/>
              <a:t>1 to 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不确定的</a:t>
            </a:r>
            <a:r>
              <a:rPr lang="en-US" altLang="zh-CN" dirty="0" smtClean="0"/>
              <a:t>bug</a:t>
            </a:r>
          </a:p>
          <a:p>
            <a:r>
              <a:rPr lang="zh-CN" altLang="en-US" dirty="0" smtClean="0"/>
              <a:t>临时问题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沟通的形式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临时沟通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9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686" y="916804"/>
            <a:ext cx="10221383" cy="4641850"/>
          </a:xfrm>
        </p:spPr>
        <p:txBody>
          <a:bodyPr/>
          <a:lstStyle/>
          <a:p>
            <a:r>
              <a:rPr lang="zh-CN" altLang="en-US" dirty="0" smtClean="0"/>
              <a:t>午餐</a:t>
            </a:r>
            <a:endParaRPr lang="en-US" altLang="zh-CN" dirty="0" smtClean="0"/>
          </a:p>
          <a:p>
            <a:r>
              <a:rPr lang="zh-CN" altLang="en-US" dirty="0" smtClean="0"/>
              <a:t>团队活动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沟通的形式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非正式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70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>
            <a:off x="2730672" y="2783665"/>
            <a:ext cx="4915032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198804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沟通的形式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5486589" cy="523875"/>
            <a:chOff x="1044" y="1520"/>
            <a:chExt cx="3420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2A1C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沟通的重要性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377230" y="3021714"/>
            <a:ext cx="198804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沟通的对象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>
            <a:off x="2776989" y="3552605"/>
            <a:ext cx="48513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Rectangle 240"/>
          <p:cNvSpPr>
            <a:spLocks noChangeArrowheads="1"/>
          </p:cNvSpPr>
          <p:nvPr/>
        </p:nvSpPr>
        <p:spPr bwMode="gray">
          <a:xfrm rot="3419336">
            <a:off x="2045566" y="386394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237"/>
          <p:cNvSpPr txBox="1">
            <a:spLocks noChangeArrowheads="1"/>
          </p:cNvSpPr>
          <p:nvPr/>
        </p:nvSpPr>
        <p:spPr bwMode="gray">
          <a:xfrm>
            <a:off x="2141568" y="3870579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 smtClean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4</a:t>
            </a:r>
            <a:endParaRPr lang="en-US" altLang="zh-CN" sz="28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Text Box 231"/>
          <p:cNvSpPr txBox="1">
            <a:spLocks noChangeArrowheads="1"/>
          </p:cNvSpPr>
          <p:nvPr/>
        </p:nvSpPr>
        <p:spPr bwMode="gray">
          <a:xfrm>
            <a:off x="3372874" y="3735819"/>
            <a:ext cx="198804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沟通的技巧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Line 229"/>
          <p:cNvSpPr>
            <a:spLocks noChangeShapeType="1"/>
          </p:cNvSpPr>
          <p:nvPr/>
        </p:nvSpPr>
        <p:spPr bwMode="gray">
          <a:xfrm>
            <a:off x="2772633" y="4266710"/>
            <a:ext cx="48513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692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测试负责人要营造开放、公平的沟通氛围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鼓励大家表达自己的见解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鼓励大家表达自己见解没有对与错的顾虑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沟通不会带来惩罚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礼貌倾听，不打断甚至训斥对方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沟通的对象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测试组内部沟通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37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010967" y="1556791"/>
            <a:ext cx="9008244" cy="345934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理解沟通的重要性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掌握测试负责人沟通的技巧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难点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测试负责人沟通的技巧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52643" y="299837"/>
            <a:ext cx="6226175" cy="56582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本节教学目标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78776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40560" y="955993"/>
            <a:ext cx="10221383" cy="4641850"/>
          </a:xfrm>
        </p:spPr>
        <p:txBody>
          <a:bodyPr/>
          <a:lstStyle/>
          <a:p>
            <a:r>
              <a:rPr lang="zh-CN" altLang="en-US" dirty="0" smtClean="0"/>
              <a:t>让领导及时知道你（你们）在做什么</a:t>
            </a:r>
            <a:endParaRPr lang="en-US" altLang="zh-CN" dirty="0" smtClean="0"/>
          </a:p>
          <a:p>
            <a:r>
              <a:rPr lang="zh-CN" altLang="en-US" dirty="0" smtClean="0"/>
              <a:t>“利用”好领导这种资源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沟通的对象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与领导的沟通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21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多与开发团队相处</a:t>
            </a:r>
            <a:endParaRPr lang="en-US" altLang="zh-CN" dirty="0" smtClean="0"/>
          </a:p>
          <a:p>
            <a:r>
              <a:rPr lang="zh-CN" altLang="en-US" dirty="0" smtClean="0"/>
              <a:t>保持客气</a:t>
            </a:r>
            <a:endParaRPr lang="en-US" altLang="zh-CN" dirty="0" smtClean="0"/>
          </a:p>
          <a:p>
            <a:r>
              <a:rPr lang="zh-CN" altLang="en-US" dirty="0" smtClean="0"/>
              <a:t>对事不对人</a:t>
            </a:r>
            <a:endParaRPr lang="en-US" altLang="zh-CN" dirty="0" smtClean="0"/>
          </a:p>
          <a:p>
            <a:r>
              <a:rPr lang="zh-CN" altLang="en-US" dirty="0" smtClean="0"/>
              <a:t>减少负面影响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沟通的对象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与开发团队的沟通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3259" y="2932058"/>
            <a:ext cx="7113532" cy="299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6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与产品部门沟通</a:t>
            </a:r>
            <a:endParaRPr lang="en-US" altLang="zh-CN" dirty="0" smtClean="0"/>
          </a:p>
          <a:p>
            <a:r>
              <a:rPr lang="zh-CN" altLang="en-US" dirty="0" smtClean="0"/>
              <a:t>与市场人人员沟通</a:t>
            </a:r>
            <a:endParaRPr lang="en-US" altLang="zh-CN" dirty="0" smtClean="0"/>
          </a:p>
          <a:p>
            <a:r>
              <a:rPr lang="zh-CN" altLang="en-US" dirty="0" smtClean="0"/>
              <a:t>与客户沟通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沟通的对象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其他部门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3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>
            <a:off x="2730672" y="2783665"/>
            <a:ext cx="4915032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198804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沟通的形式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5486589" cy="523875"/>
            <a:chOff x="1044" y="1520"/>
            <a:chExt cx="3420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2A1C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沟通的重要性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377230" y="3021714"/>
            <a:ext cx="198804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沟通的对象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>
            <a:off x="2776989" y="3552605"/>
            <a:ext cx="48513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Rectangle 240"/>
          <p:cNvSpPr>
            <a:spLocks noChangeArrowheads="1"/>
          </p:cNvSpPr>
          <p:nvPr/>
        </p:nvSpPr>
        <p:spPr bwMode="gray">
          <a:xfrm rot="3419336">
            <a:off x="2045566" y="386394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237"/>
          <p:cNvSpPr txBox="1">
            <a:spLocks noChangeArrowheads="1"/>
          </p:cNvSpPr>
          <p:nvPr/>
        </p:nvSpPr>
        <p:spPr bwMode="gray">
          <a:xfrm>
            <a:off x="2141568" y="3870579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 smtClean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4</a:t>
            </a:r>
            <a:endParaRPr lang="en-US" altLang="zh-CN" sz="28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Text Box 231"/>
          <p:cNvSpPr txBox="1">
            <a:spLocks noChangeArrowheads="1"/>
          </p:cNvSpPr>
          <p:nvPr/>
        </p:nvSpPr>
        <p:spPr bwMode="gray">
          <a:xfrm>
            <a:off x="3372874" y="3735819"/>
            <a:ext cx="198804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沟通的技巧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Line 229"/>
          <p:cNvSpPr>
            <a:spLocks noChangeShapeType="1"/>
          </p:cNvSpPr>
          <p:nvPr/>
        </p:nvSpPr>
        <p:spPr bwMode="gray">
          <a:xfrm>
            <a:off x="2772633" y="4266710"/>
            <a:ext cx="48513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8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及时意识到要加强沟通</a:t>
            </a:r>
            <a:endParaRPr lang="en-US" altLang="zh-CN" dirty="0" smtClean="0"/>
          </a:p>
          <a:p>
            <a:pPr lvl="1">
              <a:buFont typeface="Times New Roman" panose="02020603050405020304" pitchFamily="18" charset="0"/>
              <a:buChar char="‾"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>
              <a:buFont typeface="Times New Roman" panose="02020603050405020304" pitchFamily="18" charset="0"/>
              <a:buChar char="‾"/>
            </a:pPr>
            <a:r>
              <a:rPr lang="zh-CN" altLang="en-US" dirty="0" smtClean="0"/>
              <a:t>最后一刻才知道版本不能及时提交</a:t>
            </a:r>
            <a:endParaRPr lang="en-US" altLang="zh-CN" dirty="0" smtClean="0"/>
          </a:p>
          <a:p>
            <a:pPr lvl="1">
              <a:buFont typeface="Times New Roman" panose="02020603050405020304" pitchFamily="18" charset="0"/>
              <a:buChar char="‾"/>
            </a:pPr>
            <a:r>
              <a:rPr lang="zh-CN" altLang="en-US" dirty="0" smtClean="0"/>
              <a:t>不能按时交付的原因是什么</a:t>
            </a:r>
            <a:endParaRPr lang="en-US" altLang="zh-CN" dirty="0" smtClean="0"/>
          </a:p>
          <a:p>
            <a:r>
              <a:rPr lang="zh-CN" altLang="en-US" dirty="0" smtClean="0"/>
              <a:t>把握沟通时机</a:t>
            </a:r>
            <a:endParaRPr lang="en-US" altLang="zh-CN" dirty="0" smtClean="0"/>
          </a:p>
          <a:p>
            <a:r>
              <a:rPr lang="zh-CN" altLang="en-US" dirty="0" smtClean="0"/>
              <a:t>沟通前想好沟通的目的，要沟通的内容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沟通的技巧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26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686" y="929866"/>
            <a:ext cx="10296614" cy="564873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J</a:t>
            </a:r>
            <a:r>
              <a:rPr lang="zh-CN" altLang="en-US" dirty="0" smtClean="0"/>
              <a:t>是某国企测试部门负责人，测试部门是新成立的，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不懂测试，请问</a:t>
            </a:r>
            <a:r>
              <a:rPr lang="en-US" altLang="zh-CN" dirty="0" smtClean="0"/>
              <a:t>J</a:t>
            </a:r>
            <a:r>
              <a:rPr lang="zh-CN" altLang="en-US" dirty="0" smtClean="0"/>
              <a:t>该如何跟自己的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沟通</a:t>
            </a:r>
            <a:endParaRPr lang="en-US" altLang="zh-CN" dirty="0" smtClean="0"/>
          </a:p>
          <a:p>
            <a:r>
              <a:rPr lang="zh-CN" altLang="en-US" dirty="0"/>
              <a:t>举一个你在日常学习、生活或项目实训中沟通不充分或者沟通不畅的例子，并分析原因</a:t>
            </a:r>
          </a:p>
          <a:p>
            <a:r>
              <a:rPr lang="zh-CN" altLang="en-US" dirty="0"/>
              <a:t>场景模拟：你是团队中一位测试负责人，开发工程师指责了测试团队中的某位测试工程师，你现在和他做一次</a:t>
            </a:r>
            <a:r>
              <a:rPr lang="zh-CN" altLang="en-US" dirty="0" smtClean="0"/>
              <a:t>沟通</a:t>
            </a:r>
            <a:endParaRPr lang="en-US" altLang="zh-CN" dirty="0" smtClean="0"/>
          </a:p>
          <a:p>
            <a:r>
              <a:rPr lang="zh-CN" altLang="en-US" dirty="0"/>
              <a:t>场景模拟：你是测试团队负责人，你发现团队中有名成员最近工作效率不高，你应该怎样去和他（她）沟通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Practice1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0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Practice2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44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Practice3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Practice4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48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沟通的重要性</a:t>
            </a:r>
            <a:endParaRPr lang="en-US" altLang="zh-CN" dirty="0" smtClean="0"/>
          </a:p>
          <a:p>
            <a:r>
              <a:rPr lang="zh-CN" altLang="en-US" dirty="0" smtClean="0"/>
              <a:t>沟通的形式</a:t>
            </a:r>
            <a:endParaRPr lang="en-US" altLang="zh-CN" dirty="0" smtClean="0"/>
          </a:p>
          <a:p>
            <a:r>
              <a:rPr lang="zh-CN" altLang="en-US" dirty="0" smtClean="0"/>
              <a:t>沟通的对象</a:t>
            </a:r>
            <a:endParaRPr lang="en-US" altLang="zh-CN" dirty="0" smtClean="0"/>
          </a:p>
          <a:p>
            <a:r>
              <a:rPr lang="zh-CN" altLang="en-US" dirty="0" smtClean="0"/>
              <a:t>沟通的技巧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46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>
            <a:off x="2730672" y="2783665"/>
            <a:ext cx="4915032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198804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沟通的形式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5486589" cy="523875"/>
            <a:chOff x="1044" y="1520"/>
            <a:chExt cx="3420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2A1C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沟通的重要性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377230" y="3021714"/>
            <a:ext cx="198804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沟通的对象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>
            <a:off x="2776989" y="3552605"/>
            <a:ext cx="48513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Rectangle 240"/>
          <p:cNvSpPr>
            <a:spLocks noChangeArrowheads="1"/>
          </p:cNvSpPr>
          <p:nvPr/>
        </p:nvSpPr>
        <p:spPr bwMode="gray">
          <a:xfrm rot="3419336">
            <a:off x="2045566" y="386394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237"/>
          <p:cNvSpPr txBox="1">
            <a:spLocks noChangeArrowheads="1"/>
          </p:cNvSpPr>
          <p:nvPr/>
        </p:nvSpPr>
        <p:spPr bwMode="gray">
          <a:xfrm>
            <a:off x="2141568" y="3870579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 smtClean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4</a:t>
            </a:r>
            <a:endParaRPr lang="en-US" altLang="zh-CN" sz="28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Text Box 231"/>
          <p:cNvSpPr txBox="1">
            <a:spLocks noChangeArrowheads="1"/>
          </p:cNvSpPr>
          <p:nvPr/>
        </p:nvSpPr>
        <p:spPr bwMode="gray">
          <a:xfrm>
            <a:off x="3372874" y="3735819"/>
            <a:ext cx="198804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沟通的技巧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Line 229"/>
          <p:cNvSpPr>
            <a:spLocks noChangeShapeType="1"/>
          </p:cNvSpPr>
          <p:nvPr/>
        </p:nvSpPr>
        <p:spPr bwMode="gray">
          <a:xfrm>
            <a:off x="2772633" y="4266710"/>
            <a:ext cx="48513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89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722526" y="2580013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8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沟通故事大家谈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几乎所有失败的项目原因里都写有“沟通不畅”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不同的项目背景，不同的人员背景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例子</a:t>
            </a:r>
            <a:endParaRPr lang="en-US" altLang="zh-CN" dirty="0" smtClean="0"/>
          </a:p>
          <a:p>
            <a:r>
              <a:rPr lang="zh-CN" altLang="en-US" dirty="0" smtClean="0"/>
              <a:t>沟通成功的重要点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心态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学习的心态沟通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沟通的重要性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8353" y="2396905"/>
            <a:ext cx="4419048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3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>
            <a:off x="2730672" y="2783665"/>
            <a:ext cx="4915032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198804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沟通的形式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5486589" cy="523875"/>
            <a:chOff x="1044" y="1520"/>
            <a:chExt cx="3420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2A1C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沟通的重要性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377230" y="3021714"/>
            <a:ext cx="198804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沟通的对象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>
            <a:off x="2776989" y="3552605"/>
            <a:ext cx="48513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Rectangle 240"/>
          <p:cNvSpPr>
            <a:spLocks noChangeArrowheads="1"/>
          </p:cNvSpPr>
          <p:nvPr/>
        </p:nvSpPr>
        <p:spPr bwMode="gray">
          <a:xfrm rot="3419336">
            <a:off x="2045566" y="386394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237"/>
          <p:cNvSpPr txBox="1">
            <a:spLocks noChangeArrowheads="1"/>
          </p:cNvSpPr>
          <p:nvPr/>
        </p:nvSpPr>
        <p:spPr bwMode="gray">
          <a:xfrm>
            <a:off x="2141568" y="3870579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 smtClean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4</a:t>
            </a:r>
            <a:endParaRPr lang="en-US" altLang="zh-CN" sz="28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Text Box 231"/>
          <p:cNvSpPr txBox="1">
            <a:spLocks noChangeArrowheads="1"/>
          </p:cNvSpPr>
          <p:nvPr/>
        </p:nvSpPr>
        <p:spPr bwMode="gray">
          <a:xfrm>
            <a:off x="3372874" y="3735819"/>
            <a:ext cx="198804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沟通的技巧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Line 229"/>
          <p:cNvSpPr>
            <a:spLocks noChangeShapeType="1"/>
          </p:cNvSpPr>
          <p:nvPr/>
        </p:nvSpPr>
        <p:spPr bwMode="gray">
          <a:xfrm>
            <a:off x="2772633" y="4266710"/>
            <a:ext cx="48513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967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550" y="859528"/>
            <a:ext cx="10221383" cy="4641850"/>
          </a:xfrm>
        </p:spPr>
        <p:txBody>
          <a:bodyPr/>
          <a:lstStyle/>
          <a:p>
            <a:r>
              <a:rPr lang="zh-CN" altLang="en-US" dirty="0" smtClean="0"/>
              <a:t>会议</a:t>
            </a:r>
            <a:endParaRPr lang="en-US" altLang="zh-CN" dirty="0" smtClean="0"/>
          </a:p>
          <a:p>
            <a:r>
              <a:rPr lang="zh-CN" altLang="en-US" dirty="0" smtClean="0"/>
              <a:t>电子邮件</a:t>
            </a:r>
            <a:endParaRPr lang="en-US" altLang="zh-CN" dirty="0" smtClean="0"/>
          </a:p>
          <a:p>
            <a:r>
              <a:rPr lang="zh-CN" altLang="en-US" dirty="0" smtClean="0"/>
              <a:t>单独面谈</a:t>
            </a:r>
            <a:endParaRPr lang="en-US" altLang="zh-CN" dirty="0" smtClean="0"/>
          </a:p>
          <a:p>
            <a:r>
              <a:rPr lang="zh-CN" altLang="en-US" dirty="0" smtClean="0"/>
              <a:t>临时沟通</a:t>
            </a:r>
            <a:endParaRPr lang="en-US" altLang="zh-CN" dirty="0" smtClean="0"/>
          </a:p>
          <a:p>
            <a:r>
              <a:rPr lang="zh-CN" altLang="en-US" dirty="0" smtClean="0"/>
              <a:t>非正式渠道沟通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沟通的形式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9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Practice</a:t>
            </a:r>
            <a:r>
              <a:rPr lang="zh-CN" altLang="en-US" dirty="0" smtClean="0"/>
              <a:t>：假设你作为一名测试团队负责人，要组织开会讨论某产品新版本的测试方案，你需要怎样做？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沟通形式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会议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3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2898" y="889526"/>
            <a:ext cx="10537188" cy="53664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提前做好会议的计划，包括要讨论的问题、议程、与会者名单、确定时间和地点等</a:t>
            </a:r>
            <a:endParaRPr lang="en-US" altLang="zh-CN" dirty="0" smtClean="0"/>
          </a:p>
          <a:p>
            <a:r>
              <a:rPr lang="zh-CN" altLang="en-US" dirty="0" smtClean="0"/>
              <a:t>在会议中，既要展开讨论，又要按照议程的安排，讨论完预订的内容</a:t>
            </a:r>
            <a:endParaRPr lang="en-US" altLang="zh-CN" dirty="0" smtClean="0"/>
          </a:p>
          <a:p>
            <a:r>
              <a:rPr lang="zh-CN" altLang="en-US" dirty="0" smtClean="0"/>
              <a:t>形成决议。不能形成决议的，大家确认“尚未解决”</a:t>
            </a:r>
            <a:endParaRPr lang="en-US" altLang="zh-CN" dirty="0" smtClean="0"/>
          </a:p>
          <a:p>
            <a:r>
              <a:rPr lang="zh-CN" altLang="en-US" dirty="0" smtClean="0"/>
              <a:t>会后落实会议决议</a:t>
            </a:r>
            <a:endParaRPr lang="en-US" altLang="zh-CN" dirty="0" smtClean="0"/>
          </a:p>
          <a:p>
            <a:r>
              <a:rPr lang="zh-CN" altLang="en-US" dirty="0" smtClean="0"/>
              <a:t>气氛活跃，鼓励大家发言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成功会议的要求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5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什么情况下需要邮件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会议决议，会议前阅读材料，信息周知类等</a:t>
            </a:r>
            <a:endParaRPr lang="en-US" altLang="zh-CN" dirty="0" smtClean="0"/>
          </a:p>
          <a:p>
            <a:r>
              <a:rPr lang="zh-CN" altLang="en-US" dirty="0" smtClean="0"/>
              <a:t>电子邮件的好处：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异步（宽松、便捷）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成本低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有留档功能，可以</a:t>
            </a:r>
            <a:r>
              <a:rPr lang="zh-CN" altLang="en-US" dirty="0"/>
              <a:t>日</a:t>
            </a:r>
            <a:r>
              <a:rPr lang="zh-CN" altLang="en-US" dirty="0" smtClean="0"/>
              <a:t>后查阅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沟通形式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电子邮件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3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6431</TotalTime>
  <Words>1013</Words>
  <Application>Microsoft Office PowerPoint</Application>
  <PresentationFormat>宽屏</PresentationFormat>
  <Paragraphs>188</Paragraphs>
  <Slides>30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等线</vt:lpstr>
      <vt:lpstr>黑体</vt:lpstr>
      <vt:lpstr>楷体</vt:lpstr>
      <vt:lpstr>宋体</vt:lpstr>
      <vt:lpstr>Arial</vt:lpstr>
      <vt:lpstr>Calibri</vt:lpstr>
      <vt:lpstr>Lucida Console</vt:lpstr>
      <vt:lpstr>Times New Roman</vt:lpstr>
      <vt:lpstr>Office Theme</vt:lpstr>
      <vt:lpstr>PowerPoint 演示文稿</vt:lpstr>
      <vt:lpstr>本节教学目标 </vt:lpstr>
      <vt:lpstr>目录</vt:lpstr>
      <vt:lpstr>沟通的重要性</vt:lpstr>
      <vt:lpstr>目录</vt:lpstr>
      <vt:lpstr>沟通的形式</vt:lpstr>
      <vt:lpstr>沟通形式—会议</vt:lpstr>
      <vt:lpstr>成功会议的要求</vt:lpstr>
      <vt:lpstr>沟通形式——电子邮件</vt:lpstr>
      <vt:lpstr>书写电子邮件注意事项</vt:lpstr>
      <vt:lpstr>书写电子邮件注意事项</vt:lpstr>
      <vt:lpstr>书写电子邮件注意事项</vt:lpstr>
      <vt:lpstr>书写电子邮件注意事项</vt:lpstr>
      <vt:lpstr>书写电子邮件注意事项</vt:lpstr>
      <vt:lpstr>沟通形式—单独沟通（1 to 1）</vt:lpstr>
      <vt:lpstr>沟通的形式—临时沟通</vt:lpstr>
      <vt:lpstr>沟通的形式—非正式</vt:lpstr>
      <vt:lpstr>目录</vt:lpstr>
      <vt:lpstr>沟通的对象——测试组内部沟通 </vt:lpstr>
      <vt:lpstr>沟通的对象—与领导的沟通</vt:lpstr>
      <vt:lpstr>沟通的对象—与开发团队的沟通</vt:lpstr>
      <vt:lpstr>沟通的对象—其他部门</vt:lpstr>
      <vt:lpstr>目录</vt:lpstr>
      <vt:lpstr>沟通的技巧</vt:lpstr>
      <vt:lpstr>Practice1</vt:lpstr>
      <vt:lpstr>Practice2</vt:lpstr>
      <vt:lpstr>Practice3</vt:lpstr>
      <vt:lpstr>Practice4</vt:lpstr>
      <vt:lpstr>内容总结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Administrator</cp:lastModifiedBy>
  <cp:revision>625</cp:revision>
  <dcterms:created xsi:type="dcterms:W3CDTF">2015-11-26T12:54:06Z</dcterms:created>
  <dcterms:modified xsi:type="dcterms:W3CDTF">2017-02-28T09:31:00Z</dcterms:modified>
</cp:coreProperties>
</file>