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39"/>
  </p:notesMasterIdLst>
  <p:handoutMasterIdLst>
    <p:handoutMasterId r:id="rId40"/>
  </p:handoutMasterIdLst>
  <p:sldIdLst>
    <p:sldId id="331" r:id="rId2"/>
    <p:sldId id="435" r:id="rId3"/>
    <p:sldId id="469" r:id="rId4"/>
    <p:sldId id="470" r:id="rId5"/>
    <p:sldId id="473" r:id="rId6"/>
    <p:sldId id="474" r:id="rId7"/>
    <p:sldId id="478" r:id="rId8"/>
    <p:sldId id="436" r:id="rId9"/>
    <p:sldId id="448" r:id="rId10"/>
    <p:sldId id="449" r:id="rId11"/>
    <p:sldId id="479" r:id="rId12"/>
    <p:sldId id="475" r:id="rId13"/>
    <p:sldId id="455" r:id="rId14"/>
    <p:sldId id="437" r:id="rId15"/>
    <p:sldId id="438" r:id="rId16"/>
    <p:sldId id="458" r:id="rId17"/>
    <p:sldId id="439" r:id="rId18"/>
    <p:sldId id="450" r:id="rId19"/>
    <p:sldId id="451" r:id="rId20"/>
    <p:sldId id="452" r:id="rId21"/>
    <p:sldId id="453" r:id="rId22"/>
    <p:sldId id="454" r:id="rId23"/>
    <p:sldId id="456" r:id="rId24"/>
    <p:sldId id="457" r:id="rId25"/>
    <p:sldId id="459" r:id="rId26"/>
    <p:sldId id="460" r:id="rId27"/>
    <p:sldId id="461" r:id="rId28"/>
    <p:sldId id="462" r:id="rId29"/>
    <p:sldId id="477" r:id="rId30"/>
    <p:sldId id="464" r:id="rId31"/>
    <p:sldId id="463" r:id="rId32"/>
    <p:sldId id="465" r:id="rId33"/>
    <p:sldId id="466" r:id="rId34"/>
    <p:sldId id="467" r:id="rId35"/>
    <p:sldId id="468" r:id="rId36"/>
    <p:sldId id="432" r:id="rId37"/>
    <p:sldId id="333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8CC1"/>
    <a:srgbClr val="99CCFF"/>
    <a:srgbClr val="CC0000"/>
    <a:srgbClr val="BAE18F"/>
    <a:srgbClr val="FAFAFF"/>
    <a:srgbClr val="F1F1F1"/>
    <a:srgbClr val="D3DCE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5397" autoAdjust="0"/>
  </p:normalViewPr>
  <p:slideViewPr>
    <p:cSldViewPr>
      <p:cViewPr varScale="1">
        <p:scale>
          <a:sx n="62" d="100"/>
          <a:sy n="62" d="100"/>
        </p:scale>
        <p:origin x="972" y="60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31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33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60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6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3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7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预编译语句在创建的时候已经是将指定的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语句发送给了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DBMS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，完成了解析、检查、编译等工作。因此，当一个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语句需要执行多次时，使用预编译语句可以减少处理时间，提高执行效率。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防止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sql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注入   作为一个字段的属性值来处理，这样就算参数中包含破环性语句（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or ‘1=1’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）也不会被执行一个    ‘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#{ }’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被解析为一个参数占位符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?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1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第一讲 </a:t>
            </a:r>
            <a:br>
              <a:rPr lang="en-US" altLang="zh-CN" noProof="0" dirty="0"/>
            </a:br>
            <a:r>
              <a:rPr lang="en-US" altLang="zh-CN" noProof="0" dirty="0" err="1"/>
              <a:t>MyBatis</a:t>
            </a:r>
            <a:r>
              <a:rPr lang="zh-CN" altLang="en-US" noProof="0" dirty="0"/>
              <a:t>框架的搭建</a:t>
            </a:r>
            <a:endParaRPr lang="zh-CN" noProof="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第二讲</a:t>
            </a:r>
            <a:br>
              <a:rPr lang="en-US" altLang="zh-CN" dirty="0"/>
            </a:b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CRUD</a:t>
            </a:r>
            <a:r>
              <a:rPr lang="zh-CN" altLang="en-US" dirty="0"/>
              <a:t>操作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中动态代理的实现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java.lang.reflect</a:t>
            </a:r>
            <a:r>
              <a:rPr lang="zh-CN" altLang="en-US" dirty="0"/>
              <a:t>包下提供了一个</a:t>
            </a:r>
            <a:r>
              <a:rPr lang="en-US" altLang="zh-CN" dirty="0"/>
              <a:t>Proxy</a:t>
            </a:r>
            <a:r>
              <a:rPr lang="zh-CN" altLang="en-US" dirty="0"/>
              <a:t>类和一个</a:t>
            </a:r>
            <a:r>
              <a:rPr lang="en-US" altLang="zh-CN" dirty="0" err="1"/>
              <a:t>InvocationHandler</a:t>
            </a:r>
            <a:r>
              <a:rPr lang="zh-CN" altLang="en-US" dirty="0"/>
              <a:t>接口，通过这个类和这个接口可以生成</a:t>
            </a:r>
            <a:r>
              <a:rPr lang="en-US" altLang="zh-CN" dirty="0"/>
              <a:t>JDK</a:t>
            </a:r>
            <a:r>
              <a:rPr lang="zh-CN" altLang="en-US" dirty="0"/>
              <a:t>动态代理类和动态代理对象。</a:t>
            </a:r>
          </a:p>
        </p:txBody>
      </p:sp>
    </p:spTree>
    <p:extLst>
      <p:ext uri="{BB962C8B-B14F-4D97-AF65-F5344CB8AC3E}">
        <p14:creationId xmlns:p14="http://schemas.microsoft.com/office/powerpoint/2010/main" val="345550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2"/>
            <a:ext cx="11017224" cy="54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3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动态代理机制的实现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通过</a:t>
            </a:r>
            <a:r>
              <a:rPr lang="en-US" altLang="zh-CN" dirty="0" err="1"/>
              <a:t>sqlSession.getMapper</a:t>
            </a:r>
            <a:r>
              <a:rPr lang="en-US" altLang="zh-CN" dirty="0"/>
              <a:t>(</a:t>
            </a:r>
            <a:r>
              <a:rPr lang="en-US" altLang="zh-CN" dirty="0" err="1"/>
              <a:t>XXXMapper.class</a:t>
            </a:r>
            <a:r>
              <a:rPr lang="en-US" altLang="zh-CN" dirty="0"/>
              <a:t>) </a:t>
            </a:r>
            <a:r>
              <a:rPr lang="zh-CN" altLang="en-US" dirty="0"/>
              <a:t>方法，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会根据相应的接口声明的方法信息，通过动态代理机制生成一个</a:t>
            </a:r>
            <a:r>
              <a:rPr lang="en-US" altLang="zh-CN" dirty="0"/>
              <a:t>Mapper 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Mapper </a:t>
            </a:r>
            <a:r>
              <a:rPr lang="zh-CN" altLang="en-US" dirty="0"/>
              <a:t>接口的某一个方法时，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会调用</a:t>
            </a:r>
            <a:r>
              <a:rPr lang="en-US" altLang="zh-CN" dirty="0" err="1"/>
              <a:t>MapperProxy</a:t>
            </a:r>
            <a:r>
              <a:rPr lang="zh-CN" altLang="en-US" dirty="0"/>
              <a:t>类的</a:t>
            </a:r>
            <a:r>
              <a:rPr lang="en-US" altLang="zh-CN" dirty="0"/>
              <a:t>invoke()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底层还是通过</a:t>
            </a:r>
            <a:r>
              <a:rPr lang="en-US" altLang="zh-CN" dirty="0" err="1"/>
              <a:t>SqlSession</a:t>
            </a:r>
            <a:r>
              <a:rPr lang="zh-CN" altLang="en-US" dirty="0"/>
              <a:t>的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等方法来实现对数据库的操作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405551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1200329"/>
            <a:chOff x="935038" y="1349375"/>
            <a:chExt cx="6445274" cy="1200329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2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单条插入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方式返回主键自增的值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</a:p>
        </p:txBody>
      </p:sp>
    </p:spTree>
    <p:extLst>
      <p:ext uri="{BB962C8B-B14F-4D97-AF65-F5344CB8AC3E}">
        <p14:creationId xmlns:p14="http://schemas.microsoft.com/office/powerpoint/2010/main" val="289105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单条插入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在映射器接口中定义如下方法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在映射文件中添加如下代码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insert(User user);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7408" y="3789040"/>
            <a:ext cx="10513168" cy="20882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id="insert"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id,user_name,password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values(#{id},#{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},#{password})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&lt;/insert&gt; 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单条插入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元素，用于映射插入语句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属性：命名空间中的唯一标识符，为</a:t>
            </a:r>
            <a:r>
              <a:rPr lang="en-US" altLang="zh-CN" dirty="0"/>
              <a:t>Mapper</a:t>
            </a:r>
            <a:r>
              <a:rPr lang="zh-CN" altLang="en-US" dirty="0"/>
              <a:t>接口中的方法名</a:t>
            </a:r>
            <a:endParaRPr lang="en-US" altLang="zh-CN" dirty="0"/>
          </a:p>
          <a:p>
            <a:pPr lvl="1"/>
            <a:r>
              <a:rPr lang="en-US" altLang="zh-CN" dirty="0" err="1"/>
              <a:t>parameterType</a:t>
            </a:r>
            <a:r>
              <a:rPr lang="zh-CN" altLang="en-US" dirty="0"/>
              <a:t>：指定了方法的参数类型，为</a:t>
            </a:r>
            <a:r>
              <a:rPr lang="zh-CN" altLang="en-US" dirty="0">
                <a:solidFill>
                  <a:srgbClr val="FF0000"/>
                </a:solidFill>
              </a:rPr>
              <a:t>可选项</a:t>
            </a:r>
            <a:r>
              <a:rPr lang="zh-CN" altLang="en-US" dirty="0"/>
              <a:t>可以省略</a:t>
            </a:r>
            <a:endParaRPr lang="en-US" altLang="zh-CN" dirty="0"/>
          </a:p>
          <a:p>
            <a:pPr lvl="1"/>
            <a:r>
              <a:rPr lang="zh-CN" altLang="en-US" dirty="0"/>
              <a:t>元素的内容为插入的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#{id}</a:t>
            </a:r>
            <a:r>
              <a:rPr lang="zh-CN" altLang="en-US" dirty="0"/>
              <a:t>：</a:t>
            </a:r>
            <a:r>
              <a:rPr lang="en-US" altLang="zh-CN" dirty="0" err="1"/>
              <a:t>MyBatis</a:t>
            </a:r>
            <a:r>
              <a:rPr lang="en-US" altLang="zh-CN" dirty="0"/>
              <a:t> SQL</a:t>
            </a:r>
            <a:r>
              <a:rPr lang="zh-CN" altLang="en-US" dirty="0"/>
              <a:t>中使用预编译参数的一种方式，当实际参数为</a:t>
            </a:r>
            <a:r>
              <a:rPr lang="en-US" altLang="zh-CN" dirty="0"/>
              <a:t>JavaBean</a:t>
            </a:r>
            <a:r>
              <a:rPr lang="zh-CN" altLang="en-US" dirty="0"/>
              <a:t>对象时，大括号中的</a:t>
            </a:r>
            <a:r>
              <a:rPr lang="en-US" altLang="zh-CN" dirty="0"/>
              <a:t>id</a:t>
            </a:r>
            <a:r>
              <a:rPr lang="zh-CN" altLang="en-US" dirty="0"/>
              <a:t>是其属性名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0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单条插入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编写测试代码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</a:t>
            </a:r>
            <a:r>
              <a:rPr lang="zh-CN" altLang="en-US" dirty="0"/>
              <a:t>方法的返回值</a:t>
            </a:r>
            <a:r>
              <a:rPr lang="en-US" altLang="zh-CN" dirty="0" err="1"/>
              <a:t>num</a:t>
            </a:r>
            <a:r>
              <a:rPr lang="zh-CN" altLang="en-US" dirty="0"/>
              <a:t>是执行插入语句所影响的行数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309634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u = new User(1,"</a:t>
            </a:r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",18);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userMapper.insert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session.commit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方式返回主键自增的值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如果数据库设计时，主键字段为自动增长，那么需要插入的</a:t>
            </a:r>
            <a:r>
              <a:rPr lang="en-US" altLang="zh-CN" dirty="0"/>
              <a:t>User</a:t>
            </a:r>
            <a:r>
              <a:rPr lang="zh-CN" altLang="en-US" dirty="0"/>
              <a:t>对象的</a:t>
            </a:r>
            <a:r>
              <a:rPr lang="en-US" altLang="zh-CN" dirty="0"/>
              <a:t>id</a:t>
            </a:r>
            <a:r>
              <a:rPr lang="zh-CN" altLang="en-US" dirty="0"/>
              <a:t>属性值可以为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如果想在执行插入操作以后返回表中的主键值，需要在映射文件中</a:t>
            </a:r>
            <a:r>
              <a:rPr lang="en-US" altLang="zh-CN" dirty="0"/>
              <a:t>insert</a:t>
            </a:r>
            <a:r>
              <a:rPr lang="zh-CN" altLang="en-US" dirty="0"/>
              <a:t>元素中加上如下两个属性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7408" y="4221088"/>
            <a:ext cx="10513168" cy="20882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id="insert"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useGeneratedKeys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="true"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="id"&gt;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id,user_name,password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values(#{id},#{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},#{password})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&lt;/insert&gt; 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6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方式返回主键自增的值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useGeneratedKeys</a:t>
            </a:r>
            <a:r>
              <a:rPr lang="zh-CN" altLang="en-US" dirty="0"/>
              <a:t>属性</a:t>
            </a:r>
            <a:r>
              <a:rPr lang="zh-CN" altLang="en-US" dirty="0">
                <a:solidFill>
                  <a:srgbClr val="FF0000"/>
                </a:solidFill>
              </a:rPr>
              <a:t>仅对 </a:t>
            </a:r>
            <a:r>
              <a:rPr lang="en-US" altLang="zh-CN" dirty="0">
                <a:solidFill>
                  <a:srgbClr val="FF0000"/>
                </a:solidFill>
              </a:rPr>
              <a:t>insert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rgbClr val="FF0000"/>
                </a:solidFill>
              </a:rPr>
              <a:t>有用</a:t>
            </a:r>
            <a:r>
              <a:rPr lang="zh-CN" altLang="en-US" dirty="0"/>
              <a:t>，这会令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JDBC </a:t>
            </a:r>
            <a:r>
              <a:rPr lang="zh-CN" altLang="en-US" dirty="0"/>
              <a:t>的 </a:t>
            </a:r>
            <a:r>
              <a:rPr lang="en-US" altLang="zh-CN" dirty="0" err="1"/>
              <a:t>getGeneratedKeys</a:t>
            </a:r>
            <a:r>
              <a:rPr lang="en-US" altLang="zh-CN" dirty="0"/>
              <a:t> </a:t>
            </a:r>
            <a:r>
              <a:rPr lang="zh-CN" altLang="en-US" dirty="0"/>
              <a:t>方法来取出由数据库内部生成的主键</a:t>
            </a:r>
          </a:p>
          <a:p>
            <a:r>
              <a:rPr lang="en-US" altLang="zh-CN" dirty="0" err="1"/>
              <a:t>keyProperty</a:t>
            </a:r>
            <a:r>
              <a:rPr lang="en-US" altLang="zh-CN" dirty="0"/>
              <a:t>	</a:t>
            </a:r>
            <a:r>
              <a:rPr lang="zh-CN" altLang="en-US" dirty="0"/>
              <a:t>属性</a:t>
            </a:r>
            <a:r>
              <a:rPr lang="zh-CN" altLang="en-US" dirty="0">
                <a:solidFill>
                  <a:srgbClr val="FF0000"/>
                </a:solidFill>
              </a:rPr>
              <a:t>仅对 </a:t>
            </a:r>
            <a:r>
              <a:rPr lang="en-US" altLang="zh-CN" dirty="0">
                <a:solidFill>
                  <a:srgbClr val="FF0000"/>
                </a:solidFill>
              </a:rPr>
              <a:t>insert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rgbClr val="FF0000"/>
                </a:solidFill>
              </a:rPr>
              <a:t>有用，</a:t>
            </a:r>
            <a:r>
              <a:rPr lang="zh-CN" altLang="en-US" dirty="0"/>
              <a:t>唯一标记一个属性，获得的主键值将会赋值给该属性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839416" y="5013176"/>
            <a:ext cx="10513168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userMapper.insert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u.getId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767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1200329"/>
            <a:chOff x="935038" y="1349375"/>
            <a:chExt cx="6445274" cy="1200329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对于一些不提供主键自增功能的数据库，如</a:t>
            </a:r>
            <a:r>
              <a:rPr lang="en-US" altLang="zh-CN" dirty="0"/>
              <a:t>Oracle</a:t>
            </a:r>
            <a:r>
              <a:rPr lang="zh-CN" altLang="en-US" dirty="0"/>
              <a:t>，需要使用</a:t>
            </a:r>
            <a:r>
              <a:rPr lang="en-US" altLang="zh-CN" dirty="0" err="1"/>
              <a:t>selectKey</a:t>
            </a:r>
            <a:r>
              <a:rPr lang="zh-CN" altLang="en-US" dirty="0"/>
              <a:t>标签来获取主键的值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7408" y="2780928"/>
            <a:ext cx="10513168" cy="33843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id="insert"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useGeneratedKeys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="true"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="id"&gt;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id,user_name,password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values(#{id},#{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},#{password}) 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selectKey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="id" 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order="AFTER"&gt;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SELECT LAST_INSERT_ID()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selectKey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&lt;/insert&gt; 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9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keyProperty</a:t>
            </a:r>
            <a:r>
              <a:rPr lang="zh-CN" altLang="en-US" dirty="0"/>
              <a:t>属性表示主键所对应的属性名</a:t>
            </a:r>
            <a:endParaRPr lang="en-US" altLang="zh-CN" dirty="0"/>
          </a:p>
          <a:p>
            <a:r>
              <a:rPr lang="en-US" altLang="zh-CN" dirty="0" err="1"/>
              <a:t>resultType</a:t>
            </a:r>
            <a:r>
              <a:rPr lang="zh-CN" altLang="en-US" dirty="0"/>
              <a:t>属性用于设置返回值类型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中</a:t>
            </a:r>
            <a:r>
              <a:rPr lang="en-US" altLang="zh-CN" dirty="0"/>
              <a:t>order</a:t>
            </a:r>
            <a:r>
              <a:rPr lang="zh-CN" altLang="en-US" dirty="0"/>
              <a:t>属性设置为</a:t>
            </a:r>
            <a:r>
              <a:rPr lang="en-US" altLang="zh-CN" dirty="0"/>
              <a:t>after</a:t>
            </a:r>
            <a:r>
              <a:rPr lang="zh-CN" altLang="en-US" dirty="0"/>
              <a:t>，表示当前记录的主键值在</a:t>
            </a:r>
            <a:r>
              <a:rPr lang="en-US" altLang="zh-CN" dirty="0"/>
              <a:t>insert</a:t>
            </a:r>
            <a:r>
              <a:rPr lang="zh-CN" altLang="en-US" dirty="0"/>
              <a:t>语句执行成功后才能获取到，</a:t>
            </a:r>
            <a:r>
              <a:rPr lang="en-US" altLang="zh-CN" dirty="0"/>
              <a:t>Oracle</a:t>
            </a:r>
            <a:r>
              <a:rPr lang="zh-CN" altLang="en-US" dirty="0"/>
              <a:t>中设置为</a:t>
            </a:r>
            <a:r>
              <a:rPr lang="en-US" altLang="zh-CN" dirty="0"/>
              <a:t>before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selectKey</a:t>
            </a:r>
            <a:r>
              <a:rPr lang="zh-CN" altLang="en-US" dirty="0"/>
              <a:t>元素中的内容是一个独立的</a:t>
            </a:r>
            <a:r>
              <a:rPr lang="en-US" altLang="zh-CN" dirty="0"/>
              <a:t>SQL</a:t>
            </a:r>
            <a:r>
              <a:rPr lang="zh-CN" altLang="en-US" dirty="0"/>
              <a:t>语句，在</a:t>
            </a:r>
            <a:r>
              <a:rPr lang="en-US" altLang="zh-CN" dirty="0"/>
              <a:t>MySQL</a:t>
            </a:r>
            <a:r>
              <a:rPr lang="zh-CN" altLang="en-US" dirty="0"/>
              <a:t>中</a:t>
            </a:r>
            <a:r>
              <a:rPr lang="en-US" altLang="zh-CN" dirty="0"/>
              <a:t>SELECT LAST_INSERT_ID()</a:t>
            </a:r>
            <a:r>
              <a:rPr lang="zh-CN" altLang="en-US" dirty="0"/>
              <a:t>用于获取数据库中最后插入的数据的主键值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Oracle</a:t>
            </a:r>
            <a:r>
              <a:rPr lang="zh-CN" altLang="en-US" dirty="0"/>
              <a:t>中应该使用</a:t>
            </a:r>
            <a:r>
              <a:rPr lang="en-US" altLang="zh-CN" dirty="0"/>
              <a:t>SELECT </a:t>
            </a:r>
            <a:r>
              <a:rPr lang="en-US" altLang="zh-CN" dirty="0" err="1"/>
              <a:t>SEQ_ID.nextval</a:t>
            </a:r>
            <a:r>
              <a:rPr lang="en-US" altLang="zh-CN" dirty="0"/>
              <a:t> from dual </a:t>
            </a:r>
            <a:r>
              <a:rPr lang="zh-CN" altLang="en-US" dirty="0"/>
              <a:t>用来获取序列中的一个值</a:t>
            </a:r>
          </a:p>
        </p:txBody>
      </p:sp>
    </p:spTree>
    <p:extLst>
      <p:ext uri="{BB962C8B-B14F-4D97-AF65-F5344CB8AC3E}">
        <p14:creationId xmlns:p14="http://schemas.microsoft.com/office/powerpoint/2010/main" val="280757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0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查询操作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/>
              <a:t>根据用户</a:t>
            </a:r>
            <a:r>
              <a:rPr lang="en-US" altLang="zh-CN" dirty="0"/>
              <a:t>id</a:t>
            </a:r>
            <a:r>
              <a:rPr lang="zh-CN" altLang="en-US" dirty="0"/>
              <a:t>查询单条记录，在映射器接口中定义如下方法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当实体类的属性名与数据库表的字段名一一对应时，映射代码如下所示：</a:t>
            </a:r>
            <a:r>
              <a:rPr lang="en-US" altLang="zh-CN" dirty="0"/>
              <a:t>select</a:t>
            </a:r>
            <a:r>
              <a:rPr lang="zh-CN" altLang="en-US" dirty="0"/>
              <a:t>元素用于映射查询语句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User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(Integer id);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7408" y="4437112"/>
            <a:ext cx="10513168" cy="17281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select * from USER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&lt;/select&gt;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8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编写测试代码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21602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u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6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当实体类属性名与表字段不一致时，可以使用</a:t>
            </a:r>
            <a:r>
              <a:rPr lang="en-US" altLang="zh-CN" dirty="0" err="1">
                <a:solidFill>
                  <a:srgbClr val="FF0000"/>
                </a:solidFill>
              </a:rPr>
              <a:t>resultMap</a:t>
            </a:r>
            <a:r>
              <a:rPr lang="zh-CN" altLang="en-US" dirty="0"/>
              <a:t>元素映射其对应关系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7408" y="2708920"/>
            <a:ext cx="10513168" cy="34563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type="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id="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userMap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&lt;id property="id" column="id"/&gt;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&lt;result property="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column="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&lt;result property="password" column="password"/&gt;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userMap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select * from USER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&lt;/select&gt;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resultMap</a:t>
            </a:r>
            <a:r>
              <a:rPr lang="zh-CN" altLang="en-US" dirty="0"/>
              <a:t>是一种很重要的配置结果映射的方法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属性：必填，是结果映射的唯一标识，与</a:t>
            </a:r>
            <a:r>
              <a:rPr lang="en-US" altLang="zh-CN" dirty="0"/>
              <a:t>select</a:t>
            </a:r>
            <a:r>
              <a:rPr lang="zh-CN" altLang="en-US" dirty="0"/>
              <a:t>元素中</a:t>
            </a:r>
            <a:r>
              <a:rPr lang="en-US" altLang="zh-CN" dirty="0" err="1"/>
              <a:t>resultMap</a:t>
            </a:r>
            <a:r>
              <a:rPr lang="zh-CN" altLang="en-US" dirty="0"/>
              <a:t>属性的值一致</a:t>
            </a:r>
            <a:endParaRPr lang="en-US" altLang="zh-CN" dirty="0"/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属性：必填，用于指定查询结果所映射到的</a:t>
            </a:r>
            <a:r>
              <a:rPr lang="en-US" altLang="zh-CN" dirty="0"/>
              <a:t>Java</a:t>
            </a:r>
            <a:r>
              <a:rPr lang="zh-CN" altLang="en-US" dirty="0"/>
              <a:t>对象类型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子元素：配置</a:t>
            </a:r>
            <a:r>
              <a:rPr lang="en-US" altLang="zh-CN" dirty="0"/>
              <a:t>id</a:t>
            </a:r>
            <a:r>
              <a:rPr lang="zh-CN" altLang="en-US" dirty="0"/>
              <a:t>对应的</a:t>
            </a:r>
            <a:r>
              <a:rPr lang="en-US" altLang="zh-CN" dirty="0"/>
              <a:t>column</a:t>
            </a:r>
            <a:r>
              <a:rPr lang="zh-CN" altLang="en-US" dirty="0"/>
              <a:t>（字段名）和</a:t>
            </a:r>
            <a:r>
              <a:rPr lang="en-US" altLang="zh-CN" dirty="0"/>
              <a:t>property</a:t>
            </a:r>
            <a:r>
              <a:rPr lang="zh-CN" altLang="en-US" dirty="0"/>
              <a:t>（属性名）</a:t>
            </a:r>
            <a:endParaRPr lang="en-US" altLang="zh-CN" dirty="0"/>
          </a:p>
          <a:p>
            <a:pPr lvl="1"/>
            <a:r>
              <a:rPr lang="en-US" altLang="zh-CN" dirty="0"/>
              <a:t>result</a:t>
            </a:r>
            <a:r>
              <a:rPr lang="zh-CN" altLang="en-US" dirty="0"/>
              <a:t>子元素：配置普通结果对应的字段名和属性名</a:t>
            </a:r>
          </a:p>
        </p:txBody>
      </p:sp>
    </p:spTree>
    <p:extLst>
      <p:ext uri="{BB962C8B-B14F-4D97-AF65-F5344CB8AC3E}">
        <p14:creationId xmlns:p14="http://schemas.microsoft.com/office/powerpoint/2010/main" val="119185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当实体类属性与表字段不一致时，也可以通过</a:t>
            </a:r>
            <a:r>
              <a:rPr lang="zh-CN" altLang="en-US" dirty="0">
                <a:solidFill>
                  <a:srgbClr val="FF0000"/>
                </a:solidFill>
              </a:rPr>
              <a:t>设置别名</a:t>
            </a:r>
            <a:r>
              <a:rPr lang="zh-CN" altLang="en-US" dirty="0"/>
              <a:t>进行映射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79376" y="2708920"/>
            <a:ext cx="11305256" cy="28083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select id,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password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from USER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&lt;/select&gt;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36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模糊查询</a:t>
            </a:r>
            <a:r>
              <a:rPr lang="en-US" altLang="zh-CN" dirty="0"/>
              <a:t>like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表达式</a:t>
            </a:r>
            <a:r>
              <a:rPr lang="en-US" altLang="zh-CN" dirty="0"/>
              <a:t>: </a:t>
            </a:r>
            <a:r>
              <a:rPr lang="en-US" altLang="zh-CN" dirty="0" err="1"/>
              <a:t>user_name</a:t>
            </a:r>
            <a:r>
              <a:rPr lang="en-US" altLang="zh-CN" dirty="0"/>
              <a:t> like"%"#{name}"%" #</a:t>
            </a:r>
            <a:r>
              <a:rPr lang="zh-CN" altLang="en-US" dirty="0"/>
              <a:t>起到占位符的作用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2348880"/>
            <a:ext cx="10585176" cy="17281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findLike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select * from user where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like "%"#{name}"%"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动态代理机制</a:t>
            </a:r>
            <a:br>
              <a:rPr lang="zh-CN" altLang="en-US" dirty="0">
                <a:sym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和数据库的交互有两种方式：</a:t>
            </a:r>
          </a:p>
          <a:p>
            <a:pPr lvl="1"/>
            <a:r>
              <a:rPr lang="zh-CN" altLang="en-US" dirty="0"/>
              <a:t>使用传统的</a:t>
            </a:r>
            <a:r>
              <a:rPr lang="en-US" altLang="zh-CN" dirty="0" err="1"/>
              <a:t>MyBatis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864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5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更新操作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/>
              <a:t>在映射器接口中定义如下方法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在映射文件中添加如下代码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updateById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(User user);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39416" y="3645024"/>
            <a:ext cx="10153128" cy="23042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&lt;update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updateById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update user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set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password = #{password}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&lt;/update&gt;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99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编写测试代码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331236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u = new User();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u.setId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u.setUserName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u.setPassword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("123456");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userMapper.updateById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session.commit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0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删除操作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73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删除同更新操作类似，在映射器接口中定义如下方法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在映射文件中添加如下代码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deleteById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(Integer id);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39416" y="3645024"/>
            <a:ext cx="10153128" cy="13681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&lt;delete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deleteById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delete from user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&lt;/delete&gt;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0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编写测试代码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21602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userMapper.deleteById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session.commit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49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815629"/>
          </a:xfrm>
        </p:spPr>
        <p:txBody>
          <a:bodyPr/>
          <a:lstStyle/>
          <a:p>
            <a:r>
              <a:rPr lang="zh-CN" altLang="en-US" sz="3200" dirty="0"/>
              <a:t>掌握映射接口动态代理实现原理</a:t>
            </a:r>
            <a:endParaRPr lang="en-US" altLang="zh-CN" sz="3200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映射的基本用法</a:t>
            </a:r>
            <a:endParaRPr lang="en-US" altLang="zh-CN" sz="3200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MyBatis</a:t>
            </a:r>
            <a:r>
              <a:rPr lang="zh-CN" altLang="en-US" dirty="0"/>
              <a:t>中的单实体增、删、改、查操作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动态代理机制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使用传统的</a:t>
            </a:r>
            <a:r>
              <a:rPr lang="en-US" altLang="zh-CN" dirty="0" err="1"/>
              <a:t>MyBatis</a:t>
            </a:r>
            <a:r>
              <a:rPr lang="zh-CN" altLang="en-US" dirty="0"/>
              <a:t>提供的</a:t>
            </a:r>
            <a:r>
              <a:rPr lang="en-US" altLang="zh-CN" dirty="0"/>
              <a:t>API </a:t>
            </a:r>
            <a:r>
              <a:rPr lang="zh-CN" altLang="en-US" dirty="0"/>
              <a:t>，需要传递</a:t>
            </a:r>
            <a:r>
              <a:rPr lang="en-US" altLang="zh-CN" dirty="0"/>
              <a:t>Statement Id </a:t>
            </a:r>
            <a:r>
              <a:rPr lang="zh-CN" altLang="en-US" dirty="0"/>
              <a:t>和查询参数给 </a:t>
            </a:r>
            <a:r>
              <a:rPr lang="en-US" altLang="zh-CN" dirty="0" err="1"/>
              <a:t>SqlSession</a:t>
            </a:r>
            <a:r>
              <a:rPr lang="en-US" altLang="zh-CN" dirty="0"/>
              <a:t> </a:t>
            </a:r>
            <a:r>
              <a:rPr lang="zh-CN" altLang="en-US" dirty="0"/>
              <a:t>对象，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提供了非常方便和简单的</a:t>
            </a:r>
            <a:r>
              <a:rPr lang="en-US" altLang="zh-CN" dirty="0"/>
              <a:t>API</a:t>
            </a:r>
            <a:r>
              <a:rPr lang="zh-CN" altLang="en-US" dirty="0"/>
              <a:t>，供用户实现对数据库的增删改查数据操作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19536" y="3501008"/>
            <a:ext cx="8712968" cy="3096344"/>
            <a:chOff x="-2328936" y="2636912"/>
            <a:chExt cx="8712968" cy="3096344"/>
          </a:xfrm>
        </p:grpSpPr>
        <p:sp>
          <p:nvSpPr>
            <p:cNvPr id="5" name="矩形 4"/>
            <p:cNvSpPr/>
            <p:nvPr/>
          </p:nvSpPr>
          <p:spPr bwMode="auto">
            <a:xfrm>
              <a:off x="-2328936" y="2636912"/>
              <a:ext cx="8712968" cy="30963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184920" y="3573016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0" dirty="0">
                  <a:solidFill>
                    <a:srgbClr val="7030A0"/>
                  </a:solidFill>
                </a:rPr>
                <a:t>List&lt;?&gt;|</a:t>
              </a:r>
              <a:r>
                <a:rPr lang="en-US" altLang="zh-CN" b="1" i="0" dirty="0" err="1">
                  <a:solidFill>
                    <a:srgbClr val="7030A0"/>
                  </a:solidFill>
                </a:rPr>
                <a:t>int|void</a:t>
              </a:r>
              <a:r>
                <a:rPr lang="en-US" altLang="zh-CN" b="1" i="0" dirty="0">
                  <a:solidFill>
                    <a:srgbClr val="7030A0"/>
                  </a:solidFill>
                </a:rPr>
                <a:t> </a:t>
              </a:r>
              <a:r>
                <a:rPr lang="en-US" altLang="zh-CN" b="1" i="0" dirty="0" err="1"/>
                <a:t>sqlSession</a:t>
              </a:r>
              <a:r>
                <a:rPr lang="en-US" altLang="zh-CN" b="1" i="0" dirty="0"/>
                <a:t>.</a:t>
              </a:r>
              <a:endParaRPr lang="zh-CN" altLang="en-US" b="1" i="0" dirty="0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199456" y="2852936"/>
              <a:ext cx="1440160" cy="2016224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</a:rPr>
                <a:t>select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err="1">
                  <a:ln>
                    <a:noFill/>
                  </a:ln>
                  <a:solidFill>
                    <a:srgbClr val="00B050"/>
                  </a:solidFill>
                  <a:effectLst/>
                </a:rPr>
                <a:t>selectList</a:t>
              </a:r>
              <a:endPara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b="1" i="0" dirty="0" err="1">
                  <a:solidFill>
                    <a:srgbClr val="00B050"/>
                  </a:solidFill>
                </a:rPr>
                <a:t>selectMap</a:t>
              </a:r>
              <a:endParaRPr lang="en-US" altLang="zh-CN" b="1" i="0" dirty="0">
                <a:solidFill>
                  <a:srgbClr val="00B050"/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err="1">
                  <a:ln>
                    <a:noFill/>
                  </a:ln>
                  <a:solidFill>
                    <a:srgbClr val="00B050"/>
                  </a:solidFill>
                  <a:effectLst/>
                </a:rPr>
                <a:t>selectOne</a:t>
              </a:r>
              <a:endPara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b="1" i="0" dirty="0">
                  <a:solidFill>
                    <a:srgbClr val="00B050"/>
                  </a:solidFill>
                </a:rPr>
                <a:t>update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</a:rPr>
                <a:t>delete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</a:rPr>
                <a:t>insert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1624" y="3573016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0" dirty="0"/>
                <a:t>(</a:t>
              </a:r>
              <a:r>
                <a:rPr lang="en-US" altLang="zh-CN" b="1" i="0" dirty="0" err="1">
                  <a:solidFill>
                    <a:srgbClr val="FF0000"/>
                  </a:solidFill>
                </a:rPr>
                <a:t>statementId</a:t>
              </a:r>
              <a:r>
                <a:rPr lang="en-US" altLang="zh-CN" b="1" i="0" dirty="0"/>
                <a:t>[,</a:t>
              </a:r>
              <a:r>
                <a:rPr lang="en-US" altLang="zh-CN" b="1" i="0" dirty="0" err="1">
                  <a:solidFill>
                    <a:srgbClr val="92D050"/>
                  </a:solidFill>
                </a:rPr>
                <a:t>parameterObject</a:t>
              </a:r>
              <a:r>
                <a:rPr lang="en-US" altLang="zh-CN" b="1" i="0" dirty="0"/>
                <a:t>])</a:t>
              </a:r>
              <a:endParaRPr lang="zh-CN" altLang="en-US" b="1" i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28" y="5085184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>
                  <a:solidFill>
                    <a:srgbClr val="FF6600"/>
                  </a:solidFill>
                </a:rPr>
                <a:t>传统的</a:t>
              </a:r>
              <a:r>
                <a:rPr lang="en-US" altLang="zh-CN" sz="2400" b="1" i="0" dirty="0" err="1">
                  <a:solidFill>
                    <a:srgbClr val="FF6600"/>
                  </a:solidFill>
                </a:rPr>
                <a:t>MyBatis</a:t>
              </a:r>
              <a:r>
                <a:rPr lang="zh-CN" altLang="en-US" sz="2400" b="1" i="0" dirty="0">
                  <a:solidFill>
                    <a:srgbClr val="FF6600"/>
                  </a:solidFill>
                </a:rPr>
                <a:t>工作模式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75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Mapper</a:t>
            </a:r>
            <a:r>
              <a:rPr lang="zh-CN" altLang="en-US" dirty="0"/>
              <a:t>接口，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将配置文件中的每一个</a:t>
            </a:r>
            <a:r>
              <a:rPr lang="en-US" altLang="zh-CN" dirty="0"/>
              <a:t>&lt;mapper&gt; </a:t>
            </a:r>
            <a:r>
              <a:rPr lang="zh-CN" altLang="en-US" dirty="0"/>
              <a:t>元素抽象为一个 </a:t>
            </a:r>
            <a:r>
              <a:rPr lang="en-US" altLang="zh-CN" dirty="0"/>
              <a:t>Mapper </a:t>
            </a:r>
            <a:r>
              <a:rPr lang="zh-CN" altLang="en-US" dirty="0"/>
              <a:t>接口，而这个接口中声明的方法和</a:t>
            </a:r>
            <a:r>
              <a:rPr lang="en-US" altLang="zh-CN" dirty="0"/>
              <a:t>&lt;mapper&gt; </a:t>
            </a:r>
            <a:r>
              <a:rPr lang="zh-CN" altLang="en-US" dirty="0"/>
              <a:t>元素中的</a:t>
            </a:r>
            <a:r>
              <a:rPr lang="en-US" altLang="zh-CN" dirty="0"/>
              <a:t>&lt;</a:t>
            </a:r>
            <a:r>
              <a:rPr lang="en-US" altLang="zh-CN" dirty="0" err="1"/>
              <a:t>select|update|delete|insert</a:t>
            </a:r>
            <a:r>
              <a:rPr lang="en-US" altLang="zh-CN" dirty="0"/>
              <a:t>&gt; </a:t>
            </a:r>
            <a:r>
              <a:rPr lang="zh-CN" altLang="en-US" dirty="0"/>
              <a:t>子元素相对应</a:t>
            </a:r>
          </a:p>
        </p:txBody>
      </p:sp>
    </p:spTree>
    <p:extLst>
      <p:ext uri="{BB962C8B-B14F-4D97-AF65-F5344CB8AC3E}">
        <p14:creationId xmlns:p14="http://schemas.microsoft.com/office/powerpoint/2010/main" val="227499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328" y="1052736"/>
            <a:ext cx="12000656" cy="5389185"/>
            <a:chOff x="-5553560" y="836712"/>
            <a:chExt cx="13147959" cy="6021288"/>
          </a:xfrm>
        </p:grpSpPr>
        <p:sp>
          <p:nvSpPr>
            <p:cNvPr id="4" name="矩形 3"/>
            <p:cNvSpPr/>
            <p:nvPr/>
          </p:nvSpPr>
          <p:spPr bwMode="auto">
            <a:xfrm>
              <a:off x="-5553560" y="836712"/>
              <a:ext cx="13147959" cy="6021288"/>
            </a:xfrm>
            <a:prstGeom prst="rec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5159099" y="1268759"/>
              <a:ext cx="4891317" cy="44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0" dirty="0"/>
                <a:t>net.onest.mapper.UserMapper.java</a:t>
              </a:r>
              <a:endParaRPr lang="zh-CN" altLang="en-US" sz="2000" b="1" i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392" y="1268759"/>
              <a:ext cx="4867956" cy="44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0" dirty="0"/>
                <a:t>net.onest.mapper.UserMapper.xml</a:t>
              </a:r>
              <a:endParaRPr lang="zh-CN" altLang="en-US" sz="2000" b="1" i="0" dirty="0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-5159099" y="1668870"/>
              <a:ext cx="4891317" cy="41377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public interface </a:t>
              </a:r>
              <a:r>
                <a:rPr kumimoji="0" lang="en-US" altLang="zh-CN" sz="2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UserMapper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public List&lt;User&gt; 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queryUser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public </a:t>
              </a:r>
              <a:r>
                <a:rPr lang="en-US" altLang="zh-CN" sz="2000" b="1" i="0" dirty="0" err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int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updateUser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public </a:t>
              </a:r>
              <a:r>
                <a:rPr lang="en-US" altLang="zh-CN" sz="2000" b="1" i="0" dirty="0" err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int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insertUser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public </a:t>
              </a:r>
              <a:r>
                <a:rPr lang="en-US" altLang="zh-CN" sz="2000" b="1" i="0" dirty="0" err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int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deleteUser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}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18280" y="1668870"/>
              <a:ext cx="7117881" cy="41377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&lt;mapper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 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namespace="</a:t>
              </a:r>
              <a:r>
                <a:rPr kumimoji="0" lang="en-US" altLang="zh-CN" sz="2000" b="1" i="0" u="none" strike="noStrike" cap="none" normalizeH="0" baseline="0" dirty="0" err="1">
                  <a:ln>
                    <a:noFill/>
                  </a:ln>
                  <a:solidFill>
                    <a:srgbClr val="FF6600"/>
                  </a:solidFill>
                  <a:effectLst/>
                  <a:latin typeface="Arial" pitchFamily="34" charset="0"/>
                  <a:ea typeface="华文细黑" pitchFamily="2" charset="-122"/>
                </a:rPr>
                <a:t>net.onest.mapper.UserMapper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"&gt;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&lt;select id="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queryUser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" </a:t>
              </a:r>
              <a:r>
                <a:rPr lang="en-US" altLang="zh-CN" sz="2000" b="1" i="0" dirty="0" err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resultType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="User"&gt;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       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……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&lt;/select&gt;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&lt;update id="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updateUser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"&gt;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 ……</a:t>
              </a:r>
              <a:r>
                <a:rPr kumimoji="0" lang="en-US" altLang="zh-CN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&lt;/update&gt;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&lt;insert id="</a:t>
              </a:r>
              <a:r>
                <a:rPr kumimoji="0" lang="en-US" altLang="zh-CN" sz="2000" b="1" i="0" u="none" strike="noStrike" cap="none" normalizeH="0" baseline="0" dirty="0" err="1">
                  <a:ln>
                    <a:noFill/>
                  </a:ln>
                  <a:solidFill>
                    <a:srgbClr val="FF6600"/>
                  </a:solidFill>
                  <a:effectLst/>
                  <a:latin typeface="Arial" pitchFamily="34" charset="0"/>
                  <a:ea typeface="华文细黑" pitchFamily="2" charset="-122"/>
                </a:rPr>
                <a:t>insertUser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"&gt;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…… 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&lt;/insert&gt;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lang="en-US" altLang="zh-CN" sz="2000" b="1" i="0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lang="en-US" altLang="zh-CN" sz="2000" b="1" i="0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&lt;delete id="</a:t>
              </a:r>
              <a:r>
                <a:rPr lang="en-US" altLang="zh-CN" sz="2000" b="1" i="0" dirty="0" err="1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deleteUser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"&gt;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……</a:t>
              </a:r>
              <a:r>
                <a:rPr kumimoji="0" lang="en-US" altLang="zh-CN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&lt;/delete&gt;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左右箭头 7"/>
            <p:cNvSpPr/>
            <p:nvPr/>
          </p:nvSpPr>
          <p:spPr bwMode="auto">
            <a:xfrm>
              <a:off x="-267783" y="3429000"/>
              <a:ext cx="686062" cy="308733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724980" y="6207695"/>
              <a:ext cx="7348514" cy="5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0" dirty="0">
                  <a:solidFill>
                    <a:srgbClr val="FF6600"/>
                  </a:solidFill>
                </a:rPr>
                <a:t>Mapper</a:t>
              </a:r>
              <a:r>
                <a:rPr lang="zh-CN" altLang="en-US" sz="2400" b="1" i="0" dirty="0">
                  <a:solidFill>
                    <a:srgbClr val="FF6600"/>
                  </a:solidFill>
                </a:rPr>
                <a:t>接口和</a:t>
              </a:r>
              <a:r>
                <a:rPr lang="en-US" altLang="zh-CN" sz="2400" b="1" i="0" dirty="0">
                  <a:solidFill>
                    <a:srgbClr val="FF6600"/>
                  </a:solidFill>
                </a:rPr>
                <a:t>Mapper</a:t>
              </a:r>
              <a:r>
                <a:rPr lang="zh-CN" altLang="en-US" sz="2400" b="1" i="0" dirty="0">
                  <a:solidFill>
                    <a:srgbClr val="FF6600"/>
                  </a:solidFill>
                </a:rPr>
                <a:t>配置文件之间的对应关系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16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SqlSession</a:t>
            </a:r>
            <a:r>
              <a:rPr lang="zh-CN" altLang="en-US" dirty="0"/>
              <a:t>的</a:t>
            </a:r>
            <a:r>
              <a:rPr lang="en-US" altLang="zh-CN" dirty="0" err="1"/>
              <a:t>getMapper</a:t>
            </a:r>
            <a:r>
              <a:rPr lang="zh-CN" altLang="en-US" dirty="0"/>
              <a:t>方法能够获得映射接口实现类的对象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35360" y="2708920"/>
            <a:ext cx="11521280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List&lt;User&gt; users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for(User u : users)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5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Mapper</a:t>
            </a:r>
            <a:r>
              <a:rPr lang="zh-CN" altLang="en-US" dirty="0"/>
              <a:t>接口中的抽象方法，没有自己定义实现类却能被正常调用呢？</a:t>
            </a:r>
            <a:endParaRPr lang="en-US" altLang="zh-CN" dirty="0"/>
          </a:p>
          <a:p>
            <a:pPr lvl="1"/>
            <a:r>
              <a:rPr lang="en-US" altLang="zh-CN" dirty="0" err="1"/>
              <a:t>MyBatis</a:t>
            </a:r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接口上使用了动态代理</a:t>
            </a:r>
            <a:endParaRPr lang="en-US" altLang="zh-CN" dirty="0"/>
          </a:p>
          <a:p>
            <a:pPr lvl="1"/>
            <a:r>
              <a:rPr lang="zh-CN" altLang="en-US" dirty="0"/>
              <a:t>代理机制是</a:t>
            </a:r>
            <a:r>
              <a:rPr lang="en-US" altLang="zh-CN" dirty="0"/>
              <a:t>Java</a:t>
            </a:r>
            <a:r>
              <a:rPr lang="zh-CN" altLang="en-US" dirty="0"/>
              <a:t>中常用的设计模式，分为静态代理和动态代理。</a:t>
            </a:r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静态代理：在程序编译时已经将接口、代理类和被代理类等确定下来</a:t>
            </a:r>
            <a:endParaRPr lang="en-US" altLang="zh-CN" dirty="0"/>
          </a:p>
          <a:p>
            <a:r>
              <a:rPr lang="zh-CN" altLang="en-US" dirty="0"/>
              <a:t>动态代理：代理类在程序运行期间动态创建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428999"/>
            <a:ext cx="5730330" cy="322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938884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10807</TotalTime>
  <Pages>0</Pages>
  <Words>2013</Words>
  <Characters>0</Characters>
  <Application>Microsoft Office PowerPoint</Application>
  <DocSecurity>0</DocSecurity>
  <PresentationFormat>宽屏</PresentationFormat>
  <Lines>0</Lines>
  <Paragraphs>285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第二讲 MyBatis的CRUD操作</vt:lpstr>
      <vt:lpstr>PowerPoint 演示文稿</vt:lpstr>
      <vt:lpstr>动态代理机制 </vt:lpstr>
      <vt:lpstr>动态代理机制</vt:lpstr>
      <vt:lpstr>动态代理机制</vt:lpstr>
      <vt:lpstr>动态代理机制</vt:lpstr>
      <vt:lpstr>动态代理机制</vt:lpstr>
      <vt:lpstr>动态代理机制</vt:lpstr>
      <vt:lpstr>动态代理机制</vt:lpstr>
      <vt:lpstr>动态代理机制</vt:lpstr>
      <vt:lpstr>MyBatis动态代理机制</vt:lpstr>
      <vt:lpstr>MyBatis动态代理机制的实现</vt:lpstr>
      <vt:lpstr>PowerPoint 演示文稿</vt:lpstr>
      <vt:lpstr>插入操作</vt:lpstr>
      <vt:lpstr>单条插入</vt:lpstr>
      <vt:lpstr>单条插入</vt:lpstr>
      <vt:lpstr>单条插入</vt:lpstr>
      <vt:lpstr>使用JDBC方式返回主键自增的值</vt:lpstr>
      <vt:lpstr>使用JDBC方式返回主键自增的值</vt:lpstr>
      <vt:lpstr>使用selectKey返回主键的值 </vt:lpstr>
      <vt:lpstr>使用selectKey返回主键的值</vt:lpstr>
      <vt:lpstr>使用selectKey返回主键的值</vt:lpstr>
      <vt:lpstr>PowerPoint 演示文稿</vt:lpstr>
      <vt:lpstr>查询操作</vt:lpstr>
      <vt:lpstr>查询操作</vt:lpstr>
      <vt:lpstr>查询操作</vt:lpstr>
      <vt:lpstr>查询操作</vt:lpstr>
      <vt:lpstr>查询操作</vt:lpstr>
      <vt:lpstr>查询动作</vt:lpstr>
      <vt:lpstr>PowerPoint 演示文稿</vt:lpstr>
      <vt:lpstr>更新操作</vt:lpstr>
      <vt:lpstr>更新操作</vt:lpstr>
      <vt:lpstr>PowerPoint 演示文稿</vt:lpstr>
      <vt:lpstr>删除操作</vt:lpstr>
      <vt:lpstr>删除操作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1032</cp:revision>
  <cp:lastPrinted>1899-12-30T00:00:00Z</cp:lastPrinted>
  <dcterms:created xsi:type="dcterms:W3CDTF">2008-05-06T01:42:58Z</dcterms:created>
  <dcterms:modified xsi:type="dcterms:W3CDTF">2020-01-06T07:50:47Z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