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6"/>
  </p:notesMasterIdLst>
  <p:handoutMasterIdLst>
    <p:handoutMasterId r:id="rId47"/>
  </p:handoutMasterIdLst>
  <p:sldIdLst>
    <p:sldId id="331" r:id="rId2"/>
    <p:sldId id="435" r:id="rId3"/>
    <p:sldId id="436" r:id="rId4"/>
    <p:sldId id="477" r:id="rId5"/>
    <p:sldId id="437" r:id="rId6"/>
    <p:sldId id="438" r:id="rId7"/>
    <p:sldId id="441" r:id="rId8"/>
    <p:sldId id="439" r:id="rId9"/>
    <p:sldId id="440" r:id="rId10"/>
    <p:sldId id="442" r:id="rId11"/>
    <p:sldId id="443" r:id="rId12"/>
    <p:sldId id="444" r:id="rId13"/>
    <p:sldId id="445" r:id="rId14"/>
    <p:sldId id="446" r:id="rId15"/>
    <p:sldId id="448" r:id="rId16"/>
    <p:sldId id="449" r:id="rId17"/>
    <p:sldId id="450" r:id="rId18"/>
    <p:sldId id="451" r:id="rId19"/>
    <p:sldId id="452" r:id="rId20"/>
    <p:sldId id="453" r:id="rId21"/>
    <p:sldId id="447" r:id="rId22"/>
    <p:sldId id="479" r:id="rId23"/>
    <p:sldId id="483" r:id="rId24"/>
    <p:sldId id="454" r:id="rId25"/>
    <p:sldId id="481" r:id="rId26"/>
    <p:sldId id="456" r:id="rId27"/>
    <p:sldId id="457" r:id="rId28"/>
    <p:sldId id="455" r:id="rId29"/>
    <p:sldId id="458" r:id="rId30"/>
    <p:sldId id="459" r:id="rId31"/>
    <p:sldId id="460" r:id="rId32"/>
    <p:sldId id="461" r:id="rId33"/>
    <p:sldId id="482" r:id="rId34"/>
    <p:sldId id="484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8" r:id="rId43"/>
    <p:sldId id="432" r:id="rId44"/>
    <p:sldId id="333" r:id="rId4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B8CC1"/>
    <a:srgbClr val="99CCFF"/>
    <a:srgbClr val="CC0000"/>
    <a:srgbClr val="BAE18F"/>
    <a:srgbClr val="FAFAFF"/>
    <a:srgbClr val="F1F1F1"/>
    <a:srgbClr val="D3DCEB"/>
    <a:srgbClr val="FAFAFA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7638" autoAdjust="0"/>
  </p:normalViewPr>
  <p:slideViewPr>
    <p:cSldViewPr>
      <p:cViewPr varScale="1">
        <p:scale>
          <a:sx n="62" d="100"/>
          <a:sy n="62" d="100"/>
        </p:scale>
        <p:origin x="-924" y="-7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使用连接查询两张表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8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05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27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第三讲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关联映射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方式二：在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映射文件中配置结果映射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7368" y="2060849"/>
            <a:ext cx="11377264" cy="403244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"shoppingCart.id"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cart_id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shoppingCart.price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28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使用这种方式同自动映射方式相似之处为，</a:t>
            </a:r>
            <a:r>
              <a:rPr lang="en-US" altLang="zh-CN" dirty="0" err="1" smtClean="0"/>
              <a:t>ShoppingCart</a:t>
            </a:r>
            <a:r>
              <a:rPr lang="zh-CN" altLang="en-US" dirty="0" smtClean="0"/>
              <a:t>中的属性配置部分使用了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shoppingCart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”前缀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052736"/>
            <a:ext cx="10801200" cy="345638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findUserAndShoopingCartById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select u.id,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u.user_name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s.cart_id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s.price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from user u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left join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shopping_cart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s on u.id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s.user_id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where u.id = #{id}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方式三：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元素用于和一个复杂的类型进行关联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1988840"/>
            <a:ext cx="10441160" cy="446449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association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shoppingCart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</a:t>
            </a:r>
            <a:r>
              <a:rPr lang="en-US" altLang="zh-CN" sz="2800" b="1" i="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/>
              </a:rPr>
              <a:t>cart_id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association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association</a:t>
            </a:r>
            <a:r>
              <a:rPr lang="zh-CN" altLang="en-US" dirty="0" smtClean="0"/>
              <a:t>元素包含以下属性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property</a:t>
            </a:r>
            <a:r>
              <a:rPr lang="zh-CN" altLang="en-US" dirty="0" smtClean="0"/>
              <a:t>：对应实体类中的属性名，必填项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javaType</a:t>
            </a:r>
            <a:r>
              <a:rPr lang="zh-CN" altLang="en-US" dirty="0" smtClean="0"/>
              <a:t>：属性对应的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类型，可选项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resultMap</a:t>
            </a:r>
            <a:r>
              <a:rPr lang="zh-CN" altLang="en-US" dirty="0" smtClean="0"/>
              <a:t>：可以直接使用现有的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，而不需要在这里配置</a:t>
            </a:r>
            <a:r>
              <a:rPr lang="zh-CN" altLang="en-US" smtClean="0"/>
              <a:t>，可选项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方式四：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元素的嵌套查询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60040" y="1916832"/>
            <a:ext cx="11496600" cy="417646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association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shoppingCart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"{</a:t>
            </a:r>
            <a:r>
              <a:rPr lang="en-US" altLang="zh-CN" sz="2800" b="1" i="0" dirty="0" err="1">
                <a:solidFill>
                  <a:srgbClr val="FF0000"/>
                </a:solidFill>
                <a:latin typeface="Consolas"/>
              </a:rPr>
              <a:t>user_id</a:t>
            </a:r>
            <a:r>
              <a:rPr lang="en-US" altLang="zh-CN" sz="2800" b="1" i="0" dirty="0"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FFC000"/>
                </a:solidFill>
                <a:latin typeface="Consolas"/>
              </a:rPr>
              <a:t>id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800" b="1" i="0" dirty="0" smtClean="0"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select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com.mybatis.mapper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.</a:t>
            </a:r>
          </a:p>
          <a:p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/>
              </a:rPr>
              <a:t>ShoppingCartMapper.findShoppingCartById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5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association</a:t>
            </a:r>
            <a:r>
              <a:rPr lang="zh-CN" altLang="en-US" dirty="0" smtClean="0"/>
              <a:t>元素的嵌套查询常用的属性如下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：另一个查询映射的</a:t>
            </a:r>
            <a:r>
              <a:rPr lang="en-US" altLang="zh-CN" dirty="0" smtClean="0"/>
              <a:t>statement 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会额外执行这个查询获取嵌套对象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column</a:t>
            </a:r>
            <a:r>
              <a:rPr lang="zh-CN" altLang="en-US" dirty="0" smtClean="0"/>
              <a:t>：列名，将主查询中列的结果作为嵌套查询的参数，如</a:t>
            </a:r>
            <a:r>
              <a:rPr lang="en-US" altLang="zh-CN" dirty="0" smtClean="0"/>
              <a:t>column=“{prop1=col1,prop2=col2}”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prop1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prop2</a:t>
            </a:r>
            <a:r>
              <a:rPr lang="zh-CN" altLang="en-US" dirty="0" smtClean="0"/>
              <a:t>将作为嵌套查询的参数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fetchType</a:t>
            </a:r>
            <a:r>
              <a:rPr lang="zh-CN" altLang="en-US" dirty="0" smtClean="0"/>
              <a:t>：数据加载方式，可选值为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eager</a:t>
            </a:r>
            <a:r>
              <a:rPr lang="zh-CN" altLang="en-US" dirty="0" smtClean="0"/>
              <a:t>，分别为延迟加载和积极加载，会覆盖全局的</a:t>
            </a:r>
            <a:r>
              <a:rPr lang="en-US" altLang="zh-CN" dirty="0" err="1" smtClean="0"/>
              <a:t>lazyLoadingEnable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81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注意：此处查询语句只包含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表，购物车信息需要在</a:t>
            </a:r>
            <a:r>
              <a:rPr lang="en-US" altLang="zh-CN" dirty="0" smtClean="0">
                <a:latin typeface="Consolas"/>
              </a:rPr>
              <a:t>ShoppingCartMapper.xml</a:t>
            </a:r>
            <a:r>
              <a:rPr lang="zh-CN" altLang="en-US" dirty="0" smtClean="0">
                <a:latin typeface="Consolas"/>
              </a:rPr>
              <a:t>中配置</a:t>
            </a:r>
            <a:r>
              <a:rPr lang="en-US" altLang="zh-CN" dirty="0" err="1" smtClean="0">
                <a:latin typeface="Consolas"/>
              </a:rPr>
              <a:t>findShoppingCartById</a:t>
            </a:r>
            <a:r>
              <a:rPr lang="zh-CN" altLang="en-US" dirty="0" smtClean="0">
                <a:latin typeface="Consolas"/>
              </a:rPr>
              <a:t>方法进行查询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052737"/>
            <a:ext cx="10801200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findUserAndShoopingCartById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select u.</a:t>
            </a:r>
            <a:r>
              <a:rPr lang="en-US" altLang="zh-CN" sz="2800" b="1" i="0" dirty="0">
                <a:solidFill>
                  <a:srgbClr val="FFC000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u.user_name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u.password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from user u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where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u.id = #{id}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smtClean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196752"/>
            <a:ext cx="10801200" cy="49685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com.mybatis.entity.ShoppingCart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shoppingCartMap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cart_id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findShoppingCartById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/>
              </a:rPr>
              <a:t>shoppingCartMap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altLang="zh-CN" sz="2800" b="1" i="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select *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from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shopping_cart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where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#{</a:t>
            </a:r>
            <a:r>
              <a:rPr lang="en-US" altLang="zh-CN" sz="2800" b="1" i="0" dirty="0" err="1">
                <a:solidFill>
                  <a:srgbClr val="FF0000"/>
                </a:solidFill>
                <a:latin typeface="Consolas"/>
              </a:rPr>
              <a:t>user_id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嵌套查询会多执行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，当查询</a:t>
            </a:r>
            <a:r>
              <a:rPr lang="en-US" altLang="zh-CN" dirty="0"/>
              <a:t>N</a:t>
            </a:r>
            <a:r>
              <a:rPr lang="zh-CN" altLang="en-US" dirty="0" smtClean="0"/>
              <a:t>条数据时，就会出现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次查询问题</a:t>
            </a:r>
            <a:endParaRPr lang="en-US" altLang="zh-CN" dirty="0" smtClean="0"/>
          </a:p>
          <a:p>
            <a:r>
              <a:rPr lang="zh-CN" altLang="en-US" dirty="0" smtClean="0"/>
              <a:t>为了解决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次查询问题，可以设置延迟加载策略，将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fetchType</a:t>
            </a:r>
            <a:r>
              <a:rPr lang="zh-CN" altLang="en-US" dirty="0" smtClean="0"/>
              <a:t>属性设置为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主配置文件中有两个延时加载相关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63696"/>
              </p:ext>
            </p:extLst>
          </p:nvPr>
        </p:nvGraphicFramePr>
        <p:xfrm>
          <a:off x="767408" y="2164864"/>
          <a:ext cx="10801200" cy="407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744416"/>
                <a:gridCol w="2088232"/>
                <a:gridCol w="1296144"/>
              </a:tblGrid>
              <a:tr h="603448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设置项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有效值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默认值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416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lazyLoadingEnabled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延迟加载的全局开关。当开启时，所有关联对象都会延迟加载。 可通过设置</a:t>
                      </a:r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fetchType</a:t>
                      </a:r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属性来覆盖该项的开关状态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| false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false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416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aggressiveLazyLoading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当开启时，任何方法的调用都会加载该对象的所有属性。否则，每个属性会按需加载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| false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false</a:t>
                      </a:r>
                    </a:p>
                    <a:p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V3.4.5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</a:rPr>
                        <a:t>以上</a:t>
                      </a:r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一对一映射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鉴别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器映射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设置为延迟加载的对象，默认情况下，当调用该对象的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方法时，就会加载该对象的全部数据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7368" y="1412776"/>
            <a:ext cx="11449272" cy="20162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settings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lazyLoadingEnabled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aggressiveLazyLoading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"false"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settings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对比四种方式</a:t>
            </a:r>
            <a:endParaRPr lang="en-US" altLang="zh-CN" dirty="0" smtClean="0"/>
          </a:p>
          <a:p>
            <a:pPr lvl="1"/>
            <a:r>
              <a:rPr lang="zh-CN" altLang="en-US" dirty="0"/>
              <a:t>前面的三种方式都属于“关联的嵌套结果映射“</a:t>
            </a:r>
            <a:r>
              <a:rPr lang="en-US" altLang="zh-CN" dirty="0"/>
              <a:t>,</a:t>
            </a:r>
            <a:r>
              <a:rPr lang="zh-CN" altLang="en-US" dirty="0"/>
              <a:t>即通过一次</a:t>
            </a:r>
            <a:r>
              <a:rPr lang="en-US" altLang="zh-CN" dirty="0"/>
              <a:t>SQL</a:t>
            </a:r>
            <a:r>
              <a:rPr lang="zh-CN" altLang="en-US" dirty="0"/>
              <a:t>查询根据表或指定的属性映射到不同的对象中</a:t>
            </a:r>
          </a:p>
          <a:p>
            <a:pPr lvl="1"/>
            <a:r>
              <a:rPr lang="zh-CN" altLang="en-US" dirty="0" smtClean="0"/>
              <a:t>最后一种方式属于“关联的嵌套查询”，利用简单的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语句，通过多次查询得到想要的结果，可实现延迟加载效果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、使用主键关联方式设计数据库完成一对一关联映射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实现给用户创建购物车</a:t>
            </a:r>
            <a:r>
              <a:rPr lang="zh-CN" altLang="en-US" dirty="0" smtClean="0"/>
              <a:t>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一对一映射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多映射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鉴别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器映射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一对多关联映射有两种方式，都用到了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collection</a:t>
            </a:r>
            <a:r>
              <a:rPr lang="zh-CN" altLang="en-US" dirty="0" smtClean="0"/>
              <a:t>集合的嵌套结果映射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collection</a:t>
            </a:r>
            <a:r>
              <a:rPr lang="zh-CN" altLang="en-US" dirty="0" smtClean="0"/>
              <a:t>集合的嵌套查询</a:t>
            </a:r>
            <a:endParaRPr lang="en-US" altLang="zh-CN" dirty="0" smtClean="0"/>
          </a:p>
          <a:p>
            <a:r>
              <a:rPr lang="zh-CN" altLang="en-US" dirty="0" smtClean="0"/>
              <a:t>以购物网站中用户和订单之间的一对多关系为例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338637"/>
            <a:ext cx="6480720" cy="221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419350"/>
            <a:ext cx="8777890" cy="30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3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创建两个实体类和映射接口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51384" y="2348880"/>
            <a:ext cx="5688632" cy="35283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 dirty="0"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List&lt;Order&gt;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en-US" altLang="zh-CN" sz="2800" b="1" i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456040" y="2349550"/>
            <a:ext cx="5112568" cy="352772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Order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zh-CN" altLang="en-US" sz="2800" i="0" dirty="0"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altLang="zh-CN" sz="2800" b="1" i="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实现根据用户</a:t>
            </a:r>
            <a:r>
              <a:rPr lang="en-US" altLang="zh-CN" dirty="0"/>
              <a:t>id</a:t>
            </a:r>
            <a:r>
              <a:rPr lang="zh-CN" altLang="en-US" dirty="0"/>
              <a:t>查询出所有用户信息，包括该用户的所有订单信息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2821777"/>
            <a:ext cx="10729192" cy="204738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800" i="0" dirty="0"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User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findUserAndOrderListById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方式一：与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类似，集合的嵌套结果映射就是指通过一次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查询得到所有的结果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注：由于此映射会频繁用到，可以将其单独配置，后面可以直接通过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</a:rPr>
              <a:t>引用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5400" y="2893785"/>
            <a:ext cx="10729192" cy="255143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09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resultMap</a:t>
            </a:r>
            <a:r>
              <a:rPr lang="zh-CN" altLang="en-US" dirty="0" smtClean="0"/>
              <a:t>元素中的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属性可以实现结果映射的继承</a:t>
            </a:r>
            <a:endParaRPr lang="en-US" altLang="zh-CN" dirty="0" smtClean="0"/>
          </a:p>
          <a:p>
            <a:r>
              <a:rPr lang="en-US" altLang="zh-CN" dirty="0" smtClean="0"/>
              <a:t>collection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ofType</a:t>
            </a:r>
            <a:r>
              <a:rPr lang="zh-CN" altLang="en-US" dirty="0" smtClean="0"/>
              <a:t>属性指定集合中元素的类型，</a:t>
            </a:r>
            <a:r>
              <a:rPr lang="zh-CN" altLang="en-US" dirty="0" smtClean="0">
                <a:solidFill>
                  <a:srgbClr val="FF0000"/>
                </a:solidFill>
              </a:rPr>
              <a:t>必选项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052736"/>
            <a:ext cx="10729192" cy="35283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userAndOrderListMap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extends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collection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orderList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ofType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com.mybatis.entity.Order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order_id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collection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在某网络购物系统中，一个用户只能拥有一个购物车，用户与购物车的关系可以设计为一对一关系</a:t>
            </a:r>
            <a:endParaRPr lang="en-US" altLang="zh-CN" dirty="0" smtClean="0"/>
          </a:p>
          <a:p>
            <a:r>
              <a:rPr lang="zh-CN" altLang="en-US" dirty="0" smtClean="0"/>
              <a:t>域</a:t>
            </a:r>
            <a:r>
              <a:rPr lang="zh-CN" altLang="en-US" dirty="0"/>
              <a:t>模型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534181"/>
            <a:ext cx="807322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查询映射配置如下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988840"/>
            <a:ext cx="10729192" cy="35283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findUserAndOrderListById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userAndOrderListMap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select u.id,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u.user_name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o.order_id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o.price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from user u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left join orders o on u.id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o.user_id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where u.id = #{id}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方式二：集合的嵌套查询同样会执行额外的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1988840"/>
            <a:ext cx="11737304" cy="475252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userAndOrderListMap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extends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collection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orderList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"{</a:t>
            </a:r>
            <a:r>
              <a:rPr lang="en-US" altLang="zh-CN" sz="2800" b="1" i="0" dirty="0" err="1">
                <a:solidFill>
                  <a:srgbClr val="FF0000"/>
                </a:solidFill>
                <a:latin typeface="Consolas"/>
              </a:rPr>
              <a:t>uid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=id}"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ofType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com.mybatis.entity.Order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smtClean="0">
                <a:latin typeface="Consolas"/>
              </a:rPr>
              <a:t>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com.mybatis.mapper.OrderMapper.findOrdersByUserId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collection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/>
              </a:rPr>
              <a:t>findUserAndOrderListById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 smtClean="0">
                <a:latin typeface="Consolas"/>
              </a:rPr>
              <a:t>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/>
              </a:rPr>
              <a:t>userAndOrderListMap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select * from user where id = #{id}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OrderMapper.xml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1988841"/>
            <a:ext cx="10585176" cy="403244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com.mybatis.entity.Order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order_id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findOrdersByUserId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orderMap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* from orders where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#{</a:t>
            </a:r>
            <a:r>
              <a:rPr lang="en-US" altLang="zh-CN" sz="2800" b="1" i="0" dirty="0" err="1">
                <a:solidFill>
                  <a:srgbClr val="FF0000"/>
                </a:solidFill>
                <a:latin typeface="Consolas"/>
              </a:rPr>
              <a:t>uid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第一种方式属于</a:t>
            </a:r>
            <a:r>
              <a:rPr lang="zh-CN" altLang="en-US" dirty="0"/>
              <a:t>“关联的嵌套结果映射“</a:t>
            </a:r>
            <a:r>
              <a:rPr lang="en-US" altLang="zh-CN" dirty="0"/>
              <a:t>,</a:t>
            </a:r>
            <a:r>
              <a:rPr lang="zh-CN" altLang="en-US" dirty="0"/>
              <a:t>即通过一次</a:t>
            </a:r>
            <a:r>
              <a:rPr lang="en-US" altLang="zh-CN" dirty="0"/>
              <a:t>SQL</a:t>
            </a:r>
            <a:r>
              <a:rPr lang="zh-CN" altLang="en-US" dirty="0"/>
              <a:t>查询根据表或指定的属性映射到不同的对象中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种方式属于“关联的嵌套查询”，利用简单的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语句，通过多次查询得到想要的结果，也可以实现延迟加载效果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4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一对一映射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鉴别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器映射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有时一个单独的数据库查询会返回很多种不同数据类型的结果集。</a:t>
            </a:r>
            <a:r>
              <a:rPr lang="en-US" altLang="zh-CN" dirty="0" smtClean="0"/>
              <a:t>discriminator</a:t>
            </a:r>
            <a:r>
              <a:rPr lang="zh-CN" altLang="en-US" dirty="0" smtClean="0"/>
              <a:t>鉴别器元素可以用来处理这种情况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中继承映射为例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509317"/>
            <a:ext cx="7128792" cy="301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58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44" y="1700808"/>
            <a:ext cx="3744416" cy="45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创建实体类（省略）、映射接口和映射文件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988840"/>
            <a:ext cx="10729192" cy="14401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EmployeeMapper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800" b="1" i="0" dirty="0"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Employee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findEmployeeById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80302" y="3645876"/>
            <a:ext cx="10729192" cy="244741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com.mybatis.entity.Employee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EmployeeMap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"name"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属性来映射两个子类的属性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80302" y="2204865"/>
            <a:ext cx="10744290" cy="374441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com.mybatis.entity.HourlyEmployee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HourlyMap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extends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EmployeeMap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"rate"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"rate"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com.mybatis.entity.SalariedEmployee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SalaryMap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extends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EmployeeMap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"salary"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"salary"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discriminator</a:t>
            </a:r>
            <a:r>
              <a:rPr lang="zh-CN" altLang="en-US" dirty="0" smtClean="0"/>
              <a:t>元素映射</a:t>
            </a:r>
            <a:r>
              <a:rPr lang="en-US" altLang="zh-CN" dirty="0" err="1" smtClean="0"/>
              <a:t>employee_type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80302" y="2204865"/>
            <a:ext cx="10744290" cy="374441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com.mybatis.entity.Employee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selectMap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discriminator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employee_type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javaType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"String"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case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"HE"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HourlyMap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case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"SE"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SalaryMap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discriminator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一对一映射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数据库表结构（唯一外键关联）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348880"/>
            <a:ext cx="9333680" cy="321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discriminator</a:t>
            </a:r>
            <a:r>
              <a:rPr lang="zh-CN" altLang="en-US" dirty="0" smtClean="0"/>
              <a:t>元素常用的两个属性如下：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column</a:t>
            </a:r>
            <a:r>
              <a:rPr lang="zh-CN" altLang="en-US" dirty="0" smtClean="0"/>
              <a:t>：该属性用于设置需要进行鉴别比较值的列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javaType</a:t>
            </a:r>
            <a:r>
              <a:rPr lang="zh-CN" altLang="en-US" dirty="0" smtClean="0"/>
              <a:t>：该属性用于指定列的类型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鉴别器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discriminator</a:t>
            </a:r>
            <a:r>
              <a:rPr lang="zh-CN" altLang="en-US" dirty="0"/>
              <a:t>元素可以有</a:t>
            </a:r>
            <a:r>
              <a:rPr lang="en-US" altLang="zh-CN" dirty="0"/>
              <a:t>1</a:t>
            </a:r>
            <a:r>
              <a:rPr lang="zh-CN" altLang="en-US" dirty="0"/>
              <a:t>个或者多个</a:t>
            </a:r>
            <a:r>
              <a:rPr lang="en-US" altLang="zh-CN" dirty="0"/>
              <a:t>case</a:t>
            </a:r>
            <a:r>
              <a:rPr lang="zh-CN" altLang="en-US" dirty="0"/>
              <a:t>子元素，</a:t>
            </a:r>
            <a:r>
              <a:rPr lang="en-US" altLang="zh-CN" dirty="0"/>
              <a:t>case</a:t>
            </a:r>
            <a:r>
              <a:rPr lang="zh-CN" altLang="en-US" dirty="0"/>
              <a:t>元素包含三个属性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：该值用来匹配</a:t>
            </a:r>
            <a:r>
              <a:rPr lang="en-US" altLang="zh-CN" dirty="0"/>
              <a:t>column</a:t>
            </a:r>
            <a:r>
              <a:rPr lang="zh-CN" altLang="en-US" dirty="0"/>
              <a:t>指定字段的值</a:t>
            </a:r>
            <a:endParaRPr lang="en-US" altLang="zh-CN" dirty="0"/>
          </a:p>
          <a:p>
            <a:pPr lvl="1"/>
            <a:r>
              <a:rPr lang="en-US" altLang="zh-CN" dirty="0" err="1"/>
              <a:t>resultMap</a:t>
            </a:r>
            <a:r>
              <a:rPr lang="zh-CN" altLang="en-US" dirty="0"/>
              <a:t>：当</a:t>
            </a:r>
            <a:r>
              <a:rPr lang="en-US" altLang="zh-CN" dirty="0"/>
              <a:t>value</a:t>
            </a:r>
            <a:r>
              <a:rPr lang="zh-CN" altLang="en-US" dirty="0"/>
              <a:t>值和</a:t>
            </a:r>
            <a:r>
              <a:rPr lang="en-US" altLang="zh-CN" dirty="0"/>
              <a:t>column</a:t>
            </a:r>
            <a:r>
              <a:rPr lang="zh-CN" altLang="en-US" dirty="0"/>
              <a:t>的值匹配时的结果映射，优先级高于</a:t>
            </a:r>
            <a:r>
              <a:rPr lang="en-US" altLang="zh-CN" dirty="0" err="1" smtClean="0"/>
              <a:t>resultType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resultType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en-US" altLang="zh-CN" dirty="0"/>
              <a:t>value</a:t>
            </a:r>
            <a:r>
              <a:rPr lang="zh-CN" altLang="en-US" dirty="0"/>
              <a:t>值和</a:t>
            </a:r>
            <a:r>
              <a:rPr lang="en-US" altLang="zh-CN" dirty="0"/>
              <a:t>column</a:t>
            </a:r>
            <a:r>
              <a:rPr lang="zh-CN" altLang="en-US" dirty="0"/>
              <a:t>的值匹配时的</a:t>
            </a:r>
            <a:r>
              <a:rPr lang="zh-CN" altLang="en-US" dirty="0" smtClean="0"/>
              <a:t>结果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7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完成从订单到用户的多对一映射</a:t>
            </a:r>
            <a:endParaRPr lang="en-US" altLang="zh-CN" dirty="0" smtClean="0"/>
          </a:p>
          <a:p>
            <a:r>
              <a:rPr lang="zh-CN" altLang="en-US" dirty="0" smtClean="0"/>
              <a:t>完成订单和商品之间的多对多映射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8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11774"/>
          </a:xfrm>
        </p:spPr>
        <p:txBody>
          <a:bodyPr/>
          <a:lstStyle/>
          <a:p>
            <a:r>
              <a:rPr lang="zh-CN" altLang="en-US" sz="3200" dirty="0" smtClean="0"/>
              <a:t>一对一关联映射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association</a:t>
            </a:r>
            <a:r>
              <a:rPr lang="zh-CN" altLang="en-US" sz="2800" dirty="0" smtClean="0"/>
              <a:t>元素</a:t>
            </a:r>
            <a:endParaRPr lang="en-US" altLang="zh-CN" sz="2800" dirty="0" smtClean="0"/>
          </a:p>
          <a:p>
            <a:r>
              <a:rPr lang="zh-CN" altLang="en-US" sz="3200" dirty="0" smtClean="0"/>
              <a:t>一对多关联映射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resultMap</a:t>
            </a:r>
            <a:r>
              <a:rPr lang="zh-CN" altLang="en-US" sz="2800" dirty="0" smtClean="0"/>
              <a:t>的继承、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元素</a:t>
            </a:r>
            <a:endParaRPr lang="en-US" altLang="zh-CN" sz="2800" dirty="0" smtClean="0"/>
          </a:p>
          <a:p>
            <a:r>
              <a:rPr lang="zh-CN" altLang="en-US" sz="3200" dirty="0"/>
              <a:t>鉴别</a:t>
            </a:r>
            <a:r>
              <a:rPr lang="zh-CN" altLang="en-US" sz="3200" dirty="0" smtClean="0"/>
              <a:t>器映射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discriminator</a:t>
            </a:r>
            <a:r>
              <a:rPr lang="zh-CN" altLang="en-US" dirty="0" smtClean="0"/>
              <a:t>元素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创建两个实体类和映射接口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348880"/>
            <a:ext cx="5688632" cy="35283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 dirty="0"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ShoppingCart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shoppingCart</a:t>
            </a:r>
            <a:r>
              <a:rPr lang="en-US" altLang="zh-CN" sz="2800" b="1" i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240016" y="2349550"/>
            <a:ext cx="5688632" cy="352772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ShoppingCart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zh-CN" altLang="en-US" sz="2800" i="0" dirty="0"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altLang="zh-CN" sz="2800" b="1" i="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7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实现根据用户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查询出所有用户信息，包括该用户的购物车信息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9376" y="2821777"/>
            <a:ext cx="11161240" cy="204738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800" i="0" dirty="0">
              <a:latin typeface="Consolas"/>
            </a:endParaRP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User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findUserAndShoppingCartById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中处理一对一关联关系的方法有四种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使用自动映射处理一对一关系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配置一对一映射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元素配置一对一映射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association</a:t>
            </a:r>
            <a:r>
              <a:rPr lang="zh-CN" altLang="en-US" dirty="0" smtClean="0"/>
              <a:t>元素的嵌套查询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方式一：使用自动映射处理一对一关系，也就是通过别名自动将值匹配到对应的字段上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2677761"/>
            <a:ext cx="10441160" cy="391959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findUserAndShoopingCartById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zh-CN" sz="2800" b="1" i="0" dirty="0"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resultType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com.mybatis.entity.User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select u.id,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u.user_name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u.password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s.cart_id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"shoppingCart.id",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s.price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"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shoppingCart.price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"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from User u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left join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shopping_cart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s on u.id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s.user_id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where u.id = #{id}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复杂的属性映射时，可以多层嵌套，比如将</a:t>
            </a:r>
            <a:r>
              <a:rPr lang="en-US" altLang="zh-CN" dirty="0" err="1" smtClean="0"/>
              <a:t>shopping_cart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cart_id</a:t>
            </a:r>
            <a:r>
              <a:rPr lang="zh-CN" altLang="en-US" dirty="0" smtClean="0"/>
              <a:t>字段映射到</a:t>
            </a:r>
            <a:r>
              <a:rPr lang="en-US" altLang="zh-CN" dirty="0" smtClean="0"/>
              <a:t>shoppingCart.id</a:t>
            </a:r>
            <a:r>
              <a:rPr lang="zh-CN" altLang="en-US" dirty="0" smtClean="0"/>
              <a:t>属性上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</TotalTime>
  <Pages>0</Pages>
  <Words>2179</Words>
  <Characters>0</Characters>
  <Application>Microsoft Office PowerPoint</Application>
  <DocSecurity>0</DocSecurity>
  <PresentationFormat>自定义</PresentationFormat>
  <Lines>0</Lines>
  <Paragraphs>334</Paragraphs>
  <Slides>44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1_演示设计模板</vt:lpstr>
      <vt:lpstr>第三讲 MyBatis关联映射</vt:lpstr>
      <vt:lpstr>PowerPoint 演示文稿</vt:lpstr>
      <vt:lpstr>一对一映射</vt:lpstr>
      <vt:lpstr>一对一映射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一对一关联映射</vt:lpstr>
      <vt:lpstr>练习</vt:lpstr>
      <vt:lpstr>PowerPoint 演示文稿</vt:lpstr>
      <vt:lpstr>一对多关联映射</vt:lpstr>
      <vt:lpstr>一对多关联映射</vt:lpstr>
      <vt:lpstr>一对多关联映射</vt:lpstr>
      <vt:lpstr>一对多关联映射</vt:lpstr>
      <vt:lpstr>一对多关联映射</vt:lpstr>
      <vt:lpstr>一对多关联映射</vt:lpstr>
      <vt:lpstr>一对多关联映射</vt:lpstr>
      <vt:lpstr>一对多关联映射</vt:lpstr>
      <vt:lpstr>一对多关联映射</vt:lpstr>
      <vt:lpstr>一对多关联映射</vt:lpstr>
      <vt:lpstr>PowerPoint 演示文稿</vt:lpstr>
      <vt:lpstr>鉴别器映射</vt:lpstr>
      <vt:lpstr>鉴别器映射</vt:lpstr>
      <vt:lpstr>鉴别器映射</vt:lpstr>
      <vt:lpstr>鉴别器映射</vt:lpstr>
      <vt:lpstr>鉴别器映射</vt:lpstr>
      <vt:lpstr>鉴别器映射</vt:lpstr>
      <vt:lpstr>鉴别器映射</vt:lpstr>
      <vt:lpstr>练习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1070</cp:revision>
  <cp:lastPrinted>1899-12-30T00:00:00Z</cp:lastPrinted>
  <dcterms:created xsi:type="dcterms:W3CDTF">2008-05-06T01:42:58Z</dcterms:created>
  <dcterms:modified xsi:type="dcterms:W3CDTF">2019-04-11T01:59:19Z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