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2"/>
  </p:notesMasterIdLst>
  <p:handoutMasterIdLst>
    <p:handoutMasterId r:id="rId43"/>
  </p:handoutMasterIdLst>
  <p:sldIdLst>
    <p:sldId id="331" r:id="rId2"/>
    <p:sldId id="439" r:id="rId3"/>
    <p:sldId id="469" r:id="rId4"/>
    <p:sldId id="470" r:id="rId5"/>
    <p:sldId id="436" r:id="rId6"/>
    <p:sldId id="435" r:id="rId7"/>
    <p:sldId id="437" r:id="rId8"/>
    <p:sldId id="438" r:id="rId9"/>
    <p:sldId id="440" r:id="rId10"/>
    <p:sldId id="471" r:id="rId11"/>
    <p:sldId id="441" r:id="rId12"/>
    <p:sldId id="442" r:id="rId13"/>
    <p:sldId id="448" r:id="rId14"/>
    <p:sldId id="449" r:id="rId15"/>
    <p:sldId id="443" r:id="rId16"/>
    <p:sldId id="450" r:id="rId17"/>
    <p:sldId id="451" r:id="rId18"/>
    <p:sldId id="444" r:id="rId19"/>
    <p:sldId id="456" r:id="rId20"/>
    <p:sldId id="445" r:id="rId21"/>
    <p:sldId id="446" r:id="rId22"/>
    <p:sldId id="457" r:id="rId23"/>
    <p:sldId id="447" r:id="rId24"/>
    <p:sldId id="452" r:id="rId25"/>
    <p:sldId id="458" r:id="rId26"/>
    <p:sldId id="453" r:id="rId27"/>
    <p:sldId id="454" r:id="rId28"/>
    <p:sldId id="455" r:id="rId29"/>
    <p:sldId id="459" r:id="rId30"/>
    <p:sldId id="460" r:id="rId31"/>
    <p:sldId id="461" r:id="rId32"/>
    <p:sldId id="462" r:id="rId33"/>
    <p:sldId id="463" r:id="rId34"/>
    <p:sldId id="465" r:id="rId35"/>
    <p:sldId id="466" r:id="rId36"/>
    <p:sldId id="467" r:id="rId37"/>
    <p:sldId id="464" r:id="rId38"/>
    <p:sldId id="468" r:id="rId39"/>
    <p:sldId id="432" r:id="rId40"/>
    <p:sldId id="333" r:id="rId4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B8CC1"/>
    <a:srgbClr val="99CCFF"/>
    <a:srgbClr val="CC0000"/>
    <a:srgbClr val="BAE18F"/>
    <a:srgbClr val="FAFAFF"/>
    <a:srgbClr val="F1F1F1"/>
    <a:srgbClr val="D3DCEB"/>
    <a:srgbClr val="FAFAFA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7297" autoAdjust="0"/>
  </p:normalViewPr>
  <p:slideViewPr>
    <p:cSldViewPr>
      <p:cViewPr varScale="1">
        <p:scale>
          <a:sx n="54" d="100"/>
          <a:sy n="54" d="100"/>
        </p:scale>
        <p:origin x="-1248" y="-84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1=1</a:t>
            </a:r>
            <a:r>
              <a:rPr lang="zh-CN" altLang="en-US" dirty="0" smtClean="0"/>
              <a:t>这个条件可以防止两个条件都为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时出错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23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调用该方法时，传入的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类型的实际参数中，必须存在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这两个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55440" y="2852936"/>
            <a:ext cx="10009112" cy="223224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Map&lt;String, String&gt;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i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phone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"123456789"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email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"test@163.com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userMapper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.findUserByPhoneOrEmail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/>
              </a:rPr>
              <a:t>user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zh-CN" sz="28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5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不使用动态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时，只有同时输入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两个条件时，才能查出正确结果，此时需要</a:t>
            </a:r>
            <a:r>
              <a:rPr lang="en-US" altLang="zh-CN" dirty="0" smtClean="0"/>
              <a:t>if</a:t>
            </a:r>
            <a:r>
              <a:rPr lang="zh-CN" altLang="en-US" dirty="0" smtClean="0"/>
              <a:t>元素来解决这个问题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2708920"/>
            <a:ext cx="10729192" cy="381642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findUserByPhoneOrEmail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="User"&gt;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select id,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password, phone, email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from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where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1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 1</a:t>
            </a:r>
          </a:p>
          <a:p>
            <a:pPr lvl="1"/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if test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="phone 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!= null and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i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phone.equals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('')"&gt;</a:t>
            </a:r>
            <a:endParaRPr lang="en-US" altLang="zh-CN" sz="2400" b="1" i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and 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phone = #{phone}</a:t>
            </a:r>
          </a:p>
          <a:p>
            <a:pPr lvl="1"/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if&gt;</a:t>
            </a:r>
          </a:p>
          <a:p>
            <a:pPr lvl="1"/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if test="email != null and !</a:t>
            </a:r>
            <a:r>
              <a:rPr lang="en-US" altLang="zh-CN" sz="2400" b="1" i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email.equals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('')"&gt;</a:t>
            </a:r>
            <a:endParaRPr lang="en-US" altLang="zh-CN" sz="2400" b="1" i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and 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email = #{email}</a:t>
            </a:r>
          </a:p>
          <a:p>
            <a:pPr lvl="1"/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if&gt;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select&gt;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属性的值为符合</a:t>
            </a:r>
            <a:r>
              <a:rPr lang="en-US" altLang="zh-CN" dirty="0" smtClean="0">
                <a:solidFill>
                  <a:srgbClr val="FF0000"/>
                </a:solidFill>
              </a:rPr>
              <a:t>ONGL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Object-Graph Navigation </a:t>
            </a:r>
            <a:r>
              <a:rPr lang="en-US" altLang="zh-CN" dirty="0" smtClean="0">
                <a:solidFill>
                  <a:srgbClr val="FF0000"/>
                </a:solidFill>
              </a:rPr>
              <a:t>Language</a:t>
            </a:r>
            <a:r>
              <a:rPr lang="zh-CN" altLang="en-US" dirty="0" smtClean="0">
                <a:solidFill>
                  <a:srgbClr val="FF0000"/>
                </a:solidFill>
              </a:rPr>
              <a:t>对象图导航语言）</a:t>
            </a:r>
            <a:r>
              <a:rPr lang="zh-CN" altLang="en-US" dirty="0" smtClean="0"/>
              <a:t>要求的判断表达式，表达式中能够出现</a:t>
            </a:r>
            <a:r>
              <a:rPr lang="zh-CN" altLang="en-US" dirty="0" smtClean="0">
                <a:solidFill>
                  <a:srgbClr val="FF0000"/>
                </a:solidFill>
              </a:rPr>
              <a:t>方法调用</a:t>
            </a:r>
            <a:r>
              <a:rPr lang="zh-CN" altLang="en-US" dirty="0" smtClean="0"/>
              <a:t>，但是结果只能为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ONGL</a:t>
            </a:r>
            <a:r>
              <a:rPr lang="zh-CN" altLang="en-US" dirty="0" smtClean="0"/>
              <a:t>表达式中可以使用的操作符如下：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20259"/>
              </p:ext>
            </p:extLst>
          </p:nvPr>
        </p:nvGraphicFramePr>
        <p:xfrm>
          <a:off x="767408" y="4365104"/>
          <a:ext cx="10801200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7488832"/>
              </a:tblGrid>
              <a:tr h="900100">
                <a:tc>
                  <a:txBody>
                    <a:bodyPr/>
                    <a:lstStyle/>
                    <a:p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常用操作符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、*、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、点、</a:t>
                      </a: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00100">
                <a:tc>
                  <a:txBody>
                    <a:bodyPr/>
                    <a:lstStyle/>
                    <a:p>
                      <a:r>
                        <a:rPr lang="zh-CN" altLang="en-US" sz="2800" b="1" dirty="0" smtClean="0"/>
                        <a:t>自己特有的操作符</a:t>
                      </a:r>
                      <a:endParaRPr lang="zh-CN" alt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or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smtClean="0"/>
                        <a:t>and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err="1" smtClean="0"/>
                        <a:t>eq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err="1" smtClean="0"/>
                        <a:t>neq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err="1" smtClean="0"/>
                        <a:t>lt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err="1" smtClean="0"/>
                        <a:t>lte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err="1" smtClean="0"/>
                        <a:t>gt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err="1" smtClean="0"/>
                        <a:t>gte</a:t>
                      </a:r>
                      <a:r>
                        <a:rPr lang="zh-CN" altLang="en-US" sz="2800" b="0" baseline="0" dirty="0" smtClean="0"/>
                        <a:t>、</a:t>
                      </a:r>
                      <a:r>
                        <a:rPr lang="en-US" altLang="zh-CN" sz="2800" b="0" baseline="0" dirty="0" smtClean="0"/>
                        <a:t>not</a:t>
                      </a:r>
                      <a:endParaRPr lang="zh-CN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如果不想让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条件中出现“</a:t>
            </a:r>
            <a:r>
              <a:rPr lang="en-US" altLang="zh-CN" dirty="0" smtClean="0"/>
              <a:t>1=1</a:t>
            </a:r>
            <a:r>
              <a:rPr lang="zh-CN" altLang="en-US" dirty="0" smtClean="0"/>
              <a:t>”这种表达式时，就需要使用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元素的作用：如果该元素中有内容，就在生成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语句时加上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条件，如果该元素的内容以</a:t>
            </a:r>
            <a:r>
              <a:rPr lang="en-US" altLang="zh-CN" dirty="0" smtClean="0"/>
              <a:t>AND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OR</a:t>
            </a:r>
            <a:r>
              <a:rPr lang="zh-CN" altLang="en-US" dirty="0" smtClean="0"/>
              <a:t>开头，就去除这两个单词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3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上述例子改用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元素实现如下：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916832"/>
            <a:ext cx="10729192" cy="46085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findUserByPhoneOrEmail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="User"&gt;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select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id,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password, phone, email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from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where&gt;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if test="phone != null and !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phone.equals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and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phone = #{phone}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if&gt;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if test="email != null and !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email.equals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and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email = #{email}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if&gt;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where&gt;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7966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元素实现动态列更新，即更新用户信息时，只更新有变化的字段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631504" y="1916832"/>
            <a:ext cx="10081120" cy="46085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&lt;update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updateUserByIdSelective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update user set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&lt;if test="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!= null and !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userName.equals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……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&lt;if test="email != null and !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email.equals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email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 #{email},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&lt;/update&gt;</a:t>
            </a:r>
          </a:p>
        </p:txBody>
      </p:sp>
    </p:spTree>
    <p:extLst>
      <p:ext uri="{BB962C8B-B14F-4D97-AF65-F5344CB8AC3E}">
        <p14:creationId xmlns:p14="http://schemas.microsoft.com/office/powerpoint/2010/main" val="7190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实现动态列更新时，可以使用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元素作用：当该元素有内容时，生成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语句时就加上</a:t>
            </a:r>
            <a:r>
              <a:rPr lang="en-US" altLang="zh-CN" dirty="0" smtClean="0"/>
              <a:t>set</a:t>
            </a:r>
            <a:r>
              <a:rPr lang="zh-CN" altLang="en-US" dirty="0" smtClean="0"/>
              <a:t>语句；当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元素的内容以逗号结尾时，去掉逗号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上述例子中使用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元素后，修改如下：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88640"/>
            <a:ext cx="10585176" cy="662473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&lt;update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updateUserByIdSelective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update user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set&gt;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&lt;if test="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!= null and !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userName.equals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&lt;if test="password != null and !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password.equals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password = #{password},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&lt;if test="phone != null and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phone.equals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phone = #{phone},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&lt;if test="email != null and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email.equals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email = #{email},</a:t>
            </a:r>
          </a:p>
          <a:p>
            <a:pPr lvl="1"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&lt;/set&gt;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where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&lt;/update&gt;</a:t>
            </a:r>
          </a:p>
        </p:txBody>
      </p:sp>
    </p:spTree>
    <p:extLst>
      <p:ext uri="{BB962C8B-B14F-4D97-AF65-F5344CB8AC3E}">
        <p14:creationId xmlns:p14="http://schemas.microsoft.com/office/powerpoint/2010/main" val="40058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：插入用户信息时，如果邮箱为空，就使用数据库中设置的默认值，而不要传入空值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2780928"/>
            <a:ext cx="10513168" cy="37444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insertUser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password, phone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&lt;if test="email != null and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email.equals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,email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) values(#{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 #{password}, #{phone}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&lt;if test="email != null and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email.equals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('')"&gt;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,#{email}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&lt;/if&gt;)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&lt;/insert&gt;</a:t>
            </a:r>
          </a:p>
        </p:txBody>
      </p:sp>
    </p:spTree>
    <p:extLst>
      <p:ext uri="{BB962C8B-B14F-4D97-AF65-F5344CB8AC3E}">
        <p14:creationId xmlns:p14="http://schemas.microsoft.com/office/powerpoint/2010/main" val="24820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choose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trim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4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映射器接口中方法的参数情况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当根据单个条件查询时，可以直接以该条件为参数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当根据多个条件查询时，可以将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作为参数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当根据多个条件查询且多个条件不属于某一个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时，可以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类型作为参数，且通过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值来映射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使用的参数的名字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0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choose</a:t>
            </a:r>
            <a:r>
              <a:rPr lang="zh-CN" altLang="en-US" dirty="0" smtClean="0"/>
              <a:t>元素中包含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otherwise</a:t>
            </a:r>
            <a:r>
              <a:rPr lang="zh-CN" altLang="en-US" dirty="0" smtClean="0"/>
              <a:t>两个子元素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元素中至少有一个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子元素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元素中可以包含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otherwise</a:t>
            </a:r>
            <a:r>
              <a:rPr lang="zh-CN" altLang="en-US" dirty="0" smtClean="0"/>
              <a:t>子元素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元素可以实现类似</a:t>
            </a:r>
            <a:r>
              <a:rPr lang="en-US" altLang="zh-CN" dirty="0" smtClean="0"/>
              <a:t>if…else…</a:t>
            </a:r>
            <a:r>
              <a:rPr lang="zh-CN" altLang="en-US" dirty="0" smtClean="0"/>
              <a:t>的逻辑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0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：当实现查询时，如果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属性有值就使用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查询，如果</a:t>
            </a:r>
            <a:r>
              <a:rPr lang="en-US" altLang="zh-CN" dirty="0" smtClean="0"/>
              <a:t>id</a:t>
            </a:r>
            <a:r>
              <a:rPr lang="zh-CN" altLang="en-US" dirty="0" smtClean="0"/>
              <a:t>没有值在去根据用户名查询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548680"/>
            <a:ext cx="10585176" cy="597666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findUserByIdOrName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select id,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password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phone, email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from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user where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1 = 1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&lt;choose&gt;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&lt;when test="id != null and id != ''"&gt;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and id =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&lt;/when&gt;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&lt;when test="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!= null and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!= ''"&gt;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and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&lt;/when&gt;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&lt;otherwise&gt;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and 1 = 2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 &lt;/otherwise&gt;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&lt;/choose&gt;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3051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choose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trim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70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trim</a:t>
            </a:r>
            <a:r>
              <a:rPr lang="zh-CN" altLang="en-US" dirty="0" smtClean="0"/>
              <a:t>元素可以实现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元素的功能</a:t>
            </a:r>
            <a:endParaRPr lang="en-US" altLang="zh-CN" dirty="0" smtClean="0"/>
          </a:p>
          <a:p>
            <a:r>
              <a:rPr lang="en-US" altLang="zh-CN" dirty="0" smtClean="0"/>
              <a:t>trim</a:t>
            </a:r>
            <a:r>
              <a:rPr lang="zh-CN" altLang="en-US" dirty="0" smtClean="0"/>
              <a:t>元素对应的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功能的实现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trim</a:t>
            </a:r>
            <a:r>
              <a:rPr lang="zh-CN" altLang="en-US" dirty="0" smtClean="0"/>
              <a:t>元素对应的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功能的实现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2780928"/>
            <a:ext cx="10513168" cy="86409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&lt;trim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prefix="where"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prefixOverrides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="AND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|OR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"&gt;……&lt;/trim&gt;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39416" y="4509120"/>
            <a:ext cx="10513168" cy="86409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&lt;trim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prefix="set"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suffix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Overrides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=","&gt;……&lt;/trim&gt;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trim</a:t>
            </a:r>
            <a:r>
              <a:rPr lang="zh-CN" altLang="en-US" dirty="0" smtClean="0"/>
              <a:t>元素的属性，都在</a:t>
            </a:r>
            <a:r>
              <a:rPr lang="en-US" altLang="zh-CN" dirty="0" smtClean="0">
                <a:solidFill>
                  <a:srgbClr val="FF0000"/>
                </a:solidFill>
              </a:rPr>
              <a:t>trim</a:t>
            </a:r>
            <a:r>
              <a:rPr lang="zh-CN" altLang="en-US" dirty="0" smtClean="0">
                <a:solidFill>
                  <a:srgbClr val="FF0000"/>
                </a:solidFill>
              </a:rPr>
              <a:t>元素包含内容</a:t>
            </a:r>
            <a:r>
              <a:rPr lang="zh-CN" altLang="en-US" dirty="0" smtClean="0"/>
              <a:t>时起作用：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prefix</a:t>
            </a:r>
            <a:r>
              <a:rPr lang="zh-CN" altLang="en-US" dirty="0" smtClean="0"/>
              <a:t>：给内容增加该属性指定的前缀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prefixOverrides</a:t>
            </a:r>
            <a:r>
              <a:rPr lang="zh-CN" altLang="en-US" dirty="0" smtClean="0"/>
              <a:t>：把内容中匹配的前缀字符串去掉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suffix</a:t>
            </a:r>
            <a:r>
              <a:rPr lang="zh-CN" altLang="en-US" dirty="0" smtClean="0"/>
              <a:t>：给内容增加该属性指定的后缀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suffixOverrides</a:t>
            </a:r>
            <a:r>
              <a:rPr lang="zh-CN" altLang="en-US" dirty="0" smtClean="0"/>
              <a:t>：把内容中匹配的后缀字符串去掉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1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choose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trim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0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思考：如何根据传入的用户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集合查询出所有符合条件的用户？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可以对数组、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或实现了</a:t>
            </a:r>
            <a:r>
              <a:rPr lang="en-US" altLang="zh-CN" dirty="0" err="1" smtClean="0"/>
              <a:t>Iterable</a:t>
            </a:r>
            <a:r>
              <a:rPr lang="zh-CN" altLang="en-US" dirty="0" smtClean="0"/>
              <a:t>接口（如：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）的对象进行遍历</a:t>
            </a:r>
            <a:endParaRPr lang="en-US" altLang="zh-CN" dirty="0" smtClean="0"/>
          </a:p>
          <a:p>
            <a:r>
              <a:rPr lang="zh-CN" altLang="en-US" dirty="0" smtClean="0"/>
              <a:t>映射接口中添加如下方法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5229200"/>
            <a:ext cx="10657184" cy="85663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List&lt;User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findUserByIdList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(List&lt;Integer&gt;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idList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83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映射文件如下：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981382"/>
            <a:ext cx="10873208" cy="41044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findUserByIdList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select id,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password, phone, email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from user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where id in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collection="list" open="(" close=")" </a:t>
            </a:r>
            <a:endParaRPr lang="en-US" altLang="zh-CN" sz="2400" b="1" i="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separator="," item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="id" index="i"&gt;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        #{id}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    &lt;/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433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各个属性的含义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4658"/>
              </p:ext>
            </p:extLst>
          </p:nvPr>
        </p:nvGraphicFramePr>
        <p:xfrm>
          <a:off x="1199456" y="1988840"/>
          <a:ext cx="10153128" cy="440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8280920"/>
              </a:tblGrid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属性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collection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必填，值为要迭代循环的属性名</a:t>
                      </a:r>
                      <a:endParaRPr lang="zh-CN" altLang="en-US" sz="2400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item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变量名，值为从迭代对象中取出的每一个值</a:t>
                      </a:r>
                      <a:endParaRPr lang="zh-CN" altLang="en-US" sz="2400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index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索引的属性名，在遍历集合、数组时为当前索引值，当遍历</a:t>
                      </a:r>
                      <a:r>
                        <a:rPr lang="en-US" altLang="zh-CN" sz="2400" dirty="0" smtClean="0"/>
                        <a:t>Map</a:t>
                      </a:r>
                      <a:r>
                        <a:rPr lang="zh-CN" altLang="en-US" sz="2400" dirty="0" smtClean="0"/>
                        <a:t>时，该值为</a:t>
                      </a:r>
                      <a:r>
                        <a:rPr lang="en-US" altLang="zh-CN" sz="2400" dirty="0" smtClean="0"/>
                        <a:t>Map</a:t>
                      </a:r>
                      <a:r>
                        <a:rPr lang="zh-CN" altLang="en-US" sz="2400" dirty="0" smtClean="0"/>
                        <a:t>的</a:t>
                      </a:r>
                      <a:r>
                        <a:rPr lang="en-US" altLang="zh-CN" sz="2400" dirty="0" smtClean="0"/>
                        <a:t>key</a:t>
                      </a:r>
                      <a:r>
                        <a:rPr lang="zh-CN" altLang="en-US" sz="2400" dirty="0" smtClean="0"/>
                        <a:t>值</a:t>
                      </a:r>
                      <a:endParaRPr lang="zh-CN" altLang="en-US" sz="2400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open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整个循环内容开头的字符串</a:t>
                      </a:r>
                      <a:endParaRPr lang="zh-CN" altLang="en-US" sz="2400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close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整个循环内容结尾的字符串</a:t>
                      </a:r>
                      <a:endParaRPr lang="zh-CN" altLang="en-US" sz="2400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separator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每次循环的分隔符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8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collection</a:t>
            </a:r>
            <a:r>
              <a:rPr lang="zh-CN" altLang="en-US" dirty="0" smtClean="0"/>
              <a:t>属性的取值有多种情况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当参数为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集合时，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取值为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当参数为数组时，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取值为</a:t>
            </a:r>
            <a:r>
              <a:rPr lang="en-US" altLang="zh-CN" dirty="0" smtClean="0"/>
              <a:t>array</a:t>
            </a:r>
          </a:p>
          <a:p>
            <a:pPr lvl="1"/>
            <a:r>
              <a:rPr lang="zh-CN" altLang="en-US" dirty="0" smtClean="0"/>
              <a:t>当参数为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类型时，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取值默认情况下为</a:t>
            </a:r>
            <a:r>
              <a:rPr lang="en-US" altLang="zh-CN" dirty="0" smtClean="0"/>
              <a:t>_parameter</a:t>
            </a:r>
            <a:r>
              <a:rPr lang="zh-CN" altLang="en-US" dirty="0" smtClean="0"/>
              <a:t>，也可以使用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注解指定名字，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取值为该注解指定的名字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3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映射器接口中方法的参数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如果要使用多个参数，必须使用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注解指定参数名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51847" y="2980202"/>
            <a:ext cx="10945216" cy="181695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32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List&lt;User&gt; </a:t>
            </a:r>
            <a:r>
              <a:rPr lang="en-US" altLang="zh-CN" sz="3200" b="1" i="0" dirty="0" err="1">
                <a:solidFill>
                  <a:srgbClr val="000000"/>
                </a:solidFill>
                <a:latin typeface="Consolas"/>
              </a:rPr>
              <a:t>findUserByNameAndPassword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altLang="zh-CN" sz="3200" b="1" i="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3200" b="1" i="0" dirty="0" err="1">
                <a:solidFill>
                  <a:srgbClr val="646464"/>
                </a:solidFill>
                <a:latin typeface="Consolas"/>
              </a:rPr>
              <a:t>Param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)String </a:t>
            </a:r>
            <a:r>
              <a:rPr lang="en-US" altLang="zh-CN" sz="3200" b="1" i="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, </a:t>
            </a:r>
            <a:endParaRPr lang="en-US" altLang="zh-CN" sz="3200" b="1" i="0" dirty="0" smtClean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altLang="zh-CN" sz="3200" b="1" i="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3200" b="1" i="0" dirty="0" err="1">
                <a:solidFill>
                  <a:srgbClr val="646464"/>
                </a:solidFill>
                <a:latin typeface="Consolas"/>
              </a:rPr>
              <a:t>Param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FF0000"/>
                </a:solidFill>
                <a:latin typeface="Consolas"/>
              </a:rPr>
              <a:t>password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)String </a:t>
            </a:r>
            <a:r>
              <a:rPr lang="en-US" altLang="zh-CN" sz="3200" b="1" i="0" dirty="0">
                <a:solidFill>
                  <a:srgbClr val="6A3E3E"/>
                </a:solidFill>
                <a:latin typeface="Consolas"/>
              </a:rPr>
              <a:t>password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zh-CN" sz="3200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还能实现批量插入。目前支持批量插入的数据库有</a:t>
            </a:r>
            <a:r>
              <a:rPr lang="en-US" altLang="zh-CN" dirty="0" smtClean="0"/>
              <a:t>DB2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 Server 2008</a:t>
            </a:r>
            <a:r>
              <a:rPr lang="zh-CN" altLang="en-US" dirty="0" smtClean="0"/>
              <a:t>及以上版本、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在映射接口中添加批量插入的方法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95400" y="3789040"/>
            <a:ext cx="10657184" cy="85663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insertList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(List&lt;User&gt; users);</a:t>
            </a:r>
          </a:p>
        </p:txBody>
      </p:sp>
    </p:spTree>
    <p:extLst>
      <p:ext uri="{BB962C8B-B14F-4D97-AF65-F5344CB8AC3E}">
        <p14:creationId xmlns:p14="http://schemas.microsoft.com/office/powerpoint/2010/main" val="28737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实现批量插入功能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981382"/>
            <a:ext cx="10873208" cy="346384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insertList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password, phone, email)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values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collection="list" item="user" separator=","&gt;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(#{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user.phone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user.email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})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&lt;/insert&gt;</a:t>
            </a:r>
          </a:p>
        </p:txBody>
      </p:sp>
    </p:spTree>
    <p:extLst>
      <p:ext uri="{BB962C8B-B14F-4D97-AF65-F5344CB8AC3E}">
        <p14:creationId xmlns:p14="http://schemas.microsoft.com/office/powerpoint/2010/main" val="24637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数据库还支持批量插入后，返回所有记录的主键的操作，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要想实现此功能，需要修改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701462"/>
            <a:ext cx="11496600" cy="346384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&lt;insert id="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insertList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useGeneratedKeys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="true" 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keyProperty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="id"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insert into user(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password, phone, email)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values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collection="list" item="user" separator=","&gt;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(#{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user.phone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}, #{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user.email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})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&lt;/insert&gt;</a:t>
            </a:r>
          </a:p>
        </p:txBody>
      </p:sp>
    </p:spTree>
    <p:extLst>
      <p:ext uri="{BB962C8B-B14F-4D97-AF65-F5344CB8AC3E}">
        <p14:creationId xmlns:p14="http://schemas.microsoft.com/office/powerpoint/2010/main" val="28608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实现动态更新，当参数是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类型时，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属性值对应的不是索引值，而是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实现通过指定的列名和对应的值去更新数据，在映射接口中添加如下方法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23392" y="4581128"/>
            <a:ext cx="10945216" cy="85663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3200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i="0" dirty="0" err="1">
                <a:solidFill>
                  <a:srgbClr val="000000"/>
                </a:solidFill>
                <a:latin typeface="Consolas"/>
              </a:rPr>
              <a:t>updateByMap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(Map&lt;String, Object&gt; </a:t>
            </a:r>
            <a:r>
              <a:rPr lang="en-US" altLang="zh-CN" sz="3200" i="0" dirty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zh-CN" sz="3200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作为列</a:t>
            </a:r>
            <a:r>
              <a:rPr lang="zh-CN" altLang="en-US" dirty="0" smtClean="0"/>
              <a:t>名，</a:t>
            </a:r>
            <a:r>
              <a:rPr lang="zh-CN" altLang="en-US" dirty="0" smtClean="0"/>
              <a:t>对应的值作为该列的值，通过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将需要更新的字段拼接在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680320"/>
            <a:ext cx="11305256" cy="39890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update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err="1">
                <a:solidFill>
                  <a:srgbClr val="2A00FF"/>
                </a:solidFill>
                <a:latin typeface="Consolas"/>
              </a:rPr>
              <a:t>updateByMap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update user set</a:t>
            </a:r>
            <a:endParaRPr lang="en-US" altLang="zh-CN" sz="32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3200" b="1" i="0" dirty="0" err="1">
                <a:solidFill>
                  <a:srgbClr val="3F7F7F"/>
                </a:solidFill>
                <a:latin typeface="Consolas"/>
              </a:rPr>
              <a:t>foreach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collection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FF0000"/>
                </a:solidFill>
                <a:latin typeface="Consolas"/>
              </a:rPr>
              <a:t>_parameter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item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value" </a:t>
            </a:r>
            <a:endParaRPr lang="en-US" altLang="zh-CN" sz="32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       </a:t>
            </a:r>
            <a:r>
              <a:rPr lang="en-US" altLang="zh-CN" sz="3200" b="1" i="0" dirty="0" smtClean="0">
                <a:solidFill>
                  <a:srgbClr val="7F007F"/>
                </a:solidFill>
                <a:latin typeface="Consolas"/>
              </a:rPr>
              <a:t>index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key" </a:t>
            </a:r>
            <a:r>
              <a:rPr lang="en-US" altLang="zh-CN" sz="3200" b="1" i="0" dirty="0" smtClean="0">
                <a:solidFill>
                  <a:srgbClr val="7F007F"/>
                </a:solidFill>
                <a:latin typeface="Consolas"/>
              </a:rPr>
              <a:t>separator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","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${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key} = #{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value}</a:t>
            </a:r>
            <a:endParaRPr lang="en-US" altLang="zh-CN" sz="32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3200" b="1" i="0" dirty="0" err="1">
                <a:solidFill>
                  <a:srgbClr val="3F7F7F"/>
                </a:solidFill>
                <a:latin typeface="Consolas"/>
              </a:rPr>
              <a:t>foreach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where 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id = #{id}</a:t>
            </a:r>
          </a:p>
          <a:p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update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32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上述方法在调用时，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类型的实参中的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值要与表中字段名对应</a:t>
            </a:r>
            <a:endParaRPr lang="en-US" altLang="zh-CN" dirty="0" smtClean="0"/>
          </a:p>
          <a:p>
            <a:r>
              <a:rPr lang="zh-CN" altLang="en-US" dirty="0" smtClean="0"/>
              <a:t>也可以将</a:t>
            </a:r>
            <a:r>
              <a:rPr lang="zh-CN" altLang="en-US" dirty="0" smtClean="0"/>
              <a:t>映射器接口中方法的参数添加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44352" y="3717032"/>
            <a:ext cx="10945216" cy="13681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3200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i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i="0" dirty="0" err="1" smtClean="0">
                <a:solidFill>
                  <a:srgbClr val="000000"/>
                </a:solidFill>
                <a:latin typeface="Consolas"/>
              </a:rPr>
              <a:t>updateByMap</a:t>
            </a:r>
            <a:r>
              <a:rPr lang="en-US" altLang="zh-CN" sz="3200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3200" i="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3200" i="0" dirty="0" err="1">
                <a:solidFill>
                  <a:srgbClr val="646464"/>
                </a:solidFill>
                <a:latin typeface="Consolas"/>
              </a:rPr>
              <a:t>Param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3200" i="0" dirty="0">
                <a:solidFill>
                  <a:srgbClr val="2A00FF"/>
                </a:solidFill>
                <a:latin typeface="Consolas"/>
              </a:rPr>
              <a:t>"map"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zh-CN" sz="3200" i="0" dirty="0" smtClean="0">
                <a:solidFill>
                  <a:srgbClr val="000000"/>
                </a:solidFill>
                <a:latin typeface="Consolas"/>
              </a:rPr>
              <a:t>Map&lt;String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, </a:t>
            </a:r>
            <a:endParaRPr lang="en-US" altLang="zh-CN" sz="3200" i="0" dirty="0" smtClean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i="0" dirty="0" smtClean="0">
                <a:solidFill>
                  <a:srgbClr val="000000"/>
                </a:solidFill>
                <a:latin typeface="Consolas"/>
              </a:rPr>
              <a:t>   Object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sz="3200" i="0" dirty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altLang="zh-CN" sz="3200" i="0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zh-CN" sz="3200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5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映射文件修改如下：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23392" y="2132856"/>
            <a:ext cx="10945216" cy="39890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update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err="1">
                <a:solidFill>
                  <a:srgbClr val="2A00FF"/>
                </a:solidFill>
                <a:latin typeface="Consolas"/>
              </a:rPr>
              <a:t>updateByMap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update user set</a:t>
            </a:r>
            <a:endParaRPr lang="en-US" altLang="zh-CN" sz="32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3200" b="1" i="0" dirty="0" err="1">
                <a:solidFill>
                  <a:srgbClr val="3F7F7F"/>
                </a:solidFill>
                <a:latin typeface="Consolas"/>
              </a:rPr>
              <a:t>foreach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collection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smtClean="0">
                <a:solidFill>
                  <a:srgbClr val="FF0000"/>
                </a:solidFill>
                <a:latin typeface="Consolas"/>
              </a:rPr>
              <a:t>map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item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value" </a:t>
            </a:r>
            <a:endParaRPr lang="en-US" altLang="zh-CN" sz="32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       </a:t>
            </a:r>
            <a:r>
              <a:rPr lang="en-US" altLang="zh-CN" sz="3200" b="1" i="0" dirty="0" smtClean="0">
                <a:solidFill>
                  <a:srgbClr val="7F007F"/>
                </a:solidFill>
                <a:latin typeface="Consolas"/>
              </a:rPr>
              <a:t>index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smtClean="0">
                <a:solidFill>
                  <a:srgbClr val="2A00FF"/>
                </a:solidFill>
                <a:latin typeface="Consolas"/>
              </a:rPr>
              <a:t>key" </a:t>
            </a:r>
            <a:r>
              <a:rPr lang="en-US" altLang="zh-CN" sz="3200" b="1" i="0" dirty="0" smtClean="0">
                <a:solidFill>
                  <a:srgbClr val="7F007F"/>
                </a:solidFill>
                <a:latin typeface="Consolas"/>
              </a:rPr>
              <a:t>separator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","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${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key} = #{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value}</a:t>
            </a:r>
            <a:endParaRPr lang="en-US" altLang="zh-CN" sz="32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3200" b="1" i="0" dirty="0" err="1">
                <a:solidFill>
                  <a:srgbClr val="3F7F7F"/>
                </a:solidFill>
                <a:latin typeface="Consolas"/>
              </a:rPr>
              <a:t>foreach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where 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id =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#{</a:t>
            </a:r>
            <a:r>
              <a:rPr lang="en-US" altLang="zh-CN" sz="3200" b="1" i="0" dirty="0" smtClean="0">
                <a:solidFill>
                  <a:srgbClr val="FF0000"/>
                </a:solidFill>
                <a:latin typeface="Consolas"/>
              </a:rPr>
              <a:t>map.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id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update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32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ind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表达式创建一个变量并将其绑定到上下文中。如：在模糊查询中可以使用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51847" y="2980202"/>
            <a:ext cx="10945216" cy="13681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3200" b="1" i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List&lt;User&gt; </a:t>
            </a:r>
            <a:r>
              <a:rPr lang="en-US" altLang="zh-CN" sz="3200" b="1" i="0" dirty="0" err="1">
                <a:solidFill>
                  <a:srgbClr val="000000"/>
                </a:solidFill>
                <a:latin typeface="Consolas"/>
              </a:rPr>
              <a:t>findUserLike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zh-CN" sz="3200" b="1" i="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3200" b="1" i="0" dirty="0" err="1">
                <a:solidFill>
                  <a:srgbClr val="646464"/>
                </a:solidFill>
                <a:latin typeface="Consolas"/>
              </a:rPr>
              <a:t>Param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)String </a:t>
            </a:r>
            <a:r>
              <a:rPr lang="en-US" altLang="zh-CN" sz="3200" b="1" i="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zh-CN" sz="3200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ind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表达式创建一个变量并将其绑定到上下文中。如：在模糊查询中可以使用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3352" y="2852936"/>
            <a:ext cx="11737304" cy="29523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err="1">
                <a:solidFill>
                  <a:srgbClr val="2A00FF"/>
                </a:solidFill>
                <a:latin typeface="Consolas"/>
              </a:rPr>
              <a:t>findUserLike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3200" b="1" i="0" dirty="0" err="1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bind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3200" b="1" i="0" dirty="0" err="1">
                <a:solidFill>
                  <a:srgbClr val="2A00FF"/>
                </a:solidFill>
                <a:latin typeface="Consolas"/>
              </a:rPr>
              <a:t>userName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32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3200" b="1" i="0" dirty="0">
                <a:solidFill>
                  <a:srgbClr val="2A00FF"/>
                </a:solidFill>
                <a:latin typeface="Consolas"/>
              </a:rPr>
              <a:t>"'%' + name + '%'"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* from user </a:t>
            </a:r>
            <a:endParaRPr lang="en-US" altLang="zh-CN" sz="3200" b="1" i="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      where </a:t>
            </a:r>
            <a:r>
              <a:rPr lang="en-US" altLang="zh-CN" sz="3200" b="1" i="0" dirty="0" err="1">
                <a:solidFill>
                  <a:srgbClr val="000000"/>
                </a:solidFill>
                <a:latin typeface="Consolas"/>
              </a:rPr>
              <a:t>user_name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 like </a:t>
            </a:r>
            <a:r>
              <a:rPr lang="en-US" altLang="zh-CN" sz="3200" b="1" i="0" dirty="0" smtClean="0">
                <a:solidFill>
                  <a:srgbClr val="000000"/>
                </a:solidFill>
                <a:latin typeface="Consolas"/>
              </a:rPr>
              <a:t>#{</a:t>
            </a:r>
            <a:r>
              <a:rPr lang="en-US" altLang="zh-CN" sz="3200" b="1" i="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altLang="zh-CN" sz="3200" b="1" i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32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32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32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32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2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8156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映射接口中参数问题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中支持的几种元素</a:t>
            </a:r>
            <a:endParaRPr lang="zh-CN" altLang="en-US" sz="2800" dirty="0"/>
          </a:p>
          <a:p>
            <a:pPr lvl="1" eaLnBrk="1" hangingPunct="1"/>
            <a:r>
              <a:rPr lang="en-US" altLang="zh-CN" dirty="0"/>
              <a:t>if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choose (when, otherwise) </a:t>
            </a:r>
            <a:endParaRPr lang="en-US" altLang="zh-CN" sz="2400" dirty="0"/>
          </a:p>
          <a:p>
            <a:pPr lvl="1" eaLnBrk="1" hangingPunct="1"/>
            <a:r>
              <a:rPr lang="en-US" altLang="zh-CN" dirty="0"/>
              <a:t>trim (where, set) </a:t>
            </a:r>
            <a:endParaRPr lang="en-US" altLang="zh-CN" sz="2400" dirty="0"/>
          </a:p>
          <a:p>
            <a:pPr lvl="1" eaLnBrk="1" hangingPunct="1"/>
            <a:r>
              <a:rPr lang="en-US" altLang="zh-CN" dirty="0" err="1"/>
              <a:t>foreach</a:t>
            </a:r>
            <a:r>
              <a:rPr lang="en-US" altLang="zh-CN" dirty="0"/>
              <a:t> </a:t>
            </a:r>
          </a:p>
          <a:p>
            <a:pPr lvl="1" eaLnBrk="1" hangingPunct="1"/>
            <a:r>
              <a:rPr lang="en-US" altLang="zh-CN" dirty="0"/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映射器接口中方法的参数情况</a:t>
            </a:r>
            <a:endParaRPr lang="en-US" altLang="zh-CN" dirty="0"/>
          </a:p>
          <a:p>
            <a:pPr lvl="1"/>
            <a:r>
              <a:rPr lang="zh-CN" altLang="en-US" dirty="0" smtClean="0"/>
              <a:t>映射文件中可以引用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注解中指定的参数名称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55440" y="2818438"/>
            <a:ext cx="10009112" cy="305883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findUserByNameAndPassword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zh-CN" sz="2800" b="1" i="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/>
              </a:rPr>
              <a:t>   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resultMap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userMap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* from user where </a:t>
            </a:r>
            <a:endParaRPr lang="en-US" altLang="zh-CN" sz="2800" b="1" i="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user_name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 #{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and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password = #{</a:t>
            </a:r>
            <a:r>
              <a:rPr lang="en-US" altLang="zh-CN" sz="2800" b="1" i="0" dirty="0">
                <a:solidFill>
                  <a:srgbClr val="FF0000"/>
                </a:solidFill>
                <a:latin typeface="Consolas"/>
              </a:rPr>
              <a:t>password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58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的一个强大的特性</a:t>
            </a:r>
            <a:r>
              <a:rPr lang="zh-CN" altLang="en-US" dirty="0" smtClean="0"/>
              <a:t>之一就是</a:t>
            </a:r>
            <a:r>
              <a:rPr lang="zh-CN" altLang="en-US" dirty="0"/>
              <a:t>它的动态 </a:t>
            </a:r>
            <a:r>
              <a:rPr lang="en-US" altLang="zh-CN" dirty="0"/>
              <a:t>SQL </a:t>
            </a:r>
            <a:r>
              <a:rPr lang="zh-CN" altLang="en-US" dirty="0"/>
              <a:t>能力</a:t>
            </a:r>
            <a:r>
              <a:rPr lang="zh-CN" altLang="en-US" dirty="0" smtClean="0"/>
              <a:t>。也就是可以根据不同的条件拼接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语句。以下是动态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中支持的几种元素</a:t>
            </a:r>
            <a:endParaRPr lang="zh-CN" altLang="en-US" sz="2800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if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choose (when, otherwise) </a:t>
            </a:r>
            <a:endParaRPr lang="en-US" altLang="zh-CN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trim (where, set) </a:t>
            </a:r>
            <a:endParaRPr lang="en-US" altLang="zh-CN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choose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trim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16198" cy="5183187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元素通常用于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语句中，通过判断参数值来决定是否使用某个查询条件</a:t>
            </a:r>
            <a:endParaRPr lang="en-US" altLang="zh-CN" dirty="0" smtClean="0"/>
          </a:p>
          <a:p>
            <a:r>
              <a:rPr lang="zh-CN" altLang="en-US" dirty="0" smtClean="0"/>
              <a:t>假设现在有一个需求：实现一个用户管理高级查询功能，根据用户输入的条件去检索用户信息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7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创建实体类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和映射器接口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3352" y="2098358"/>
            <a:ext cx="5040560" cy="3960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实体类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 User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Integer id;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String phone;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String email;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省略构造方法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方法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519936" y="2060848"/>
            <a:ext cx="6384032" cy="3960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映射器接口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interface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findUserByPhoneOrEmail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(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Map&lt;String, String&gt; map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3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不使用动态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时，实现上述需求的映射文件如下：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2098358"/>
            <a:ext cx="10729192" cy="3960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&lt;mapper namespace="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com.mybatis.mapper.UserMapper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select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findUserByPhoneOrEmail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com.mybatis.mapper.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select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id,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user_name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, phone, email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from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user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where phone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 #{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} and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email = #{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email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select&gt;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&lt;/mapper&gt;</a:t>
            </a:r>
          </a:p>
        </p:txBody>
      </p:sp>
    </p:spTree>
    <p:extLst>
      <p:ext uri="{BB962C8B-B14F-4D97-AF65-F5344CB8AC3E}">
        <p14:creationId xmlns:p14="http://schemas.microsoft.com/office/powerpoint/2010/main" val="40622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10361</TotalTime>
  <Pages>0</Pages>
  <Words>2380</Words>
  <Characters>0</Characters>
  <Application>Microsoft Office PowerPoint</Application>
  <DocSecurity>0</DocSecurity>
  <PresentationFormat>自定义</PresentationFormat>
  <Lines>0</Lines>
  <Paragraphs>335</Paragraphs>
  <Slides>40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1_演示设计模板</vt:lpstr>
      <vt:lpstr>第四讲 MyBatis动态SQL</vt:lpstr>
      <vt:lpstr>知识准备</vt:lpstr>
      <vt:lpstr>知识准备</vt:lpstr>
      <vt:lpstr>知识准备</vt:lpstr>
      <vt:lpstr>MyBatis动态SQL</vt:lpstr>
      <vt:lpstr>PowerPoint 演示文稿</vt:lpstr>
      <vt:lpstr>if</vt:lpstr>
      <vt:lpstr>if</vt:lpstr>
      <vt:lpstr>if</vt:lpstr>
      <vt:lpstr>if</vt:lpstr>
      <vt:lpstr>if</vt:lpstr>
      <vt:lpstr>if</vt:lpstr>
      <vt:lpstr>if</vt:lpstr>
      <vt:lpstr>if</vt:lpstr>
      <vt:lpstr>if</vt:lpstr>
      <vt:lpstr>if</vt:lpstr>
      <vt:lpstr>if</vt:lpstr>
      <vt:lpstr>if</vt:lpstr>
      <vt:lpstr>PowerPoint 演示文稿</vt:lpstr>
      <vt:lpstr>choose</vt:lpstr>
      <vt:lpstr>choose</vt:lpstr>
      <vt:lpstr>PowerPoint 演示文稿</vt:lpstr>
      <vt:lpstr>trim</vt:lpstr>
      <vt:lpstr>trim</vt:lpstr>
      <vt:lpstr>PowerPoint 演示文稿</vt:lpstr>
      <vt:lpstr>foreach</vt:lpstr>
      <vt:lpstr>foreach</vt:lpstr>
      <vt:lpstr>foreach</vt:lpstr>
      <vt:lpstr>foreach</vt:lpstr>
      <vt:lpstr>foreach</vt:lpstr>
      <vt:lpstr>foreach</vt:lpstr>
      <vt:lpstr>foreach</vt:lpstr>
      <vt:lpstr>foreach</vt:lpstr>
      <vt:lpstr>foreach</vt:lpstr>
      <vt:lpstr>foreach</vt:lpstr>
      <vt:lpstr>foreach</vt:lpstr>
      <vt:lpstr>扩展：bind用法</vt:lpstr>
      <vt:lpstr>扩展：bind用法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1010</cp:revision>
  <cp:lastPrinted>1899-12-30T00:00:00Z</cp:lastPrinted>
  <dcterms:created xsi:type="dcterms:W3CDTF">2008-05-06T01:42:58Z</dcterms:created>
  <dcterms:modified xsi:type="dcterms:W3CDTF">2019-04-16T14:34:14Z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