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35"/>
  </p:notesMasterIdLst>
  <p:handoutMasterIdLst>
    <p:handoutMasterId r:id="rId36"/>
  </p:handoutMasterIdLst>
  <p:sldIdLst>
    <p:sldId id="331" r:id="rId2"/>
    <p:sldId id="435" r:id="rId3"/>
    <p:sldId id="452" r:id="rId4"/>
    <p:sldId id="457" r:id="rId5"/>
    <p:sldId id="454" r:id="rId6"/>
    <p:sldId id="453" r:id="rId7"/>
    <p:sldId id="481" r:id="rId8"/>
    <p:sldId id="455" r:id="rId9"/>
    <p:sldId id="456" r:id="rId10"/>
    <p:sldId id="436" r:id="rId11"/>
    <p:sldId id="482" r:id="rId12"/>
    <p:sldId id="467" r:id="rId13"/>
    <p:sldId id="459" r:id="rId14"/>
    <p:sldId id="471" r:id="rId15"/>
    <p:sldId id="470" r:id="rId16"/>
    <p:sldId id="466" r:id="rId17"/>
    <p:sldId id="449" r:id="rId18"/>
    <p:sldId id="461" r:id="rId19"/>
    <p:sldId id="451" r:id="rId20"/>
    <p:sldId id="483" r:id="rId21"/>
    <p:sldId id="465" r:id="rId22"/>
    <p:sldId id="472" r:id="rId23"/>
    <p:sldId id="468" r:id="rId24"/>
    <p:sldId id="474" r:id="rId25"/>
    <p:sldId id="473" r:id="rId26"/>
    <p:sldId id="484" r:id="rId27"/>
    <p:sldId id="476" r:id="rId28"/>
    <p:sldId id="477" r:id="rId29"/>
    <p:sldId id="478" r:id="rId30"/>
    <p:sldId id="479" r:id="rId31"/>
    <p:sldId id="485" r:id="rId32"/>
    <p:sldId id="432" r:id="rId33"/>
    <p:sldId id="333" r:id="rId3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656C6"/>
    <a:srgbClr val="404040"/>
    <a:srgbClr val="5B8CC1"/>
    <a:srgbClr val="99CCFF"/>
    <a:srgbClr val="CC0000"/>
    <a:srgbClr val="BAE18F"/>
    <a:srgbClr val="FAFAFF"/>
    <a:srgbClr val="F1F1F1"/>
    <a:srgbClr val="D3D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75092" autoAdjust="0"/>
  </p:normalViewPr>
  <p:slideViewPr>
    <p:cSldViewPr>
      <p:cViewPr>
        <p:scale>
          <a:sx n="50" d="100"/>
          <a:sy n="50" d="100"/>
        </p:scale>
        <p:origin x="-1404" y="-138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1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026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      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16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68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要控制好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的生存时间，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的生存时间越长，它其中缓存的数据有可能就越旧，从而造成和真实数据库的误差；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err="1" smtClean="0"/>
              <a:t>MyBatis</a:t>
            </a:r>
            <a:r>
              <a:rPr lang="zh-CN" altLang="en-US" b="0" dirty="0" smtClean="0"/>
              <a:t>并不是简单地对整个</a:t>
            </a:r>
            <a:r>
              <a:rPr lang="en-US" altLang="zh-CN" b="0" dirty="0" smtClean="0"/>
              <a:t>Application</a:t>
            </a:r>
            <a:r>
              <a:rPr lang="zh-CN" altLang="en-US" b="0" dirty="0" smtClean="0"/>
              <a:t>就只有一个</a:t>
            </a:r>
            <a:r>
              <a:rPr lang="en-US" altLang="zh-CN" b="0" dirty="0" smtClean="0"/>
              <a:t>Cache</a:t>
            </a:r>
            <a:r>
              <a:rPr lang="zh-CN" altLang="en-US" b="0" dirty="0" smtClean="0"/>
              <a:t>缓存对象，它将缓存划分的更细，即是</a:t>
            </a:r>
            <a:r>
              <a:rPr lang="en-US" altLang="zh-CN" b="0" dirty="0" smtClean="0"/>
              <a:t>Mapper</a:t>
            </a:r>
            <a:r>
              <a:rPr lang="zh-CN" altLang="en-US" b="0" dirty="0" smtClean="0"/>
              <a:t>级别的，即每一个</a:t>
            </a:r>
            <a:r>
              <a:rPr lang="en-US" altLang="zh-CN" b="0" dirty="0" smtClean="0"/>
              <a:t>Mapper</a:t>
            </a:r>
            <a:r>
              <a:rPr lang="zh-CN" altLang="en-US" b="0" dirty="0" smtClean="0"/>
              <a:t>都可以拥有一个</a:t>
            </a:r>
            <a:r>
              <a:rPr lang="en-US" altLang="zh-CN" b="0" dirty="0" smtClean="0"/>
              <a:t>Cache</a:t>
            </a:r>
            <a:r>
              <a:rPr lang="zh-CN" altLang="en-US" b="0" dirty="0" smtClean="0"/>
              <a:t>对象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Eviction</a:t>
            </a:r>
            <a:r>
              <a:rPr lang="zh-CN" altLang="en-US" dirty="0" smtClean="0"/>
              <a:t>是回收策略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57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5640" y="2852936"/>
            <a:ext cx="6618980" cy="144016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第一讲 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err="1" smtClean="0"/>
              <a:t>MyBatis</a:t>
            </a:r>
            <a:r>
              <a:rPr lang="zh-CN" altLang="en-US" noProof="0" dirty="0" smtClean="0"/>
              <a:t>框架的搭建</a:t>
            </a:r>
            <a:endParaRPr lang="zh-CN" noProof="0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1026" name="Picture 2" descr="C:\Users\onest\Desktop\mybatis-logo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47" y="1250775"/>
            <a:ext cx="4098700" cy="10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batis/ehcache-cache/relea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2996952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第五讲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MyBatis</a:t>
            </a:r>
            <a:r>
              <a:rPr lang="zh-CN" altLang="en-US" dirty="0" smtClean="0"/>
              <a:t>缓存配置</a:t>
            </a:r>
            <a:endParaRPr lang="zh-CN" alt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"/>
    </mc:Choice>
    <mc:Fallback xmlns="">
      <p:transition spd="slow" advTm="19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一级缓存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232222" cy="5183187"/>
          </a:xfrm>
        </p:spPr>
        <p:txBody>
          <a:bodyPr/>
          <a:lstStyle/>
          <a:p>
            <a:r>
              <a:rPr lang="zh-CN" altLang="en-US" dirty="0"/>
              <a:t>根据一级缓存的特性，在使用的过程中</a:t>
            </a:r>
            <a:r>
              <a:rPr lang="zh-CN" altLang="en-US" dirty="0" smtClean="0"/>
              <a:t>，应该注意以下两点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数据变化频率很大，并且要求高时效准确性的</a:t>
            </a:r>
            <a:r>
              <a:rPr lang="zh-CN" altLang="en-US" dirty="0" smtClean="0"/>
              <a:t>数据，</a:t>
            </a:r>
            <a:r>
              <a:rPr lang="zh-CN" altLang="en-US" dirty="0"/>
              <a:t>我们使用</a:t>
            </a:r>
            <a:r>
              <a:rPr lang="en-US" altLang="zh-CN" dirty="0" err="1"/>
              <a:t>SqlSession</a:t>
            </a:r>
            <a:r>
              <a:rPr lang="zh-CN" altLang="en-US" dirty="0"/>
              <a:t>查询的时候</a:t>
            </a:r>
            <a:r>
              <a:rPr lang="zh-CN" altLang="en-US" dirty="0" smtClean="0"/>
              <a:t>，可以</a:t>
            </a:r>
            <a:r>
              <a:rPr lang="zh-CN" altLang="en-US" dirty="0"/>
              <a:t>手动地适时清空</a:t>
            </a:r>
            <a:r>
              <a:rPr lang="en-US" altLang="zh-CN" dirty="0" err="1"/>
              <a:t>SqlSession</a:t>
            </a:r>
            <a:r>
              <a:rPr lang="zh-CN" altLang="en-US" dirty="0"/>
              <a:t>中的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只</a:t>
            </a:r>
            <a:r>
              <a:rPr lang="zh-CN" altLang="en-US" dirty="0" smtClean="0"/>
              <a:t>执行或者频繁</a:t>
            </a:r>
            <a:r>
              <a:rPr lang="zh-CN" altLang="en-US" dirty="0"/>
              <a:t>执行大范围的</a:t>
            </a:r>
            <a:r>
              <a:rPr lang="en-US" altLang="zh-CN" dirty="0"/>
              <a:t>select</a:t>
            </a:r>
            <a:r>
              <a:rPr lang="zh-CN" altLang="en-US" dirty="0"/>
              <a:t>操作的</a:t>
            </a:r>
            <a:r>
              <a:rPr lang="en-US" altLang="zh-CN" dirty="0" err="1"/>
              <a:t>SqlSession</a:t>
            </a:r>
            <a:r>
              <a:rPr lang="zh-CN" altLang="en-US" dirty="0"/>
              <a:t>对象，</a:t>
            </a:r>
            <a:r>
              <a:rPr lang="en-US" altLang="zh-CN" dirty="0" err="1"/>
              <a:t>SqlSession</a:t>
            </a:r>
            <a:r>
              <a:rPr lang="zh-CN" altLang="en-US" dirty="0"/>
              <a:t>对象的生存时间不应过长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一级缓存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二级缓存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集成</a:t>
              </a:r>
              <a:r>
                <a:rPr lang="en-US" altLang="zh-CN" sz="3600" i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EhCache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缓存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脏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数据的产生和避免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9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级缓存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</p:spPr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的二级缓存默认为</a:t>
            </a:r>
            <a:r>
              <a:rPr lang="zh-CN" altLang="en-US" dirty="0"/>
              <a:t>开启</a:t>
            </a:r>
            <a:r>
              <a:rPr lang="zh-CN" altLang="en-US" dirty="0" smtClean="0"/>
              <a:t>状态，在主配置文件中，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配置中有一个参数</a:t>
            </a:r>
            <a:r>
              <a:rPr lang="en-US" altLang="zh-CN" dirty="0" err="1" smtClean="0"/>
              <a:t>cacheEnable</a:t>
            </a:r>
            <a:r>
              <a:rPr lang="zh-CN" altLang="en-US" dirty="0" smtClean="0"/>
              <a:t>，当把该参数的值设置为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时，可关闭二级缓存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11424" y="3645024"/>
            <a:ext cx="10441160" cy="201622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settings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setting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cacheEnable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"false"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settings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0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级缓存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</p:spPr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的二级缓存是和命名空间绑定的，即二级缓存需要配置在映射文件中，有两种配置方式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每一个</a:t>
            </a:r>
            <a:r>
              <a:rPr lang="en-US" altLang="zh-CN" dirty="0"/>
              <a:t>Mapper</a:t>
            </a:r>
            <a:r>
              <a:rPr lang="zh-CN" altLang="en-US" dirty="0"/>
              <a:t>分配一个</a:t>
            </a:r>
            <a:r>
              <a:rPr lang="en-US" altLang="zh-CN" dirty="0"/>
              <a:t>Cache</a:t>
            </a:r>
            <a:r>
              <a:rPr lang="zh-CN" altLang="en-US" dirty="0"/>
              <a:t>缓存对象（使用</a:t>
            </a:r>
            <a:r>
              <a:rPr lang="en-US" altLang="zh-CN" dirty="0"/>
              <a:t>&lt;cache</a:t>
            </a:r>
            <a:r>
              <a:rPr lang="en-US" altLang="zh-CN" dirty="0" smtClean="0"/>
              <a:t>&gt;</a:t>
            </a:r>
            <a:r>
              <a:rPr lang="zh-CN" altLang="en-US" dirty="0"/>
              <a:t>元素</a:t>
            </a:r>
            <a:r>
              <a:rPr lang="zh-CN" altLang="en-US" dirty="0" smtClean="0"/>
              <a:t>配置）</a:t>
            </a:r>
            <a:endParaRPr lang="en-US" altLang="zh-CN" dirty="0"/>
          </a:p>
          <a:p>
            <a:pPr lvl="1"/>
            <a:r>
              <a:rPr lang="zh-CN" altLang="en-US" dirty="0" smtClean="0"/>
              <a:t>多</a:t>
            </a:r>
            <a:r>
              <a:rPr lang="zh-CN" altLang="en-US" dirty="0"/>
              <a:t>个</a:t>
            </a:r>
            <a:r>
              <a:rPr lang="en-US" altLang="zh-CN" dirty="0"/>
              <a:t>Mapper</a:t>
            </a:r>
            <a:r>
              <a:rPr lang="zh-CN" altLang="en-US" dirty="0"/>
              <a:t>共用一个</a:t>
            </a:r>
            <a:r>
              <a:rPr lang="en-US" altLang="zh-CN" dirty="0"/>
              <a:t>Cache</a:t>
            </a:r>
            <a:r>
              <a:rPr lang="zh-CN" altLang="en-US" dirty="0"/>
              <a:t>缓存对象（使用</a:t>
            </a:r>
            <a:r>
              <a:rPr lang="en-US" altLang="zh-CN" dirty="0"/>
              <a:t>&lt;cache-ref</a:t>
            </a:r>
            <a:r>
              <a:rPr lang="en-US" altLang="zh-CN" dirty="0" smtClean="0"/>
              <a:t>&gt;</a:t>
            </a:r>
            <a:r>
              <a:rPr lang="zh-CN" altLang="en-US" dirty="0"/>
              <a:t>元素</a:t>
            </a:r>
            <a:r>
              <a:rPr lang="zh-CN" altLang="en-US" dirty="0" smtClean="0"/>
              <a:t>配置</a:t>
            </a:r>
            <a:r>
              <a:rPr lang="zh-CN" altLang="en-US" dirty="0"/>
              <a:t>）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、保证二级缓存的全局配置开启，并且使用二级缓存的实体类要实现</a:t>
            </a:r>
            <a:r>
              <a:rPr lang="en-US" altLang="zh-CN" dirty="0" err="1" smtClean="0"/>
              <a:t>Serializable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、给</a:t>
            </a:r>
            <a:r>
              <a:rPr lang="en-US" altLang="zh-CN" dirty="0" smtClean="0"/>
              <a:t>UserMapper.xml</a:t>
            </a:r>
            <a:r>
              <a:rPr lang="zh-CN" altLang="en-US" dirty="0" smtClean="0"/>
              <a:t>开启二级缓存，在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元素中添加</a:t>
            </a:r>
            <a:r>
              <a:rPr lang="en-US" altLang="zh-CN" dirty="0" smtClean="0"/>
              <a:t>&lt;cache/&gt;</a:t>
            </a:r>
            <a:r>
              <a:rPr lang="zh-CN" altLang="en-US" dirty="0" smtClean="0"/>
              <a:t>子元素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11424" y="3501008"/>
            <a:ext cx="10441160" cy="180020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mapper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namespace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com.mybatis.mapper.UserMapper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cache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zh-CN" altLang="en-US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3F5FBF"/>
                </a:solidFill>
                <a:latin typeface="Consolas"/>
              </a:rPr>
              <a:t>&lt;!-- </a:t>
            </a:r>
            <a:r>
              <a:rPr lang="zh-CN" altLang="en-US" sz="2800" b="1" i="0" dirty="0">
                <a:solidFill>
                  <a:srgbClr val="3F5FBF"/>
                </a:solidFill>
                <a:latin typeface="Consolas"/>
              </a:rPr>
              <a:t>其他配置 </a:t>
            </a:r>
            <a:r>
              <a:rPr lang="en-US" altLang="zh-CN" sz="2800" b="1" i="0" dirty="0" smtClean="0">
                <a:solidFill>
                  <a:srgbClr val="3F5FBF"/>
                </a:solidFill>
                <a:latin typeface="Consolas"/>
              </a:rPr>
              <a:t>--&gt;</a:t>
            </a:r>
            <a:endParaRPr lang="zh-CN" altLang="en-US" sz="2800" b="1" i="0" dirty="0">
              <a:latin typeface="Consolas"/>
            </a:endParaRP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mapper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默认的二级缓存效果</a:t>
            </a:r>
            <a:r>
              <a:rPr lang="zh-CN" altLang="en-US" dirty="0"/>
              <a:t>如下</a:t>
            </a:r>
            <a:r>
              <a:rPr lang="en-US" altLang="zh-CN" dirty="0"/>
              <a:t>:</a:t>
            </a:r>
          </a:p>
          <a:p>
            <a:pPr lvl="1">
              <a:lnSpc>
                <a:spcPts val="3500"/>
              </a:lnSpc>
            </a:pPr>
            <a:r>
              <a:rPr lang="zh-CN" altLang="en-US" sz="2400" dirty="0">
                <a:cs typeface="+mn-cs"/>
              </a:rPr>
              <a:t>映射语句文件中的所有 </a:t>
            </a:r>
            <a:r>
              <a:rPr lang="en-US" altLang="zh-CN" sz="2400" dirty="0">
                <a:cs typeface="+mn-cs"/>
              </a:rPr>
              <a:t>select </a:t>
            </a:r>
            <a:r>
              <a:rPr lang="zh-CN" altLang="en-US" sz="2400" dirty="0">
                <a:cs typeface="+mn-cs"/>
              </a:rPr>
              <a:t>语句将会被</a:t>
            </a:r>
            <a:r>
              <a:rPr lang="zh-CN" altLang="en-US" sz="2400" dirty="0" smtClean="0">
                <a:cs typeface="+mn-cs"/>
              </a:rPr>
              <a:t>缓存</a:t>
            </a:r>
            <a:endParaRPr lang="zh-CN" altLang="en-US" sz="2400" dirty="0">
              <a:cs typeface="+mn-cs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dirty="0">
                <a:cs typeface="+mn-cs"/>
              </a:rPr>
              <a:t>映射语句文件中的所有 </a:t>
            </a:r>
            <a:r>
              <a:rPr lang="en-US" altLang="zh-CN" sz="2400" dirty="0" smtClean="0">
                <a:cs typeface="+mn-cs"/>
              </a:rPr>
              <a:t>insert</a:t>
            </a:r>
            <a:r>
              <a:rPr lang="zh-CN" altLang="en-US" sz="2400" dirty="0" smtClean="0">
                <a:cs typeface="+mn-cs"/>
              </a:rPr>
              <a:t>，</a:t>
            </a:r>
            <a:r>
              <a:rPr lang="en-US" altLang="zh-CN" sz="2400" dirty="0" smtClean="0">
                <a:cs typeface="+mn-cs"/>
              </a:rPr>
              <a:t>update</a:t>
            </a:r>
            <a:r>
              <a:rPr lang="zh-CN" altLang="en-US" sz="2400" dirty="0" smtClean="0">
                <a:cs typeface="+mn-cs"/>
              </a:rPr>
              <a:t>和</a:t>
            </a:r>
            <a:r>
              <a:rPr lang="en-US" altLang="zh-CN" sz="2400" dirty="0" smtClean="0">
                <a:cs typeface="+mn-cs"/>
              </a:rPr>
              <a:t>delete</a:t>
            </a:r>
            <a:r>
              <a:rPr lang="zh-CN" altLang="en-US" sz="2400" dirty="0" smtClean="0">
                <a:cs typeface="+mn-cs"/>
              </a:rPr>
              <a:t>语句</a:t>
            </a:r>
            <a:r>
              <a:rPr lang="zh-CN" altLang="en-US" sz="2400" dirty="0">
                <a:cs typeface="+mn-cs"/>
              </a:rPr>
              <a:t>会刷新</a:t>
            </a:r>
            <a:r>
              <a:rPr lang="zh-CN" altLang="en-US" sz="2400" dirty="0" smtClean="0">
                <a:cs typeface="+mn-cs"/>
              </a:rPr>
              <a:t>缓存</a:t>
            </a:r>
            <a:endParaRPr lang="zh-CN" altLang="en-US" sz="2400" dirty="0">
              <a:cs typeface="+mn-cs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dirty="0">
                <a:cs typeface="+mn-cs"/>
              </a:rPr>
              <a:t>缓存会使用 </a:t>
            </a:r>
            <a:r>
              <a:rPr lang="en-US" altLang="zh-CN" sz="2400" dirty="0">
                <a:cs typeface="+mn-cs"/>
              </a:rPr>
              <a:t>Least Recently </a:t>
            </a:r>
            <a:r>
              <a:rPr lang="en-US" altLang="zh-CN" sz="2400" dirty="0" smtClean="0">
                <a:cs typeface="+mn-cs"/>
              </a:rPr>
              <a:t>Used</a:t>
            </a:r>
            <a:r>
              <a:rPr lang="zh-CN" altLang="en-US" sz="2400" dirty="0" smtClean="0">
                <a:cs typeface="+mn-cs"/>
              </a:rPr>
              <a:t>（</a:t>
            </a:r>
            <a:r>
              <a:rPr lang="en-US" altLang="zh-CN" sz="2400" dirty="0" smtClean="0">
                <a:cs typeface="+mn-cs"/>
              </a:rPr>
              <a:t>LRU</a:t>
            </a:r>
            <a:r>
              <a:rPr lang="zh-CN" altLang="en-US" sz="2400" dirty="0" smtClean="0">
                <a:cs typeface="+mn-cs"/>
              </a:rPr>
              <a:t>，最近最少使用的</a:t>
            </a:r>
            <a:r>
              <a:rPr lang="zh-CN" altLang="en-US" sz="2400" dirty="0">
                <a:cs typeface="+mn-cs"/>
              </a:rPr>
              <a:t>）</a:t>
            </a:r>
            <a:r>
              <a:rPr lang="zh-CN" altLang="en-US" sz="2400" dirty="0" smtClean="0">
                <a:cs typeface="+mn-cs"/>
              </a:rPr>
              <a:t>算法</a:t>
            </a:r>
            <a:r>
              <a:rPr lang="zh-CN" altLang="en-US" sz="2400" dirty="0">
                <a:cs typeface="+mn-cs"/>
              </a:rPr>
              <a:t>来</a:t>
            </a:r>
            <a:r>
              <a:rPr lang="zh-CN" altLang="en-US" sz="2400" dirty="0" smtClean="0">
                <a:cs typeface="+mn-cs"/>
              </a:rPr>
              <a:t>收回</a:t>
            </a:r>
            <a:endParaRPr lang="zh-CN" altLang="en-US" sz="2400" dirty="0">
              <a:cs typeface="+mn-cs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dirty="0">
                <a:cs typeface="+mn-cs"/>
              </a:rPr>
              <a:t>根据</a:t>
            </a:r>
            <a:r>
              <a:rPr lang="zh-CN" altLang="en-US" sz="2400" dirty="0" smtClean="0">
                <a:cs typeface="+mn-cs"/>
              </a:rPr>
              <a:t>时间表（比如 </a:t>
            </a:r>
            <a:r>
              <a:rPr lang="en-US" altLang="zh-CN" sz="2400" dirty="0">
                <a:cs typeface="+mn-cs"/>
              </a:rPr>
              <a:t>no Flush </a:t>
            </a:r>
            <a:r>
              <a:rPr lang="en-US" altLang="zh-CN" sz="2400" dirty="0" smtClean="0">
                <a:cs typeface="+mn-cs"/>
              </a:rPr>
              <a:t>Interval</a:t>
            </a:r>
            <a:r>
              <a:rPr lang="zh-CN" altLang="en-US" sz="2400" dirty="0" smtClean="0">
                <a:cs typeface="+mn-cs"/>
              </a:rPr>
              <a:t>，没有</a:t>
            </a:r>
            <a:r>
              <a:rPr lang="zh-CN" altLang="en-US" sz="2400" dirty="0">
                <a:cs typeface="+mn-cs"/>
              </a:rPr>
              <a:t>刷新</a:t>
            </a:r>
            <a:r>
              <a:rPr lang="zh-CN" altLang="en-US" sz="2400" dirty="0" smtClean="0">
                <a:cs typeface="+mn-cs"/>
              </a:rPr>
              <a:t>间隔</a:t>
            </a:r>
            <a:r>
              <a:rPr lang="zh-CN" altLang="en-US" sz="2400" dirty="0">
                <a:cs typeface="+mn-cs"/>
              </a:rPr>
              <a:t>）</a:t>
            </a:r>
            <a:r>
              <a:rPr lang="en-US" altLang="zh-CN" sz="2400" dirty="0" smtClean="0">
                <a:cs typeface="+mn-cs"/>
              </a:rPr>
              <a:t>, </a:t>
            </a:r>
            <a:r>
              <a:rPr lang="zh-CN" altLang="en-US" sz="2400" dirty="0">
                <a:cs typeface="+mn-cs"/>
              </a:rPr>
              <a:t>缓存不会以任何时间</a:t>
            </a:r>
            <a:r>
              <a:rPr lang="zh-CN" altLang="en-US" sz="2400" dirty="0" smtClean="0">
                <a:cs typeface="+mn-cs"/>
              </a:rPr>
              <a:t>顺序来刷新</a:t>
            </a:r>
            <a:endParaRPr lang="zh-CN" altLang="en-US" sz="2400" dirty="0">
              <a:cs typeface="+mn-cs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dirty="0">
                <a:cs typeface="+mn-cs"/>
              </a:rPr>
              <a:t>缓存会</a:t>
            </a:r>
            <a:r>
              <a:rPr lang="zh-CN" altLang="en-US" sz="2400" dirty="0" smtClean="0">
                <a:cs typeface="+mn-cs"/>
              </a:rPr>
              <a:t>存储集合</a:t>
            </a:r>
            <a:r>
              <a:rPr lang="zh-CN" altLang="en-US" sz="2400" dirty="0">
                <a:cs typeface="+mn-cs"/>
              </a:rPr>
              <a:t>或</a:t>
            </a:r>
            <a:r>
              <a:rPr lang="zh-CN" altLang="en-US" sz="2400" dirty="0" smtClean="0">
                <a:cs typeface="+mn-cs"/>
              </a:rPr>
              <a:t>对象（无论</a:t>
            </a:r>
            <a:r>
              <a:rPr lang="zh-CN" altLang="en-US" sz="2400" dirty="0">
                <a:cs typeface="+mn-cs"/>
              </a:rPr>
              <a:t>查询方法返回</a:t>
            </a:r>
            <a:r>
              <a:rPr lang="zh-CN" altLang="en-US" sz="2400" dirty="0" smtClean="0">
                <a:cs typeface="+mn-cs"/>
              </a:rPr>
              <a:t>什么类型）的 </a:t>
            </a:r>
            <a:r>
              <a:rPr lang="en-US" altLang="zh-CN" sz="2400" dirty="0">
                <a:cs typeface="+mn-cs"/>
              </a:rPr>
              <a:t>1024 </a:t>
            </a:r>
            <a:r>
              <a:rPr lang="zh-CN" altLang="en-US" sz="2400" dirty="0">
                <a:cs typeface="+mn-cs"/>
              </a:rPr>
              <a:t>个</a:t>
            </a:r>
            <a:r>
              <a:rPr lang="zh-CN" altLang="en-US" sz="2400" dirty="0" smtClean="0">
                <a:cs typeface="+mn-cs"/>
              </a:rPr>
              <a:t>引用</a:t>
            </a:r>
            <a:endParaRPr lang="zh-CN" altLang="en-US" sz="2400" dirty="0">
              <a:cs typeface="+mn-cs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dirty="0">
                <a:cs typeface="+mn-cs"/>
              </a:rPr>
              <a:t>缓存会被视为是 </a:t>
            </a:r>
            <a:r>
              <a:rPr lang="en-US" altLang="zh-CN" sz="2400" dirty="0" smtClean="0">
                <a:cs typeface="+mn-cs"/>
              </a:rPr>
              <a:t>read/write</a:t>
            </a:r>
            <a:r>
              <a:rPr lang="zh-CN" altLang="en-US" sz="2400" dirty="0" smtClean="0">
                <a:cs typeface="+mn-cs"/>
              </a:rPr>
              <a:t>（可</a:t>
            </a:r>
            <a:r>
              <a:rPr lang="zh-CN" altLang="en-US" sz="2400" dirty="0">
                <a:cs typeface="+mn-cs"/>
              </a:rPr>
              <a:t>读</a:t>
            </a:r>
            <a:r>
              <a:rPr lang="en-US" altLang="zh-CN" sz="2400" dirty="0">
                <a:cs typeface="+mn-cs"/>
              </a:rPr>
              <a:t>/</a:t>
            </a:r>
            <a:r>
              <a:rPr lang="zh-CN" altLang="en-US" sz="2400" dirty="0">
                <a:cs typeface="+mn-cs"/>
              </a:rPr>
              <a:t>可</a:t>
            </a:r>
            <a:r>
              <a:rPr lang="zh-CN" altLang="en-US" sz="2400" dirty="0" smtClean="0">
                <a:cs typeface="+mn-cs"/>
              </a:rPr>
              <a:t>写</a:t>
            </a:r>
            <a:r>
              <a:rPr lang="zh-CN" altLang="en-US" sz="2400" dirty="0">
                <a:cs typeface="+mn-cs"/>
              </a:rPr>
              <a:t>）</a:t>
            </a:r>
            <a:r>
              <a:rPr lang="zh-CN" altLang="en-US" sz="2400" dirty="0" smtClean="0">
                <a:cs typeface="+mn-cs"/>
              </a:rPr>
              <a:t>的缓存</a:t>
            </a:r>
            <a:r>
              <a:rPr lang="zh-CN" altLang="en-US" sz="2400" dirty="0">
                <a:cs typeface="+mn-cs"/>
              </a:rPr>
              <a:t>，</a:t>
            </a:r>
            <a:r>
              <a:rPr lang="zh-CN" altLang="en-US" sz="2400" dirty="0" smtClean="0">
                <a:cs typeface="+mn-cs"/>
              </a:rPr>
              <a:t>意味着</a:t>
            </a:r>
            <a:r>
              <a:rPr lang="zh-CN" altLang="en-US" sz="2400" dirty="0">
                <a:cs typeface="+mn-cs"/>
              </a:rPr>
              <a:t>对象检索不是共享</a:t>
            </a:r>
            <a:r>
              <a:rPr lang="zh-CN" altLang="en-US" sz="2400" dirty="0" smtClean="0">
                <a:cs typeface="+mn-cs"/>
              </a:rPr>
              <a:t>的</a:t>
            </a:r>
            <a:r>
              <a:rPr lang="zh-CN" altLang="en-US" sz="2400" dirty="0">
                <a:cs typeface="+mn-cs"/>
              </a:rPr>
              <a:t>，</a:t>
            </a:r>
            <a:r>
              <a:rPr lang="zh-CN" altLang="en-US" sz="2400" dirty="0" smtClean="0">
                <a:cs typeface="+mn-cs"/>
              </a:rPr>
              <a:t>而且</a:t>
            </a:r>
            <a:r>
              <a:rPr lang="zh-CN" altLang="en-US" sz="2400" dirty="0">
                <a:cs typeface="+mn-cs"/>
              </a:rPr>
              <a:t>可以安全地被调用者</a:t>
            </a:r>
            <a:r>
              <a:rPr lang="zh-CN" altLang="en-US" sz="2400" dirty="0" smtClean="0">
                <a:cs typeface="+mn-cs"/>
              </a:rPr>
              <a:t>修改</a:t>
            </a:r>
            <a:r>
              <a:rPr lang="zh-CN" altLang="en-US" sz="2400" dirty="0">
                <a:cs typeface="+mn-cs"/>
              </a:rPr>
              <a:t>，</a:t>
            </a:r>
            <a:r>
              <a:rPr lang="zh-CN" altLang="en-US" sz="2400" dirty="0" smtClean="0">
                <a:cs typeface="+mn-cs"/>
              </a:rPr>
              <a:t>而</a:t>
            </a:r>
            <a:r>
              <a:rPr lang="zh-CN" altLang="en-US" sz="2400" dirty="0">
                <a:cs typeface="+mn-cs"/>
              </a:rPr>
              <a:t>不干扰其他调用者或线程所做的潜在</a:t>
            </a:r>
            <a:r>
              <a:rPr lang="zh-CN" altLang="en-US" sz="2400" dirty="0" smtClean="0">
                <a:cs typeface="+mn-cs"/>
              </a:rPr>
              <a:t>修改</a:t>
            </a:r>
            <a:endParaRPr lang="zh-CN" altLang="en-US" sz="2400" dirty="0"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8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级缓存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304230" cy="5183187"/>
          </a:xfrm>
        </p:spPr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/>
              <a:t>主要提供了以下几个刷新和置换策略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>
              <a:lnSpc>
                <a:spcPts val="3500"/>
              </a:lnSpc>
            </a:pPr>
            <a:r>
              <a:rPr lang="en-US" altLang="zh-CN" sz="2400" dirty="0">
                <a:cs typeface="+mn-cs"/>
              </a:rPr>
              <a:t>LRU</a:t>
            </a:r>
            <a:r>
              <a:rPr lang="zh-CN" altLang="en-US" sz="2400" dirty="0">
                <a:cs typeface="+mn-cs"/>
              </a:rPr>
              <a:t>（</a:t>
            </a:r>
            <a:r>
              <a:rPr lang="en-US" altLang="zh-CN" sz="2400" dirty="0">
                <a:cs typeface="+mn-cs"/>
              </a:rPr>
              <a:t>Least Recently Used</a:t>
            </a:r>
            <a:r>
              <a:rPr lang="zh-CN" altLang="en-US" sz="2400" dirty="0">
                <a:cs typeface="+mn-cs"/>
              </a:rPr>
              <a:t>）：最近最少使用算法，移除最长时间不被使用的对象，这是默认值     </a:t>
            </a:r>
            <a:endParaRPr lang="en-US" altLang="zh-CN" sz="2400" dirty="0">
              <a:cs typeface="+mn-cs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dirty="0">
                <a:cs typeface="+mn-cs"/>
              </a:rPr>
              <a:t> </a:t>
            </a:r>
            <a:r>
              <a:rPr lang="en-US" altLang="zh-CN" sz="2400" dirty="0">
                <a:cs typeface="+mn-cs"/>
              </a:rPr>
              <a:t>FIFO</a:t>
            </a:r>
            <a:r>
              <a:rPr lang="zh-CN" altLang="en-US" sz="2400" dirty="0">
                <a:cs typeface="+mn-cs"/>
              </a:rPr>
              <a:t>（</a:t>
            </a:r>
            <a:r>
              <a:rPr lang="en-US" altLang="zh-CN" sz="2400" dirty="0">
                <a:cs typeface="+mn-cs"/>
              </a:rPr>
              <a:t>First in first out</a:t>
            </a:r>
            <a:r>
              <a:rPr lang="zh-CN" altLang="en-US" sz="2400" dirty="0">
                <a:cs typeface="+mn-cs"/>
              </a:rPr>
              <a:t>）：先进先出算法，移除最先进入缓存中的对象</a:t>
            </a:r>
            <a:endParaRPr lang="en-US" altLang="zh-CN" sz="2400" dirty="0">
              <a:cs typeface="+mn-cs"/>
            </a:endParaRPr>
          </a:p>
          <a:p>
            <a:pPr lvl="1">
              <a:lnSpc>
                <a:spcPts val="3500"/>
              </a:lnSpc>
            </a:pPr>
            <a:r>
              <a:rPr lang="en-US" altLang="zh-CN" sz="2400" dirty="0" err="1">
                <a:cs typeface="+mn-cs"/>
              </a:rPr>
              <a:t>flushInterval</a:t>
            </a:r>
            <a:r>
              <a:rPr lang="zh-CN" altLang="en-US" sz="2400" dirty="0">
                <a:cs typeface="+mn-cs"/>
              </a:rPr>
              <a:t>：刷新间隔，会以指定的某一个时间间隔将缓存中的数据清空，不设置时仅仅在调用语句时刷新</a:t>
            </a:r>
            <a:endParaRPr lang="en-US" altLang="zh-CN" sz="2400" dirty="0">
              <a:cs typeface="+mn-cs"/>
            </a:endParaRPr>
          </a:p>
          <a:p>
            <a:pPr lvl="1">
              <a:lnSpc>
                <a:spcPts val="3500"/>
              </a:lnSpc>
            </a:pPr>
            <a:r>
              <a:rPr lang="en-US" altLang="zh-CN" sz="2400" dirty="0">
                <a:cs typeface="+mn-cs"/>
              </a:rPr>
              <a:t>size</a:t>
            </a:r>
            <a:r>
              <a:rPr lang="zh-CN" altLang="en-US" sz="2400" dirty="0">
                <a:cs typeface="+mn-cs"/>
              </a:rPr>
              <a:t>：可以缓存的对象数目，默认值为</a:t>
            </a:r>
            <a:r>
              <a:rPr lang="en-US" altLang="zh-CN" sz="2400" dirty="0">
                <a:cs typeface="+mn-cs"/>
              </a:rPr>
              <a:t>1024</a:t>
            </a:r>
          </a:p>
          <a:p>
            <a:pPr lvl="1">
              <a:lnSpc>
                <a:spcPts val="3500"/>
              </a:lnSpc>
            </a:pPr>
            <a:r>
              <a:rPr lang="en-US" altLang="zh-CN" sz="2400" dirty="0" err="1">
                <a:cs typeface="+mn-cs"/>
              </a:rPr>
              <a:t>readOnly</a:t>
            </a:r>
            <a:r>
              <a:rPr lang="zh-CN" altLang="en-US" sz="2400" dirty="0">
                <a:cs typeface="+mn-cs"/>
              </a:rPr>
              <a:t>：只读属性，只读的缓存会给调用者返回缓存对象的相同实例，因此这些对象不能被</a:t>
            </a:r>
            <a:r>
              <a:rPr lang="zh-CN" altLang="en-US" sz="2400" dirty="0" smtClean="0">
                <a:cs typeface="+mn-cs"/>
              </a:rPr>
              <a:t>修改；可读写的缓存会返回缓存对象的拷贝，这种方式更安全，因此默认值是</a:t>
            </a:r>
            <a:r>
              <a:rPr lang="en-US" altLang="zh-CN" sz="2400" dirty="0" smtClean="0">
                <a:cs typeface="+mn-cs"/>
              </a:rPr>
              <a:t>false</a:t>
            </a:r>
            <a:endParaRPr lang="zh-CN" alt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00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以上</a:t>
            </a:r>
            <a:r>
              <a:rPr lang="zh-CN" altLang="en-US" dirty="0"/>
              <a:t>效果</a:t>
            </a:r>
            <a:r>
              <a:rPr lang="zh-CN" altLang="en-US" dirty="0" smtClean="0"/>
              <a:t>都</a:t>
            </a:r>
            <a:r>
              <a:rPr lang="zh-CN" altLang="en-US" dirty="0"/>
              <a:t>可以</a:t>
            </a:r>
            <a:r>
              <a:rPr lang="zh-CN" altLang="en-US" dirty="0" smtClean="0"/>
              <a:t>通过</a:t>
            </a:r>
            <a:r>
              <a:rPr lang="en-US" altLang="zh-CN" dirty="0"/>
              <a:t>cache</a:t>
            </a:r>
            <a:r>
              <a:rPr lang="zh-CN" altLang="en-US" dirty="0" smtClean="0"/>
              <a:t>元素</a:t>
            </a:r>
            <a:r>
              <a:rPr lang="zh-CN" altLang="en-US" dirty="0"/>
              <a:t>的属性来</a:t>
            </a:r>
            <a:r>
              <a:rPr lang="zh-CN" altLang="en-US" dirty="0" smtClean="0"/>
              <a:t>修改</a:t>
            </a:r>
            <a:endParaRPr lang="zh-CN" altLang="en-US" dirty="0"/>
          </a:p>
          <a:p>
            <a:pPr eaLnBrk="1" hangingPunct="1">
              <a:lnSpc>
                <a:spcPct val="80000"/>
              </a:lnSpc>
            </a:pPr>
            <a:endParaRPr lang="zh-CN" altLang="en-US" dirty="0"/>
          </a:p>
          <a:p>
            <a:pPr eaLnBrk="1" hangingPunct="1">
              <a:lnSpc>
                <a:spcPct val="80000"/>
              </a:lnSpc>
            </a:pPr>
            <a:endParaRPr lang="zh-CN" altLang="en-US" dirty="0"/>
          </a:p>
          <a:p>
            <a:pPr eaLnBrk="1" hangingPunct="1">
              <a:lnSpc>
                <a:spcPct val="80000"/>
              </a:lnSpc>
            </a:pPr>
            <a:endParaRPr lang="zh-CN" altLang="en-US" dirty="0"/>
          </a:p>
          <a:p>
            <a:pPr eaLnBrk="1" hangingPunct="1">
              <a:lnSpc>
                <a:spcPct val="80000"/>
              </a:lnSpc>
            </a:pPr>
            <a:endParaRPr lang="zh-CN" altLang="en-US" dirty="0"/>
          </a:p>
          <a:p>
            <a:pPr eaLnBrk="1" hangingPunct="1"/>
            <a:r>
              <a:rPr lang="zh-CN" altLang="en-US" dirty="0" smtClean="0"/>
              <a:t>这个配置</a:t>
            </a:r>
            <a:r>
              <a:rPr lang="zh-CN" altLang="en-US" dirty="0"/>
              <a:t>创建了一个 </a:t>
            </a:r>
            <a:r>
              <a:rPr lang="en-US" altLang="zh-CN" dirty="0"/>
              <a:t>FIFO </a:t>
            </a:r>
            <a:r>
              <a:rPr lang="zh-CN" altLang="en-US" dirty="0" smtClean="0"/>
              <a:t>缓存</a:t>
            </a:r>
            <a:r>
              <a:rPr lang="zh-CN" altLang="en-US" dirty="0"/>
              <a:t>，</a:t>
            </a:r>
            <a:r>
              <a:rPr lang="zh-CN" altLang="en-US" dirty="0" smtClean="0"/>
              <a:t>并</a:t>
            </a:r>
            <a:r>
              <a:rPr lang="zh-CN" altLang="en-US" dirty="0"/>
              <a:t>每隔 </a:t>
            </a:r>
            <a:r>
              <a:rPr lang="en-US" altLang="zh-CN" dirty="0"/>
              <a:t>60 </a:t>
            </a:r>
            <a:r>
              <a:rPr lang="zh-CN" altLang="en-US" dirty="0"/>
              <a:t>秒</a:t>
            </a:r>
            <a:r>
              <a:rPr lang="zh-CN" altLang="en-US" dirty="0" smtClean="0"/>
              <a:t>刷新，</a:t>
            </a:r>
            <a:r>
              <a:rPr lang="zh-CN" altLang="en-US" dirty="0"/>
              <a:t>存储</a:t>
            </a:r>
            <a:r>
              <a:rPr lang="zh-CN" altLang="en-US" dirty="0" smtClean="0"/>
              <a:t>结果对象的 </a:t>
            </a:r>
            <a:r>
              <a:rPr lang="en-US" altLang="zh-CN" dirty="0"/>
              <a:t>512 </a:t>
            </a:r>
            <a:r>
              <a:rPr lang="zh-CN" altLang="en-US" dirty="0"/>
              <a:t>个</a:t>
            </a:r>
            <a:r>
              <a:rPr lang="zh-CN" altLang="en-US" dirty="0" smtClean="0"/>
              <a:t>引用</a:t>
            </a:r>
            <a:r>
              <a:rPr lang="zh-CN" altLang="en-US" dirty="0"/>
              <a:t>，</a:t>
            </a:r>
            <a:r>
              <a:rPr lang="zh-CN" altLang="en-US" dirty="0" smtClean="0"/>
              <a:t>而且</a:t>
            </a:r>
            <a:r>
              <a:rPr lang="zh-CN" altLang="en-US" dirty="0"/>
              <a:t>返回的对象被认为是只读</a:t>
            </a:r>
            <a:r>
              <a:rPr lang="zh-CN" altLang="en-US" dirty="0" smtClean="0"/>
              <a:t>的</a:t>
            </a:r>
            <a:r>
              <a:rPr lang="zh-CN" altLang="en-US" dirty="0"/>
              <a:t>，</a:t>
            </a:r>
            <a:r>
              <a:rPr lang="zh-CN" altLang="en-US" dirty="0" smtClean="0"/>
              <a:t>因此</a:t>
            </a:r>
            <a:r>
              <a:rPr lang="zh-CN" altLang="en-US" dirty="0"/>
              <a:t>在不同线程中的调用者之间修改它们</a:t>
            </a:r>
            <a:r>
              <a:rPr lang="zh-CN" altLang="en-US" dirty="0" smtClean="0"/>
              <a:t>会导致冲突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11424" y="1556792"/>
            <a:ext cx="10441160" cy="21602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cache</a:t>
            </a:r>
          </a:p>
          <a:p>
            <a:r>
              <a:rPr lang="en-US" altLang="zh-CN" sz="2800" b="1" i="0" dirty="0">
                <a:latin typeface="Consolas"/>
              </a:rPr>
              <a:t>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eviction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"FIFO"</a:t>
            </a:r>
          </a:p>
          <a:p>
            <a:r>
              <a:rPr lang="en-US" altLang="zh-CN" sz="2800" b="1" i="0" dirty="0">
                <a:latin typeface="Consolas"/>
              </a:rPr>
              <a:t>    </a:t>
            </a:r>
            <a:r>
              <a:rPr lang="en-US" altLang="zh-CN" sz="2800" b="1" i="0" dirty="0" err="1" smtClean="0">
                <a:solidFill>
                  <a:srgbClr val="7F007F"/>
                </a:solidFill>
                <a:latin typeface="Consolas"/>
              </a:rPr>
              <a:t>flushInterval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"60000"</a:t>
            </a:r>
          </a:p>
          <a:p>
            <a:r>
              <a:rPr lang="en-US" altLang="zh-CN" sz="2800" b="1" i="0" dirty="0">
                <a:latin typeface="Consolas"/>
              </a:rPr>
              <a:t>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size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"512"</a:t>
            </a:r>
          </a:p>
          <a:p>
            <a:r>
              <a:rPr lang="en-US" altLang="zh-CN" sz="2800" b="1" i="0" dirty="0" smtClean="0">
                <a:latin typeface="Consolas"/>
              </a:rPr>
              <a:t>    </a:t>
            </a:r>
            <a:r>
              <a:rPr lang="en-US" altLang="zh-CN" sz="2800" b="1" i="0" dirty="0" err="1">
                <a:solidFill>
                  <a:srgbClr val="7F007F"/>
                </a:solidFill>
                <a:latin typeface="Consolas"/>
              </a:rPr>
              <a:t>readOnly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"true"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级缓存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</p:spPr>
        <p:txBody>
          <a:bodyPr/>
          <a:lstStyle/>
          <a:p>
            <a:r>
              <a:rPr lang="zh-CN" altLang="en-US" dirty="0" smtClean="0"/>
              <a:t>如果想</a:t>
            </a:r>
            <a:r>
              <a:rPr lang="zh-CN" altLang="en-US" dirty="0"/>
              <a:t>让多个</a:t>
            </a:r>
            <a:r>
              <a:rPr lang="en-US" altLang="zh-CN" dirty="0"/>
              <a:t>Mapper</a:t>
            </a:r>
            <a:r>
              <a:rPr lang="zh-CN" altLang="en-US" dirty="0"/>
              <a:t>公用一个</a:t>
            </a:r>
            <a:r>
              <a:rPr lang="en-US" altLang="zh-CN" dirty="0" smtClean="0"/>
              <a:t>Cache</a:t>
            </a:r>
            <a:r>
              <a:rPr lang="zh-CN" altLang="en-US" dirty="0"/>
              <a:t>缓存</a:t>
            </a:r>
            <a:r>
              <a:rPr lang="zh-CN" altLang="en-US" dirty="0" smtClean="0"/>
              <a:t>，可以</a:t>
            </a:r>
            <a:r>
              <a:rPr lang="zh-CN" altLang="en-US" dirty="0"/>
              <a:t>使用</a:t>
            </a:r>
            <a:r>
              <a:rPr lang="en-US" altLang="zh-CN" dirty="0"/>
              <a:t>&lt;cache-ref namespace</a:t>
            </a:r>
            <a:r>
              <a:rPr lang="en-US" altLang="zh-CN" dirty="0" smtClean="0"/>
              <a:t>=""&gt;</a:t>
            </a:r>
            <a:r>
              <a:rPr lang="zh-CN" altLang="en-US" dirty="0" smtClean="0"/>
              <a:t>元素配置参照缓存，这样不仅能减少配置项，还能解决脏读问题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487488" y="3429000"/>
            <a:ext cx="9145016" cy="2952328"/>
            <a:chOff x="2423592" y="3469433"/>
            <a:chExt cx="9145016" cy="2952328"/>
          </a:xfrm>
        </p:grpSpPr>
        <p:sp>
          <p:nvSpPr>
            <p:cNvPr id="3" name="矩形 2"/>
            <p:cNvSpPr/>
            <p:nvPr/>
          </p:nvSpPr>
          <p:spPr bwMode="auto">
            <a:xfrm>
              <a:off x="2495600" y="3469433"/>
              <a:ext cx="9073008" cy="2952328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Configuration</a:t>
              </a: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对象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23592" y="422108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i="0" dirty="0" smtClean="0">
                  <a:solidFill>
                    <a:srgbClr val="7030A0"/>
                  </a:solidFill>
                </a:rPr>
                <a:t>    二级缓存</a:t>
              </a:r>
              <a:endParaRPr lang="en-US" altLang="zh-CN" b="1" i="0" dirty="0" smtClean="0">
                <a:solidFill>
                  <a:srgbClr val="7030A0"/>
                </a:solidFill>
              </a:endParaRPr>
            </a:p>
            <a:p>
              <a:r>
                <a:rPr lang="zh-CN" altLang="en-US" b="1" i="0" dirty="0" smtClean="0">
                  <a:solidFill>
                    <a:srgbClr val="7030A0"/>
                  </a:solidFill>
                </a:rPr>
                <a:t>（全局缓存）</a:t>
              </a:r>
              <a:endParaRPr lang="zh-CN" altLang="en-US" b="1" i="0" dirty="0">
                <a:solidFill>
                  <a:srgbClr val="7030A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4079776" y="4077072"/>
              <a:ext cx="2232248" cy="1152128"/>
            </a:xfrm>
            <a:prstGeom prst="rect">
              <a:avLst/>
            </a:prstGeom>
            <a:noFill/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rPr>
                <a:t>Mapper namespace1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4439816" y="4534872"/>
              <a:ext cx="1584176" cy="540931"/>
            </a:xfrm>
            <a:prstGeom prst="rect">
              <a:avLst/>
            </a:prstGeom>
            <a:solidFill>
              <a:srgbClr val="C656C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rPr>
                <a:t>Cache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7752184" y="4076075"/>
              <a:ext cx="2232248" cy="1152128"/>
            </a:xfrm>
            <a:prstGeom prst="rect">
              <a:avLst/>
            </a:prstGeom>
            <a:noFill/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rPr>
                <a:t>Mapper namespace2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8112224" y="4533875"/>
              <a:ext cx="1584176" cy="540931"/>
            </a:xfrm>
            <a:prstGeom prst="rect">
              <a:avLst/>
            </a:prstGeom>
            <a:solidFill>
              <a:srgbClr val="C656C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rPr>
                <a:t>Cache-ref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79776" y="5445224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0" dirty="0" smtClean="0"/>
                <a:t>&lt;cache …/&gt;</a:t>
              </a:r>
              <a:endParaRPr lang="zh-CN" altLang="en-US" sz="2000" b="1" i="0" dirty="0"/>
            </a:p>
          </p:txBody>
        </p:sp>
        <p:cxnSp>
          <p:nvCxnSpPr>
            <p:cNvPr id="12" name="直接箭头连接符 11"/>
            <p:cNvCxnSpPr>
              <a:stCxn id="10" idx="1"/>
            </p:cNvCxnSpPr>
            <p:nvPr/>
          </p:nvCxnSpPr>
          <p:spPr bwMode="auto">
            <a:xfrm flipH="1">
              <a:off x="6023992" y="4804341"/>
              <a:ext cx="2088232" cy="9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7752184" y="5445224"/>
              <a:ext cx="35621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0" dirty="0" smtClean="0"/>
                <a:t>&lt;cache-ref</a:t>
              </a:r>
            </a:p>
            <a:p>
              <a:r>
                <a:rPr lang="en-US" altLang="zh-CN" sz="2000" b="1" i="0" dirty="0"/>
                <a:t> </a:t>
              </a:r>
              <a:r>
                <a:rPr lang="en-US" altLang="zh-CN" sz="2000" b="1" i="0" dirty="0" smtClean="0"/>
                <a:t>namespace=namespace1/&gt;</a:t>
              </a:r>
              <a:endParaRPr lang="zh-CN" altLang="en-US" sz="2000" b="1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00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 smtClean="0"/>
              <a:t>中开启二级缓存之后，一级</a:t>
            </a:r>
            <a:r>
              <a:rPr lang="zh-CN" altLang="en-US" dirty="0"/>
              <a:t>缓存和二级缓存</a:t>
            </a:r>
            <a:r>
              <a:rPr lang="zh-CN" altLang="en-US" dirty="0" smtClean="0"/>
              <a:t>的使用顺序为：二级缓存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一级缓存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数据库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911152" y="2791917"/>
            <a:ext cx="10297416" cy="3733427"/>
            <a:chOff x="911152" y="1927821"/>
            <a:chExt cx="10297416" cy="3733427"/>
          </a:xfrm>
        </p:grpSpPr>
        <p:grpSp>
          <p:nvGrpSpPr>
            <p:cNvPr id="32" name="组合 31"/>
            <p:cNvGrpSpPr/>
            <p:nvPr/>
          </p:nvGrpSpPr>
          <p:grpSpPr>
            <a:xfrm>
              <a:off x="911152" y="1927821"/>
              <a:ext cx="10297416" cy="3733427"/>
              <a:chOff x="3431704" y="1927821"/>
              <a:chExt cx="8064896" cy="373342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559846" y="1927821"/>
                <a:ext cx="5639638" cy="3733427"/>
                <a:chOff x="5565606" y="2276872"/>
                <a:chExt cx="6192716" cy="6880445"/>
              </a:xfrm>
            </p:grpSpPr>
            <p:sp>
              <p:nvSpPr>
                <p:cNvPr id="6" name="矩形 5"/>
                <p:cNvSpPr/>
                <p:nvPr/>
              </p:nvSpPr>
              <p:spPr bwMode="auto">
                <a:xfrm>
                  <a:off x="5565606" y="2276872"/>
                  <a:ext cx="6192716" cy="6880445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r>
                    <a:rPr kumimoji="0" lang="en-US" altLang="zh-CN" sz="1400" b="1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华文细黑" pitchFamily="2" charset="-122"/>
                    </a:rPr>
                    <a:t>MyBatis</a:t>
                  </a:r>
                  <a:endParaRPr kumimoji="0" lang="zh-CN" alt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华文细黑" pitchFamily="2" charset="-122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 bwMode="auto">
                <a:xfrm>
                  <a:off x="5813313" y="2813153"/>
                  <a:ext cx="5821154" cy="252028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r>
                    <a:rPr kumimoji="0" lang="en-US" altLang="zh-CN" sz="1400" b="1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华文细黑" pitchFamily="2" charset="-122"/>
                    </a:rPr>
                    <a:t>SqlSession</a:t>
                  </a:r>
                  <a:r>
                    <a:rPr kumimoji="0" lang="zh-CN" alt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华文细黑" pitchFamily="2" charset="-122"/>
                    </a:rPr>
                    <a:t>对象</a:t>
                  </a:r>
                  <a:endPara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华文细黑" pitchFamily="2" charset="-122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758813" y="4041068"/>
                  <a:ext cx="1154232" cy="12478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b="1" dirty="0" smtClean="0">
                      <a:solidFill>
                        <a:srgbClr val="7030A0"/>
                      </a:solidFill>
                    </a:rPr>
                    <a:t> </a:t>
                  </a:r>
                  <a:r>
                    <a:rPr lang="zh-CN" altLang="en-US" sz="1400" b="1" i="0" dirty="0" smtClean="0">
                      <a:solidFill>
                        <a:srgbClr val="7030A0"/>
                      </a:solidFill>
                    </a:rPr>
                    <a:t>一级缓存</a:t>
                  </a:r>
                  <a:endParaRPr lang="en-US" altLang="zh-CN" sz="1400" b="1" i="0" dirty="0" smtClean="0">
                    <a:solidFill>
                      <a:srgbClr val="7030A0"/>
                    </a:solidFill>
                  </a:endParaRPr>
                </a:p>
                <a:p>
                  <a:r>
                    <a:rPr lang="zh-CN" altLang="en-US" sz="1400" b="1" i="0" dirty="0" smtClean="0">
                      <a:solidFill>
                        <a:srgbClr val="7030A0"/>
                      </a:solidFill>
                    </a:rPr>
                    <a:t>（本地缓存</a:t>
                  </a:r>
                  <a:r>
                    <a:rPr lang="zh-CN" altLang="en-US" sz="1400" i="0" dirty="0" smtClean="0"/>
                    <a:t>）</a:t>
                  </a:r>
                  <a:endParaRPr lang="zh-CN" altLang="en-US" sz="1400" i="0" dirty="0"/>
                </a:p>
              </p:txBody>
            </p:sp>
            <p:sp>
              <p:nvSpPr>
                <p:cNvPr id="9" name="矩形 8"/>
                <p:cNvSpPr/>
                <p:nvPr/>
              </p:nvSpPr>
              <p:spPr bwMode="auto">
                <a:xfrm>
                  <a:off x="8901040" y="4651448"/>
                  <a:ext cx="2052228" cy="57775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r>
                    <a:rPr kumimoji="0" lang="en-US" altLang="zh-CN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34" charset="0"/>
                      <a:ea typeface="华文细黑" pitchFamily="2" charset="-122"/>
                    </a:rPr>
                    <a:t>Local Cache</a:t>
                  </a:r>
                  <a:endPara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华文细黑" pitchFamily="2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 bwMode="auto">
                <a:xfrm>
                  <a:off x="9095452" y="3501009"/>
                  <a:ext cx="1733962" cy="572285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r>
                    <a:rPr kumimoji="0" lang="en-US" altLang="zh-CN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华文细黑" pitchFamily="2" charset="-122"/>
                    </a:rPr>
                    <a:t>Executor</a:t>
                  </a:r>
                  <a:endPara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 bwMode="auto">
                <a:xfrm>
                  <a:off x="9528943" y="4041068"/>
                  <a:ext cx="0" cy="61038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" name="直接箭头连接符 11"/>
                <p:cNvCxnSpPr/>
                <p:nvPr/>
              </p:nvCxnSpPr>
              <p:spPr bwMode="auto">
                <a:xfrm flipV="1">
                  <a:off x="10457851" y="4073294"/>
                  <a:ext cx="0" cy="57815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3" name="组合 12"/>
              <p:cNvGrpSpPr/>
              <p:nvPr/>
            </p:nvGrpSpPr>
            <p:grpSpPr>
              <a:xfrm>
                <a:off x="10415431" y="2366930"/>
                <a:ext cx="1081169" cy="659807"/>
                <a:chOff x="10069988" y="2555060"/>
                <a:chExt cx="1753485" cy="1215978"/>
              </a:xfrm>
            </p:grpSpPr>
            <p:sp>
              <p:nvSpPr>
                <p:cNvPr id="14" name="流程图: 磁盘 13"/>
                <p:cNvSpPr/>
                <p:nvPr/>
              </p:nvSpPr>
              <p:spPr bwMode="auto">
                <a:xfrm>
                  <a:off x="10488488" y="3068960"/>
                  <a:ext cx="576064" cy="702078"/>
                </a:xfrm>
                <a:prstGeom prst="flowChartMagneticDisk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华文细黑" pitchFamily="2" charset="-122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0069988" y="2555060"/>
                  <a:ext cx="1753485" cy="5672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i="0" dirty="0" smtClean="0">
                      <a:solidFill>
                        <a:srgbClr val="92D050"/>
                      </a:solidFill>
                    </a:rPr>
                    <a:t>Database</a:t>
                  </a:r>
                  <a:endParaRPr lang="zh-CN" altLang="en-US" b="1" i="0" dirty="0">
                    <a:solidFill>
                      <a:srgbClr val="92D050"/>
                    </a:solidFill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3431704" y="2327857"/>
                <a:ext cx="785699" cy="743914"/>
                <a:chOff x="530469" y="2638057"/>
                <a:chExt cx="1219867" cy="1370982"/>
              </a:xfrm>
            </p:grpSpPr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9416" y="3148194"/>
                  <a:ext cx="416830" cy="8608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530469" y="2638057"/>
                  <a:ext cx="1219867" cy="5672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i="0" dirty="0" smtClean="0">
                      <a:solidFill>
                        <a:srgbClr val="92D050"/>
                      </a:solidFill>
                    </a:rPr>
                    <a:t>Client</a:t>
                  </a:r>
                  <a:endParaRPr lang="zh-CN" altLang="en-US" b="1" i="0" dirty="0">
                    <a:solidFill>
                      <a:srgbClr val="92D050"/>
                    </a:solidFill>
                  </a:endParaRPr>
                </a:p>
              </p:txBody>
            </p:sp>
          </p:grpSp>
          <p:cxnSp>
            <p:nvCxnSpPr>
              <p:cNvPr id="19" name="直接箭头连接符 18"/>
              <p:cNvCxnSpPr/>
              <p:nvPr/>
            </p:nvCxnSpPr>
            <p:spPr bwMode="auto">
              <a:xfrm flipV="1">
                <a:off x="4217403" y="2679510"/>
                <a:ext cx="1075595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箭头连接符 19"/>
              <p:cNvCxnSpPr/>
              <p:nvPr/>
            </p:nvCxnSpPr>
            <p:spPr bwMode="auto">
              <a:xfrm>
                <a:off x="9353538" y="2674707"/>
                <a:ext cx="1298630" cy="480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 flipH="1">
                <a:off x="9353538" y="2826032"/>
                <a:ext cx="1298631" cy="1218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箭头连接符 21"/>
              <p:cNvCxnSpPr/>
              <p:nvPr/>
            </p:nvCxnSpPr>
            <p:spPr bwMode="auto">
              <a:xfrm flipH="1">
                <a:off x="4217405" y="2807742"/>
                <a:ext cx="107559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" name="矩形 36"/>
            <p:cNvSpPr/>
            <p:nvPr/>
          </p:nvSpPr>
          <p:spPr bwMode="auto">
            <a:xfrm>
              <a:off x="3287688" y="2604295"/>
              <a:ext cx="1939275" cy="28080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CachingExecutor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>
              <a:off x="5226963" y="2669335"/>
              <a:ext cx="1229076" cy="26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8" name="组合 47"/>
            <p:cNvGrpSpPr/>
            <p:nvPr/>
          </p:nvGrpSpPr>
          <p:grpSpPr>
            <a:xfrm>
              <a:off x="2601019" y="4200460"/>
              <a:ext cx="6879358" cy="1244764"/>
              <a:chOff x="2423592" y="3469433"/>
              <a:chExt cx="9145016" cy="2041413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2495600" y="3469433"/>
                <a:ext cx="9073008" cy="2041413"/>
              </a:xfrm>
              <a:prstGeom prst="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华文细黑" pitchFamily="2" charset="-122"/>
                  </a:rPr>
                  <a:t>Configuration</a:t>
                </a:r>
                <a:r>
                  <a: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华文细黑" pitchFamily="2" charset="-122"/>
                  </a:rPr>
                  <a:t>对象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423592" y="4221088"/>
                <a:ext cx="1677475" cy="665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i="0" dirty="0" smtClean="0">
                    <a:solidFill>
                      <a:srgbClr val="7030A0"/>
                    </a:solidFill>
                  </a:rPr>
                  <a:t>    </a:t>
                </a:r>
                <a:r>
                  <a:rPr lang="zh-CN" altLang="en-US" sz="1400" b="1" i="0" dirty="0" smtClean="0">
                    <a:solidFill>
                      <a:srgbClr val="7030A0"/>
                    </a:solidFill>
                  </a:rPr>
                  <a:t>二级缓存</a:t>
                </a:r>
                <a:endParaRPr lang="en-US" altLang="zh-CN" sz="1400" b="1" i="0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1400" b="1" i="0" dirty="0" smtClean="0">
                    <a:solidFill>
                      <a:srgbClr val="7030A0"/>
                    </a:solidFill>
                  </a:rPr>
                  <a:t>（全局缓存）</a:t>
                </a:r>
                <a:endParaRPr lang="zh-CN" altLang="en-US" sz="1400" b="1" i="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 bwMode="auto">
              <a:xfrm>
                <a:off x="4079776" y="4077072"/>
                <a:ext cx="2511223" cy="1152128"/>
              </a:xfrm>
              <a:prstGeom prst="rect">
                <a:avLst/>
              </a:prstGeom>
              <a:noFill/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华文细黑" pitchFamily="2" charset="-122"/>
                  </a:rPr>
                  <a:t>Mapper namespace1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4439816" y="4534872"/>
                <a:ext cx="1584176" cy="540931"/>
              </a:xfrm>
              <a:prstGeom prst="rect">
                <a:avLst/>
              </a:prstGeom>
              <a:solidFill>
                <a:srgbClr val="C656C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华文细黑" pitchFamily="2" charset="-122"/>
                  </a:rPr>
                  <a:t>Cache</a:t>
                </a:r>
                <a:endPara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 bwMode="auto">
              <a:xfrm>
                <a:off x="7452508" y="4076076"/>
                <a:ext cx="2531924" cy="1152128"/>
              </a:xfrm>
              <a:prstGeom prst="rect">
                <a:avLst/>
              </a:prstGeom>
              <a:noFill/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华文细黑" pitchFamily="2" charset="-122"/>
                  </a:rPr>
                  <a:t>Mapper namespace2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 bwMode="auto">
              <a:xfrm>
                <a:off x="8112224" y="4533875"/>
                <a:ext cx="1584176" cy="540931"/>
              </a:xfrm>
              <a:prstGeom prst="rect">
                <a:avLst/>
              </a:prstGeom>
              <a:solidFill>
                <a:srgbClr val="C656C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华文细黑" pitchFamily="2" charset="-122"/>
                  </a:rPr>
                  <a:t>Cache</a:t>
                </a:r>
                <a:endPara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 bwMode="auto">
            <a:xfrm flipH="1">
              <a:off x="5226963" y="2780928"/>
              <a:ext cx="1229078" cy="26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Box 57"/>
            <p:cNvSpPr txBox="1"/>
            <p:nvPr/>
          </p:nvSpPr>
          <p:spPr>
            <a:xfrm>
              <a:off x="8523915" y="458112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0" dirty="0" smtClean="0">
                  <a:solidFill>
                    <a:schemeClr val="bg1"/>
                  </a:solidFill>
                </a:rPr>
                <a:t>……</a:t>
              </a:r>
              <a:endParaRPr lang="zh-CN" altLang="en-US" b="1" i="0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>
              <a:off x="3846887" y="2902585"/>
              <a:ext cx="16016" cy="12888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箭头连接符 62"/>
            <p:cNvCxnSpPr/>
            <p:nvPr/>
          </p:nvCxnSpPr>
          <p:spPr bwMode="auto">
            <a:xfrm flipV="1">
              <a:off x="4583832" y="2902585"/>
              <a:ext cx="0" cy="12978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074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一级缓存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二级缓存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集成</a:t>
              </a:r>
              <a:r>
                <a:rPr lang="en-US" altLang="zh-CN" sz="3600" i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EhCache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缓存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脏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数据的产生和避免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9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一级缓存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二级缓存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集成</a:t>
              </a:r>
              <a:r>
                <a:rPr lang="en-US" altLang="zh-CN" sz="3600" b="1" i="0" dirty="0" err="1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EhCache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缓存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脏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数据的产生和避免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9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</p:spPr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/>
              <a:t>对二级缓存的设计非常灵活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中使用二</a:t>
            </a:r>
            <a:r>
              <a:rPr lang="zh-CN" altLang="en-US" dirty="0"/>
              <a:t>级缓存有三个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自己</a:t>
            </a:r>
            <a:r>
              <a:rPr lang="zh-CN" altLang="en-US" dirty="0" smtClean="0"/>
              <a:t>内部基于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实现</a:t>
            </a:r>
            <a:r>
              <a:rPr lang="zh-CN" altLang="en-US" dirty="0"/>
              <a:t>了一系列的</a:t>
            </a:r>
            <a:r>
              <a:rPr lang="en-US" altLang="zh-CN" dirty="0"/>
              <a:t>Cache</a:t>
            </a:r>
            <a:r>
              <a:rPr lang="zh-CN" altLang="en-US" dirty="0"/>
              <a:t>缓存实现类，并提供了各种缓存刷新策略如</a:t>
            </a:r>
            <a:r>
              <a:rPr lang="en-US" altLang="zh-CN" dirty="0"/>
              <a:t>LRU</a:t>
            </a:r>
            <a:r>
              <a:rPr lang="zh-CN" altLang="en-US" dirty="0"/>
              <a:t>，</a:t>
            </a:r>
            <a:r>
              <a:rPr lang="en-US" altLang="zh-CN" dirty="0"/>
              <a:t>FIFO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MyBatis</a:t>
            </a:r>
            <a:r>
              <a:rPr lang="zh-CN" altLang="en-US" dirty="0"/>
              <a:t>还允许用户自定义</a:t>
            </a:r>
            <a:r>
              <a:rPr lang="en-US" altLang="zh-CN" dirty="0"/>
              <a:t>Cache</a:t>
            </a:r>
            <a:r>
              <a:rPr lang="zh-CN" altLang="en-US" dirty="0"/>
              <a:t>接口实现</a:t>
            </a:r>
            <a:r>
              <a:rPr lang="zh-CN" altLang="en-US" dirty="0" smtClean="0"/>
              <a:t>，然后</a:t>
            </a:r>
            <a:r>
              <a:rPr lang="zh-CN" altLang="en-US" dirty="0"/>
              <a:t>将</a:t>
            </a:r>
            <a:r>
              <a:rPr lang="en-US" altLang="zh-CN" dirty="0"/>
              <a:t>Cache</a:t>
            </a:r>
            <a:r>
              <a:rPr lang="zh-CN" altLang="en-US" dirty="0"/>
              <a:t>实现类配置在</a:t>
            </a:r>
            <a:r>
              <a:rPr lang="en-US" altLang="zh-CN" dirty="0"/>
              <a:t>&lt;cache  type</a:t>
            </a:r>
            <a:r>
              <a:rPr lang="en-US" altLang="zh-CN" dirty="0" smtClean="0"/>
              <a:t>=""&gt;type</a:t>
            </a:r>
            <a:r>
              <a:rPr lang="zh-CN" altLang="en-US" dirty="0"/>
              <a:t>属性上即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MyBatis</a:t>
            </a:r>
            <a:r>
              <a:rPr lang="zh-CN" altLang="en-US" dirty="0"/>
              <a:t>还</a:t>
            </a:r>
            <a:r>
              <a:rPr lang="zh-CN" altLang="en-US" dirty="0" smtClean="0"/>
              <a:t>支持第三方缓存框架（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）的集成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00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</a:t>
            </a:r>
            <a:r>
              <a:rPr lang="en-US" altLang="zh-CN" dirty="0" err="1"/>
              <a:t>EhCache</a:t>
            </a:r>
            <a:r>
              <a:rPr lang="zh-CN" altLang="en-US" dirty="0"/>
              <a:t>缓存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</p:spPr>
        <p:txBody>
          <a:bodyPr/>
          <a:lstStyle/>
          <a:p>
            <a:r>
              <a:rPr lang="en-US" altLang="zh-CN" dirty="0" err="1" smtClean="0"/>
              <a:t>EhCache</a:t>
            </a:r>
            <a:r>
              <a:rPr lang="zh-CN" altLang="en-US" dirty="0" smtClean="0"/>
              <a:t>是一个纯粹的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进程内的缓存框架，主要特征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快速、简单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提供多种缓存策略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缓存数据有内存和磁盘两种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包下载地址为：</a:t>
            </a:r>
            <a:r>
              <a:rPr lang="en-US" altLang="zh-CN" dirty="0">
                <a:hlinkClick r:id="rId3"/>
              </a:rPr>
              <a:t>https://github.com/mybatis/ehcache-cache/releases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2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</a:t>
            </a:r>
            <a:r>
              <a:rPr lang="en-US" altLang="zh-CN" dirty="0" err="1"/>
              <a:t>EhCache</a:t>
            </a:r>
            <a:r>
              <a:rPr lang="zh-CN" altLang="en-US" dirty="0"/>
              <a:t>缓存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</p:spPr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框架的步骤为：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包，并添加到项目的</a:t>
            </a:r>
            <a:r>
              <a:rPr lang="en-US" altLang="zh-CN" dirty="0" smtClean="0"/>
              <a:t>Build Path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目录下添加</a:t>
            </a:r>
            <a:r>
              <a:rPr lang="en-US" altLang="zh-CN" dirty="0" smtClean="0"/>
              <a:t>ehcache.xml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/>
              <a:t>修改映射接口中的缓存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335360" y="4077072"/>
            <a:ext cx="11593288" cy="230425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mapper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namespace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com.mybatis.mapper.UserMapper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 smtClean="0">
                <a:solidFill>
                  <a:srgbClr val="3F7F7F"/>
                </a:solidFill>
                <a:latin typeface="Consolas"/>
              </a:rPr>
              <a:t>cache </a:t>
            </a:r>
          </a:p>
          <a:p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3F7F7F"/>
                </a:solidFill>
                <a:latin typeface="Consolas"/>
              </a:rPr>
              <a:t>   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org.mybatis.caches.ehcache.LoggingEhcache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/>
            </a:endParaRPr>
          </a:p>
          <a:p>
            <a:r>
              <a:rPr lang="zh-CN" altLang="en-US" sz="2800" b="1" i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800" b="1" i="0" dirty="0">
                <a:solidFill>
                  <a:srgbClr val="3F5FBF"/>
                </a:solidFill>
                <a:latin typeface="Consolas"/>
              </a:rPr>
              <a:t>&lt;!-- </a:t>
            </a:r>
            <a:r>
              <a:rPr lang="zh-CN" altLang="en-US" sz="2800" b="1" i="0" dirty="0">
                <a:solidFill>
                  <a:srgbClr val="3F5FBF"/>
                </a:solidFill>
                <a:latin typeface="Consolas"/>
              </a:rPr>
              <a:t>其他配置 </a:t>
            </a:r>
            <a:r>
              <a:rPr lang="en-US" altLang="zh-CN" sz="2800" b="1" i="0" dirty="0" smtClean="0">
                <a:solidFill>
                  <a:srgbClr val="3F5FBF"/>
                </a:solidFill>
                <a:latin typeface="Consolas"/>
              </a:rPr>
              <a:t>--&gt;</a:t>
            </a:r>
            <a:endParaRPr lang="zh-CN" altLang="en-US" sz="2800" b="1" i="0" dirty="0">
              <a:latin typeface="Consolas"/>
            </a:endParaRP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mapper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0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</a:t>
            </a:r>
            <a:r>
              <a:rPr lang="en-US" altLang="zh-CN" dirty="0" err="1"/>
              <a:t>EhCache</a:t>
            </a:r>
            <a:r>
              <a:rPr lang="zh-CN" altLang="en-US" dirty="0"/>
              <a:t>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EhCache</a:t>
            </a:r>
            <a:r>
              <a:rPr lang="zh-CN" altLang="en-US" dirty="0"/>
              <a:t>提供了</a:t>
            </a:r>
            <a:r>
              <a:rPr lang="en-US" altLang="zh-CN" dirty="0"/>
              <a:t>2</a:t>
            </a:r>
            <a:r>
              <a:rPr lang="zh-CN" altLang="en-US" dirty="0"/>
              <a:t>个可选的缓存实现</a:t>
            </a:r>
            <a:endParaRPr lang="en-US" altLang="zh-CN" dirty="0"/>
          </a:p>
          <a:p>
            <a:pPr lvl="1"/>
            <a:r>
              <a:rPr lang="en-US" altLang="zh-CN" dirty="0" err="1"/>
              <a:t>org.mybatis.caches.ehcache.EhcacheCache</a:t>
            </a:r>
            <a:endParaRPr lang="en-US" altLang="zh-CN" dirty="0"/>
          </a:p>
          <a:p>
            <a:pPr lvl="1"/>
            <a:r>
              <a:rPr lang="en-US" altLang="zh-CN" dirty="0" err="1"/>
              <a:t>org.mybatis.caches.ehcache.LoggingEhcache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4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</a:t>
            </a:r>
            <a:r>
              <a:rPr lang="en-US" altLang="zh-CN" dirty="0" err="1"/>
              <a:t>EhCache</a:t>
            </a:r>
            <a:r>
              <a:rPr lang="zh-CN" altLang="en-US" dirty="0"/>
              <a:t>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ehcache.xml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95399" y="2067129"/>
            <a:ext cx="10872185" cy="395415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 err="1">
                <a:solidFill>
                  <a:srgbClr val="008080"/>
                </a:solidFill>
                <a:latin typeface="Consolas" panose="020B0609020204030204" pitchFamily="49" charset="0"/>
              </a:rPr>
              <a:t>ehcache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diskStore</a:t>
            </a:r>
            <a:r>
              <a:rPr lang="en-US" altLang="zh-CN" sz="2800" b="1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"d:/cache/"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 err="1">
                <a:solidFill>
                  <a:srgbClr val="3F7F7F"/>
                </a:solidFill>
                <a:latin typeface="Consolas" panose="020B0609020204030204" pitchFamily="49" charset="0"/>
              </a:rPr>
              <a:t>defaultCache</a:t>
            </a:r>
            <a:endParaRPr lang="en-US" altLang="zh-CN" sz="2800" b="1" i="0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latin typeface="Consolas" panose="020B0609020204030204" pitchFamily="49" charset="0"/>
              </a:rPr>
              <a:t>        </a:t>
            </a:r>
            <a:r>
              <a:rPr lang="en-US" altLang="zh-CN" sz="2800" b="1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maxElementsInMemory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"10"</a:t>
            </a:r>
          </a:p>
          <a:p>
            <a:r>
              <a:rPr lang="en-US" altLang="zh-CN" sz="2800" b="1" i="0" dirty="0">
                <a:latin typeface="Consolas" panose="020B0609020204030204" pitchFamily="49" charset="0"/>
              </a:rPr>
              <a:t>       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eternal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</a:p>
          <a:p>
            <a:r>
              <a:rPr lang="en-US" altLang="zh-CN" sz="2800" b="1" i="0" dirty="0">
                <a:latin typeface="Consolas" panose="020B0609020204030204" pitchFamily="49" charset="0"/>
              </a:rPr>
              <a:t>        </a:t>
            </a:r>
            <a:r>
              <a:rPr lang="en-US" altLang="zh-CN" sz="2800" b="1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timeToIdleSeconds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"120"</a:t>
            </a:r>
          </a:p>
          <a:p>
            <a:r>
              <a:rPr lang="en-US" altLang="zh-CN" sz="2800" b="1" i="0" dirty="0">
                <a:latin typeface="Consolas" panose="020B0609020204030204" pitchFamily="49" charset="0"/>
              </a:rPr>
              <a:t>        </a:t>
            </a:r>
            <a:r>
              <a:rPr lang="en-US" altLang="zh-CN" sz="2800" b="1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timeToLiveSeconds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"120"</a:t>
            </a:r>
          </a:p>
          <a:p>
            <a:r>
              <a:rPr lang="en-US" altLang="zh-CN" sz="2800" b="1" i="0" dirty="0">
                <a:latin typeface="Consolas" panose="020B0609020204030204" pitchFamily="49" charset="0"/>
              </a:rPr>
              <a:t>        </a:t>
            </a:r>
            <a:r>
              <a:rPr lang="en-US" altLang="zh-CN" sz="2800" b="1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overflowToDisk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"true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 err="1">
                <a:solidFill>
                  <a:srgbClr val="008080"/>
                </a:solidFill>
                <a:latin typeface="Consolas" panose="020B0609020204030204" pitchFamily="49" charset="0"/>
              </a:rPr>
              <a:t>ehcache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416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一级缓存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二级缓存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集成</a:t>
              </a:r>
              <a:r>
                <a:rPr lang="en-US" altLang="zh-CN" sz="3600" i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EhCache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缓存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脏数据的产生和避免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9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脏数据的产生和避免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二级缓存中脏数据产生的原因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通常情况下每个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映射文件都有自己的二级缓存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有些查询需要关联多张表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涉及这多张表的增删改查操作通常不在一个映射文件中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当数据有变化时，多表查询的缓存不一定会清空，这种情况下就会出现脏数据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2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脏数据的产生和避免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二级缓存中脏数据产生的原因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95399" y="1844824"/>
            <a:ext cx="11233249" cy="4680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SqlSession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sqlSession1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MyBatisUtil.openSqlSession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UserMapper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/>
              </a:rPr>
              <a:t>userMapper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= </a:t>
            </a:r>
            <a:endParaRPr lang="en-US" altLang="zh-CN" sz="2800" b="1" i="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/>
              </a:rPr>
              <a:t>sqlSession1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.getMapper(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UserMapper.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/>
              </a:rPr>
              <a:t>userMapper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.findUserAndOrdersById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(1));</a:t>
            </a:r>
          </a:p>
          <a:p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sqlSession1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.close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SqlSession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sqlSession2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MyBatisUtil.openSqlSession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OrderMapper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/>
              </a:rPr>
              <a:t>orderM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/>
              </a:rPr>
              <a:t>apper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/>
              </a:rPr>
              <a:t>sqlSession2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.getMapper(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OrderMapper.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800" b="1" i="0" dirty="0" err="1">
                <a:solidFill>
                  <a:srgbClr val="6A3E3E"/>
                </a:solidFill>
                <a:latin typeface="Consolas"/>
              </a:rPr>
              <a:t>orderMapper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.deleteOrderById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(1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sqlSession2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.commit();</a:t>
            </a:r>
          </a:p>
          <a:p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sqlSession2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.close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altLang="zh-CN" sz="2800" b="1" i="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07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脏数据的产生和避免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二级缓存中脏数据产生的原因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35361" y="2067129"/>
            <a:ext cx="11593287" cy="22259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SqlSession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sqlSession3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MyBatisUtil.openSqlSession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800" b="1" i="0" dirty="0" err="1">
                <a:solidFill>
                  <a:srgbClr val="000000"/>
                </a:solidFill>
                <a:latin typeface="Consolas"/>
              </a:rPr>
              <a:t>UserMapper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userM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/>
              </a:rPr>
              <a:t>apper2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 </a:t>
            </a:r>
            <a:endParaRPr lang="en-US" altLang="zh-CN" sz="2800" b="1" i="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/>
              </a:rPr>
              <a:t>sqlSession3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.getMapper(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UserMapper.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userMapper2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findUserAndOrdersById(1));</a:t>
            </a:r>
          </a:p>
          <a:p>
            <a:r>
              <a:rPr lang="en-US" altLang="zh-CN" sz="2800" b="1" i="0" dirty="0">
                <a:solidFill>
                  <a:srgbClr val="6A3E3E"/>
                </a:solidFill>
                <a:latin typeface="Consolas"/>
              </a:rPr>
              <a:t>sqlSession3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.close();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使用缓存可以使应用更快地获取数据，避免频繁的数据库交互，</a:t>
            </a:r>
            <a:r>
              <a:rPr lang="en-US" altLang="zh-CN" dirty="0" err="1"/>
              <a:t>MyBatis</a:t>
            </a:r>
            <a:r>
              <a:rPr lang="zh-CN" altLang="en-US" dirty="0"/>
              <a:t>将数据缓存设计成两级结构，分为一级缓存、二级缓存：</a:t>
            </a:r>
          </a:p>
          <a:p>
            <a:pPr lvl="1"/>
            <a:r>
              <a:rPr lang="zh-CN" altLang="en-US" dirty="0" smtClean="0"/>
              <a:t>一级</a:t>
            </a:r>
            <a:r>
              <a:rPr lang="zh-CN" altLang="en-US" dirty="0"/>
              <a:t>缓存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SqlSession</a:t>
            </a:r>
            <a:r>
              <a:rPr lang="zh-CN" altLang="en-US" dirty="0"/>
              <a:t>会话级别的缓存，位于表示一次数据库会话的</a:t>
            </a:r>
            <a:r>
              <a:rPr lang="en-US" altLang="zh-CN" dirty="0" err="1"/>
              <a:t>SqlSession</a:t>
            </a:r>
            <a:r>
              <a:rPr lang="zh-CN" altLang="en-US" dirty="0"/>
              <a:t>对象之中，又被称之为本地缓存。</a:t>
            </a:r>
            <a:endParaRPr lang="en-US" altLang="zh-CN" dirty="0"/>
          </a:p>
          <a:p>
            <a:pPr lvl="1"/>
            <a:r>
              <a:rPr lang="zh-CN" altLang="en-US" dirty="0"/>
              <a:t>二级缓存是</a:t>
            </a:r>
            <a:r>
              <a:rPr lang="en-US" altLang="zh-CN" dirty="0"/>
              <a:t>Application</a:t>
            </a:r>
            <a:r>
              <a:rPr lang="zh-CN" altLang="en-US" dirty="0"/>
              <a:t>级别的缓存，它的作用范围是整个应用程序。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9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脏数据的产生和避免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可以使用参照缓存来避免脏数据的产生，通常是让几个会关联的</a:t>
            </a:r>
            <a:r>
              <a:rPr lang="en-US" altLang="zh-CN" dirty="0" smtClean="0"/>
              <a:t>ER</a:t>
            </a:r>
            <a:r>
              <a:rPr lang="zh-CN" altLang="en-US" dirty="0" smtClean="0"/>
              <a:t>表使用同一个二级缓存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39417" y="2715201"/>
            <a:ext cx="10513167" cy="85781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/>
              </a:rPr>
              <a:t>cache-ref </a:t>
            </a:r>
            <a:r>
              <a:rPr lang="en-US" altLang="zh-CN" sz="2800" b="1" i="0" dirty="0">
                <a:solidFill>
                  <a:srgbClr val="7F007F"/>
                </a:solidFill>
                <a:latin typeface="Consolas"/>
              </a:rPr>
              <a:t>namespace</a:t>
            </a:r>
            <a:r>
              <a:rPr lang="en-US" altLang="zh-CN" sz="2800" b="1" i="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/>
              </a:rPr>
              <a:t>net.onest.mapper.UserMapper</a:t>
            </a:r>
            <a:r>
              <a:rPr lang="en-US" altLang="zh-CN" sz="2800" b="1" i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2800" b="1" i="0" dirty="0">
                <a:solidFill>
                  <a:srgbClr val="008080"/>
                </a:solidFill>
                <a:latin typeface="Consolas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二级缓存适用场景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以查询为主的应用中，只有尽可能少的增、删、改操作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绝大多数都是单表操作时，很少出现相互关联的情况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如关联的表比较少，可以通过参照缓存进行配置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1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039766"/>
          </a:xfrm>
        </p:spPr>
        <p:txBody>
          <a:bodyPr/>
          <a:lstStyle/>
          <a:p>
            <a:r>
              <a:rPr lang="zh-CN" altLang="en-US" dirty="0" smtClean="0"/>
              <a:t>一级缓存</a:t>
            </a:r>
            <a:endParaRPr lang="zh-CN" altLang="en-US" dirty="0"/>
          </a:p>
          <a:p>
            <a:pPr lvl="1"/>
            <a:r>
              <a:rPr lang="zh-CN" altLang="en-US" sz="3200" dirty="0" smtClean="0"/>
              <a:t>缓存的工作流程和生命周期</a:t>
            </a:r>
            <a:endParaRPr lang="zh-CN" altLang="en-US" sz="3200" dirty="0"/>
          </a:p>
          <a:p>
            <a:pPr>
              <a:spcBef>
                <a:spcPts val="1200"/>
              </a:spcBef>
            </a:pPr>
            <a:r>
              <a:rPr lang="zh-CN" altLang="en-US" dirty="0"/>
              <a:t>二</a:t>
            </a:r>
            <a:r>
              <a:rPr lang="zh-CN" altLang="en-US" dirty="0" smtClean="0"/>
              <a:t>级缓存</a:t>
            </a:r>
            <a:endParaRPr lang="zh-CN" altLang="en-US" dirty="0"/>
          </a:p>
          <a:p>
            <a:pPr lvl="1"/>
            <a:r>
              <a:rPr lang="zh-CN" altLang="en-US" sz="3200" dirty="0"/>
              <a:t>二</a:t>
            </a:r>
            <a:r>
              <a:rPr lang="zh-CN" altLang="en-US" sz="3200" dirty="0" smtClean="0"/>
              <a:t>级缓存配置、</a:t>
            </a:r>
            <a:r>
              <a:rPr lang="en-US" altLang="zh-CN" sz="3200" dirty="0" err="1" smtClean="0"/>
              <a:t>EhCache</a:t>
            </a:r>
            <a:r>
              <a:rPr lang="zh-CN" altLang="en-US" sz="3200" dirty="0" smtClean="0"/>
              <a:t>缓存插件配置</a:t>
            </a:r>
            <a:endParaRPr lang="en-US" altLang="zh-CN" sz="3200" dirty="0" smtClean="0"/>
          </a:p>
          <a:p>
            <a:r>
              <a:rPr lang="zh-CN" altLang="en-US" dirty="0"/>
              <a:t>脏数据的产生和避免</a:t>
            </a:r>
          </a:p>
          <a:p>
            <a:pPr marL="57150" indent="0"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13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一级缓存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</p:spPr>
        <p:txBody>
          <a:bodyPr/>
          <a:lstStyle/>
          <a:p>
            <a:r>
              <a:rPr lang="zh-CN" altLang="en-US" dirty="0"/>
              <a:t>一级缓存是</a:t>
            </a:r>
            <a:r>
              <a:rPr lang="en-US" altLang="zh-CN" dirty="0" err="1"/>
              <a:t>MyBatis</a:t>
            </a:r>
            <a:r>
              <a:rPr lang="zh-CN" altLang="en-US" dirty="0"/>
              <a:t>内部实现的一个特性，用户不能配置，默认情况下自动支持的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zh-CN" altLang="en-US" dirty="0"/>
              <a:t>会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SqlSession</a:t>
            </a:r>
            <a:r>
              <a:rPr lang="zh-CN" altLang="en-US" dirty="0"/>
              <a:t>对象中创建一个本地缓存</a:t>
            </a:r>
            <a:r>
              <a:rPr lang="en-US" altLang="zh-CN" dirty="0"/>
              <a:t>(local cache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。对于</a:t>
            </a:r>
            <a:r>
              <a:rPr lang="zh-CN" altLang="en-US" dirty="0"/>
              <a:t>每一次查询，</a:t>
            </a:r>
            <a:r>
              <a:rPr lang="zh-CN" altLang="en-US" dirty="0" smtClean="0"/>
              <a:t>都会根据</a:t>
            </a:r>
            <a:r>
              <a:rPr lang="zh-CN" altLang="en-US" dirty="0"/>
              <a:t>查询的条件去本地缓存中查找是否在缓存中，如果在缓存中，就直接从缓存中取出，然后返回给用户；否则，从数据库读取数据，将查询结果存入缓存并返回给用户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1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一级缓存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一级</a:t>
            </a:r>
            <a:r>
              <a:rPr lang="zh-CN" altLang="en-US" dirty="0"/>
              <a:t>缓存的工作流程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783632" y="2115697"/>
            <a:ext cx="5688632" cy="3310681"/>
            <a:chOff x="5591944" y="2276872"/>
            <a:chExt cx="5688632" cy="3310681"/>
          </a:xfrm>
        </p:grpSpPr>
        <p:sp>
          <p:nvSpPr>
            <p:cNvPr id="5" name="矩形 4"/>
            <p:cNvSpPr/>
            <p:nvPr/>
          </p:nvSpPr>
          <p:spPr bwMode="auto">
            <a:xfrm>
              <a:off x="5591944" y="2276872"/>
              <a:ext cx="5688632" cy="331068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MyBatis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207260" y="2813154"/>
              <a:ext cx="4536504" cy="2520280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SqlSession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对象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07260" y="4385093"/>
              <a:ext cx="20489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7030A0"/>
                  </a:solidFill>
                </a:rPr>
                <a:t>    </a:t>
              </a:r>
              <a:r>
                <a:rPr lang="zh-CN" altLang="en-US" sz="2400" b="1" i="0" dirty="0" smtClean="0">
                  <a:solidFill>
                    <a:srgbClr val="7030A0"/>
                  </a:solidFill>
                </a:rPr>
                <a:t>一级缓存</a:t>
              </a:r>
              <a:endParaRPr lang="en-US" altLang="zh-CN" sz="2400" b="1" i="0" dirty="0" smtClean="0">
                <a:solidFill>
                  <a:srgbClr val="7030A0"/>
                </a:solidFill>
              </a:endParaRPr>
            </a:p>
            <a:p>
              <a:r>
                <a:rPr lang="zh-CN" altLang="en-US" sz="2400" b="1" i="0" dirty="0" smtClean="0">
                  <a:solidFill>
                    <a:srgbClr val="7030A0"/>
                  </a:solidFill>
                </a:rPr>
                <a:t>（本地缓存</a:t>
              </a:r>
              <a:r>
                <a:rPr lang="zh-CN" altLang="en-US" sz="2400" i="0" dirty="0" smtClean="0"/>
                <a:t>）</a:t>
              </a:r>
              <a:endParaRPr lang="zh-CN" altLang="en-US" sz="2400" i="0" dirty="0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8184232" y="4651449"/>
              <a:ext cx="2052228" cy="5777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rPr>
                <a:t>Local Cache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8256240" y="3501008"/>
              <a:ext cx="1872208" cy="54006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Executor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8760296" y="4041068"/>
              <a:ext cx="0" cy="6103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9768408" y="4073294"/>
              <a:ext cx="0" cy="5781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/>
          <p:cNvGrpSpPr/>
          <p:nvPr/>
        </p:nvGrpSpPr>
        <p:grpSpPr>
          <a:xfrm>
            <a:off x="9264352" y="2924944"/>
            <a:ext cx="1555234" cy="1215978"/>
            <a:chOff x="10069988" y="2555060"/>
            <a:chExt cx="1555234" cy="1215978"/>
          </a:xfrm>
        </p:grpSpPr>
        <p:sp>
          <p:nvSpPr>
            <p:cNvPr id="15" name="流程图: 磁盘 14"/>
            <p:cNvSpPr/>
            <p:nvPr/>
          </p:nvSpPr>
          <p:spPr bwMode="auto">
            <a:xfrm>
              <a:off x="10488488" y="3068960"/>
              <a:ext cx="576064" cy="702078"/>
            </a:xfrm>
            <a:prstGeom prst="flowChartMagneticDisk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69988" y="2555060"/>
              <a:ext cx="1555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0" dirty="0" smtClean="0">
                  <a:solidFill>
                    <a:srgbClr val="92D050"/>
                  </a:solidFill>
                </a:rPr>
                <a:t>Database</a:t>
              </a:r>
              <a:endParaRPr lang="zh-CN" altLang="en-US" b="1" i="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7408" y="2852936"/>
            <a:ext cx="1039067" cy="1370982"/>
            <a:chOff x="530470" y="2638057"/>
            <a:chExt cx="1039067" cy="13709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416" y="3148194"/>
              <a:ext cx="416830" cy="860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30470" y="2638057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0" dirty="0" smtClean="0">
                  <a:solidFill>
                    <a:srgbClr val="92D050"/>
                  </a:solidFill>
                </a:rPr>
                <a:t>Client</a:t>
              </a:r>
              <a:endParaRPr lang="zh-CN" altLang="en-US" b="1" i="0" dirty="0">
                <a:solidFill>
                  <a:srgbClr val="92D050"/>
                </a:solidFill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 bwMode="auto">
          <a:xfrm>
            <a:off x="1723350" y="3501008"/>
            <a:ext cx="3724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>
            <a:off x="7320136" y="3501008"/>
            <a:ext cx="22322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7320136" y="3771037"/>
            <a:ext cx="22322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 flipH="1">
            <a:off x="1723350" y="3737329"/>
            <a:ext cx="3724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71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一级缓存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一级缓存的生命周期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MyBatis</a:t>
            </a:r>
            <a:r>
              <a:rPr lang="zh-CN" altLang="en-US" dirty="0"/>
              <a:t>在开启一个数据库会话时，会 创建一个新的</a:t>
            </a:r>
            <a:r>
              <a:rPr lang="en-US" altLang="zh-CN" dirty="0" err="1"/>
              <a:t>SqlSession</a:t>
            </a:r>
            <a:r>
              <a:rPr lang="zh-CN" altLang="en-US" dirty="0"/>
              <a:t>对象；当会话结束时，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对象</a:t>
            </a:r>
            <a:r>
              <a:rPr lang="zh-CN" altLang="en-US" dirty="0"/>
              <a:t>也一并释放掉。</a:t>
            </a:r>
            <a:endParaRPr lang="en-US" altLang="zh-CN" dirty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err="1"/>
              <a:t>SqlSession</a:t>
            </a:r>
            <a:r>
              <a:rPr lang="zh-CN" altLang="en-US" dirty="0"/>
              <a:t>调用了</a:t>
            </a:r>
            <a:r>
              <a:rPr lang="en-US" altLang="zh-CN" dirty="0"/>
              <a:t>close()</a:t>
            </a:r>
            <a:r>
              <a:rPr lang="zh-CN" altLang="en-US" dirty="0"/>
              <a:t>方法，会释放掉一级缓存，一级缓存将不可用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71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一级缓存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一级缓存的生命周期</a:t>
            </a:r>
            <a:endParaRPr lang="en-US" altLang="zh-CN" dirty="0" smtClean="0"/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SqlSession</a:t>
            </a:r>
            <a:r>
              <a:rPr lang="zh-CN" altLang="en-US" dirty="0"/>
              <a:t>调用了</a:t>
            </a:r>
            <a:r>
              <a:rPr lang="en-US" altLang="zh-CN" dirty="0" err="1"/>
              <a:t>clearCache</a:t>
            </a:r>
            <a:r>
              <a:rPr lang="en-US" altLang="zh-CN" dirty="0"/>
              <a:t>()</a:t>
            </a:r>
            <a:r>
              <a:rPr lang="zh-CN" altLang="en-US" dirty="0"/>
              <a:t>，会清空缓存，但是该对象仍可使用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SqlSession</a:t>
            </a:r>
            <a:r>
              <a:rPr lang="zh-CN" altLang="en-US" dirty="0"/>
              <a:t>中执行了任何一个</a:t>
            </a:r>
            <a:r>
              <a:rPr lang="en-US" altLang="zh-CN" dirty="0"/>
              <a:t>update</a:t>
            </a:r>
            <a:r>
              <a:rPr lang="zh-CN" altLang="en-US" dirty="0" smtClean="0"/>
              <a:t>操作、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操作、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操作，</a:t>
            </a:r>
            <a:r>
              <a:rPr lang="zh-CN" altLang="en-US" dirty="0"/>
              <a:t>都会清</a:t>
            </a:r>
            <a:r>
              <a:rPr lang="zh-CN" altLang="en-US" dirty="0" smtClean="0"/>
              <a:t>空</a:t>
            </a:r>
            <a:r>
              <a:rPr lang="zh-CN" altLang="en-US" dirty="0"/>
              <a:t>缓存</a:t>
            </a:r>
            <a:r>
              <a:rPr lang="zh-CN" altLang="en-US" dirty="0" smtClean="0"/>
              <a:t>，</a:t>
            </a:r>
            <a:r>
              <a:rPr lang="zh-CN" altLang="en-US" dirty="0"/>
              <a:t>但是该对象可以继续使用；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5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一级缓存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中，如果</a:t>
            </a:r>
            <a:r>
              <a:rPr lang="zh-CN" altLang="en-US" dirty="0"/>
              <a:t>以下条件</a:t>
            </a:r>
            <a:r>
              <a:rPr lang="zh-CN" altLang="en-US" dirty="0" smtClean="0"/>
              <a:t>都一样</a:t>
            </a:r>
            <a:r>
              <a:rPr lang="zh-CN" altLang="en-US" dirty="0"/>
              <a:t>，那么就认为它们是完全相同的两次查询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dirty="0" smtClean="0"/>
              <a:t>传入</a:t>
            </a:r>
            <a:r>
              <a:rPr lang="zh-CN" altLang="en-US" dirty="0"/>
              <a:t>的 </a:t>
            </a:r>
            <a:r>
              <a:rPr lang="en-US" altLang="zh-CN" dirty="0" err="1"/>
              <a:t>statementId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 smtClean="0"/>
              <a:t>查询</a:t>
            </a:r>
            <a:r>
              <a:rPr lang="zh-CN" altLang="en-US" dirty="0"/>
              <a:t>时要求的结果集中的结果范围 </a:t>
            </a:r>
            <a:endParaRPr lang="en-US" altLang="zh-CN" dirty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次查询所产生的最终要传递给</a:t>
            </a:r>
            <a:r>
              <a:rPr lang="en-US" altLang="zh-CN" dirty="0"/>
              <a:t>JDBC </a:t>
            </a:r>
            <a:r>
              <a:rPr lang="en-US" altLang="zh-CN" dirty="0" err="1"/>
              <a:t>java.sql.Preparedstatement</a:t>
            </a:r>
            <a:r>
              <a:rPr lang="zh-CN" altLang="en-US" dirty="0"/>
              <a:t>的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r>
              <a:rPr lang="zh-CN" altLang="en-US" dirty="0" smtClean="0"/>
              <a:t>字符串</a:t>
            </a:r>
            <a:endParaRPr lang="en-US" altLang="zh-CN" dirty="0"/>
          </a:p>
          <a:p>
            <a:pPr lvl="1"/>
            <a:r>
              <a:rPr lang="zh-CN" altLang="en-US" dirty="0" smtClean="0"/>
              <a:t>传递</a:t>
            </a:r>
            <a:r>
              <a:rPr lang="zh-CN" altLang="en-US" dirty="0"/>
              <a:t>给</a:t>
            </a:r>
            <a:r>
              <a:rPr lang="en-US" altLang="zh-CN" dirty="0" err="1"/>
              <a:t>java.sql.Statement</a:t>
            </a:r>
            <a:r>
              <a:rPr lang="zh-CN" altLang="en-US" dirty="0"/>
              <a:t>要设置的参数值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1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一级缓存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SqlSession</a:t>
            </a:r>
            <a:r>
              <a:rPr lang="zh-CN" altLang="en-US" dirty="0"/>
              <a:t>的一级缓存性能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MyBatis</a:t>
            </a:r>
            <a:r>
              <a:rPr lang="zh-CN" altLang="en-US" dirty="0"/>
              <a:t>对会话（</a:t>
            </a:r>
            <a:r>
              <a:rPr lang="en-US" altLang="zh-CN" dirty="0"/>
              <a:t>Session</a:t>
            </a:r>
            <a:r>
              <a:rPr lang="zh-CN" altLang="en-US" dirty="0"/>
              <a:t>）级别的一级缓存设计的比较简单，就简单地使用了</a:t>
            </a:r>
            <a:r>
              <a:rPr lang="en-US" altLang="zh-CN" dirty="0" err="1"/>
              <a:t>HashMap</a:t>
            </a:r>
            <a:r>
              <a:rPr lang="zh-CN" altLang="en-US" dirty="0"/>
              <a:t>来维护，并没有对</a:t>
            </a:r>
            <a:r>
              <a:rPr lang="en-US" altLang="zh-CN" dirty="0" err="1"/>
              <a:t>HashMap</a:t>
            </a:r>
            <a:r>
              <a:rPr lang="zh-CN" altLang="en-US" dirty="0"/>
              <a:t>的容量和大小进行限制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一级</a:t>
            </a:r>
            <a:r>
              <a:rPr lang="zh-CN" altLang="en-US" dirty="0"/>
              <a:t>缓存是一个粗粒度的缓存，没有更新缓存和缓存过期的概念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1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10459</TotalTime>
  <Pages>0</Pages>
  <Words>1747</Words>
  <Characters>0</Characters>
  <Application>Microsoft Office PowerPoint</Application>
  <DocSecurity>0</DocSecurity>
  <PresentationFormat>自定义</PresentationFormat>
  <Lines>0</Lines>
  <Paragraphs>243</Paragraphs>
  <Slides>33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1_演示设计模板</vt:lpstr>
      <vt:lpstr>第五讲 MyBatis缓存配置</vt:lpstr>
      <vt:lpstr>PowerPoint 演示文稿</vt:lpstr>
      <vt:lpstr>缓存</vt:lpstr>
      <vt:lpstr>一级缓存</vt:lpstr>
      <vt:lpstr>一级缓存</vt:lpstr>
      <vt:lpstr>一级缓存</vt:lpstr>
      <vt:lpstr>一级缓存</vt:lpstr>
      <vt:lpstr>一级缓存</vt:lpstr>
      <vt:lpstr>一级缓存</vt:lpstr>
      <vt:lpstr>一级缓存</vt:lpstr>
      <vt:lpstr>PowerPoint 演示文稿</vt:lpstr>
      <vt:lpstr>二级缓存</vt:lpstr>
      <vt:lpstr>二级缓存</vt:lpstr>
      <vt:lpstr>二级缓存</vt:lpstr>
      <vt:lpstr>二级缓存</vt:lpstr>
      <vt:lpstr>二级缓存</vt:lpstr>
      <vt:lpstr>二级缓存</vt:lpstr>
      <vt:lpstr>二级缓存</vt:lpstr>
      <vt:lpstr>缓存</vt:lpstr>
      <vt:lpstr>PowerPoint 演示文稿</vt:lpstr>
      <vt:lpstr>集成EhCache缓存</vt:lpstr>
      <vt:lpstr>集成EhCache缓存</vt:lpstr>
      <vt:lpstr>集成EhCache缓存</vt:lpstr>
      <vt:lpstr>集成EhCache缓存</vt:lpstr>
      <vt:lpstr>集成EhCache缓存</vt:lpstr>
      <vt:lpstr>PowerPoint 演示文稿</vt:lpstr>
      <vt:lpstr>脏数据的产生和避免</vt:lpstr>
      <vt:lpstr>脏数据的产生和避免</vt:lpstr>
      <vt:lpstr>脏数据的产生和避免</vt:lpstr>
      <vt:lpstr>脏数据的产生和避免</vt:lpstr>
      <vt:lpstr>本章小结</vt:lpstr>
      <vt:lpstr>本章小结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1083</cp:revision>
  <cp:lastPrinted>1899-12-30T00:00:00Z</cp:lastPrinted>
  <dcterms:created xsi:type="dcterms:W3CDTF">2008-05-06T01:42:58Z</dcterms:created>
  <dcterms:modified xsi:type="dcterms:W3CDTF">2019-04-19T02:27:45Z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