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331" r:id="rId2"/>
    <p:sldId id="435" r:id="rId3"/>
    <p:sldId id="448" r:id="rId4"/>
    <p:sldId id="436" r:id="rId5"/>
    <p:sldId id="437" r:id="rId6"/>
    <p:sldId id="438" r:id="rId7"/>
    <p:sldId id="439" r:id="rId8"/>
    <p:sldId id="440" r:id="rId9"/>
    <p:sldId id="441" r:id="rId10"/>
    <p:sldId id="447" r:id="rId11"/>
    <p:sldId id="442" r:id="rId12"/>
    <p:sldId id="443" r:id="rId13"/>
    <p:sldId id="444" r:id="rId14"/>
    <p:sldId id="445" r:id="rId15"/>
    <p:sldId id="446" r:id="rId16"/>
    <p:sldId id="432" r:id="rId17"/>
    <p:sldId id="33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B8CC1"/>
    <a:srgbClr val="99CCFF"/>
    <a:srgbClr val="CC0000"/>
    <a:srgbClr val="BAE18F"/>
    <a:srgbClr val="FAFAFF"/>
    <a:srgbClr val="F1F1F1"/>
    <a:srgbClr val="D3DCEB"/>
    <a:srgbClr val="FAFAFA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7297" autoAdjust="0"/>
  </p:normalViewPr>
  <p:slideViewPr>
    <p:cSldViewPr>
      <p:cViewPr varScale="1">
        <p:scale>
          <a:sx n="54" d="100"/>
          <a:sy n="54" d="100"/>
        </p:scale>
        <p:origin x="-1248" y="-8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1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41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gehelper/Mybatis-PageHelp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第六讲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其他配置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11233248" cy="646331"/>
            <a:chOff x="935038" y="1349375"/>
            <a:chExt cx="11233248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106206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配置优化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分页插件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6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分页插件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中要想实现分页功能，需要使用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子句实现分页的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语句，比较麻烦</a:t>
            </a:r>
            <a:endParaRPr lang="en-US" altLang="zh-CN" dirty="0" smtClean="0"/>
          </a:p>
          <a:p>
            <a:r>
              <a:rPr lang="en-US" altLang="zh-CN" dirty="0" err="1" smtClean="0"/>
              <a:t>PageHelper</a:t>
            </a:r>
            <a:r>
              <a:rPr lang="zh-CN" altLang="en-US" dirty="0" smtClean="0"/>
              <a:t>插件能方便解决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分页问题，其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源码地址：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://github.com/pagehelper/Mybatis-PageHelper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分页插件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PageHelper</a:t>
            </a: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en-US" altLang="zh-CN" dirty="0" err="1" smtClean="0"/>
              <a:t>PageHelper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配置文件中配置拦截器插件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PageHelper</a:t>
            </a:r>
            <a:r>
              <a:rPr lang="zh-CN" altLang="en-US" dirty="0" smtClean="0"/>
              <a:t>类的方法实现分页功能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2" y="1268759"/>
            <a:ext cx="4807569" cy="158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5447928" y="2061358"/>
            <a:ext cx="1529134" cy="2875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94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分页插件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>
                <a:cs typeface="+mn-cs"/>
              </a:rPr>
              <a:t>在</a:t>
            </a:r>
            <a:r>
              <a:rPr lang="en-US" altLang="zh-CN" sz="3200" dirty="0" err="1">
                <a:cs typeface="+mn-cs"/>
              </a:rPr>
              <a:t>MyBatis</a:t>
            </a:r>
            <a:r>
              <a:rPr lang="zh-CN" altLang="en-US" sz="3200" dirty="0">
                <a:cs typeface="+mn-cs"/>
              </a:rPr>
              <a:t>的</a:t>
            </a:r>
            <a:r>
              <a:rPr lang="en-US" altLang="zh-CN" sz="3200" dirty="0">
                <a:cs typeface="+mn-cs"/>
              </a:rPr>
              <a:t>XML</a:t>
            </a:r>
            <a:r>
              <a:rPr lang="zh-CN" altLang="en-US" sz="3200" dirty="0">
                <a:cs typeface="+mn-cs"/>
              </a:rPr>
              <a:t>配置文件中配置拦截器插件</a:t>
            </a:r>
            <a:endParaRPr lang="en-US" altLang="zh-CN" sz="3200" dirty="0">
              <a:cs typeface="+mn-cs"/>
            </a:endParaRPr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 smtClean="0"/>
              <a:t>允许使用插件来拦截方法的调用，如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等方法</a:t>
            </a:r>
            <a:endParaRPr lang="en-US" altLang="zh-CN" dirty="0"/>
          </a:p>
          <a:p>
            <a:pPr lvl="1"/>
            <a:r>
              <a:rPr lang="zh-CN" altLang="en-US" dirty="0" smtClean="0"/>
              <a:t>实现插件时，只需定义类实现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接口，并指定想要拦截的方法名即可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7368" y="4653136"/>
            <a:ext cx="11208568" cy="19442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plugins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altLang="zh-CN" sz="2400" b="1" i="0" dirty="0" err="1">
                <a:solidFill>
                  <a:srgbClr val="3F5FBF"/>
                </a:solidFill>
                <a:latin typeface="Consolas"/>
              </a:rPr>
              <a:t>com.github.pagehelper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为</a:t>
            </a:r>
            <a:r>
              <a:rPr lang="en-US" altLang="zh-CN" sz="2400" b="1" i="0" dirty="0" err="1">
                <a:solidFill>
                  <a:srgbClr val="3F5FBF"/>
                </a:solidFill>
                <a:latin typeface="Consolas"/>
              </a:rPr>
              <a:t>PageHelper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类所在包名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plugin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interceptor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com.github.pagehelper.PageInterceptor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plugin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plugins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2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分页插件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>
                <a:cs typeface="+mn-cs"/>
              </a:rPr>
              <a:t>调用</a:t>
            </a:r>
            <a:r>
              <a:rPr lang="en-US" altLang="zh-CN" sz="3200" dirty="0" err="1">
                <a:cs typeface="+mn-cs"/>
              </a:rPr>
              <a:t>PageHelper</a:t>
            </a:r>
            <a:r>
              <a:rPr lang="zh-CN" altLang="en-US" sz="3200" dirty="0">
                <a:cs typeface="+mn-cs"/>
              </a:rPr>
              <a:t>类的方法实现分页</a:t>
            </a:r>
            <a:r>
              <a:rPr lang="zh-CN" altLang="en-US" sz="3200" dirty="0" smtClean="0">
                <a:cs typeface="+mn-cs"/>
              </a:rPr>
              <a:t>功能</a:t>
            </a:r>
            <a:endParaRPr lang="en-US" altLang="zh-CN" sz="3200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endParaRPr lang="en-US" altLang="zh-CN" sz="32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endParaRPr lang="en-US" altLang="zh-CN" sz="3200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cs typeface="+mn-cs"/>
              </a:rPr>
              <a:t>调用</a:t>
            </a:r>
            <a:r>
              <a:rPr lang="en-US" altLang="zh-CN" sz="3200" dirty="0" err="1" smtClean="0">
                <a:cs typeface="+mn-cs"/>
              </a:rPr>
              <a:t>PageHelper</a:t>
            </a:r>
            <a:r>
              <a:rPr lang="zh-CN" altLang="en-US" sz="3200" dirty="0" smtClean="0">
                <a:cs typeface="+mn-cs"/>
              </a:rPr>
              <a:t>的</a:t>
            </a:r>
            <a:r>
              <a:rPr lang="en-US" altLang="zh-CN" sz="3200" dirty="0" err="1" smtClean="0">
                <a:cs typeface="+mn-cs"/>
              </a:rPr>
              <a:t>startPage</a:t>
            </a:r>
            <a:r>
              <a:rPr lang="zh-CN" altLang="en-US" sz="3200" dirty="0" smtClean="0">
                <a:cs typeface="+mn-cs"/>
              </a:rPr>
              <a:t>静态方法之后，跟在后面的第一个</a:t>
            </a:r>
            <a:r>
              <a:rPr lang="zh-CN" altLang="en-US" sz="3200" b="1" dirty="0" smtClean="0">
                <a:solidFill>
                  <a:srgbClr val="FF0000"/>
                </a:solidFill>
                <a:cs typeface="+mn-cs"/>
              </a:rPr>
              <a:t>查询方法</a:t>
            </a:r>
            <a:r>
              <a:rPr lang="zh-CN" altLang="en-US" sz="3200" dirty="0" smtClean="0">
                <a:cs typeface="+mn-cs"/>
              </a:rPr>
              <a:t>将进行分页查询</a:t>
            </a:r>
            <a:endParaRPr lang="zh-CN" altLang="en-US" sz="3200" dirty="0">
              <a:cs typeface="+mn-cs"/>
            </a:endParaRP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9416" y="1988840"/>
            <a:ext cx="10297144" cy="11521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PageHelper.startPage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(2,3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List&lt;User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users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userMapper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.findAllUsers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();</a:t>
            </a:r>
            <a:endParaRPr lang="en-US" altLang="zh-CN" sz="28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分页插件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分页查询</a:t>
            </a:r>
            <a:r>
              <a:rPr lang="zh-CN" altLang="en-US" dirty="0" smtClean="0"/>
              <a:t>时，查询方法返回的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对象实际上是</a:t>
            </a:r>
            <a:r>
              <a:rPr lang="en-US" altLang="zh-CN" dirty="0" smtClean="0"/>
              <a:t>Page&lt;E&gt;</a:t>
            </a:r>
            <a:r>
              <a:rPr lang="zh-CN" altLang="en-US" dirty="0" smtClean="0"/>
              <a:t>类型，如果需要取得分页信息，需要将结果强制类型转换为</a:t>
            </a:r>
            <a:r>
              <a:rPr lang="en-US" altLang="zh-CN" dirty="0" smtClean="0"/>
              <a:t>Page&lt;E&gt;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3429000"/>
            <a:ext cx="10729192" cy="25202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Page&lt;User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userPages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(Page&lt;User&gt;)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users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userPages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.getTotal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2800" b="1" i="0" dirty="0">
                <a:solidFill>
                  <a:srgbClr val="3F7F5F"/>
                </a:solidFill>
                <a:latin typeface="Consolas"/>
              </a:rPr>
              <a:t>总条数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userPages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.getPageNum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2800" b="1" i="0" dirty="0">
                <a:solidFill>
                  <a:srgbClr val="3F7F5F"/>
                </a:solidFill>
                <a:latin typeface="Consolas"/>
              </a:rPr>
              <a:t>当前页数</a:t>
            </a:r>
            <a:endParaRPr lang="en-US" altLang="zh-CN" sz="2800" b="1" i="0" dirty="0">
              <a:solidFill>
                <a:srgbClr val="3F7F5F"/>
              </a:solidFill>
              <a:latin typeface="Consolas"/>
            </a:endParaRP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userPages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.getPageSize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2800" b="1" i="0" dirty="0">
                <a:solidFill>
                  <a:srgbClr val="3F7F5F"/>
                </a:solidFill>
                <a:latin typeface="Consolas"/>
              </a:rPr>
              <a:t>每页条数</a:t>
            </a:r>
            <a:endParaRPr lang="en-US" altLang="zh-CN" sz="2800" b="1" i="0" dirty="0">
              <a:solidFill>
                <a:srgbClr val="3F7F5F"/>
              </a:solidFill>
              <a:latin typeface="Consolas"/>
            </a:endParaRP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userPages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.getPages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2800" b="1" i="0" dirty="0">
                <a:solidFill>
                  <a:srgbClr val="3F7F5F"/>
                </a:solidFill>
                <a:latin typeface="Consolas"/>
              </a:rPr>
              <a:t>总页数</a:t>
            </a:r>
            <a:endParaRPr lang="en-US" altLang="zh-CN" sz="2800" b="1" i="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004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815629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配置优化</a:t>
            </a:r>
            <a:endParaRPr lang="zh-CN" altLang="en-US" dirty="0"/>
          </a:p>
          <a:p>
            <a:pPr lvl="1"/>
            <a:r>
              <a:rPr lang="zh-CN" altLang="en-US" sz="3200" dirty="0" smtClean="0"/>
              <a:t>别名配置、数据源配置</a:t>
            </a:r>
            <a:endParaRPr lang="zh-CN" altLang="en-US" sz="3200" dirty="0"/>
          </a:p>
          <a:p>
            <a:pPr>
              <a:spcBef>
                <a:spcPts val="1200"/>
              </a:spcBef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分页插件</a:t>
            </a:r>
            <a:endParaRPr lang="zh-CN" altLang="en-US" dirty="0"/>
          </a:p>
          <a:p>
            <a:pPr lvl="1"/>
            <a:r>
              <a:rPr lang="zh-CN" altLang="en-US" sz="3200" dirty="0"/>
              <a:t>引入</a:t>
            </a:r>
            <a:r>
              <a:rPr lang="en-US" altLang="zh-CN" sz="3200" dirty="0" err="1"/>
              <a:t>PageHelper</a:t>
            </a:r>
            <a:r>
              <a:rPr lang="zh-CN" altLang="en-US" sz="3200" dirty="0"/>
              <a:t>的</a:t>
            </a:r>
            <a:r>
              <a:rPr lang="en-US" altLang="zh-CN" sz="3200" dirty="0"/>
              <a:t>jar</a:t>
            </a:r>
            <a:r>
              <a:rPr lang="zh-CN" altLang="en-US" sz="3200" dirty="0"/>
              <a:t>包</a:t>
            </a:r>
            <a:endParaRPr lang="en-US" altLang="zh-CN" sz="3200" dirty="0"/>
          </a:p>
          <a:p>
            <a:pPr lvl="1"/>
            <a:r>
              <a:rPr lang="zh-CN" altLang="en-US" sz="3200" dirty="0"/>
              <a:t>在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的</a:t>
            </a:r>
            <a:r>
              <a:rPr lang="en-US" altLang="zh-CN" sz="3200" dirty="0"/>
              <a:t>XML</a:t>
            </a:r>
            <a:r>
              <a:rPr lang="zh-CN" altLang="en-US" sz="3200" dirty="0"/>
              <a:t>配置文件中配置拦截器插件</a:t>
            </a:r>
            <a:endParaRPr lang="en-US" altLang="zh-CN" sz="3200" dirty="0"/>
          </a:p>
          <a:p>
            <a:pPr lvl="1"/>
            <a:r>
              <a:rPr lang="zh-CN" altLang="en-US" sz="3200" dirty="0"/>
              <a:t>调用</a:t>
            </a:r>
            <a:r>
              <a:rPr lang="en-US" altLang="zh-CN" sz="3200" dirty="0" err="1"/>
              <a:t>PageHelper</a:t>
            </a:r>
            <a:r>
              <a:rPr lang="zh-CN" altLang="en-US" sz="3200" dirty="0"/>
              <a:t>类的方法实现分页功能</a:t>
            </a:r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11233248" cy="646331"/>
            <a:chOff x="935038" y="1349375"/>
            <a:chExt cx="11233248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106206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配置优化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分页插件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配置文件的元素结构如下：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configuration</a:t>
            </a:r>
            <a:r>
              <a:rPr lang="zh-CN" altLang="en-US" dirty="0"/>
              <a:t>（配置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/>
              <a:t>properties</a:t>
            </a:r>
            <a:r>
              <a:rPr lang="zh-CN" altLang="en-US" sz="2400" dirty="0"/>
              <a:t>（属性）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/>
              <a:t>settings</a:t>
            </a:r>
            <a:r>
              <a:rPr lang="zh-CN" altLang="en-US" sz="2400" dirty="0"/>
              <a:t>（设置）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 err="1"/>
              <a:t>typeAliases</a:t>
            </a:r>
            <a:r>
              <a:rPr lang="zh-CN" altLang="en-US" sz="2400" dirty="0"/>
              <a:t>（类型别名）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plugins</a:t>
            </a:r>
            <a:r>
              <a:rPr lang="zh-CN" altLang="en-US" sz="2400" dirty="0"/>
              <a:t>（插件）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/>
              <a:t>environments</a:t>
            </a:r>
            <a:r>
              <a:rPr lang="zh-CN" altLang="en-US" sz="2400" dirty="0"/>
              <a:t>（环境配置）</a:t>
            </a:r>
          </a:p>
          <a:p>
            <a:pPr lvl="3"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000" dirty="0"/>
              <a:t>environment</a:t>
            </a:r>
            <a:r>
              <a:rPr lang="zh-CN" altLang="en-US" sz="2000" dirty="0"/>
              <a:t>（环境变量）</a:t>
            </a:r>
          </a:p>
          <a:p>
            <a:pPr marL="1828800" lvl="4" indent="0">
              <a:buNone/>
            </a:pPr>
            <a:r>
              <a:rPr lang="en-US" altLang="zh-CN" dirty="0" err="1"/>
              <a:t>transactionManager</a:t>
            </a:r>
            <a:r>
              <a:rPr lang="zh-CN" altLang="en-US" dirty="0"/>
              <a:t>（事务管理器）</a:t>
            </a:r>
          </a:p>
          <a:p>
            <a:pPr marL="1828800" lvl="4" indent="0">
              <a:buNone/>
            </a:pPr>
            <a:r>
              <a:rPr lang="en-US" altLang="zh-CN" dirty="0" err="1"/>
              <a:t>dataSource</a:t>
            </a:r>
            <a:r>
              <a:rPr lang="zh-CN" altLang="en-US" dirty="0"/>
              <a:t>（数据源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mappers</a:t>
            </a:r>
            <a:r>
              <a:rPr lang="zh-CN" altLang="en-US" sz="2400" dirty="0"/>
              <a:t>（映射器）</a:t>
            </a:r>
          </a:p>
          <a:p>
            <a:pPr>
              <a:lnSpc>
                <a:spcPts val="25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配置优化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配置别名（</a:t>
            </a:r>
            <a:r>
              <a:rPr lang="en-US" altLang="zh-CN" dirty="0" err="1" smtClean="0"/>
              <a:t>typealiases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类型别名是为 Java 类型命名一个短的名字。它只和XML配置有关, 只用来减少类</a:t>
            </a:r>
            <a:r>
              <a:rPr lang="zh-CN" altLang="en-US" dirty="0" smtClean="0"/>
              <a:t>完全限定</a:t>
            </a:r>
            <a:r>
              <a:rPr lang="zh-CN" altLang="en-US" dirty="0"/>
              <a:t>名的多余部分。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3465004"/>
            <a:ext cx="10297144" cy="16561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typeAlias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net.onest.entity.User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alias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"User"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配置别名（</a:t>
            </a:r>
            <a:r>
              <a:rPr lang="en-US" altLang="zh-CN" dirty="0" err="1"/>
              <a:t>typealiases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也可以指定一个包名，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会在包名下面搜索需要的 </a:t>
            </a:r>
            <a:r>
              <a:rPr lang="en-US" altLang="zh-CN" dirty="0"/>
              <a:t>Java Bean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711624" y="3465004"/>
            <a:ext cx="7128792" cy="16561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package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net.onest.entity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err="1" smtClean="0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6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数据源配置（</a:t>
            </a:r>
            <a:r>
              <a:rPr lang="en-US" altLang="zh-CN" dirty="0" err="1" smtClean="0"/>
              <a:t>db.properties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将数据库配置单独方法一个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属性文件中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2924944"/>
            <a:ext cx="10945216" cy="20162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driver=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com.mysql.jdbc.Driver</a:t>
            </a:r>
            <a:endParaRPr lang="en-US" altLang="zh-CN" sz="2400" b="1" i="0" dirty="0">
              <a:solidFill>
                <a:srgbClr val="2A00FF"/>
              </a:solidFill>
              <a:latin typeface="Consolas"/>
            </a:endParaRPr>
          </a:p>
          <a:p>
            <a:r>
              <a:rPr lang="en-US" altLang="zh-CN" sz="2400" b="1" i="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jdbc:mysql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://</a:t>
            </a:r>
            <a:r>
              <a:rPr lang="en-US" altLang="zh-CN" sz="2400" b="1" i="0" u="sng" dirty="0">
                <a:solidFill>
                  <a:srgbClr val="2A00FF"/>
                </a:solidFill>
                <a:latin typeface="Consolas"/>
              </a:rPr>
              <a:t>localhost:3306/</a:t>
            </a:r>
            <a:r>
              <a:rPr lang="en-US" altLang="zh-CN" sz="2400" b="1" i="0" u="sng" dirty="0" err="1">
                <a:solidFill>
                  <a:srgbClr val="2A00FF"/>
                </a:solidFill>
                <a:latin typeface="Consolas"/>
              </a:rPr>
              <a:t>mybatis?characterEncoding</a:t>
            </a:r>
            <a:r>
              <a:rPr lang="en-US" altLang="zh-CN" sz="2400" b="1" i="0" u="sng" dirty="0">
                <a:solidFill>
                  <a:srgbClr val="2A00FF"/>
                </a:solidFill>
                <a:latin typeface="Consolas"/>
              </a:rPr>
              <a:t>=utf-8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username=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root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password=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数据源配置（</a:t>
            </a:r>
            <a:r>
              <a:rPr lang="en-US" altLang="zh-CN" dirty="0" err="1"/>
              <a:t>db.properties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元素在</a:t>
            </a:r>
            <a:r>
              <a:rPr lang="en-US" altLang="zh-CN" dirty="0" smtClean="0"/>
              <a:t>mybatis.xml</a:t>
            </a:r>
            <a:r>
              <a:rPr lang="zh-CN" altLang="en-US" dirty="0" smtClean="0"/>
              <a:t>配置文件中引用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属性文件中的配置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43472" y="3284984"/>
            <a:ext cx="9505056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引用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properties</a:t>
            </a:r>
            <a:r>
              <a:rPr lang="zh-CN" altLang="en-US" sz="2400" b="1" i="0" dirty="0">
                <a:solidFill>
                  <a:srgbClr val="3F5FBF"/>
                </a:solidFill>
                <a:latin typeface="Consolas"/>
              </a:rPr>
              <a:t>文件 </a:t>
            </a:r>
            <a:r>
              <a:rPr lang="en-US" altLang="zh-CN" sz="2400" b="1" i="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properties resource="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/>
              </a:rPr>
              <a:t>db.properties</a:t>
            </a:r>
            <a:r>
              <a:rPr lang="en-US" altLang="zh-CN" sz="2400" b="1" i="0" dirty="0">
                <a:solidFill>
                  <a:srgbClr val="FF0000"/>
                </a:solidFill>
                <a:latin typeface="Consolas"/>
              </a:rPr>
              <a:t>"&gt;&lt;/properties&gt;</a:t>
            </a:r>
          </a:p>
          <a:p>
            <a:r>
              <a:rPr lang="zh-CN" altLang="en-US" sz="2400" b="1" i="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zh-CN" sz="2400" b="1" i="0" dirty="0" smtClean="0">
                <a:solidFill>
                  <a:srgbClr val="3F7F7F"/>
                </a:solidFill>
                <a:latin typeface="Consolas"/>
              </a:rPr>
              <a:t>environments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/>
              </a:rPr>
              <a:t>default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"development"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smtClean="0">
                <a:solidFill>
                  <a:srgbClr val="3F7F7F"/>
                </a:solidFill>
                <a:latin typeface="Consolas"/>
              </a:rPr>
              <a:t>environment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/>
              </a:rPr>
              <a:t>"development"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     …… 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smtClean="0">
                <a:solidFill>
                  <a:srgbClr val="3F7F7F"/>
                </a:solidFill>
                <a:latin typeface="Consolas"/>
              </a:rPr>
              <a:t>environment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smtClean="0">
                <a:solidFill>
                  <a:srgbClr val="3F7F7F"/>
                </a:solidFill>
                <a:latin typeface="Consolas"/>
              </a:rPr>
              <a:t>environments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数据源配置（</a:t>
            </a:r>
            <a:r>
              <a:rPr lang="en-US" altLang="zh-CN" dirty="0" err="1"/>
              <a:t>db.properties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中采用</a:t>
            </a:r>
            <a:r>
              <a:rPr lang="en-US" altLang="zh-CN" dirty="0" smtClean="0">
                <a:solidFill>
                  <a:srgbClr val="FF0000"/>
                </a:solidFill>
              </a:rPr>
              <a:t>${name}</a:t>
            </a:r>
            <a:r>
              <a:rPr lang="zh-CN" altLang="en-US" dirty="0" smtClean="0"/>
              <a:t>的形式引用属性文件中定义的参数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43472" y="3284984"/>
            <a:ext cx="9433048" cy="28083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dataSource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"POOLED"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"driver"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"${driver}"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"username"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"${username}"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zh-CN" sz="24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/>
              </a:rPr>
              <a:t>"${password}"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400" b="1" i="0" dirty="0" err="1">
                <a:solidFill>
                  <a:srgbClr val="3F7F7F"/>
                </a:solidFill>
                <a:latin typeface="Consolas"/>
              </a:rPr>
              <a:t>dataSource</a:t>
            </a:r>
            <a:r>
              <a:rPr lang="en-US" altLang="zh-CN" sz="24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1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$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zh-CN" altLang="en-US" dirty="0" smtClean="0"/>
              <a:t>的异同</a:t>
            </a:r>
            <a:endParaRPr lang="en-US" altLang="zh-CN" dirty="0" smtClean="0"/>
          </a:p>
          <a:p>
            <a:pPr lvl="1">
              <a:lnSpc>
                <a:spcPts val="4500"/>
              </a:lnSpc>
            </a:pPr>
            <a:r>
              <a:rPr lang="zh-CN" altLang="en-US" dirty="0" smtClean="0"/>
              <a:t>可以获取对象中的属性值，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#{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>
              <a:lnSpc>
                <a:spcPts val="4500"/>
              </a:lnSpc>
            </a:pPr>
            <a:r>
              <a:rPr lang="en-US" altLang="zh-CN" dirty="0" smtClean="0"/>
              <a:t>#</a:t>
            </a:r>
            <a:r>
              <a:rPr lang="zh-CN" altLang="en-US" dirty="0" smtClean="0"/>
              <a:t>可以防止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注入，解析时会把所有使用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的地方变成？占位符，再设置参数的值</a:t>
            </a:r>
            <a:endParaRPr lang="en-US" altLang="zh-CN" dirty="0" smtClean="0"/>
          </a:p>
          <a:p>
            <a:pPr lvl="1">
              <a:lnSpc>
                <a:spcPts val="4500"/>
              </a:lnSpc>
            </a:pPr>
            <a:r>
              <a:rPr lang="en-US" altLang="zh-CN" dirty="0" smtClean="0"/>
              <a:t>$</a:t>
            </a:r>
            <a:r>
              <a:rPr lang="zh-CN" altLang="en-US" dirty="0" smtClean="0"/>
              <a:t>在解析时，会直接使用传入的参数作为字符串直接填充到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语句中，会导致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>
              <a:lnSpc>
                <a:spcPts val="4500"/>
              </a:lnSpc>
            </a:pPr>
            <a:r>
              <a:rPr lang="en-US" altLang="zh-CN" dirty="0" smtClean="0"/>
              <a:t>#</a:t>
            </a:r>
            <a:r>
              <a:rPr lang="zh-CN" altLang="en-US" dirty="0" smtClean="0"/>
              <a:t>会把传入的参数使用引号括起来，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则不会</a:t>
            </a:r>
            <a:endParaRPr lang="en-US" altLang="zh-CN" dirty="0" smtClean="0"/>
          </a:p>
          <a:p>
            <a:pPr lvl="1">
              <a:lnSpc>
                <a:spcPts val="4500"/>
              </a:lnSpc>
            </a:pPr>
            <a:r>
              <a:rPr lang="en-US" altLang="zh-CN" dirty="0" smtClean="0"/>
              <a:t>$</a:t>
            </a:r>
            <a:r>
              <a:rPr lang="zh-CN" altLang="en-US" dirty="0" smtClean="0"/>
              <a:t>一般用传入数据库相关参数，如数据库表名、字段名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00598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9350</TotalTime>
  <Pages>0</Pages>
  <Words>750</Words>
  <Characters>0</Characters>
  <Application>Microsoft Office PowerPoint</Application>
  <DocSecurity>0</DocSecurity>
  <PresentationFormat>自定义</PresentationFormat>
  <Lines>0</Lines>
  <Paragraphs>110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1_演示设计模板</vt:lpstr>
      <vt:lpstr>第六讲 MyBatis其他配置</vt:lpstr>
      <vt:lpstr>PowerPoint 演示文稿</vt:lpstr>
      <vt:lpstr>MyBatis配置优化</vt:lpstr>
      <vt:lpstr>MyBatis配置优化</vt:lpstr>
      <vt:lpstr>MyBatis配置优化</vt:lpstr>
      <vt:lpstr>MyBatis配置优化</vt:lpstr>
      <vt:lpstr>MyBatis配置优化</vt:lpstr>
      <vt:lpstr>MyBatis配置优化</vt:lpstr>
      <vt:lpstr>MyBatis配置优化</vt:lpstr>
      <vt:lpstr>PowerPoint 演示文稿</vt:lpstr>
      <vt:lpstr>MyBatis分页插件</vt:lpstr>
      <vt:lpstr>MyBatis分页插件</vt:lpstr>
      <vt:lpstr>MyBatis分页插件</vt:lpstr>
      <vt:lpstr>MyBatis分页插件</vt:lpstr>
      <vt:lpstr>MyBatis分页插件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862</cp:revision>
  <cp:lastPrinted>1899-12-30T00:00:00Z</cp:lastPrinted>
  <dcterms:created xsi:type="dcterms:W3CDTF">2008-05-06T01:42:58Z</dcterms:created>
  <dcterms:modified xsi:type="dcterms:W3CDTF">2019-04-20T04:56:53Z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