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37"/>
  </p:notesMasterIdLst>
  <p:handoutMasterIdLst>
    <p:handoutMasterId r:id="rId38"/>
  </p:handoutMasterIdLst>
  <p:sldIdLst>
    <p:sldId id="331" r:id="rId2"/>
    <p:sldId id="424" r:id="rId3"/>
    <p:sldId id="419" r:id="rId4"/>
    <p:sldId id="395" r:id="rId5"/>
    <p:sldId id="393" r:id="rId6"/>
    <p:sldId id="394" r:id="rId7"/>
    <p:sldId id="413" r:id="rId8"/>
    <p:sldId id="396" r:id="rId9"/>
    <p:sldId id="401" r:id="rId10"/>
    <p:sldId id="402" r:id="rId11"/>
    <p:sldId id="421" r:id="rId12"/>
    <p:sldId id="414" r:id="rId13"/>
    <p:sldId id="397" r:id="rId14"/>
    <p:sldId id="398" r:id="rId15"/>
    <p:sldId id="404" r:id="rId16"/>
    <p:sldId id="416" r:id="rId17"/>
    <p:sldId id="418" r:id="rId18"/>
    <p:sldId id="405" r:id="rId19"/>
    <p:sldId id="425" r:id="rId20"/>
    <p:sldId id="422" r:id="rId21"/>
    <p:sldId id="415" r:id="rId22"/>
    <p:sldId id="406" r:id="rId23"/>
    <p:sldId id="400" r:id="rId24"/>
    <p:sldId id="407" r:id="rId25"/>
    <p:sldId id="417" r:id="rId26"/>
    <p:sldId id="408" r:id="rId27"/>
    <p:sldId id="423" r:id="rId28"/>
    <p:sldId id="429" r:id="rId29"/>
    <p:sldId id="427" r:id="rId30"/>
    <p:sldId id="426" r:id="rId31"/>
    <p:sldId id="430" r:id="rId32"/>
    <p:sldId id="431" r:id="rId33"/>
    <p:sldId id="432" r:id="rId34"/>
    <p:sldId id="412" r:id="rId35"/>
    <p:sldId id="333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2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-15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98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26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44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继承策略有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SINGLE_TABLE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TABLE_PER_CLASS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JOINED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三种。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SINGLE_TABLE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是将父类和其所有的子类集合在一块，存在一张表中，并创建一个新的字段来判断对象的类型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TABLE_PER_CLASS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是为每一个类创建一个表，这些表是相互独立的。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JOINED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是将父类、子类分别存放在不同的表中，并且建立相应的外键，以确定相互之间的关系。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91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27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711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Table per concrete class</a:t>
            </a:r>
            <a:r>
              <a:rPr lang="zh-CN" altLang="en-US" sz="1200" b="0" i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：每个具体类对应一张表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hierarchy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：每个类层次对应一张表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per class 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：每个类对应一张表</a:t>
            </a:r>
            <a:endParaRPr lang="zh-CN" alt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b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0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348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/>
              <a:t>第三讲</a:t>
            </a:r>
            <a:br>
              <a:rPr lang="en-US" altLang="zh-CN" dirty="0"/>
            </a:br>
            <a:r>
              <a:rPr lang="en-US" altLang="zh-CN" dirty="0"/>
              <a:t>Hibernate</a:t>
            </a:r>
            <a:r>
              <a:rPr lang="zh-CN" altLang="en-US" dirty="0"/>
              <a:t>继承关系映射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172739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继承父类的一些属性，但不用父类作为</a:t>
            </a:r>
            <a:r>
              <a:rPr lang="zh-CN" altLang="en-US"/>
              <a:t>映射实体时使用</a:t>
            </a:r>
            <a:r>
              <a:rPr lang="zh-CN" altLang="en-US" dirty="0"/>
              <a:t>注解：</a:t>
            </a:r>
            <a:r>
              <a:rPr lang="en-US" altLang="zh-CN"/>
              <a:t>@MappedSuperclass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5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7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父类对应一个表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95964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关系数据模型支持继承关系和多态。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在表中加入额外的字段区分子类的类型，表中包含父类和所有子类的属性对应的字段。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支持多态查询，就是从数据库中检索父类对象时，同时包含所有子类的对象。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067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381106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916832"/>
            <a:ext cx="10724014" cy="2880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持久化类、映射文件和数据库表之间的关系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62374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24419" y="1196752"/>
            <a:ext cx="11088206" cy="489654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"Employee" </a:t>
            </a:r>
            <a:r>
              <a:rPr lang="en-US" altLang="zh-CN" sz="24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>
                <a:solidFill>
                  <a:srgbClr val="3F7F7F"/>
                </a:solidFill>
                <a:latin typeface="Consolas" panose="020B0609020204030204" pitchFamily="49" charset="0"/>
              </a:rPr>
              <a:t>discriminator </a:t>
            </a:r>
            <a:r>
              <a:rPr lang="en-US" altLang="zh-CN" sz="24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>
                <a:solidFill>
                  <a:srgbClr val="2A00FF"/>
                </a:solidFill>
                <a:latin typeface="Consolas" panose="020B0609020204030204" pitchFamily="49" charset="0"/>
              </a:rPr>
              <a:t>"EMPLOYEETYPE"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HourlyEmployees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discriminator-value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"HE"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SalariedEmployees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discriminator-value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8760296" y="2600508"/>
            <a:ext cx="2819109" cy="648072"/>
          </a:xfrm>
          <a:prstGeom prst="wedgeRoundRectCallout">
            <a:avLst>
              <a:gd name="adj1" fmla="val -59912"/>
              <a:gd name="adj2" fmla="val -2160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必须紧跟</a:t>
            </a:r>
            <a:r>
              <a:rPr lang="en-US" altLang="zh-CN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i="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43472" y="2708920"/>
            <a:ext cx="6984776" cy="43124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4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/>
              <a:t>&lt;discriminator&gt; </a:t>
            </a:r>
            <a:r>
              <a:rPr lang="zh-CN" altLang="en-US" dirty="0"/>
              <a:t>元素。</a:t>
            </a:r>
            <a:endParaRPr lang="en-US" altLang="zh-CN" dirty="0"/>
          </a:p>
          <a:p>
            <a:pPr lvl="1"/>
            <a:r>
              <a:rPr lang="en-US" altLang="zh-CN" sz="3200" dirty="0"/>
              <a:t>column </a:t>
            </a:r>
            <a:r>
              <a:rPr lang="zh-CN" altLang="en-US" sz="3200" dirty="0"/>
              <a:t>属性：用于指定表中区分子类类型的字段。</a:t>
            </a:r>
            <a:endParaRPr lang="en-US" altLang="zh-CN" sz="3200" dirty="0"/>
          </a:p>
          <a:p>
            <a:r>
              <a:rPr lang="en-US" altLang="zh-CN" dirty="0"/>
              <a:t>&lt;subclass&gt; </a:t>
            </a:r>
            <a:r>
              <a:rPr lang="zh-CN" altLang="en-US" dirty="0"/>
              <a:t>元素。</a:t>
            </a:r>
            <a:endParaRPr lang="en-US" altLang="zh-CN" dirty="0"/>
          </a:p>
          <a:p>
            <a:pPr lvl="1"/>
            <a:r>
              <a:rPr lang="en-US" altLang="zh-CN" sz="3200" dirty="0"/>
              <a:t>name </a:t>
            </a:r>
            <a:r>
              <a:rPr lang="zh-CN" altLang="en-US" sz="3200" dirty="0"/>
              <a:t>属性：子类类名；</a:t>
            </a:r>
            <a:endParaRPr lang="en-US" altLang="zh-CN" sz="3200" dirty="0"/>
          </a:p>
          <a:p>
            <a:pPr lvl="1"/>
            <a:r>
              <a:rPr lang="en-US" altLang="zh-CN" sz="3200" dirty="0"/>
              <a:t>discriminator-value </a:t>
            </a:r>
            <a:r>
              <a:rPr lang="zh-CN" altLang="en-US" sz="3200" dirty="0"/>
              <a:t>属性：子类中区分类型字段的取值；</a:t>
            </a:r>
            <a:endParaRPr lang="en-US" altLang="zh-CN" sz="3200" dirty="0"/>
          </a:p>
          <a:p>
            <a:pPr lvl="1"/>
            <a:r>
              <a:rPr lang="en-US" altLang="zh-CN" sz="3200" dirty="0"/>
              <a:t>&lt;property&gt; </a:t>
            </a:r>
            <a:r>
              <a:rPr lang="zh-CN" altLang="en-US" sz="3200" dirty="0"/>
              <a:t>子元素：映射子类属性。</a:t>
            </a:r>
          </a:p>
        </p:txBody>
      </p:sp>
    </p:spTree>
    <p:extLst>
      <p:ext uri="{BB962C8B-B14F-4D97-AF65-F5344CB8AC3E}">
        <p14:creationId xmlns:p14="http://schemas.microsoft.com/office/powerpoint/2010/main" val="73793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9" y="1125539"/>
            <a:ext cx="10512142" cy="1439366"/>
          </a:xfrm>
        </p:spPr>
        <p:txBody>
          <a:bodyPr/>
          <a:lstStyle/>
          <a:p>
            <a:r>
              <a:rPr lang="zh-CN" altLang="en-US"/>
              <a:t>如果 </a:t>
            </a:r>
            <a:r>
              <a:rPr lang="en-US" altLang="zh-CN"/>
              <a:t>Employees </a:t>
            </a:r>
            <a:r>
              <a:rPr lang="zh-CN" altLang="en-US"/>
              <a:t>本身</a:t>
            </a:r>
            <a:r>
              <a:rPr lang="zh-CN" altLang="en-US" dirty="0"/>
              <a:t>也需要被持久化，</a:t>
            </a:r>
            <a:r>
              <a:rPr lang="zh-CN" altLang="en-US"/>
              <a:t>可以在</a:t>
            </a:r>
            <a:r>
              <a:rPr lang="en-US" altLang="zh-CN"/>
              <a:t>&lt;class&gt;</a:t>
            </a:r>
            <a:r>
              <a:rPr lang="zh-CN" altLang="en-US"/>
              <a:t>元素中设置 </a:t>
            </a:r>
            <a:r>
              <a:rPr lang="en-US" altLang="zh-CN"/>
              <a:t>discriminator-value </a:t>
            </a:r>
            <a:r>
              <a:rPr lang="zh-CN" altLang="en-US">
                <a:latin typeface="Consolas" panose="020B0609020204030204" pitchFamily="49" charset="0"/>
              </a:rPr>
              <a:t>属性</a:t>
            </a:r>
            <a:r>
              <a:rPr lang="zh-CN" altLang="en-US" dirty="0">
                <a:latin typeface="Consolas" panose="020B0609020204030204" pitchFamily="49" charset="0"/>
              </a:rPr>
              <a:t>的值。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27448" y="2834351"/>
            <a:ext cx="9577064" cy="165618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"Employees"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"EMPLOYEES"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       discriminator-value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&lt;/class&gt;</a:t>
            </a:r>
            <a:endParaRPr lang="zh-CN" altLang="en-US" sz="24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567582" cy="3527598"/>
          </a:xfrm>
        </p:spPr>
        <p:txBody>
          <a:bodyPr/>
          <a:lstStyle/>
          <a:p>
            <a:r>
              <a:rPr lang="zh-CN" altLang="en-US" dirty="0"/>
              <a:t>父类使用注解：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指定继承关系的生成策略；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   @Inheritance(strategy=</a:t>
            </a:r>
            <a:r>
              <a:rPr lang="en-US" altLang="zh-CN" dirty="0" err="1"/>
              <a:t>InheritanceType.SINGLE_TABLE</a:t>
            </a:r>
            <a:r>
              <a:rPr lang="en-US" altLang="zh-CN" dirty="0"/>
              <a:t>)</a:t>
            </a:r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指定区分子类类型的字段。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   @</a:t>
            </a:r>
            <a:r>
              <a:rPr lang="en-US" altLang="zh-CN" dirty="0" err="1"/>
              <a:t>DiscriminatorColumn</a:t>
            </a:r>
            <a:r>
              <a:rPr lang="en-US" altLang="zh-CN" dirty="0"/>
              <a:t>(name="EMPLOYEETYPE")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1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567582" cy="5183187"/>
          </a:xfrm>
        </p:spPr>
        <p:txBody>
          <a:bodyPr/>
          <a:lstStyle/>
          <a:p>
            <a:r>
              <a:rPr lang="zh-CN" altLang="en-US"/>
              <a:t>各个</a:t>
            </a:r>
            <a:r>
              <a:rPr lang="zh-CN" altLang="en-US" dirty="0"/>
              <a:t>子类使用注解：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指定各个子类区分字段</a:t>
            </a:r>
            <a:r>
              <a:rPr lang="zh-CN" altLang="en-US" sz="3200"/>
              <a:t>的值。</a:t>
            </a:r>
            <a:endParaRPr lang="zh-CN" altLang="en-US" sz="3200" dirty="0"/>
          </a:p>
          <a:p>
            <a:pPr marL="800100" lvl="2" indent="0">
              <a:spcBef>
                <a:spcPts val="1800"/>
              </a:spcBef>
              <a:buNone/>
            </a:pPr>
            <a:r>
              <a:rPr lang="en-US" altLang="zh-CN" sz="3200"/>
              <a:t>@</a:t>
            </a:r>
            <a:r>
              <a:rPr lang="en-US" altLang="zh-CN" sz="3200" dirty="0" err="1"/>
              <a:t>DiscriminatorValue</a:t>
            </a:r>
            <a:r>
              <a:rPr lang="en-US" altLang="zh-CN" sz="3200" dirty="0"/>
              <a:t>(value = "HE")</a:t>
            </a:r>
          </a:p>
          <a:p>
            <a:pPr marL="800100" lvl="2" indent="0">
              <a:buNone/>
            </a:pPr>
            <a:r>
              <a:rPr lang="en-US" altLang="zh-CN" sz="3200"/>
              <a:t>@</a:t>
            </a:r>
            <a:r>
              <a:rPr lang="en-US" altLang="zh-CN" sz="3200" dirty="0" err="1"/>
              <a:t>DiscriminatorValue</a:t>
            </a:r>
            <a:r>
              <a:rPr lang="en-US" altLang="zh-CN" sz="3200" dirty="0"/>
              <a:t>(value = "SE")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2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2664296"/>
          </a:xfrm>
        </p:spPr>
        <p:txBody>
          <a:bodyPr/>
          <a:lstStyle/>
          <a:p>
            <a:pPr lvl="2"/>
            <a:r>
              <a:rPr lang="en-US" altLang="zh-CN"/>
              <a:t>Hibernate</a:t>
            </a:r>
            <a:r>
              <a:rPr lang="zh-CN" altLang="en-US"/>
              <a:t>实体映射基础</a:t>
            </a:r>
          </a:p>
          <a:p>
            <a:pPr lvl="2"/>
            <a:r>
              <a:rPr lang="zh-CN" altLang="en-US"/>
              <a:t>属性映射</a:t>
            </a:r>
          </a:p>
          <a:p>
            <a:pPr lvl="2"/>
            <a:r>
              <a:rPr lang="zh-CN" altLang="en-US"/>
              <a:t>对象标识符映射</a:t>
            </a:r>
          </a:p>
        </p:txBody>
      </p:sp>
    </p:spTree>
    <p:extLst>
      <p:ext uri="{BB962C8B-B14F-4D97-AF65-F5344CB8AC3E}">
        <p14:creationId xmlns:p14="http://schemas.microsoft.com/office/powerpoint/2010/main" val="286552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70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每个类对应一个表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38358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在关系数据模型中，用外键参照关系来表示继承关系，子类对应的表中存在外键参照父类对应表的主键。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继承关系中的每个类及接口都对应一个表。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支持多态查询。</a:t>
            </a:r>
          </a:p>
        </p:txBody>
      </p:sp>
    </p:spTree>
    <p:extLst>
      <p:ext uri="{BB962C8B-B14F-4D97-AF65-F5344CB8AC3E}">
        <p14:creationId xmlns:p14="http://schemas.microsoft.com/office/powerpoint/2010/main" val="149846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00808"/>
            <a:ext cx="8168156" cy="39604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05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69074"/>
            <a:ext cx="10984501" cy="2684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持久化类、映射文件和数据库表之间的对应关系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70156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35360" y="1052736"/>
            <a:ext cx="11305256" cy="547260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HourlyEmployee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"HOURLYEMPLOYEE"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SalariedEmployee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"SALARIEDEMPLOYEE"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"EMPLOYEEID"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joined-subclass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3060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&lt;joined-subclass&gt; </a:t>
            </a:r>
            <a:r>
              <a:rPr lang="zh-CN" altLang="en-US"/>
              <a:t>元素。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sz="3200"/>
              <a:t>name </a:t>
            </a:r>
            <a:r>
              <a:rPr lang="zh-CN" altLang="en-US" sz="3200"/>
              <a:t>属性</a:t>
            </a:r>
            <a:r>
              <a:rPr lang="zh-CN" altLang="en-US" sz="3200" dirty="0"/>
              <a:t>：子</a:t>
            </a:r>
            <a:r>
              <a:rPr lang="zh-CN" altLang="en-US" sz="3200"/>
              <a:t>类类名；</a:t>
            </a:r>
            <a:endParaRPr lang="en-US" altLang="zh-CN" sz="3200" dirty="0"/>
          </a:p>
          <a:p>
            <a:pPr lvl="1"/>
            <a:r>
              <a:rPr lang="en-US" altLang="zh-CN" sz="3200"/>
              <a:t>table </a:t>
            </a:r>
            <a:r>
              <a:rPr lang="zh-CN" altLang="en-US" sz="3200"/>
              <a:t>属性</a:t>
            </a:r>
            <a:r>
              <a:rPr lang="zh-CN" altLang="en-US" sz="3200" dirty="0"/>
              <a:t>：子类对应的</a:t>
            </a:r>
            <a:r>
              <a:rPr lang="zh-CN" altLang="en-US" sz="3200"/>
              <a:t>数据库表；</a:t>
            </a:r>
            <a:endParaRPr lang="en-US" altLang="zh-CN" sz="3200" dirty="0"/>
          </a:p>
          <a:p>
            <a:pPr lvl="1"/>
            <a:r>
              <a:rPr lang="en-US" altLang="zh-CN" sz="3200"/>
              <a:t>&lt;key&gt; </a:t>
            </a:r>
            <a:r>
              <a:rPr lang="zh-CN" altLang="en-US" sz="3200"/>
              <a:t>子</a:t>
            </a:r>
            <a:r>
              <a:rPr lang="zh-CN" altLang="en-US" sz="3200" dirty="0"/>
              <a:t>元素：指定子类对应表的主</a:t>
            </a:r>
            <a:r>
              <a:rPr lang="zh-CN" altLang="en-US" sz="3200"/>
              <a:t>键列；</a:t>
            </a:r>
            <a:endParaRPr lang="en-US" altLang="zh-CN" sz="3200" dirty="0"/>
          </a:p>
          <a:p>
            <a:pPr lvl="1"/>
            <a:r>
              <a:rPr lang="en-US" altLang="zh-CN" sz="3200"/>
              <a:t>&lt;property&gt; </a:t>
            </a:r>
            <a:r>
              <a:rPr lang="zh-CN" altLang="en-US" sz="3200"/>
              <a:t>子元素</a:t>
            </a:r>
            <a:r>
              <a:rPr lang="zh-CN" altLang="en-US" sz="3200" dirty="0"/>
              <a:t>：映射子类</a:t>
            </a:r>
            <a:r>
              <a:rPr lang="zh-CN" altLang="en-US" sz="3200"/>
              <a:t>的属性。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03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</p:spPr>
        <p:txBody>
          <a:bodyPr/>
          <a:lstStyle/>
          <a:p>
            <a:r>
              <a:rPr lang="zh-CN" altLang="en-US" dirty="0"/>
              <a:t>父类使用注解：</a:t>
            </a:r>
            <a:endParaRPr lang="en-US" altLang="zh-CN" dirty="0"/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指定继承关系的生成策略。</a:t>
            </a:r>
            <a:endParaRPr lang="en-US" altLang="zh-CN" sz="3200" dirty="0"/>
          </a:p>
          <a:p>
            <a:pPr marL="800100" lvl="2" indent="0">
              <a:buNone/>
            </a:pPr>
            <a:r>
              <a:rPr lang="en-US" altLang="zh-CN" sz="3200" dirty="0"/>
              <a:t>@Inheritance(strategy=</a:t>
            </a:r>
            <a:r>
              <a:rPr lang="en-US" altLang="zh-CN" sz="3200" dirty="0" err="1"/>
              <a:t>InheritanceType.JOINED</a:t>
            </a:r>
            <a:r>
              <a:rPr lang="en-US" altLang="zh-CN" sz="32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子类使用注解：</a:t>
            </a:r>
            <a:r>
              <a:rPr lang="en-US" altLang="zh-CN" dirty="0"/>
              <a:t> </a:t>
            </a:r>
          </a:p>
          <a:p>
            <a:pPr marL="914400" lvl="3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指定子类对应表的主键列。</a:t>
            </a:r>
          </a:p>
          <a:p>
            <a:pPr marL="800100" lvl="2" indent="0">
              <a:buNone/>
            </a:pPr>
            <a:r>
              <a:rPr lang="en-US" altLang="zh-CN" sz="3200" dirty="0"/>
              <a:t>@</a:t>
            </a:r>
            <a:r>
              <a:rPr lang="en-US" altLang="zh-CN" sz="3200" dirty="0" err="1"/>
              <a:t>PrimaryKeyJoinColumn</a:t>
            </a:r>
            <a:r>
              <a:rPr lang="en-US" altLang="zh-CN" sz="3200" dirty="0"/>
              <a:t>(name="EMPLOYEEID")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953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三种映射方式对比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935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/>
              <a:t>关系数据模型的复杂度。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每个具体类对应一个表：</a:t>
            </a:r>
            <a:endParaRPr lang="en-US" altLang="zh-CN" sz="320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/>
              <a:t>缺点</a:t>
            </a:r>
            <a:r>
              <a:rPr lang="en-US" altLang="zh-CN" sz="3200"/>
              <a:t>]</a:t>
            </a:r>
            <a:r>
              <a:rPr lang="zh-CN" altLang="en-US" sz="3200"/>
              <a:t>：每个具体类对应的表中包含重复字段。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父类对应一个表：</a:t>
            </a:r>
            <a:endParaRPr lang="en-US" altLang="zh-CN" sz="320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/>
              <a:t>优点</a:t>
            </a:r>
            <a:r>
              <a:rPr lang="en-US" altLang="zh-CN" sz="3200"/>
              <a:t>]</a:t>
            </a:r>
            <a:r>
              <a:rPr lang="zh-CN" altLang="en-US" sz="3200"/>
              <a:t>：只需创建一个表；</a:t>
            </a:r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/>
              <a:t>缺点</a:t>
            </a:r>
            <a:r>
              <a:rPr lang="en-US" altLang="zh-CN" sz="3200"/>
              <a:t>]</a:t>
            </a:r>
            <a:r>
              <a:rPr lang="zh-CN" altLang="en-US" sz="3200"/>
              <a:t>：表中引入额外区分子类类型的字段。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每个类对应一个表：</a:t>
            </a:r>
            <a:endParaRPr lang="en-US" altLang="zh-CN" sz="320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/>
              <a:t>[</a:t>
            </a:r>
            <a:r>
              <a:rPr lang="zh-CN" altLang="en-US" sz="3200"/>
              <a:t>缺点</a:t>
            </a:r>
            <a:r>
              <a:rPr lang="en-US" altLang="zh-CN" sz="3200"/>
              <a:t>]</a:t>
            </a:r>
            <a:r>
              <a:rPr lang="zh-CN" altLang="en-US" sz="3200"/>
              <a:t>：表的数目最多，且表之间存在外键参照关系。</a:t>
            </a:r>
          </a:p>
        </p:txBody>
      </p:sp>
    </p:spTree>
    <p:extLst>
      <p:ext uri="{BB962C8B-B14F-4D97-AF65-F5344CB8AC3E}">
        <p14:creationId xmlns:p14="http://schemas.microsoft.com/office/powerpoint/2010/main" val="214395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 dirty="0"/>
              <a:t>查询性能。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每个具体类对应一个表：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缺点</a:t>
            </a:r>
            <a:r>
              <a:rPr lang="en-US" altLang="zh-CN" sz="3200" dirty="0"/>
              <a:t>]</a:t>
            </a:r>
            <a:r>
              <a:rPr lang="zh-CN" altLang="en-US" sz="3200" dirty="0"/>
              <a:t>：如果要查询父类的对象，必须查询所有具体的子类对应的表。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/>
              <a:t>父类对应一个表：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优点</a:t>
            </a:r>
            <a:r>
              <a:rPr lang="en-US" altLang="zh-CN" sz="3200" dirty="0"/>
              <a:t>]</a:t>
            </a:r>
            <a:r>
              <a:rPr lang="zh-CN" altLang="en-US" sz="3200" dirty="0"/>
              <a:t>：有很好的查询性能，无需进行表的连接。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/>
              <a:t>每个类对应一个表：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缺点</a:t>
            </a:r>
            <a:r>
              <a:rPr lang="en-US" altLang="zh-CN" sz="3200" dirty="0"/>
              <a:t>]</a:t>
            </a:r>
            <a:r>
              <a:rPr lang="zh-CN" altLang="en-US" sz="3200" dirty="0"/>
              <a:t>：需要进行表的连接查询。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068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7200">
              <a:lnSpc>
                <a:spcPct val="130000"/>
              </a:lnSpc>
              <a:buNone/>
            </a:pPr>
            <a:r>
              <a:rPr lang="zh-CN" altLang="en-US" dirty="0"/>
              <a:t>现要为某公司开发一个员工信息管理系统，已经了解到该公司的员工中有按小时计薪和按月计薪两种方式，这种情况下系统中该如何维护员工的基本信息呢？</a:t>
            </a:r>
          </a:p>
        </p:txBody>
      </p:sp>
    </p:spTree>
    <p:extLst>
      <p:ext uri="{BB962C8B-B14F-4D97-AF65-F5344CB8AC3E}">
        <p14:creationId xmlns:p14="http://schemas.microsoft.com/office/powerpoint/2010/main" val="122203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5255790"/>
          </a:xfrm>
        </p:spPr>
        <p:txBody>
          <a:bodyPr/>
          <a:lstStyle/>
          <a:p>
            <a:r>
              <a:rPr lang="zh-CN" altLang="en-US" dirty="0"/>
              <a:t>数据库的可维护性。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每个具体类对应一个表：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缺点</a:t>
            </a:r>
            <a:r>
              <a:rPr lang="en-US" altLang="zh-CN" sz="3200" dirty="0"/>
              <a:t>]</a:t>
            </a:r>
            <a:r>
              <a:rPr lang="zh-CN" altLang="en-US" sz="3200" dirty="0"/>
              <a:t>：如果父类的属性发生变化，必须</a:t>
            </a:r>
            <a:r>
              <a:rPr lang="zh-CN" altLang="en-US" sz="3200"/>
              <a:t>修改所有子</a:t>
            </a:r>
            <a:r>
              <a:rPr lang="zh-CN" altLang="en-US" sz="3200" dirty="0"/>
              <a:t>类对应的表。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/>
              <a:t>父类对应一个表：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优点</a:t>
            </a:r>
            <a:r>
              <a:rPr lang="en-US" altLang="zh-CN" sz="3200" dirty="0"/>
              <a:t>]</a:t>
            </a:r>
            <a:r>
              <a:rPr lang="zh-CN" altLang="en-US" sz="3200" dirty="0"/>
              <a:t>：只需修改一张表。</a:t>
            </a:r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/>
              <a:t>每个类对应一个表：</a:t>
            </a:r>
            <a:endParaRPr lang="en-US" altLang="zh-CN" sz="3200" dirty="0"/>
          </a:p>
          <a:p>
            <a:pPr marL="857250" lvl="3" indent="0">
              <a:spcBef>
                <a:spcPts val="0"/>
              </a:spcBef>
              <a:buNone/>
            </a:pPr>
            <a:r>
              <a:rPr lang="en-US" altLang="zh-CN" sz="3200" dirty="0"/>
              <a:t>[</a:t>
            </a:r>
            <a:r>
              <a:rPr lang="zh-CN" altLang="en-US" sz="3200" dirty="0"/>
              <a:t>优点</a:t>
            </a:r>
            <a:r>
              <a:rPr lang="en-US" altLang="zh-CN" sz="3200" dirty="0"/>
              <a:t>]</a:t>
            </a:r>
            <a:r>
              <a:rPr lang="zh-CN" altLang="en-US" sz="3200" dirty="0"/>
              <a:t>：如果某个类的属性发生变化，只需要修改该类所对应的表。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688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三种映射方式对比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239565"/>
          </a:xfrm>
        </p:spPr>
        <p:txBody>
          <a:bodyPr/>
          <a:lstStyle/>
          <a:p>
            <a:r>
              <a:rPr lang="zh-CN" altLang="en-US"/>
              <a:t>是否支持多态查询。</a:t>
            </a: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3200"/>
              <a:t>每个具体类对应一个表：不支持；</a:t>
            </a:r>
            <a:endParaRPr lang="en-US" altLang="zh-CN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父类对应一个表：支持；</a:t>
            </a:r>
            <a:endParaRPr lang="en-US" altLang="zh-CN" sz="3200"/>
          </a:p>
          <a:p>
            <a:pPr marL="8572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每个类对应一个表：支持。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1545365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中实现继承映射的三种方法：</a:t>
            </a:r>
            <a:endParaRPr lang="en-US" altLang="zh-CN" dirty="0"/>
          </a:p>
          <a:p>
            <a:pPr lvl="1"/>
            <a:r>
              <a:rPr lang="zh-CN" altLang="en-US" sz="3200"/>
              <a:t>每个具体类对应一个表</a:t>
            </a:r>
            <a:endParaRPr lang="en-US" altLang="zh-CN" sz="3200"/>
          </a:p>
          <a:p>
            <a:pPr lvl="1"/>
            <a:r>
              <a:rPr lang="zh-CN" altLang="en-US" sz="3200"/>
              <a:t>父类对应一个表</a:t>
            </a:r>
            <a:endParaRPr lang="en-US" altLang="zh-CN" sz="3200"/>
          </a:p>
          <a:p>
            <a:pPr lvl="1"/>
            <a:r>
              <a:rPr lang="zh-CN" altLang="en-US" sz="3200"/>
              <a:t>每个类对应一个表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753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4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三种映射方式对比</a:t>
            </a:r>
            <a:br>
              <a:rPr lang="en-US" altLang="zh-CN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48965"/>
              </p:ext>
            </p:extLst>
          </p:nvPr>
        </p:nvGraphicFramePr>
        <p:xfrm>
          <a:off x="407368" y="1125538"/>
          <a:ext cx="1137676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比较方面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每个具体类对应一个表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父类对应一个表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每个类对应一个表</a:t>
                      </a:r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关系数据模型的复杂度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每个具体类对应的表中包含重复字段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优点：只需创建一个表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缺点：表中引入额外区分子类类型的字段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缺点：表的数目最多，且表之间存在外键参照关系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查询性能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缺点：如果要查询父类的对象，必须查询所有具体的子类对应的表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优点：有很好的查询性能，无需进行表的连接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缺点：需要进行表的连接查询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数据库的可维护性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缺点：如果父类的属性发生变化，必须修改所以子类对应的表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优点：只需修改一张表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优点：如果某个类的属性发生变化，只需要修改该类所对应的表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是否支持多态查询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不支持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889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4" y="1916831"/>
            <a:ext cx="7995245" cy="4391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包含继承关系的</a:t>
            </a:r>
            <a:r>
              <a:rPr lang="zh-CN" altLang="en-US"/>
              <a:t>域模型。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1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Table per concrete class</a:t>
              </a:r>
              <a:endParaRPr lang="zh-CN" altLang="en-US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 hierarchy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Table per class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2737511" y="5159803"/>
            <a:ext cx="6445274" cy="646331"/>
            <a:chOff x="935038" y="1349375"/>
            <a:chExt cx="6445274" cy="646331"/>
          </a:xfrm>
        </p:grpSpPr>
        <p:sp>
          <p:nvSpPr>
            <p:cNvPr id="18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三种映射方式对比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0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每个具体类对应一个表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5996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关系数据模型不支持域模型中的继承关系</a:t>
            </a:r>
            <a:r>
              <a:rPr lang="zh-CN" altLang="en-US"/>
              <a:t>和多态。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/>
              <a:t>每</a:t>
            </a:r>
            <a:r>
              <a:rPr lang="zh-CN" altLang="en-US" dirty="0"/>
              <a:t>个子类所对应的表中同时存在从父类继承的属性和自己特有</a:t>
            </a:r>
            <a:r>
              <a:rPr lang="zh-CN" altLang="en-US"/>
              <a:t>的属性。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/>
              <a:t>如果</a:t>
            </a:r>
            <a:r>
              <a:rPr lang="zh-CN" altLang="en-US" dirty="0"/>
              <a:t>父类不是抽象类并且也需要被持久化，还需要为父类创建对应</a:t>
            </a:r>
            <a:r>
              <a:rPr lang="zh-CN" altLang="en-US"/>
              <a:t>的表。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0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132856"/>
            <a:ext cx="4544938" cy="2664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132856"/>
            <a:ext cx="454493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持久化类、映射文件和数据库表之间的对应关系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11413266" cy="2736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2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映射文件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805315" y="1124744"/>
            <a:ext cx="10440134" cy="255086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HourlyEmployee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 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"HOURLYEMPLOYEE"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"rate"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5315" y="3936615"/>
            <a:ext cx="10440134" cy="25398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SalariedEmployee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"SALARIEDEMPLOYEE"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400" b="1" i="0" dirty="0">
              <a:solidFill>
                <a:srgbClr val="008080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"increment"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4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altLang="zh-CN" sz="24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4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&lt;/class&gt;</a:t>
            </a:r>
            <a:endParaRPr lang="zh-CN" altLang="en-US" sz="2400" b="1" i="0" dirty="0">
              <a:solidFill>
                <a:srgbClr val="3F7F7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4478</TotalTime>
  <Pages>0</Pages>
  <Words>1747</Words>
  <Characters>0</Characters>
  <Application>Microsoft Office PowerPoint</Application>
  <DocSecurity>0</DocSecurity>
  <PresentationFormat>宽屏</PresentationFormat>
  <Lines>0</Lines>
  <Paragraphs>227</Paragraphs>
  <Slides>35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第三讲 Hibernate继承关系映射</vt:lpstr>
      <vt:lpstr>PowerPoint 演示文稿</vt:lpstr>
      <vt:lpstr>引例</vt:lpstr>
      <vt:lpstr>引例</vt:lpstr>
      <vt:lpstr>PowerPoint 演示文稿</vt:lpstr>
      <vt:lpstr>每个具体类对应一个表</vt:lpstr>
      <vt:lpstr>数据库表结构</vt:lpstr>
      <vt:lpstr>持久化类、映射文件和数据库表之间的对应关系</vt:lpstr>
      <vt:lpstr>映射文件</vt:lpstr>
      <vt:lpstr>使用注解配置</vt:lpstr>
      <vt:lpstr>PowerPoint 演示文稿</vt:lpstr>
      <vt:lpstr>父类对应一个表</vt:lpstr>
      <vt:lpstr>数据库表结构</vt:lpstr>
      <vt:lpstr>持久化类、映射文件和数据库表之间的关系</vt:lpstr>
      <vt:lpstr>映射文件</vt:lpstr>
      <vt:lpstr>映射文件</vt:lpstr>
      <vt:lpstr>映射文件</vt:lpstr>
      <vt:lpstr>使用注解</vt:lpstr>
      <vt:lpstr>使用注解</vt:lpstr>
      <vt:lpstr>PowerPoint 演示文稿</vt:lpstr>
      <vt:lpstr>每个类对应一个表</vt:lpstr>
      <vt:lpstr>数据库表结构</vt:lpstr>
      <vt:lpstr>持久化类、映射文件和数据库表之间的对应关系</vt:lpstr>
      <vt:lpstr>映射文件</vt:lpstr>
      <vt:lpstr>映射文件</vt:lpstr>
      <vt:lpstr>使用注解</vt:lpstr>
      <vt:lpstr>PowerPoint 演示文稿</vt:lpstr>
      <vt:lpstr>三种映射方式对比</vt:lpstr>
      <vt:lpstr>三种映射方式对比</vt:lpstr>
      <vt:lpstr>三种映射方式对比</vt:lpstr>
      <vt:lpstr>三种映射方式对比</vt:lpstr>
      <vt:lpstr>本章小结</vt:lpstr>
      <vt:lpstr>练习</vt:lpstr>
      <vt:lpstr>三种映射方式对比 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602</cp:revision>
  <cp:lastPrinted>1899-12-30T00:00:00Z</cp:lastPrinted>
  <dcterms:created xsi:type="dcterms:W3CDTF">2008-05-06T01:42:58Z</dcterms:created>
  <dcterms:modified xsi:type="dcterms:W3CDTF">2020-02-11T09:50:37Z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