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76" r:id="rId1"/>
  </p:sldMasterIdLst>
  <p:notesMasterIdLst>
    <p:notesMasterId r:id="rId33"/>
  </p:notesMasterIdLst>
  <p:handoutMasterIdLst>
    <p:handoutMasterId r:id="rId34"/>
  </p:handoutMasterIdLst>
  <p:sldIdLst>
    <p:sldId id="331" r:id="rId2"/>
    <p:sldId id="423" r:id="rId3"/>
    <p:sldId id="406" r:id="rId4"/>
    <p:sldId id="407" r:id="rId5"/>
    <p:sldId id="424" r:id="rId6"/>
    <p:sldId id="425" r:id="rId7"/>
    <p:sldId id="394" r:id="rId8"/>
    <p:sldId id="397" r:id="rId9"/>
    <p:sldId id="398" r:id="rId10"/>
    <p:sldId id="399" r:id="rId11"/>
    <p:sldId id="400" r:id="rId12"/>
    <p:sldId id="401" r:id="rId13"/>
    <p:sldId id="426" r:id="rId14"/>
    <p:sldId id="429" r:id="rId15"/>
    <p:sldId id="430" r:id="rId16"/>
    <p:sldId id="402" r:id="rId17"/>
    <p:sldId id="403" r:id="rId18"/>
    <p:sldId id="415" r:id="rId19"/>
    <p:sldId id="405" r:id="rId20"/>
    <p:sldId id="393" r:id="rId21"/>
    <p:sldId id="427" r:id="rId22"/>
    <p:sldId id="417" r:id="rId23"/>
    <p:sldId id="395" r:id="rId24"/>
    <p:sldId id="418" r:id="rId25"/>
    <p:sldId id="396" r:id="rId26"/>
    <p:sldId id="411" r:id="rId27"/>
    <p:sldId id="421" r:id="rId28"/>
    <p:sldId id="422" r:id="rId29"/>
    <p:sldId id="419" r:id="rId30"/>
    <p:sldId id="428" r:id="rId31"/>
    <p:sldId id="333" r:id="rId32"/>
  </p:sldIdLst>
  <p:sldSz cx="12192000" cy="6858000"/>
  <p:notesSz cx="6858000" cy="9144000"/>
  <p:defaultTextStyle>
    <a:defPPr>
      <a:defRPr lang="zh-CN"/>
    </a:defPPr>
    <a:lvl1pPr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0" userDrawn="1">
          <p15:clr>
            <a:srgbClr val="A4A3A4"/>
          </p15:clr>
        </p15:guide>
        <p15:guide id="2" orient="horz" pos="4110" userDrawn="1">
          <p15:clr>
            <a:srgbClr val="A4A3A4"/>
          </p15:clr>
        </p15:guide>
        <p15:guide id="3" orient="horz" pos="119" userDrawn="1">
          <p15:clr>
            <a:srgbClr val="A4A3A4"/>
          </p15:clr>
        </p15:guide>
        <p15:guide id="4" orient="horz" pos="3838" userDrawn="1">
          <p15:clr>
            <a:srgbClr val="A4A3A4"/>
          </p15:clr>
        </p15:guide>
        <p15:guide id="5" pos="7287" userDrawn="1">
          <p15:clr>
            <a:srgbClr val="A4A3A4"/>
          </p15:clr>
        </p15:guide>
        <p15:guide id="6" pos="3840" userDrawn="1">
          <p15:clr>
            <a:srgbClr val="A4A3A4"/>
          </p15:clr>
        </p15:guide>
        <p15:guide id="7" pos="3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a:srgbClr val="D3DCEB"/>
    <a:srgbClr val="FAFAFF"/>
    <a:srgbClr val="FAFAFA"/>
    <a:srgbClr val="F5F5FA"/>
    <a:srgbClr val="6699FF"/>
    <a:srgbClr val="CCCCFF"/>
    <a:srgbClr val="99CCFF"/>
    <a:srgbClr val="66CCFF"/>
    <a:srgbClr val="CAD9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76" autoAdjust="0"/>
  </p:normalViewPr>
  <p:slideViewPr>
    <p:cSldViewPr>
      <p:cViewPr varScale="1">
        <p:scale>
          <a:sx n="65" d="100"/>
          <a:sy n="65" d="100"/>
        </p:scale>
        <p:origin x="912" y="72"/>
      </p:cViewPr>
      <p:guideLst>
        <p:guide orient="horz" pos="210"/>
        <p:guide orient="horz" pos="4110"/>
        <p:guide orient="horz" pos="119"/>
        <p:guide orient="horz" pos="3838"/>
        <p:guide pos="7287"/>
        <p:guide pos="3840"/>
        <p:guide pos="393"/>
      </p:guideLst>
    </p:cSldViewPr>
  </p:slideViewPr>
  <p:notesTextViewPr>
    <p:cViewPr>
      <p:scale>
        <a:sx n="1" d="1"/>
        <a:sy n="1" d="1"/>
      </p:scale>
      <p:origin x="0" y="0"/>
    </p:cViewPr>
  </p:notesText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6DAAC4-3F4D-4BC2-99C2-C888EF35166D}" type="datetimeFigureOut">
              <a:rPr lang="zh-CN" altLang="en-US" smtClean="0"/>
              <a:t>2020/2/13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384EE3-1814-4243-A170-55F1FE3EA1E2}" type="slidenum">
              <a:rPr lang="zh-CN" altLang="en-US" smtClean="0"/>
              <a:t>‹#›</a:t>
            </a:fld>
            <a:endParaRPr lang="zh-CN" altLang="en-US"/>
          </a:p>
        </p:txBody>
      </p:sp>
    </p:spTree>
    <p:extLst>
      <p:ext uri="{BB962C8B-B14F-4D97-AF65-F5344CB8AC3E}">
        <p14:creationId xmlns:p14="http://schemas.microsoft.com/office/powerpoint/2010/main" val="517250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defRPr>
            </a:lvl1pPr>
          </a:lstStyle>
          <a:p>
            <a:pPr>
              <a:defRPr/>
            </a:pPr>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74A7EE53-FE7D-42D7-BD41-E03AB61E9802}" type="slidenum">
              <a:rPr lang="en-US" altLang="zh-CN"/>
              <a:pPr>
                <a:defRPr/>
              </a:pPr>
              <a:t>‹#›</a:t>
            </a:fld>
            <a:endParaRPr lang="en-US" altLang="zh-CN"/>
          </a:p>
        </p:txBody>
      </p:sp>
    </p:spTree>
    <p:extLst>
      <p:ext uri="{BB962C8B-B14F-4D97-AF65-F5344CB8AC3E}">
        <p14:creationId xmlns:p14="http://schemas.microsoft.com/office/powerpoint/2010/main" val="20540264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a:t>
            </a:fld>
            <a:endParaRPr lang="en-US" altLang="zh-CN"/>
          </a:p>
        </p:txBody>
      </p:sp>
    </p:spTree>
    <p:extLst>
      <p:ext uri="{BB962C8B-B14F-4D97-AF65-F5344CB8AC3E}">
        <p14:creationId xmlns:p14="http://schemas.microsoft.com/office/powerpoint/2010/main" val="285912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3509E6-6888-47F4-AA28-7CAD0D6CD08F}" type="slidenum">
              <a:rPr lang="zh-CN" altLang="en-US"/>
              <a:pPr eaLnBrk="1" hangingPunct="1"/>
              <a:t>11</a:t>
            </a:fld>
            <a:endParaRPr lang="en-US" altLang="zh-CN"/>
          </a:p>
        </p:txBody>
      </p:sp>
    </p:spTree>
    <p:extLst>
      <p:ext uri="{BB962C8B-B14F-4D97-AF65-F5344CB8AC3E}">
        <p14:creationId xmlns:p14="http://schemas.microsoft.com/office/powerpoint/2010/main" val="4011460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itchFamily="34" charset="0"/>
                <a:ea typeface="华文细黑" pitchFamily="2" charset="-122"/>
                <a:cs typeface="+mn-cs"/>
              </a:rPr>
              <a:t>主键生成策略我们选用</a:t>
            </a:r>
            <a:r>
              <a:rPr lang="en-US" altLang="zh-CN" sz="1200" b="0" i="0" kern="1200" dirty="0" err="1">
                <a:solidFill>
                  <a:schemeClr val="tx1"/>
                </a:solidFill>
                <a:effectLst/>
                <a:latin typeface="Arial" pitchFamily="34" charset="0"/>
                <a:ea typeface="华文细黑" pitchFamily="2" charset="-122"/>
                <a:cs typeface="+mn-cs"/>
              </a:rPr>
              <a:t>foregin</a:t>
            </a:r>
            <a:r>
              <a:rPr lang="zh-CN" altLang="en-US" sz="1200" b="0" i="0" kern="1200" dirty="0">
                <a:solidFill>
                  <a:schemeClr val="tx1"/>
                </a:solidFill>
                <a:effectLst/>
                <a:latin typeface="Arial" pitchFamily="34" charset="0"/>
                <a:ea typeface="华文细黑" pitchFamily="2" charset="-122"/>
                <a:cs typeface="+mn-cs"/>
              </a:rPr>
              <a:t>，其中还必须指定一个参数</a:t>
            </a:r>
            <a:r>
              <a:rPr lang="en-US" altLang="zh-CN" sz="1200" b="0" i="0" kern="1200" dirty="0">
                <a:solidFill>
                  <a:schemeClr val="tx1"/>
                </a:solidFill>
                <a:effectLst/>
                <a:latin typeface="Arial" pitchFamily="34" charset="0"/>
                <a:ea typeface="华文细黑" pitchFamily="2" charset="-122"/>
                <a:cs typeface="+mn-cs"/>
              </a:rPr>
              <a:t>property</a:t>
            </a:r>
            <a:r>
              <a:rPr lang="zh-CN" altLang="en-US" sz="1200" b="0" i="0" kern="1200" dirty="0">
                <a:solidFill>
                  <a:schemeClr val="tx1"/>
                </a:solidFill>
                <a:effectLst/>
                <a:latin typeface="Arial" pitchFamily="34" charset="0"/>
                <a:ea typeface="华文细黑" pitchFamily="2" charset="-122"/>
                <a:cs typeface="+mn-cs"/>
              </a:rPr>
              <a:t>，表示该主键生成策略基于对象的那个属性，我们这里的属性是</a:t>
            </a:r>
            <a:r>
              <a:rPr lang="en-US" altLang="zh-CN" sz="1200" b="0" i="0" kern="1200" dirty="0">
                <a:solidFill>
                  <a:schemeClr val="tx1"/>
                </a:solidFill>
                <a:effectLst/>
                <a:latin typeface="Arial" pitchFamily="34" charset="0"/>
                <a:ea typeface="华文细黑" pitchFamily="2" charset="-122"/>
                <a:cs typeface="+mn-cs"/>
              </a:rPr>
              <a:t>user</a:t>
            </a:r>
          </a:p>
          <a:p>
            <a:r>
              <a:rPr lang="en-US" altLang="zh-CN" sz="1200" b="0" i="0" kern="1200" dirty="0">
                <a:solidFill>
                  <a:schemeClr val="tx1"/>
                </a:solidFill>
                <a:effectLst/>
                <a:latin typeface="Arial" pitchFamily="34" charset="0"/>
                <a:ea typeface="华文细黑" pitchFamily="2" charset="-122"/>
                <a:cs typeface="+mn-cs"/>
              </a:rPr>
              <a:t>constrained="true"</a:t>
            </a:r>
            <a:r>
              <a:rPr lang="zh-CN" altLang="en-US" sz="1200" b="0" i="0" kern="1200" dirty="0">
                <a:solidFill>
                  <a:schemeClr val="tx1"/>
                </a:solidFill>
                <a:effectLst/>
                <a:latin typeface="Arial" pitchFamily="34" charset="0"/>
                <a:ea typeface="华文细黑" pitchFamily="2" charset="-122"/>
                <a:cs typeface="+mn-cs"/>
              </a:rPr>
              <a:t>：表示添加一个外键约束，默认为</a:t>
            </a:r>
            <a:r>
              <a:rPr lang="en-US" altLang="zh-CN" sz="1200" b="0" i="0" kern="1200" dirty="0">
                <a:solidFill>
                  <a:schemeClr val="tx1"/>
                </a:solidFill>
                <a:effectLst/>
                <a:latin typeface="Arial" pitchFamily="34" charset="0"/>
                <a:ea typeface="华文细黑" pitchFamily="2" charset="-122"/>
                <a:cs typeface="+mn-cs"/>
              </a:rPr>
              <a:t>false</a:t>
            </a:r>
            <a:r>
              <a:rPr lang="zh-CN" altLang="en-US" sz="1200" b="0" i="0" kern="1200" dirty="0">
                <a:solidFill>
                  <a:schemeClr val="tx1"/>
                </a:solidFill>
                <a:effectLst/>
                <a:latin typeface="Arial" pitchFamily="34" charset="0"/>
                <a:ea typeface="华文细黑" pitchFamily="2" charset="-122"/>
                <a:cs typeface="+mn-cs"/>
              </a:rPr>
              <a:t>，不添加外键约束</a:t>
            </a:r>
            <a:endParaRPr lang="zh-CN" altLang="en-US" dirty="0"/>
          </a:p>
        </p:txBody>
      </p:sp>
      <p:sp>
        <p:nvSpPr>
          <p:cNvPr id="4" name="灯片编号占位符 3"/>
          <p:cNvSpPr>
            <a:spLocks noGrp="1"/>
          </p:cNvSpPr>
          <p:nvPr>
            <p:ph type="sldNum" sz="quarter" idx="5"/>
          </p:nvPr>
        </p:nvSpPr>
        <p:spPr/>
        <p:txBody>
          <a:bodyPr/>
          <a:lstStyle/>
          <a:p>
            <a:pPr>
              <a:defRPr/>
            </a:pPr>
            <a:fld id="{74A7EE53-FE7D-42D7-BD41-E03AB61E9802}" type="slidenum">
              <a:rPr lang="en-US" altLang="zh-CN" smtClean="0"/>
              <a:pPr>
                <a:defRPr/>
              </a:pPr>
              <a:t>12</a:t>
            </a:fld>
            <a:endParaRPr lang="en-US" altLang="zh-CN"/>
          </a:p>
        </p:txBody>
      </p:sp>
    </p:spTree>
    <p:extLst>
      <p:ext uri="{BB962C8B-B14F-4D97-AF65-F5344CB8AC3E}">
        <p14:creationId xmlns:p14="http://schemas.microsoft.com/office/powerpoint/2010/main" val="1901792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13</a:t>
            </a:fld>
            <a:endParaRPr lang="en-US" altLang="zh-CN"/>
          </a:p>
        </p:txBody>
      </p:sp>
    </p:spTree>
    <p:extLst>
      <p:ext uri="{BB962C8B-B14F-4D97-AF65-F5344CB8AC3E}">
        <p14:creationId xmlns:p14="http://schemas.microsoft.com/office/powerpoint/2010/main" val="224965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err="1"/>
              <a:t>mappedBy</a:t>
            </a:r>
            <a:r>
              <a:rPr lang="zh-CN" altLang="en-US" dirty="0"/>
              <a:t>表明一对一关系已经在</a:t>
            </a:r>
            <a:r>
              <a:rPr lang="en-US" altLang="zh-CN" dirty="0"/>
              <a:t>person</a:t>
            </a:r>
            <a:r>
              <a:rPr lang="zh-CN" altLang="en-US" dirty="0"/>
              <a:t>属性做了映射</a:t>
            </a:r>
          </a:p>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14</a:t>
            </a:fld>
            <a:endParaRPr lang="en-US" altLang="zh-CN"/>
          </a:p>
        </p:txBody>
      </p:sp>
    </p:spTree>
    <p:extLst>
      <p:ext uri="{BB962C8B-B14F-4D97-AF65-F5344CB8AC3E}">
        <p14:creationId xmlns:p14="http://schemas.microsoft.com/office/powerpoint/2010/main" val="2335281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16</a:t>
            </a:fld>
            <a:endParaRPr lang="en-US" altLang="zh-CN"/>
          </a:p>
        </p:txBody>
      </p:sp>
    </p:spTree>
    <p:extLst>
      <p:ext uri="{BB962C8B-B14F-4D97-AF65-F5344CB8AC3E}">
        <p14:creationId xmlns:p14="http://schemas.microsoft.com/office/powerpoint/2010/main" val="1380969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17</a:t>
            </a:fld>
            <a:endParaRPr lang="en-US" altLang="zh-CN"/>
          </a:p>
        </p:txBody>
      </p:sp>
    </p:spTree>
    <p:extLst>
      <p:ext uri="{BB962C8B-B14F-4D97-AF65-F5344CB8AC3E}">
        <p14:creationId xmlns:p14="http://schemas.microsoft.com/office/powerpoint/2010/main" val="1681214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18</a:t>
            </a:fld>
            <a:endParaRPr lang="en-US" altLang="zh-CN"/>
          </a:p>
        </p:txBody>
      </p:sp>
    </p:spTree>
    <p:extLst>
      <p:ext uri="{BB962C8B-B14F-4D97-AF65-F5344CB8AC3E}">
        <p14:creationId xmlns:p14="http://schemas.microsoft.com/office/powerpoint/2010/main" val="3050459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地址需要多次被联系方式使用，而地址又不需要单独用一个表存储</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21</a:t>
            </a:fld>
            <a:endParaRPr lang="en-US" altLang="zh-CN"/>
          </a:p>
        </p:txBody>
      </p:sp>
    </p:spTree>
    <p:extLst>
      <p:ext uri="{BB962C8B-B14F-4D97-AF65-F5344CB8AC3E}">
        <p14:creationId xmlns:p14="http://schemas.microsoft.com/office/powerpoint/2010/main" val="1751221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sp>
        <p:nvSpPr>
          <p:cNvPr id="2051" name="Rectangle 27"/>
          <p:cNvSpPr>
            <a:spLocks noGrp="1" noChangeArrowheads="1"/>
          </p:cNvSpPr>
          <p:nvPr>
            <p:ph type="ctrTitle"/>
          </p:nvPr>
        </p:nvSpPr>
        <p:spPr>
          <a:xfrm>
            <a:off x="1271464" y="3173647"/>
            <a:ext cx="6618980" cy="1452706"/>
          </a:xfrm>
          <a:prstGeom prst="rect">
            <a:avLst/>
          </a:prstGeom>
        </p:spPr>
        <p:txBody>
          <a:bodyPr/>
          <a:lstStyle>
            <a:lvl1pPr algn="ctr">
              <a:defRPr sz="4000" b="0">
                <a:solidFill>
                  <a:schemeClr val="bg2">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1pPr>
          </a:lstStyle>
          <a:p>
            <a:pPr lvl="0"/>
            <a:r>
              <a:rPr lang="zh-CN" noProof="0"/>
              <a:t>单击此处编辑母版标题样式</a:t>
            </a: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215" y="167734"/>
            <a:ext cx="4209602" cy="791167"/>
          </a:xfrm>
          <a:prstGeom prst="rect">
            <a:avLst/>
          </a:prstGeom>
        </p:spPr>
      </p:pic>
      <p:grpSp>
        <p:nvGrpSpPr>
          <p:cNvPr id="21" name="组合 20"/>
          <p:cNvGrpSpPr/>
          <p:nvPr userDrawn="1"/>
        </p:nvGrpSpPr>
        <p:grpSpPr>
          <a:xfrm>
            <a:off x="1847528" y="1844824"/>
            <a:ext cx="8784975" cy="2781529"/>
            <a:chOff x="1847528" y="2015623"/>
            <a:chExt cx="8784975" cy="2781529"/>
          </a:xfrm>
        </p:grpSpPr>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3022" y="2015623"/>
              <a:ext cx="2349481" cy="2349481"/>
            </a:xfrm>
            <a:prstGeom prst="rect">
              <a:avLst/>
            </a:prstGeom>
            <a:effectLst>
              <a:outerShdw blurRad="50800" dist="50800" dir="2700000" algn="tl" rotWithShape="0">
                <a:prstClr val="black">
                  <a:alpha val="80000"/>
                </a:prstClr>
              </a:outerShdw>
              <a:reflection stA="55000" endPos="19000" dist="38100" dir="5400000" sy="-100000" algn="bl" rotWithShape="0"/>
            </a:effectLst>
          </p:spPr>
        </p:pic>
        <p:cxnSp>
          <p:nvCxnSpPr>
            <p:cNvPr id="6" name="直接连接符 8"/>
            <p:cNvCxnSpPr>
              <a:cxnSpLocks noChangeShapeType="1"/>
            </p:cNvCxnSpPr>
            <p:nvPr userDrawn="1"/>
          </p:nvCxnSpPr>
          <p:spPr bwMode="auto">
            <a:xfrm>
              <a:off x="7968208" y="2015624"/>
              <a:ext cx="0" cy="2781528"/>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userDrawn="1"/>
          </p:nvCxnSpPr>
          <p:spPr bwMode="auto">
            <a:xfrm>
              <a:off x="1847528" y="3200430"/>
              <a:ext cx="5661320"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47528" y="2120310"/>
              <a:ext cx="5661320" cy="836256"/>
            </a:xfrm>
            <a:prstGeom prst="rect">
              <a:avLst/>
            </a:prstGeom>
          </p:spPr>
        </p:pic>
      </p:grpSp>
      <p:grpSp>
        <p:nvGrpSpPr>
          <p:cNvPr id="19" name="组合 18"/>
          <p:cNvGrpSpPr/>
          <p:nvPr userDrawn="1"/>
        </p:nvGrpSpPr>
        <p:grpSpPr>
          <a:xfrm>
            <a:off x="7890444" y="6278695"/>
            <a:ext cx="4254228" cy="461665"/>
            <a:chOff x="7890444" y="6278695"/>
            <a:chExt cx="4254228" cy="461665"/>
          </a:xfrm>
        </p:grpSpPr>
        <p:sp>
          <p:nvSpPr>
            <p:cNvPr id="10" name="TextBox 7"/>
            <p:cNvSpPr>
              <a:spLocks noChangeArrowheads="1"/>
            </p:cNvSpPr>
            <p:nvPr userDrawn="1"/>
          </p:nvSpPr>
          <p:spPr bwMode="auto">
            <a:xfrm>
              <a:off x="8378372" y="6278695"/>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与移动智能设备开发</a:t>
              </a:r>
            </a:p>
          </p:txBody>
        </p:sp>
        <p:pic>
          <p:nvPicPr>
            <p:cNvPr id="11" name="图片 10"/>
            <p:cNvPicPr>
              <a:picLocks noChangeAspect="1"/>
            </p:cNvPicPr>
            <p:nvPr userDrawn="1"/>
          </p:nvPicPr>
          <p:blipFill>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7890444" y="6278695"/>
              <a:ext cx="365796" cy="432000"/>
            </a:xfrm>
            <a:prstGeom prst="rect">
              <a:avLst/>
            </a:prstGeom>
            <a:effectLst/>
          </p:spPr>
        </p:pic>
      </p:grpSp>
    </p:spTree>
    <p:extLst>
      <p:ext uri="{BB962C8B-B14F-4D97-AF65-F5344CB8AC3E}">
        <p14:creationId xmlns:p14="http://schemas.microsoft.com/office/powerpoint/2010/main" val="288768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grpSp>
        <p:nvGrpSpPr>
          <p:cNvPr id="14" name="组合 13"/>
          <p:cNvGrpSpPr/>
          <p:nvPr userDrawn="1"/>
        </p:nvGrpSpPr>
        <p:grpSpPr>
          <a:xfrm>
            <a:off x="1" y="147325"/>
            <a:ext cx="12191999" cy="752749"/>
            <a:chOff x="0" y="147325"/>
            <a:chExt cx="12213569" cy="752749"/>
          </a:xfrm>
        </p:grpSpPr>
        <p:sp>
          <p:nvSpPr>
            <p:cNvPr id="15" name="矩形 10"/>
            <p:cNvSpPr>
              <a:spLocks noChangeArrowheads="1"/>
            </p:cNvSpPr>
            <p:nvPr/>
          </p:nvSpPr>
          <p:spPr bwMode="auto">
            <a:xfrm flipV="1">
              <a:off x="0" y="147329"/>
              <a:ext cx="568270" cy="752745"/>
            </a:xfrm>
            <a:prstGeom prst="rect">
              <a:avLst/>
            </a:prstGeom>
            <a:solidFill>
              <a:schemeClr val="accent2">
                <a:lumMod val="75000"/>
                <a:alpha val="7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16" name="直接连接符 11"/>
            <p:cNvCxnSpPr>
              <a:cxnSpLocks noChangeShapeType="1"/>
            </p:cNvCxnSpPr>
            <p:nvPr/>
          </p:nvCxnSpPr>
          <p:spPr bwMode="auto">
            <a:xfrm flipV="1">
              <a:off x="623392" y="147326"/>
              <a:ext cx="0" cy="752745"/>
            </a:xfrm>
            <a:prstGeom prst="line">
              <a:avLst/>
            </a:prstGeom>
            <a:solidFill>
              <a:srgbClr val="6699A1"/>
            </a:solidFill>
            <a:ln w="38100" cmpd="sng">
              <a:solidFill>
                <a:srgbClr val="595959"/>
              </a:solidFill>
              <a:round/>
              <a:headEnd/>
              <a:tailEnd/>
            </a:ln>
          </p:spPr>
        </p:cxnSp>
        <p:sp>
          <p:nvSpPr>
            <p:cNvPr id="17" name="矩形 10"/>
            <p:cNvSpPr>
              <a:spLocks noChangeArrowheads="1"/>
            </p:cNvSpPr>
            <p:nvPr userDrawn="1"/>
          </p:nvSpPr>
          <p:spPr bwMode="auto">
            <a:xfrm flipV="1">
              <a:off x="678515" y="147325"/>
              <a:ext cx="11535054" cy="752745"/>
            </a:xfrm>
            <a:prstGeom prst="rect">
              <a:avLst/>
            </a:prstGeom>
            <a:solidFill>
              <a:srgbClr val="6699A1">
                <a:alpha val="30000"/>
              </a:srgb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0" name="标题 1"/>
          <p:cNvSpPr>
            <a:spLocks noGrp="1"/>
          </p:cNvSpPr>
          <p:nvPr>
            <p:ph type="title"/>
          </p:nvPr>
        </p:nvSpPr>
        <p:spPr>
          <a:xfrm>
            <a:off x="695400" y="188640"/>
            <a:ext cx="10550049" cy="667453"/>
          </a:xfrm>
          <a:prstGeom prst="rect">
            <a:avLst/>
          </a:prstGeom>
        </p:spPr>
        <p:txBody>
          <a:bodyPr/>
          <a:lstStyle>
            <a:lvl1pPr>
              <a:defRPr sz="3600">
                <a:latin typeface="幼圆" panose="02010509060101010101" pitchFamily="49" charset="-122"/>
                <a:ea typeface="幼圆" panose="02010509060101010101" pitchFamily="49" charset="-122"/>
              </a:defRPr>
            </a:lvl1pPr>
          </a:lstStyle>
          <a:p>
            <a:r>
              <a:rPr lang="zh-CN" altLang="en-US"/>
              <a:t>单击此处编辑母版标题样式</a:t>
            </a:r>
          </a:p>
        </p:txBody>
      </p:sp>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9" name="内容占位符 2"/>
          <p:cNvSpPr>
            <a:spLocks noGrp="1"/>
          </p:cNvSpPr>
          <p:nvPr>
            <p:ph idx="1" hasCustomPrompt="1"/>
          </p:nvPr>
        </p:nvSpPr>
        <p:spPr>
          <a:xfrm>
            <a:off x="624418" y="1125538"/>
            <a:ext cx="10943167" cy="5183187"/>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defRPr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0"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spTree>
    <p:extLst>
      <p:ext uri="{BB962C8B-B14F-4D97-AF65-F5344CB8AC3E}">
        <p14:creationId xmlns:p14="http://schemas.microsoft.com/office/powerpoint/2010/main" val="408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12860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Tree>
    <p:extLst>
      <p:ext uri="{BB962C8B-B14F-4D97-AF65-F5344CB8AC3E}">
        <p14:creationId xmlns:p14="http://schemas.microsoft.com/office/powerpoint/2010/main" val="3471388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回顾">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23662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知识回顾</a:t>
            </a:r>
          </a:p>
        </p:txBody>
      </p:sp>
      <p:sp>
        <p:nvSpPr>
          <p:cNvPr id="7" name="内容占位符 2"/>
          <p:cNvSpPr>
            <a:spLocks noGrp="1"/>
          </p:cNvSpPr>
          <p:nvPr>
            <p:ph idx="1" hasCustomPrompt="1"/>
          </p:nvPr>
        </p:nvSpPr>
        <p:spPr>
          <a:xfrm>
            <a:off x="624418" y="1268760"/>
            <a:ext cx="10943167" cy="5039965"/>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lnSpc>
                <a:spcPct val="150000"/>
              </a:lnSpc>
              <a:spcBef>
                <a:spcPts val="600"/>
              </a:spcBef>
              <a:defRPr sz="3200"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2"/>
            <a:r>
              <a:rPr lang="zh-CN" altLang="en-US"/>
              <a:t>单击此处编辑母版文本样式</a:t>
            </a:r>
          </a:p>
        </p:txBody>
      </p:sp>
    </p:spTree>
    <p:extLst>
      <p:ext uri="{BB962C8B-B14F-4D97-AF65-F5344CB8AC3E}">
        <p14:creationId xmlns:p14="http://schemas.microsoft.com/office/powerpoint/2010/main" val="96788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感谢">
    <p:bg>
      <p:bgPr>
        <a:solidFill>
          <a:srgbClr val="F5F5FA"/>
        </a:solidFill>
        <a:effectLst/>
      </p:bgPr>
    </p:bg>
    <p:spTree>
      <p:nvGrpSpPr>
        <p:cNvPr id="1" name=""/>
        <p:cNvGrpSpPr/>
        <p:nvPr/>
      </p:nvGrpSpPr>
      <p:grpSpPr>
        <a:xfrm>
          <a:off x="0" y="0"/>
          <a:ext cx="0" cy="0"/>
          <a:chOff x="0" y="0"/>
          <a:chExt cx="0" cy="0"/>
        </a:xfrm>
      </p:grpSpPr>
      <p:sp>
        <p:nvSpPr>
          <p:cNvPr id="6"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cxnSp>
        <p:nvCxnSpPr>
          <p:cNvPr id="16" name="直接连接符 8"/>
          <p:cNvCxnSpPr>
            <a:cxnSpLocks noChangeShapeType="1"/>
          </p:cNvCxnSpPr>
          <p:nvPr userDrawn="1"/>
        </p:nvCxnSpPr>
        <p:spPr bwMode="auto">
          <a:xfrm>
            <a:off x="2905300" y="3746074"/>
            <a:ext cx="6431060" cy="10519"/>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sp>
        <p:nvSpPr>
          <p:cNvPr id="3" name="矩形 2"/>
          <p:cNvSpPr/>
          <p:nvPr userDrawn="1"/>
        </p:nvSpPr>
        <p:spPr>
          <a:xfrm>
            <a:off x="2207568" y="1999000"/>
            <a:ext cx="7632848" cy="1862048"/>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en-US" altLang="zh-CN" sz="11500" b="1" i="0" cap="none" spc="0">
                <a:ln w="0"/>
                <a:solidFill>
                  <a:srgbClr val="59666C"/>
                </a:solidFill>
                <a:effectLst/>
                <a:latin typeface="Consolas" panose="020B0609020204030204" pitchFamily="49" charset="0"/>
              </a:rPr>
              <a:t>THANK</a:t>
            </a:r>
            <a:r>
              <a:rPr lang="en-US" altLang="zh-CN" sz="11500" b="1" i="0" cap="none" spc="0" baseline="0">
                <a:ln w="0"/>
                <a:solidFill>
                  <a:srgbClr val="59666C"/>
                </a:solidFill>
                <a:effectLst/>
                <a:latin typeface="Consolas" panose="020B0609020204030204" pitchFamily="49" charset="0"/>
              </a:rPr>
              <a:t> </a:t>
            </a:r>
            <a:r>
              <a:rPr lang="en-US" altLang="zh-CN" sz="11500" b="1" i="0" cap="none" spc="0">
                <a:ln w="0"/>
                <a:solidFill>
                  <a:srgbClr val="59666C"/>
                </a:solidFill>
                <a:effectLst/>
                <a:latin typeface="Consolas" panose="020B0609020204030204" pitchFamily="49" charset="0"/>
              </a:rPr>
              <a:t>YOU</a:t>
            </a:r>
            <a:endParaRPr lang="zh-CN" altLang="en-US" sz="11500" b="1" i="0" cap="none" spc="0">
              <a:ln w="0"/>
              <a:solidFill>
                <a:srgbClr val="59666C"/>
              </a:solidFill>
              <a:effectLst/>
              <a:latin typeface="Consolas" panose="020B0609020204030204" pitchFamily="49" charset="0"/>
            </a:endParaRPr>
          </a:p>
        </p:txBody>
      </p:sp>
    </p:spTree>
    <p:extLst>
      <p:ext uri="{BB962C8B-B14F-4D97-AF65-F5344CB8AC3E}">
        <p14:creationId xmlns:p14="http://schemas.microsoft.com/office/powerpoint/2010/main" val="3208518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208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69875"/>
            <a:ext cx="10972800" cy="1143000"/>
          </a:xfrm>
          <a:prstGeom prst="rect">
            <a:avLst/>
          </a:prstGeom>
        </p:spPr>
        <p:txBody>
          <a:bodyPr/>
          <a:lstStyle>
            <a:lvl1pPr>
              <a:defRPr sz="3200"/>
            </a:lvl1pPr>
          </a:lstStyle>
          <a:p>
            <a:r>
              <a:rPr lang="zh-CN" altLang="en-US" dirty="0"/>
              <a:t>单击此处编辑母版标题样式</a:t>
            </a:r>
          </a:p>
        </p:txBody>
      </p:sp>
      <p:sp>
        <p:nvSpPr>
          <p:cNvPr id="3" name="内容占位符 2"/>
          <p:cNvSpPr>
            <a:spLocks noGrp="1"/>
          </p:cNvSpPr>
          <p:nvPr>
            <p:ph idx="1"/>
          </p:nvPr>
        </p:nvSpPr>
        <p:spPr>
          <a:xfrm>
            <a:off x="609600" y="1600201"/>
            <a:ext cx="10972800" cy="4530725"/>
          </a:xfrm>
          <a:prstGeom prst="rect">
            <a:avLst/>
          </a:prstGeom>
        </p:spPr>
        <p:txBody>
          <a:bodyPr/>
          <a:lstStyle>
            <a:lvl1pPr>
              <a:defRPr sz="2800"/>
            </a:lvl1pPr>
            <a:lvl2pPr>
              <a:defRPr sz="2400"/>
            </a:lvl2pPr>
            <a:lvl3pPr>
              <a:defRPr sz="2000"/>
            </a:lvl3pPr>
            <a:lvl4pPr>
              <a:defRPr sz="18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9"/>
          <p:cNvSpPr>
            <a:spLocks noGrp="1" noChangeArrowheads="1"/>
          </p:cNvSpPr>
          <p:nvPr>
            <p:ph type="dt" sz="half" idx="10"/>
          </p:nvPr>
        </p:nvSpPr>
        <p:spPr>
          <a:xfrm>
            <a:off x="609600" y="6248400"/>
            <a:ext cx="2844800" cy="457200"/>
          </a:xfrm>
          <a:prstGeom prst="rect">
            <a:avLst/>
          </a:prstGeom>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xfrm>
            <a:off x="8737600" y="6248400"/>
            <a:ext cx="2844800" cy="457200"/>
          </a:xfrm>
          <a:prstGeom prst="rect">
            <a:avLst/>
          </a:prstGeom>
          <a:ln/>
        </p:spPr>
        <p:txBody>
          <a:bodyPr/>
          <a:lstStyle>
            <a:lvl1pPr>
              <a:defRPr/>
            </a:lvl1pPr>
          </a:lstStyle>
          <a:p>
            <a:fld id="{B0199EB0-060C-474B-BD7C-00AF0A9BA8D8}" type="slidenum">
              <a:rPr lang="zh-CN" altLang="en-US"/>
              <a:pPr/>
              <a:t>‹#›</a:t>
            </a:fld>
            <a:endParaRPr lang="en-US" altLang="zh-CN"/>
          </a:p>
        </p:txBody>
      </p:sp>
    </p:spTree>
    <p:extLst>
      <p:ext uri="{BB962C8B-B14F-4D97-AF65-F5344CB8AC3E}">
        <p14:creationId xmlns:p14="http://schemas.microsoft.com/office/powerpoint/2010/main" val="1600095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24486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89" r:id="rId3"/>
    <p:sldLayoutId id="2147483892" r:id="rId4"/>
    <p:sldLayoutId id="2147483888" r:id="rId5"/>
    <p:sldLayoutId id="2147483890" r:id="rId6"/>
    <p:sldLayoutId id="2147483891" r:id="rId7"/>
  </p:sldLayoutIdLst>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黑体" pitchFamily="49" charset="-122"/>
        </a:defRPr>
      </a:lvl2pPr>
      <a:lvl3pPr algn="l" rtl="0" eaLnBrk="0" fontAlgn="base" hangingPunct="0">
        <a:spcBef>
          <a:spcPct val="0"/>
        </a:spcBef>
        <a:spcAft>
          <a:spcPct val="0"/>
        </a:spcAft>
        <a:defRPr sz="2800" b="1">
          <a:solidFill>
            <a:schemeClr val="tx1"/>
          </a:solidFill>
          <a:latin typeface="Arial" pitchFamily="34" charset="0"/>
          <a:ea typeface="黑体" pitchFamily="49" charset="-122"/>
        </a:defRPr>
      </a:lvl3pPr>
      <a:lvl4pPr algn="l" rtl="0" eaLnBrk="0" fontAlgn="base" hangingPunct="0">
        <a:spcBef>
          <a:spcPct val="0"/>
        </a:spcBef>
        <a:spcAft>
          <a:spcPct val="0"/>
        </a:spcAft>
        <a:defRPr sz="2800" b="1">
          <a:solidFill>
            <a:schemeClr val="tx1"/>
          </a:solidFill>
          <a:latin typeface="Arial" pitchFamily="34" charset="0"/>
          <a:ea typeface="黑体" pitchFamily="49" charset="-122"/>
        </a:defRPr>
      </a:lvl4pPr>
      <a:lvl5pPr algn="l" rtl="0" eaLnBrk="0" fontAlgn="base" hangingPunct="0">
        <a:spcBef>
          <a:spcPct val="0"/>
        </a:spcBef>
        <a:spcAft>
          <a:spcPct val="0"/>
        </a:spcAft>
        <a:defRPr sz="2800" b="1">
          <a:solidFill>
            <a:schemeClr val="tx1"/>
          </a:solidFill>
          <a:latin typeface="Arial" pitchFamily="34" charset="0"/>
          <a:ea typeface="黑体" pitchFamily="49" charset="-122"/>
        </a:defRPr>
      </a:lvl5pPr>
      <a:lvl6pPr marL="457200" algn="l" rtl="0" fontAlgn="base">
        <a:spcBef>
          <a:spcPct val="0"/>
        </a:spcBef>
        <a:spcAft>
          <a:spcPct val="0"/>
        </a:spcAft>
        <a:defRPr sz="2800" b="1">
          <a:solidFill>
            <a:schemeClr val="tx1"/>
          </a:solidFill>
          <a:latin typeface="Arial" pitchFamily="34" charset="0"/>
          <a:ea typeface="黑体" pitchFamily="49" charset="-122"/>
        </a:defRPr>
      </a:lvl6pPr>
      <a:lvl7pPr marL="914400" algn="l" rtl="0" fontAlgn="base">
        <a:spcBef>
          <a:spcPct val="0"/>
        </a:spcBef>
        <a:spcAft>
          <a:spcPct val="0"/>
        </a:spcAft>
        <a:defRPr sz="2800" b="1">
          <a:solidFill>
            <a:schemeClr val="tx1"/>
          </a:solidFill>
          <a:latin typeface="Arial" pitchFamily="34" charset="0"/>
          <a:ea typeface="黑体" pitchFamily="49" charset="-122"/>
        </a:defRPr>
      </a:lvl7pPr>
      <a:lvl8pPr marL="1371600" algn="l" rtl="0" fontAlgn="base">
        <a:spcBef>
          <a:spcPct val="0"/>
        </a:spcBef>
        <a:spcAft>
          <a:spcPct val="0"/>
        </a:spcAft>
        <a:defRPr sz="2800" b="1">
          <a:solidFill>
            <a:schemeClr val="tx1"/>
          </a:solidFill>
          <a:latin typeface="Arial" pitchFamily="34" charset="0"/>
          <a:ea typeface="黑体" pitchFamily="49" charset="-122"/>
        </a:defRPr>
      </a:lvl8pPr>
      <a:lvl9pPr marL="1828800" algn="l" rtl="0" fontAlgn="base">
        <a:spcBef>
          <a:spcPct val="0"/>
        </a:spcBef>
        <a:spcAft>
          <a:spcPct val="0"/>
        </a:spcAft>
        <a:defRPr sz="2800" b="1">
          <a:solidFill>
            <a:schemeClr val="tx1"/>
          </a:solidFill>
          <a:latin typeface="Arial" pitchFamily="34" charset="0"/>
          <a:ea typeface="黑体" pitchFamily="49"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n"/>
        <a:defRPr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1">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b="1">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27448" y="3344445"/>
            <a:ext cx="6768752" cy="1452707"/>
          </a:xfrm>
        </p:spPr>
        <p:txBody>
          <a:bodyPr/>
          <a:lstStyle/>
          <a:p>
            <a:pPr eaLnBrk="1" hangingPunct="1">
              <a:defRPr/>
            </a:pPr>
            <a:r>
              <a:rPr lang="zh-CN" altLang="en-US" b="0" dirty="0"/>
              <a:t>第四讲</a:t>
            </a:r>
            <a:br>
              <a:rPr lang="en-US" altLang="zh-CN" dirty="0"/>
            </a:br>
            <a:r>
              <a:rPr lang="en-US" altLang="zh-CN" dirty="0"/>
              <a:t>Hibernate</a:t>
            </a:r>
            <a:r>
              <a:rPr lang="zh-CN" altLang="en-US"/>
              <a:t>一对一关联映射</a:t>
            </a:r>
            <a:endParaRPr lang="zh-CN" altLang="en-US"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a:t>Hibernate</a:t>
            </a:r>
            <a:r>
              <a:rPr lang="zh-CN" altLang="en-US"/>
              <a:t>一对一关联关系映射</a:t>
            </a:r>
          </a:p>
        </p:txBody>
      </p:sp>
      <p:sp>
        <p:nvSpPr>
          <p:cNvPr id="23555" name="内容占位符 2"/>
          <p:cNvSpPr>
            <a:spLocks noGrp="1"/>
          </p:cNvSpPr>
          <p:nvPr>
            <p:ph idx="1"/>
          </p:nvPr>
        </p:nvSpPr>
        <p:spPr/>
        <p:txBody>
          <a:bodyPr/>
          <a:lstStyle/>
          <a:p>
            <a:r>
              <a:rPr lang="en-US" altLang="zh-CN" dirty="0"/>
              <a:t>Hibernate</a:t>
            </a:r>
            <a:r>
              <a:rPr lang="zh-CN" altLang="en-US" dirty="0"/>
              <a:t>提供两种映射一对一关联关系的方式：</a:t>
            </a:r>
            <a:endParaRPr lang="en-US" altLang="zh-CN" dirty="0"/>
          </a:p>
          <a:p>
            <a:pPr lvl="1">
              <a:spcBef>
                <a:spcPts val="1800"/>
              </a:spcBef>
            </a:pPr>
            <a:r>
              <a:rPr lang="zh-CN" altLang="en-US" sz="3200" dirty="0"/>
              <a:t>主键关联映射；</a:t>
            </a:r>
            <a:endParaRPr lang="en-US" altLang="zh-CN" sz="3200" dirty="0"/>
          </a:p>
          <a:p>
            <a:pPr lvl="1">
              <a:spcBef>
                <a:spcPts val="1800"/>
              </a:spcBef>
            </a:pPr>
            <a:r>
              <a:rPr lang="zh-CN" altLang="en-US" sz="3200" dirty="0"/>
              <a:t>唯一外键关联映射。</a:t>
            </a:r>
            <a:endParaRPr lang="en-US" altLang="zh-CN" sz="3200" dirty="0"/>
          </a:p>
          <a:p>
            <a:pPr lvl="2">
              <a:buFont typeface="Arial" panose="020B0604020202020204" pitchFamily="34" charset="0"/>
              <a:buChar char="•"/>
            </a:pPr>
            <a:r>
              <a:rPr lang="zh-CN" altLang="en-US" sz="3200" dirty="0"/>
              <a:t>外键必须设定 </a:t>
            </a:r>
            <a:r>
              <a:rPr lang="en-US" altLang="zh-CN" sz="3200" dirty="0"/>
              <a:t>unique </a:t>
            </a:r>
            <a:r>
              <a:rPr lang="zh-CN" altLang="en-US" sz="3200" dirty="0"/>
              <a:t>约束。</a:t>
            </a:r>
          </a:p>
          <a:p>
            <a:endParaRPr lang="zh-CN" altLang="en-US" dirty="0"/>
          </a:p>
        </p:txBody>
      </p:sp>
    </p:spTree>
    <p:extLst>
      <p:ext uri="{BB962C8B-B14F-4D97-AF65-F5344CB8AC3E}">
        <p14:creationId xmlns:p14="http://schemas.microsoft.com/office/powerpoint/2010/main" val="332544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a:t>主键关联</a:t>
            </a:r>
          </a:p>
        </p:txBody>
      </p:sp>
      <p:sp>
        <p:nvSpPr>
          <p:cNvPr id="2" name="内容占位符 1"/>
          <p:cNvSpPr>
            <a:spLocks noGrp="1"/>
          </p:cNvSpPr>
          <p:nvPr>
            <p:ph idx="1"/>
          </p:nvPr>
        </p:nvSpPr>
        <p:spPr>
          <a:xfrm>
            <a:off x="624418" y="1125539"/>
            <a:ext cx="10943167" cy="791294"/>
          </a:xfrm>
        </p:spPr>
        <p:txBody>
          <a:bodyPr/>
          <a:lstStyle/>
          <a:p>
            <a:r>
              <a:rPr lang="zh-CN" altLang="en-US"/>
              <a:t>主键关联 </a:t>
            </a:r>
            <a:r>
              <a:rPr lang="en-US" altLang="zh-CN"/>
              <a:t>- </a:t>
            </a:r>
            <a:r>
              <a:rPr lang="zh-CN" altLang="en-US"/>
              <a:t>关系数据模型。</a:t>
            </a:r>
            <a:endParaRPr lang="zh-CN" altLang="en-US" dirty="0"/>
          </a:p>
        </p:txBody>
      </p:sp>
      <p:pic>
        <p:nvPicPr>
          <p:cNvPr id="5" name="图片 4"/>
          <p:cNvPicPr>
            <a:picLocks noChangeAspect="1"/>
          </p:cNvPicPr>
          <p:nvPr/>
        </p:nvPicPr>
        <p:blipFill>
          <a:blip r:embed="rId2"/>
          <a:stretch>
            <a:fillRect/>
          </a:stretch>
        </p:blipFill>
        <p:spPr>
          <a:xfrm>
            <a:off x="2285927" y="2132856"/>
            <a:ext cx="7620148" cy="273243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2720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a:t>主</a:t>
            </a:r>
            <a:r>
              <a:rPr lang="zh-CN" altLang="en-US" dirty="0"/>
              <a:t>键关联映射</a:t>
            </a:r>
          </a:p>
        </p:txBody>
      </p:sp>
      <p:sp>
        <p:nvSpPr>
          <p:cNvPr id="25603" name="内容占位符 4"/>
          <p:cNvSpPr>
            <a:spLocks noGrp="1"/>
          </p:cNvSpPr>
          <p:nvPr>
            <p:ph idx="1"/>
          </p:nvPr>
        </p:nvSpPr>
        <p:spPr>
          <a:xfrm>
            <a:off x="624418" y="1125539"/>
            <a:ext cx="10943167" cy="2807517"/>
          </a:xfrm>
        </p:spPr>
        <p:txBody>
          <a:bodyPr/>
          <a:lstStyle/>
          <a:p>
            <a:r>
              <a:rPr lang="zh-CN" altLang="en-US" dirty="0"/>
              <a:t>主键关联映射 </a:t>
            </a:r>
            <a:r>
              <a:rPr lang="en-US" altLang="zh-CN" dirty="0"/>
              <a:t>– </a:t>
            </a:r>
            <a:r>
              <a:rPr lang="zh-CN" altLang="en-US" dirty="0"/>
              <a:t>主键表（</a:t>
            </a:r>
            <a:r>
              <a:rPr lang="en-US" altLang="zh-CN" dirty="0"/>
              <a:t>USER</a:t>
            </a:r>
            <a:r>
              <a:rPr lang="zh-CN" altLang="en-US" dirty="0"/>
              <a:t>）。</a:t>
            </a:r>
            <a:endParaRPr lang="en-US" altLang="zh-CN" dirty="0"/>
          </a:p>
          <a:p>
            <a:pPr lvl="1">
              <a:spcBef>
                <a:spcPts val="0"/>
              </a:spcBef>
            </a:pPr>
            <a:r>
              <a:rPr lang="zh-CN" altLang="en-US" sz="3200" dirty="0"/>
              <a:t>通过</a:t>
            </a:r>
            <a:r>
              <a:rPr lang="en-US" altLang="zh-CN" sz="3200" dirty="0"/>
              <a:t>&lt;one-to-one&gt; </a:t>
            </a:r>
            <a:r>
              <a:rPr lang="zh-CN" altLang="en-US" sz="3200" dirty="0"/>
              <a:t>元素配置。</a:t>
            </a:r>
            <a:endParaRPr lang="en-US" altLang="zh-CN" sz="3200" dirty="0"/>
          </a:p>
          <a:p>
            <a:pPr lvl="2">
              <a:lnSpc>
                <a:spcPct val="100000"/>
              </a:lnSpc>
              <a:spcBef>
                <a:spcPts val="600"/>
              </a:spcBef>
              <a:buFont typeface="Arial" panose="020B0604020202020204" pitchFamily="34" charset="0"/>
              <a:buChar char="•"/>
            </a:pPr>
            <a:r>
              <a:rPr lang="en-US" altLang="zh-CN" sz="3200" dirty="0"/>
              <a:t>cascade</a:t>
            </a:r>
            <a:r>
              <a:rPr lang="zh-CN" altLang="en-US" sz="3200" dirty="0"/>
              <a:t>属性（级联属性）为 </a:t>
            </a:r>
            <a:r>
              <a:rPr lang="en-US" altLang="zh-CN" sz="3200" dirty="0"/>
              <a:t>all</a:t>
            </a:r>
            <a:r>
              <a:rPr lang="zh-CN" altLang="en-US" sz="3200" dirty="0"/>
              <a:t>。</a:t>
            </a:r>
            <a:endParaRPr lang="en-US" altLang="zh-CN" sz="3200" dirty="0"/>
          </a:p>
          <a:p>
            <a:pPr lvl="1">
              <a:spcBef>
                <a:spcPts val="1200"/>
              </a:spcBef>
            </a:pPr>
            <a:r>
              <a:rPr lang="en-US" altLang="zh-CN" sz="3200" dirty="0"/>
              <a:t>User.hbm.xml</a:t>
            </a:r>
          </a:p>
        </p:txBody>
      </p:sp>
      <p:sp>
        <p:nvSpPr>
          <p:cNvPr id="6" name="矩形 5"/>
          <p:cNvSpPr/>
          <p:nvPr/>
        </p:nvSpPr>
        <p:spPr bwMode="auto">
          <a:xfrm>
            <a:off x="1185867" y="3933056"/>
            <a:ext cx="9820267" cy="1233367"/>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800" b="1" i="0" dirty="0">
                <a:solidFill>
                  <a:srgbClr val="008080"/>
                </a:solidFill>
                <a:latin typeface="Consolas" panose="020B0609020204030204" pitchFamily="49" charset="0"/>
              </a:rPr>
              <a:t>&lt;</a:t>
            </a:r>
            <a:r>
              <a:rPr lang="en-US" altLang="zh-CN" sz="2800" b="1" i="0" dirty="0">
                <a:solidFill>
                  <a:srgbClr val="3F7F7F"/>
                </a:solidFill>
                <a:latin typeface="Consolas" panose="020B0609020204030204" pitchFamily="49" charset="0"/>
              </a:rPr>
              <a:t>one-to-one </a:t>
            </a:r>
            <a:r>
              <a:rPr lang="en-US" altLang="zh-CN" sz="2800" b="1" i="0" dirty="0">
                <a:solidFill>
                  <a:srgbClr val="7F007F"/>
                </a:solidFill>
                <a:latin typeface="Consolas" panose="020B0609020204030204" pitchFamily="49" charset="0"/>
              </a:rPr>
              <a:t>name</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"person" </a:t>
            </a:r>
            <a:r>
              <a:rPr lang="en-US" altLang="zh-CN" sz="2800" b="1" i="0" dirty="0">
                <a:solidFill>
                  <a:srgbClr val="7F007F"/>
                </a:solidFill>
                <a:latin typeface="Consolas" panose="020B0609020204030204" pitchFamily="49" charset="0"/>
              </a:rPr>
              <a:t>class</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"Person" </a:t>
            </a:r>
          </a:p>
          <a:p>
            <a:r>
              <a:rPr lang="en-US" altLang="zh-CN" sz="2800" b="1" i="0" dirty="0">
                <a:solidFill>
                  <a:srgbClr val="2A00FF"/>
                </a:solidFill>
                <a:latin typeface="Consolas" panose="020B0609020204030204" pitchFamily="49" charset="0"/>
              </a:rPr>
              <a:t>        </a:t>
            </a:r>
            <a:r>
              <a:rPr lang="en-US" altLang="zh-CN" sz="2800" b="1" i="0" dirty="0">
                <a:solidFill>
                  <a:srgbClr val="7F007F"/>
                </a:solidFill>
                <a:latin typeface="Consolas" panose="020B0609020204030204" pitchFamily="49" charset="0"/>
              </a:rPr>
              <a:t>cascade</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"all"</a:t>
            </a:r>
            <a:r>
              <a:rPr lang="en-US" altLang="zh-CN" sz="2800" b="1" i="0" dirty="0">
                <a:solidFill>
                  <a:srgbClr val="008080"/>
                </a:solidFill>
                <a:latin typeface="Consolas" panose="020B0609020204030204" pitchFamily="49" charset="0"/>
              </a:rPr>
              <a:t>/&gt;</a:t>
            </a:r>
            <a:endParaRPr lang="en-US" altLang="zh-CN" sz="2800" b="1" i="0" dirty="0">
              <a:latin typeface="Arial" charset="0"/>
            </a:endParaRPr>
          </a:p>
        </p:txBody>
      </p:sp>
    </p:spTree>
    <p:extLst>
      <p:ext uri="{BB962C8B-B14F-4D97-AF65-F5344CB8AC3E}">
        <p14:creationId xmlns:p14="http://schemas.microsoft.com/office/powerpoint/2010/main" val="1929349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主键关联映射</a:t>
            </a:r>
          </a:p>
        </p:txBody>
      </p:sp>
      <p:sp>
        <p:nvSpPr>
          <p:cNvPr id="3" name="内容占位符 2"/>
          <p:cNvSpPr>
            <a:spLocks noGrp="1"/>
          </p:cNvSpPr>
          <p:nvPr>
            <p:ph idx="1"/>
          </p:nvPr>
        </p:nvSpPr>
        <p:spPr>
          <a:xfrm>
            <a:off x="624418" y="908720"/>
            <a:ext cx="10621031" cy="3311573"/>
          </a:xfrm>
        </p:spPr>
        <p:txBody>
          <a:bodyPr/>
          <a:lstStyle/>
          <a:p>
            <a:r>
              <a:rPr lang="zh-CN" altLang="en-US"/>
              <a:t>主键关联映射 </a:t>
            </a:r>
            <a:r>
              <a:rPr lang="en-US" altLang="zh-CN"/>
              <a:t>– </a:t>
            </a:r>
            <a:r>
              <a:rPr lang="zh-CN" altLang="en-US"/>
              <a:t>外键表（</a:t>
            </a:r>
            <a:r>
              <a:rPr lang="en-US" altLang="zh-CN"/>
              <a:t>PERSON </a:t>
            </a:r>
            <a:r>
              <a:rPr lang="zh-CN" altLang="en-US"/>
              <a:t>）</a:t>
            </a:r>
            <a:endParaRPr lang="en-US" altLang="zh-CN"/>
          </a:p>
          <a:p>
            <a:pPr lvl="1">
              <a:lnSpc>
                <a:spcPct val="100000"/>
              </a:lnSpc>
              <a:spcBef>
                <a:spcPts val="0"/>
              </a:spcBef>
            </a:pPr>
            <a:r>
              <a:rPr lang="zh-CN" altLang="en-US" sz="3200"/>
              <a:t>通过</a:t>
            </a:r>
            <a:r>
              <a:rPr lang="en-US" altLang="zh-CN" sz="3200"/>
              <a:t>&lt;one-to-one&gt; </a:t>
            </a:r>
            <a:r>
              <a:rPr lang="zh-CN" altLang="en-US" sz="3200"/>
              <a:t>元素配置。</a:t>
            </a:r>
            <a:endParaRPr lang="en-US" altLang="zh-CN" sz="3200"/>
          </a:p>
          <a:p>
            <a:pPr lvl="2">
              <a:lnSpc>
                <a:spcPct val="100000"/>
              </a:lnSpc>
              <a:spcBef>
                <a:spcPts val="0"/>
              </a:spcBef>
              <a:buFont typeface="Arial" panose="020B0604020202020204" pitchFamily="34" charset="0"/>
              <a:buChar char="•"/>
            </a:pPr>
            <a:r>
              <a:rPr lang="en-US" altLang="zh-CN" sz="3200"/>
              <a:t>constrained </a:t>
            </a:r>
            <a:r>
              <a:rPr lang="zh-CN" altLang="en-US" sz="3200"/>
              <a:t>属性为 </a:t>
            </a:r>
            <a:r>
              <a:rPr lang="en-US" altLang="zh-CN" sz="3200"/>
              <a:t>true</a:t>
            </a:r>
            <a:r>
              <a:rPr lang="zh-CN" altLang="en-US" sz="3200"/>
              <a:t>，表明 </a:t>
            </a:r>
            <a:r>
              <a:rPr lang="en-US" altLang="zh-CN" sz="3200"/>
              <a:t>PERSON </a:t>
            </a:r>
            <a:r>
              <a:rPr lang="zh-CN" altLang="en-US" sz="3200"/>
              <a:t>表 </a:t>
            </a:r>
            <a:r>
              <a:rPr lang="en-US" altLang="zh-CN" sz="3200"/>
              <a:t>ID </a:t>
            </a:r>
            <a:r>
              <a:rPr lang="zh-CN" altLang="en-US" sz="3200"/>
              <a:t>为外键，参照主表（</a:t>
            </a:r>
            <a:r>
              <a:rPr lang="en-US" altLang="zh-CN" sz="3200"/>
              <a:t>USER</a:t>
            </a:r>
            <a:r>
              <a:rPr lang="zh-CN" altLang="en-US" sz="3200"/>
              <a:t>）。</a:t>
            </a:r>
            <a:endParaRPr lang="en-US" altLang="zh-CN" sz="3200"/>
          </a:p>
          <a:p>
            <a:pPr lvl="2">
              <a:lnSpc>
                <a:spcPct val="100000"/>
              </a:lnSpc>
              <a:spcBef>
                <a:spcPts val="600"/>
              </a:spcBef>
              <a:buFont typeface="Arial" panose="020B0604020202020204" pitchFamily="34" charset="0"/>
              <a:buChar char="•"/>
            </a:pPr>
            <a:r>
              <a:rPr lang="zh-CN" altLang="en-US" sz="3200"/>
              <a:t>外键表实体类配置文件中 </a:t>
            </a:r>
            <a:r>
              <a:rPr lang="en-US" altLang="zh-CN" sz="3200"/>
              <a:t>OID </a:t>
            </a:r>
            <a:r>
              <a:rPr lang="zh-CN" altLang="en-US" sz="3200"/>
              <a:t>使用 </a:t>
            </a:r>
            <a:r>
              <a:rPr lang="en-US" altLang="zh-CN" sz="3200"/>
              <a:t>foreign </a:t>
            </a:r>
            <a:r>
              <a:rPr lang="zh-CN" altLang="en-US" sz="3200"/>
              <a:t>生成策略。</a:t>
            </a:r>
            <a:endParaRPr lang="en-US" altLang="zh-CN" sz="3200"/>
          </a:p>
          <a:p>
            <a:pPr lvl="1">
              <a:lnSpc>
                <a:spcPct val="100000"/>
              </a:lnSpc>
              <a:spcBef>
                <a:spcPts val="600"/>
              </a:spcBef>
            </a:pPr>
            <a:r>
              <a:rPr lang="en-US" altLang="zh-CN" sz="3200"/>
              <a:t>Person.hbm.xml</a:t>
            </a:r>
          </a:p>
        </p:txBody>
      </p:sp>
      <p:sp>
        <p:nvSpPr>
          <p:cNvPr id="4" name="矩形 3"/>
          <p:cNvSpPr/>
          <p:nvPr/>
        </p:nvSpPr>
        <p:spPr bwMode="auto">
          <a:xfrm>
            <a:off x="1185867" y="4139849"/>
            <a:ext cx="9820267" cy="2529511"/>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90000"/>
              </a:lnSpc>
            </a:pPr>
            <a:r>
              <a:rPr lang="en-US" altLang="zh-CN" sz="2800" b="1" i="0" dirty="0">
                <a:solidFill>
                  <a:srgbClr val="008080"/>
                </a:solidFill>
                <a:latin typeface="Consolas" panose="020B0609020204030204" pitchFamily="49" charset="0"/>
              </a:rPr>
              <a:t>&lt;</a:t>
            </a:r>
            <a:r>
              <a:rPr lang="en-US" altLang="zh-CN" sz="2800" b="1" i="0" dirty="0">
                <a:solidFill>
                  <a:srgbClr val="3F7F7F"/>
                </a:solidFill>
                <a:latin typeface="Consolas" panose="020B0609020204030204" pitchFamily="49" charset="0"/>
              </a:rPr>
              <a:t>id </a:t>
            </a:r>
            <a:r>
              <a:rPr lang="en-US" altLang="zh-CN" sz="2800" b="1" i="0" dirty="0">
                <a:solidFill>
                  <a:srgbClr val="7F007F"/>
                </a:solidFill>
                <a:latin typeface="Consolas" panose="020B0609020204030204" pitchFamily="49" charset="0"/>
              </a:rPr>
              <a:t>name</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"id" </a:t>
            </a:r>
            <a:r>
              <a:rPr lang="en-US" altLang="zh-CN" sz="2800" b="1" i="0" dirty="0">
                <a:solidFill>
                  <a:srgbClr val="008080"/>
                </a:solidFill>
                <a:latin typeface="Consolas" panose="020B0609020204030204" pitchFamily="49" charset="0"/>
              </a:rPr>
              <a:t>&gt;</a:t>
            </a:r>
          </a:p>
          <a:p>
            <a:pPr>
              <a:lnSpc>
                <a:spcPct val="90000"/>
              </a:lnSpc>
            </a:pPr>
            <a:r>
              <a:rPr lang="en-US" altLang="zh-CN" sz="2800" b="1" i="0" dirty="0">
                <a:solidFill>
                  <a:srgbClr val="008080"/>
                </a:solidFill>
                <a:latin typeface="Consolas" panose="020B0609020204030204" pitchFamily="49" charset="0"/>
              </a:rPr>
              <a:t>    &lt;</a:t>
            </a:r>
            <a:r>
              <a:rPr lang="en-US" altLang="zh-CN" sz="2800" b="1" i="0" dirty="0">
                <a:solidFill>
                  <a:srgbClr val="3F7F7F"/>
                </a:solidFill>
                <a:latin typeface="Consolas" panose="020B0609020204030204" pitchFamily="49" charset="0"/>
              </a:rPr>
              <a:t>generator </a:t>
            </a:r>
            <a:r>
              <a:rPr lang="en-US" altLang="zh-CN" sz="2800" b="1" i="0" dirty="0">
                <a:solidFill>
                  <a:srgbClr val="7F007F"/>
                </a:solidFill>
                <a:latin typeface="Consolas" panose="020B0609020204030204" pitchFamily="49" charset="0"/>
              </a:rPr>
              <a:t>class</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"foreign" </a:t>
            </a:r>
            <a:r>
              <a:rPr lang="en-US" altLang="zh-CN" sz="2800" b="1" i="0" dirty="0">
                <a:solidFill>
                  <a:srgbClr val="008080"/>
                </a:solidFill>
                <a:latin typeface="Consolas" panose="020B0609020204030204" pitchFamily="49" charset="0"/>
              </a:rPr>
              <a:t>&gt;</a:t>
            </a:r>
          </a:p>
          <a:p>
            <a:pPr>
              <a:lnSpc>
                <a:spcPct val="90000"/>
              </a:lnSpc>
            </a:pPr>
            <a:r>
              <a:rPr lang="pt-BR" altLang="zh-CN" sz="2800" b="1" i="0" dirty="0">
                <a:solidFill>
                  <a:srgbClr val="000000"/>
                </a:solidFill>
                <a:latin typeface="Consolas" panose="020B0609020204030204" pitchFamily="49" charset="0"/>
              </a:rPr>
              <a:t>        </a:t>
            </a:r>
            <a:r>
              <a:rPr lang="pt-BR" altLang="zh-CN" sz="2800" b="1" i="0" dirty="0">
                <a:solidFill>
                  <a:srgbClr val="008080"/>
                </a:solidFill>
                <a:latin typeface="Consolas" panose="020B0609020204030204" pitchFamily="49" charset="0"/>
              </a:rPr>
              <a:t>&lt;</a:t>
            </a:r>
            <a:r>
              <a:rPr lang="pt-BR" altLang="zh-CN" sz="2800" b="1" i="0" dirty="0">
                <a:solidFill>
                  <a:srgbClr val="3F7F7F"/>
                </a:solidFill>
                <a:latin typeface="Consolas" panose="020B0609020204030204" pitchFamily="49" charset="0"/>
              </a:rPr>
              <a:t>param </a:t>
            </a:r>
            <a:r>
              <a:rPr lang="pt-BR" altLang="zh-CN" sz="2800" b="1" i="0" dirty="0">
                <a:solidFill>
                  <a:srgbClr val="7F007F"/>
                </a:solidFill>
                <a:latin typeface="Consolas" panose="020B0609020204030204" pitchFamily="49" charset="0"/>
              </a:rPr>
              <a:t>name</a:t>
            </a:r>
            <a:r>
              <a:rPr lang="pt-BR" altLang="zh-CN" sz="2800" b="1" i="0" dirty="0">
                <a:solidFill>
                  <a:srgbClr val="000000"/>
                </a:solidFill>
                <a:latin typeface="Consolas" panose="020B0609020204030204" pitchFamily="49" charset="0"/>
              </a:rPr>
              <a:t>=</a:t>
            </a:r>
            <a:r>
              <a:rPr lang="pt-BR" altLang="zh-CN" sz="2800" b="1" i="0" dirty="0">
                <a:solidFill>
                  <a:srgbClr val="2A00FF"/>
                </a:solidFill>
                <a:latin typeface="Consolas" panose="020B0609020204030204" pitchFamily="49" charset="0"/>
              </a:rPr>
              <a:t>"property" </a:t>
            </a:r>
            <a:r>
              <a:rPr lang="pt-BR" altLang="zh-CN" sz="2800" b="1" i="0" dirty="0">
                <a:solidFill>
                  <a:srgbClr val="008080"/>
                </a:solidFill>
                <a:latin typeface="Consolas" panose="020B0609020204030204" pitchFamily="49" charset="0"/>
              </a:rPr>
              <a:t>&gt;</a:t>
            </a:r>
            <a:r>
              <a:rPr lang="pt-BR" altLang="zh-CN" sz="2800" b="1" i="0" dirty="0">
                <a:solidFill>
                  <a:srgbClr val="000000"/>
                </a:solidFill>
                <a:latin typeface="Consolas" panose="020B0609020204030204" pitchFamily="49" charset="0"/>
              </a:rPr>
              <a:t>user</a:t>
            </a:r>
            <a:r>
              <a:rPr lang="pt-BR" altLang="zh-CN" sz="2800" b="1" i="0" dirty="0">
                <a:solidFill>
                  <a:srgbClr val="008080"/>
                </a:solidFill>
                <a:latin typeface="Consolas" panose="020B0609020204030204" pitchFamily="49" charset="0"/>
              </a:rPr>
              <a:t>&lt;/</a:t>
            </a:r>
            <a:r>
              <a:rPr lang="pt-BR" altLang="zh-CN" sz="2800" b="1" i="0" dirty="0">
                <a:solidFill>
                  <a:srgbClr val="3F7F7F"/>
                </a:solidFill>
                <a:latin typeface="Consolas" panose="020B0609020204030204" pitchFamily="49" charset="0"/>
              </a:rPr>
              <a:t>param</a:t>
            </a:r>
            <a:r>
              <a:rPr lang="pt-BR" altLang="zh-CN" sz="2800" b="1" i="0" dirty="0">
                <a:solidFill>
                  <a:srgbClr val="008080"/>
                </a:solidFill>
                <a:latin typeface="Consolas" panose="020B0609020204030204" pitchFamily="49" charset="0"/>
              </a:rPr>
              <a:t>&gt;</a:t>
            </a:r>
          </a:p>
          <a:p>
            <a:pPr>
              <a:lnSpc>
                <a:spcPct val="90000"/>
              </a:lnSpc>
            </a:pPr>
            <a:r>
              <a:rPr lang="en-US" altLang="zh-CN" sz="2800" b="1" i="0" dirty="0">
                <a:solidFill>
                  <a:srgbClr val="008080"/>
                </a:solidFill>
                <a:latin typeface="Consolas" panose="020B0609020204030204" pitchFamily="49" charset="0"/>
              </a:rPr>
              <a:t>    &lt;/</a:t>
            </a:r>
            <a:r>
              <a:rPr lang="en-US" altLang="zh-CN" sz="2800" b="1" i="0" dirty="0">
                <a:solidFill>
                  <a:srgbClr val="3F7F7F"/>
                </a:solidFill>
                <a:latin typeface="Consolas" panose="020B0609020204030204" pitchFamily="49" charset="0"/>
              </a:rPr>
              <a:t>generator</a:t>
            </a:r>
            <a:r>
              <a:rPr lang="en-US" altLang="zh-CN" sz="2800" b="1" i="0" dirty="0">
                <a:solidFill>
                  <a:srgbClr val="008080"/>
                </a:solidFill>
                <a:latin typeface="Consolas" panose="020B0609020204030204" pitchFamily="49" charset="0"/>
              </a:rPr>
              <a:t>&gt;</a:t>
            </a:r>
          </a:p>
          <a:p>
            <a:pPr>
              <a:lnSpc>
                <a:spcPct val="90000"/>
              </a:lnSpc>
            </a:pPr>
            <a:r>
              <a:rPr lang="en-US" altLang="zh-CN" sz="2800" b="1" i="0" dirty="0">
                <a:solidFill>
                  <a:srgbClr val="008080"/>
                </a:solidFill>
                <a:latin typeface="Consolas" panose="020B0609020204030204" pitchFamily="49" charset="0"/>
              </a:rPr>
              <a:t>&lt;/id&gt;</a:t>
            </a:r>
            <a:endParaRPr lang="zh-CN" altLang="en-US" sz="2800" b="1" i="0" dirty="0">
              <a:latin typeface="Consolas" panose="020B0609020204030204" pitchFamily="49" charset="0"/>
            </a:endParaRPr>
          </a:p>
          <a:p>
            <a:pPr>
              <a:lnSpc>
                <a:spcPct val="90000"/>
              </a:lnSpc>
            </a:pPr>
            <a:r>
              <a:rPr lang="en-US" altLang="zh-CN" sz="2800" b="1" i="0" dirty="0">
                <a:solidFill>
                  <a:srgbClr val="008080"/>
                </a:solidFill>
                <a:latin typeface="Consolas" panose="020B0609020204030204" pitchFamily="49" charset="0"/>
              </a:rPr>
              <a:t>&lt;</a:t>
            </a:r>
            <a:r>
              <a:rPr lang="en-US" altLang="zh-CN" sz="2800" b="1" i="0" dirty="0">
                <a:solidFill>
                  <a:srgbClr val="3F7F7F"/>
                </a:solidFill>
                <a:latin typeface="Consolas" panose="020B0609020204030204" pitchFamily="49" charset="0"/>
              </a:rPr>
              <a:t>one-to-one </a:t>
            </a:r>
            <a:r>
              <a:rPr lang="en-US" altLang="zh-CN" sz="2800" b="1" i="0" dirty="0">
                <a:solidFill>
                  <a:srgbClr val="7F007F"/>
                </a:solidFill>
                <a:latin typeface="Consolas" panose="020B0609020204030204" pitchFamily="49" charset="0"/>
              </a:rPr>
              <a:t>name</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"user" </a:t>
            </a:r>
            <a:r>
              <a:rPr lang="en-US" altLang="zh-CN" sz="2800" b="1" i="0" dirty="0">
                <a:solidFill>
                  <a:srgbClr val="7F007F"/>
                </a:solidFill>
                <a:latin typeface="Consolas" panose="020B0609020204030204" pitchFamily="49" charset="0"/>
              </a:rPr>
              <a:t>constrained</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"true" </a:t>
            </a:r>
            <a:r>
              <a:rPr lang="en-US" altLang="zh-CN" sz="2800" b="1" i="0" dirty="0">
                <a:solidFill>
                  <a:srgbClr val="008080"/>
                </a:solidFill>
                <a:latin typeface="Consolas" panose="020B0609020204030204" pitchFamily="49" charset="0"/>
              </a:rPr>
              <a:t>/&gt;</a:t>
            </a:r>
            <a:endParaRPr lang="zh-CN" altLang="en-US" sz="2800" b="1" i="0" dirty="0">
              <a:latin typeface="Arial" charset="0"/>
            </a:endParaRPr>
          </a:p>
        </p:txBody>
      </p:sp>
    </p:spTree>
    <p:extLst>
      <p:ext uri="{BB962C8B-B14F-4D97-AF65-F5344CB8AC3E}">
        <p14:creationId xmlns:p14="http://schemas.microsoft.com/office/powerpoint/2010/main" val="581521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使用注解映射主键关联的一对一</a:t>
            </a:r>
          </a:p>
        </p:txBody>
      </p:sp>
      <p:sp>
        <p:nvSpPr>
          <p:cNvPr id="3" name="内容占位符 2"/>
          <p:cNvSpPr>
            <a:spLocks noGrp="1"/>
          </p:cNvSpPr>
          <p:nvPr>
            <p:ph idx="1"/>
          </p:nvPr>
        </p:nvSpPr>
        <p:spPr>
          <a:xfrm>
            <a:off x="624418" y="1125538"/>
            <a:ext cx="10944190" cy="5183187"/>
          </a:xfrm>
        </p:spPr>
        <p:txBody>
          <a:bodyPr/>
          <a:lstStyle/>
          <a:p>
            <a:r>
              <a:rPr lang="zh-CN" altLang="en-US" dirty="0"/>
              <a:t>在 </a:t>
            </a:r>
            <a:r>
              <a:rPr lang="en-US" altLang="zh-CN" dirty="0"/>
              <a:t>User </a:t>
            </a:r>
            <a:r>
              <a:rPr lang="zh-CN" altLang="en-US" dirty="0"/>
              <a:t>一端的 </a:t>
            </a:r>
            <a:r>
              <a:rPr lang="en-US" altLang="zh-CN" dirty="0" err="1"/>
              <a:t>getPerson</a:t>
            </a:r>
            <a:r>
              <a:rPr lang="en-US" altLang="zh-CN" dirty="0"/>
              <a:t>()</a:t>
            </a:r>
            <a:r>
              <a:rPr lang="zh-CN" altLang="en-US" dirty="0"/>
              <a:t>上配置。</a:t>
            </a:r>
            <a:endParaRPr lang="en-US" altLang="zh-CN" dirty="0"/>
          </a:p>
          <a:p>
            <a:pPr lvl="1">
              <a:spcBef>
                <a:spcPts val="1800"/>
              </a:spcBef>
            </a:pPr>
            <a:r>
              <a:rPr lang="en-US" altLang="zh-CN" sz="3200" dirty="0"/>
              <a:t>@</a:t>
            </a:r>
            <a:r>
              <a:rPr lang="en-US" altLang="zh-CN" sz="3200" dirty="0" err="1"/>
              <a:t>OneToOne</a:t>
            </a:r>
            <a:r>
              <a:rPr lang="en-US" altLang="zh-CN" sz="3200" dirty="0"/>
              <a:t>(cascade=</a:t>
            </a:r>
            <a:r>
              <a:rPr lang="en-US" altLang="zh-CN" sz="3200" dirty="0" err="1"/>
              <a:t>CascadeType.ALL</a:t>
            </a:r>
            <a:r>
              <a:rPr lang="en-US" altLang="zh-CN" sz="3200" dirty="0"/>
              <a:t>) </a:t>
            </a:r>
            <a:r>
              <a:rPr lang="zh-CN" altLang="en-US" sz="3200" dirty="0"/>
              <a:t>：指定一对一关联关系，并设置级联属性。</a:t>
            </a:r>
            <a:endParaRPr lang="en-US" altLang="zh-CN" sz="3200" dirty="0"/>
          </a:p>
          <a:p>
            <a:pPr lvl="1">
              <a:spcBef>
                <a:spcPts val="1800"/>
              </a:spcBef>
            </a:pPr>
            <a:r>
              <a:rPr lang="en-US" altLang="zh-CN" sz="3200" dirty="0"/>
              <a:t>@</a:t>
            </a:r>
            <a:r>
              <a:rPr lang="en-US" altLang="zh-CN" sz="3200" dirty="0" err="1"/>
              <a:t>PrimaryKeyJoinColumn</a:t>
            </a:r>
            <a:r>
              <a:rPr lang="en-US" altLang="zh-CN" sz="3200" dirty="0"/>
              <a:t>(name="ID") </a:t>
            </a:r>
            <a:r>
              <a:rPr lang="zh-CN" altLang="en-US" sz="3200" dirty="0"/>
              <a:t>：指定 </a:t>
            </a:r>
            <a:r>
              <a:rPr lang="en-US" altLang="zh-CN" sz="3200" dirty="0"/>
              <a:t>PERSON </a:t>
            </a:r>
            <a:r>
              <a:rPr lang="zh-CN" altLang="en-US" sz="3200" dirty="0"/>
              <a:t>表主键列名。</a:t>
            </a:r>
            <a:endParaRPr lang="en-US" altLang="zh-CN" sz="3200" dirty="0"/>
          </a:p>
        </p:txBody>
      </p:sp>
    </p:spTree>
    <p:extLst>
      <p:ext uri="{BB962C8B-B14F-4D97-AF65-F5344CB8AC3E}">
        <p14:creationId xmlns:p14="http://schemas.microsoft.com/office/powerpoint/2010/main" val="3942878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使用注解映射主键关联的一对一</a:t>
            </a:r>
          </a:p>
        </p:txBody>
      </p:sp>
      <p:sp>
        <p:nvSpPr>
          <p:cNvPr id="3" name="内容占位符 2"/>
          <p:cNvSpPr>
            <a:spLocks noGrp="1"/>
          </p:cNvSpPr>
          <p:nvPr>
            <p:ph idx="1"/>
          </p:nvPr>
        </p:nvSpPr>
        <p:spPr>
          <a:xfrm>
            <a:off x="624418" y="1125538"/>
            <a:ext cx="11232222" cy="5471814"/>
          </a:xfrm>
        </p:spPr>
        <p:txBody>
          <a:bodyPr/>
          <a:lstStyle/>
          <a:p>
            <a:r>
              <a:rPr lang="zh-CN" altLang="en-US" dirty="0"/>
              <a:t>在 </a:t>
            </a:r>
            <a:r>
              <a:rPr lang="en-US" altLang="zh-CN" dirty="0"/>
              <a:t>Person </a:t>
            </a:r>
            <a:r>
              <a:rPr lang="zh-CN" altLang="en-US" dirty="0"/>
              <a:t>一端的 </a:t>
            </a:r>
            <a:r>
              <a:rPr lang="en-US" altLang="zh-CN" dirty="0" err="1"/>
              <a:t>getId</a:t>
            </a:r>
            <a:r>
              <a:rPr lang="en-US" altLang="zh-CN" dirty="0"/>
              <a:t>()</a:t>
            </a:r>
            <a:r>
              <a:rPr lang="zh-CN" altLang="en-US" dirty="0"/>
              <a:t>上配置主键生成策略为 </a:t>
            </a:r>
            <a:r>
              <a:rPr lang="en-US" altLang="zh-CN" dirty="0"/>
              <a:t>foreign</a:t>
            </a:r>
            <a:r>
              <a:rPr lang="zh-CN" altLang="en-US" dirty="0"/>
              <a:t>。</a:t>
            </a:r>
            <a:endParaRPr lang="en-US" altLang="zh-CN" dirty="0"/>
          </a:p>
          <a:p>
            <a:pPr lvl="1"/>
            <a:r>
              <a:rPr lang="en-US" altLang="zh-CN" sz="3200" dirty="0"/>
              <a:t>@</a:t>
            </a:r>
            <a:r>
              <a:rPr lang="en-US" altLang="zh-CN" sz="3200" dirty="0" err="1"/>
              <a:t>GeneratedValue</a:t>
            </a:r>
            <a:r>
              <a:rPr lang="en-US" altLang="zh-CN" sz="3200" dirty="0"/>
              <a:t>(generator="foreign")</a:t>
            </a:r>
            <a:r>
              <a:rPr lang="zh-CN" altLang="en-US" sz="3200" dirty="0"/>
              <a:t>    </a:t>
            </a:r>
            <a:endParaRPr lang="en-US" altLang="zh-CN" sz="3200" dirty="0"/>
          </a:p>
          <a:p>
            <a:pPr lvl="1">
              <a:lnSpc>
                <a:spcPct val="100000"/>
              </a:lnSpc>
            </a:pPr>
            <a:r>
              <a:rPr lang="en-US" altLang="zh-CN" sz="3200" dirty="0"/>
              <a:t>@</a:t>
            </a:r>
            <a:r>
              <a:rPr lang="en-US" altLang="zh-CN" sz="3200" dirty="0" err="1"/>
              <a:t>GenericGenerator</a:t>
            </a:r>
            <a:r>
              <a:rPr lang="en-US" altLang="zh-CN" sz="3200" dirty="0"/>
              <a:t>(name="foreign",</a:t>
            </a:r>
          </a:p>
          <a:p>
            <a:pPr marL="400050" lvl="1" indent="0">
              <a:lnSpc>
                <a:spcPct val="100000"/>
              </a:lnSpc>
              <a:buNone/>
            </a:pPr>
            <a:r>
              <a:rPr lang="en-US" altLang="zh-CN" sz="3200" dirty="0"/>
              <a:t>       strategy="foreign",     </a:t>
            </a:r>
          </a:p>
          <a:p>
            <a:pPr marL="400050" lvl="1" indent="0">
              <a:lnSpc>
                <a:spcPct val="100000"/>
              </a:lnSpc>
              <a:buNone/>
            </a:pPr>
            <a:r>
              <a:rPr lang="en-US" altLang="zh-CN" sz="3200" dirty="0"/>
              <a:t>       parameters={@Parameter(</a:t>
            </a:r>
          </a:p>
          <a:p>
            <a:pPr marL="400050" lvl="1" indent="0">
              <a:lnSpc>
                <a:spcPct val="100000"/>
              </a:lnSpc>
              <a:buNone/>
            </a:pPr>
            <a:r>
              <a:rPr lang="en-US" altLang="zh-CN" sz="3200" dirty="0"/>
              <a:t>       name="</a:t>
            </a:r>
            <a:r>
              <a:rPr lang="en-US" altLang="zh-CN" sz="3200" dirty="0" err="1"/>
              <a:t>property",value</a:t>
            </a:r>
            <a:r>
              <a:rPr lang="en-US" altLang="zh-CN" sz="3200" dirty="0"/>
              <a:t>="user")})</a:t>
            </a:r>
          </a:p>
          <a:p>
            <a:pPr marL="457200" indent="-457200"/>
            <a:r>
              <a:rPr lang="zh-CN" altLang="en-US" dirty="0"/>
              <a:t>在 </a:t>
            </a:r>
            <a:r>
              <a:rPr lang="en-US" altLang="zh-CN" dirty="0"/>
              <a:t>Person </a:t>
            </a:r>
            <a:r>
              <a:rPr lang="zh-CN" altLang="en-US" dirty="0"/>
              <a:t>一端的 </a:t>
            </a:r>
            <a:r>
              <a:rPr lang="en-US" altLang="zh-CN" dirty="0" err="1"/>
              <a:t>getUser</a:t>
            </a:r>
            <a:r>
              <a:rPr lang="en-US" altLang="zh-CN" dirty="0"/>
              <a:t>()</a:t>
            </a:r>
            <a:r>
              <a:rPr lang="zh-CN" altLang="en-US" dirty="0"/>
              <a:t>上配置一对一关联关系。</a:t>
            </a:r>
            <a:endParaRPr lang="en-US" altLang="zh-CN" dirty="0"/>
          </a:p>
          <a:p>
            <a:pPr lvl="1"/>
            <a:r>
              <a:rPr lang="en-US" altLang="zh-CN" sz="3200" dirty="0"/>
              <a:t>@</a:t>
            </a:r>
            <a:r>
              <a:rPr lang="en-US" altLang="zh-CN" sz="3200" dirty="0" err="1"/>
              <a:t>OneToOne</a:t>
            </a:r>
            <a:r>
              <a:rPr lang="en-US" altLang="zh-CN" sz="3200" dirty="0"/>
              <a:t>(</a:t>
            </a:r>
            <a:r>
              <a:rPr lang="en-US" altLang="zh-CN" sz="3200" dirty="0" err="1"/>
              <a:t>mappedBy</a:t>
            </a:r>
            <a:r>
              <a:rPr lang="en-US" altLang="zh-CN" sz="3200" dirty="0"/>
              <a:t>="person")</a:t>
            </a:r>
            <a:endParaRPr lang="zh-CN" altLang="en-US" sz="3200" dirty="0"/>
          </a:p>
        </p:txBody>
      </p:sp>
    </p:spTree>
    <p:extLst>
      <p:ext uri="{BB962C8B-B14F-4D97-AF65-F5344CB8AC3E}">
        <p14:creationId xmlns:p14="http://schemas.microsoft.com/office/powerpoint/2010/main" val="832207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03511" y="2186278"/>
            <a:ext cx="8576761" cy="3365173"/>
          </a:xfrm>
          <a:prstGeom prst="rect">
            <a:avLst/>
          </a:prstGeom>
        </p:spPr>
      </p:pic>
      <p:sp>
        <p:nvSpPr>
          <p:cNvPr id="26626" name="标题 1"/>
          <p:cNvSpPr>
            <a:spLocks noGrp="1"/>
          </p:cNvSpPr>
          <p:nvPr>
            <p:ph type="title"/>
          </p:nvPr>
        </p:nvSpPr>
        <p:spPr/>
        <p:txBody>
          <a:bodyPr/>
          <a:lstStyle/>
          <a:p>
            <a:r>
              <a:rPr lang="zh-CN" altLang="en-US"/>
              <a:t>唯一外键关联</a:t>
            </a:r>
          </a:p>
        </p:txBody>
      </p:sp>
      <p:sp>
        <p:nvSpPr>
          <p:cNvPr id="2" name="内容占位符 1"/>
          <p:cNvSpPr>
            <a:spLocks noGrp="1"/>
          </p:cNvSpPr>
          <p:nvPr>
            <p:ph idx="1"/>
          </p:nvPr>
        </p:nvSpPr>
        <p:spPr>
          <a:xfrm>
            <a:off x="624418" y="1125539"/>
            <a:ext cx="10943167" cy="791294"/>
          </a:xfrm>
        </p:spPr>
        <p:txBody>
          <a:bodyPr/>
          <a:lstStyle/>
          <a:p>
            <a:r>
              <a:rPr lang="zh-CN" altLang="en-US"/>
              <a:t>唯一外键关联 </a:t>
            </a:r>
            <a:r>
              <a:rPr lang="en-US" altLang="zh-CN"/>
              <a:t>- </a:t>
            </a:r>
            <a:r>
              <a:rPr lang="zh-CN" altLang="en-US"/>
              <a:t>关系数据模型。</a:t>
            </a:r>
            <a:endParaRPr lang="zh-CN" altLang="en-US" dirty="0"/>
          </a:p>
        </p:txBody>
      </p:sp>
    </p:spTree>
    <p:extLst>
      <p:ext uri="{BB962C8B-B14F-4D97-AF65-F5344CB8AC3E}">
        <p14:creationId xmlns:p14="http://schemas.microsoft.com/office/powerpoint/2010/main" val="663808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a:t>唯一</a:t>
            </a:r>
            <a:r>
              <a:rPr lang="zh-CN" altLang="en-US" dirty="0"/>
              <a:t>外键关联映射</a:t>
            </a:r>
          </a:p>
        </p:txBody>
      </p:sp>
      <p:sp>
        <p:nvSpPr>
          <p:cNvPr id="27651" name="内容占位符 4"/>
          <p:cNvSpPr>
            <a:spLocks noGrp="1"/>
          </p:cNvSpPr>
          <p:nvPr>
            <p:ph idx="1"/>
          </p:nvPr>
        </p:nvSpPr>
        <p:spPr>
          <a:xfrm>
            <a:off x="624418" y="1125539"/>
            <a:ext cx="10943167" cy="3671613"/>
          </a:xfrm>
        </p:spPr>
        <p:txBody>
          <a:bodyPr/>
          <a:lstStyle/>
          <a:p>
            <a:r>
              <a:rPr lang="zh-CN" altLang="en-US" dirty="0"/>
              <a:t>唯一外键关联映射 </a:t>
            </a:r>
            <a:r>
              <a:rPr lang="en-US" altLang="zh-CN" dirty="0"/>
              <a:t>- </a:t>
            </a:r>
            <a:r>
              <a:rPr lang="zh-CN" altLang="en-US" dirty="0"/>
              <a:t>外键表（</a:t>
            </a:r>
            <a:r>
              <a:rPr lang="en-US" altLang="zh-CN" dirty="0"/>
              <a:t>USER</a:t>
            </a:r>
            <a:r>
              <a:rPr lang="zh-CN" altLang="en-US" dirty="0"/>
              <a:t>）。</a:t>
            </a:r>
            <a:endParaRPr lang="en-US" altLang="zh-CN" dirty="0"/>
          </a:p>
          <a:p>
            <a:pPr lvl="1">
              <a:lnSpc>
                <a:spcPct val="100000"/>
              </a:lnSpc>
              <a:spcBef>
                <a:spcPts val="1200"/>
              </a:spcBef>
            </a:pPr>
            <a:r>
              <a:rPr lang="zh-CN" altLang="en-US" sz="3200" dirty="0"/>
              <a:t>通过</a:t>
            </a:r>
            <a:r>
              <a:rPr lang="en-US" altLang="zh-CN" sz="3200" dirty="0"/>
              <a:t>&lt;many-to-one&gt; </a:t>
            </a:r>
            <a:r>
              <a:rPr lang="zh-CN" altLang="en-US" sz="3200" dirty="0"/>
              <a:t>元素配置。</a:t>
            </a:r>
            <a:endParaRPr lang="en-US" altLang="zh-CN" sz="3200" dirty="0"/>
          </a:p>
          <a:p>
            <a:pPr lvl="2">
              <a:spcBef>
                <a:spcPts val="0"/>
              </a:spcBef>
              <a:buFont typeface="Arial" panose="020B0604020202020204" pitchFamily="34" charset="0"/>
              <a:buChar char="•"/>
            </a:pPr>
            <a:r>
              <a:rPr lang="en-US" altLang="zh-CN" sz="3200" dirty="0"/>
              <a:t>column </a:t>
            </a:r>
            <a:r>
              <a:rPr lang="zh-CN" altLang="en-US" sz="3200" dirty="0"/>
              <a:t>属性指明外键列；</a:t>
            </a:r>
            <a:endParaRPr lang="en-US" altLang="zh-CN" sz="3200" dirty="0"/>
          </a:p>
          <a:p>
            <a:pPr lvl="2">
              <a:spcBef>
                <a:spcPts val="0"/>
              </a:spcBef>
              <a:buFont typeface="Arial" panose="020B0604020202020204" pitchFamily="34" charset="0"/>
              <a:buChar char="•"/>
            </a:pPr>
            <a:r>
              <a:rPr lang="en-US" altLang="zh-CN" sz="3200" dirty="0"/>
              <a:t>unique </a:t>
            </a:r>
            <a:r>
              <a:rPr lang="zh-CN" altLang="en-US" sz="3200" dirty="0"/>
              <a:t>属性设置为 </a:t>
            </a:r>
            <a:r>
              <a:rPr lang="en-US" altLang="zh-CN" sz="3200" dirty="0"/>
              <a:t>true</a:t>
            </a:r>
            <a:r>
              <a:rPr lang="zh-CN" altLang="en-US" sz="3200" dirty="0"/>
              <a:t>，表明唯一约束；</a:t>
            </a:r>
            <a:endParaRPr lang="en-US" altLang="zh-CN" sz="3200" dirty="0"/>
          </a:p>
          <a:p>
            <a:pPr lvl="2">
              <a:spcBef>
                <a:spcPts val="0"/>
              </a:spcBef>
              <a:buFont typeface="Arial" panose="020B0604020202020204" pitchFamily="34" charset="0"/>
              <a:buChar char="•"/>
            </a:pPr>
            <a:r>
              <a:rPr lang="en-US" altLang="zh-CN" sz="3200" dirty="0"/>
              <a:t>cascade </a:t>
            </a:r>
            <a:r>
              <a:rPr lang="zh-CN" altLang="en-US" sz="3200" dirty="0"/>
              <a:t>属性设置为 </a:t>
            </a:r>
            <a:r>
              <a:rPr lang="en-US" altLang="zh-CN" sz="3200" dirty="0"/>
              <a:t>all</a:t>
            </a:r>
            <a:r>
              <a:rPr lang="zh-CN" altLang="en-US" sz="3200" dirty="0"/>
              <a:t>，表明删除 </a:t>
            </a:r>
            <a:r>
              <a:rPr lang="en-US" altLang="zh-CN" sz="3200" dirty="0"/>
              <a:t>USER </a:t>
            </a:r>
            <a:r>
              <a:rPr lang="zh-CN" altLang="en-US" sz="3200" dirty="0"/>
              <a:t>时同时删除 </a:t>
            </a:r>
            <a:r>
              <a:rPr lang="en-US" altLang="zh-CN" sz="3200" dirty="0"/>
              <a:t>PERSON</a:t>
            </a:r>
            <a:r>
              <a:rPr lang="zh-CN" altLang="en-US" sz="3200" dirty="0"/>
              <a:t>。</a:t>
            </a:r>
            <a:endParaRPr lang="en-US" altLang="zh-CN" sz="3200" dirty="0"/>
          </a:p>
        </p:txBody>
      </p:sp>
      <p:sp>
        <p:nvSpPr>
          <p:cNvPr id="5" name="矩形 4"/>
          <p:cNvSpPr/>
          <p:nvPr/>
        </p:nvSpPr>
        <p:spPr bwMode="auto">
          <a:xfrm>
            <a:off x="1271464" y="4859929"/>
            <a:ext cx="9820267" cy="1233367"/>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800" b="1" i="0" dirty="0">
                <a:solidFill>
                  <a:srgbClr val="008080"/>
                </a:solidFill>
                <a:latin typeface="Consolas" panose="020B0609020204030204" pitchFamily="49" charset="0"/>
              </a:rPr>
              <a:t>&lt;</a:t>
            </a:r>
            <a:r>
              <a:rPr lang="en-US" altLang="zh-CN" sz="2800" b="1" i="0" dirty="0">
                <a:solidFill>
                  <a:srgbClr val="3F7F7F"/>
                </a:solidFill>
                <a:latin typeface="Consolas" panose="020B0609020204030204" pitchFamily="49" charset="0"/>
              </a:rPr>
              <a:t>many-to-one </a:t>
            </a:r>
            <a:r>
              <a:rPr lang="en-US" altLang="zh-CN" sz="2800" b="1" i="0" dirty="0">
                <a:solidFill>
                  <a:srgbClr val="7F007F"/>
                </a:solidFill>
                <a:latin typeface="Consolas" panose="020B0609020204030204" pitchFamily="49" charset="0"/>
              </a:rPr>
              <a:t>name</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"person" </a:t>
            </a:r>
            <a:r>
              <a:rPr lang="en-US" altLang="zh-CN" sz="2800" b="1" i="0" dirty="0">
                <a:solidFill>
                  <a:srgbClr val="7F007F"/>
                </a:solidFill>
                <a:latin typeface="Consolas" panose="020B0609020204030204" pitchFamily="49" charset="0"/>
              </a:rPr>
              <a:t>column</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"PERSONID" </a:t>
            </a:r>
          </a:p>
          <a:p>
            <a:r>
              <a:rPr lang="en-US" altLang="zh-CN" sz="2800" b="1" i="0" dirty="0">
                <a:solidFill>
                  <a:srgbClr val="2A00FF"/>
                </a:solidFill>
                <a:latin typeface="Consolas" panose="020B0609020204030204" pitchFamily="49" charset="0"/>
              </a:rPr>
              <a:t>    </a:t>
            </a:r>
            <a:r>
              <a:rPr lang="en-US" altLang="zh-CN" sz="2800" b="1" i="0" dirty="0">
                <a:solidFill>
                  <a:srgbClr val="7F007F"/>
                </a:solidFill>
                <a:latin typeface="Consolas" panose="020B0609020204030204" pitchFamily="49" charset="0"/>
              </a:rPr>
              <a:t>cascade</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"all" </a:t>
            </a:r>
            <a:r>
              <a:rPr lang="en-US" altLang="zh-CN" sz="2800" b="1" i="0" dirty="0">
                <a:solidFill>
                  <a:srgbClr val="7F007F"/>
                </a:solidFill>
                <a:latin typeface="Consolas" panose="020B0609020204030204" pitchFamily="49" charset="0"/>
              </a:rPr>
              <a:t>unique</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"true"</a:t>
            </a:r>
            <a:r>
              <a:rPr lang="en-US" altLang="zh-CN" sz="2800" b="1" i="0" dirty="0">
                <a:solidFill>
                  <a:srgbClr val="008080"/>
                </a:solidFill>
                <a:latin typeface="Consolas" panose="020B0609020204030204" pitchFamily="49" charset="0"/>
              </a:rPr>
              <a:t>/&gt;</a:t>
            </a:r>
            <a:endParaRPr lang="zh-CN" altLang="en-US" sz="2800" b="1" i="0" dirty="0">
              <a:latin typeface="Arial" charset="0"/>
            </a:endParaRPr>
          </a:p>
        </p:txBody>
      </p:sp>
    </p:spTree>
    <p:extLst>
      <p:ext uri="{BB962C8B-B14F-4D97-AF65-F5344CB8AC3E}">
        <p14:creationId xmlns:p14="http://schemas.microsoft.com/office/powerpoint/2010/main" val="2368985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唯一</a:t>
            </a:r>
            <a:r>
              <a:rPr lang="zh-CN" altLang="en-US" dirty="0"/>
              <a:t>外键关联映射</a:t>
            </a:r>
          </a:p>
        </p:txBody>
      </p:sp>
      <p:sp>
        <p:nvSpPr>
          <p:cNvPr id="3" name="内容占位符 2"/>
          <p:cNvSpPr>
            <a:spLocks noGrp="1"/>
          </p:cNvSpPr>
          <p:nvPr>
            <p:ph idx="1"/>
          </p:nvPr>
        </p:nvSpPr>
        <p:spPr>
          <a:xfrm>
            <a:off x="624418" y="1125539"/>
            <a:ext cx="10943167" cy="2663502"/>
          </a:xfrm>
        </p:spPr>
        <p:txBody>
          <a:bodyPr/>
          <a:lstStyle/>
          <a:p>
            <a:r>
              <a:rPr lang="zh-CN" altLang="en-US" dirty="0"/>
              <a:t>唯一外键关联映射 </a:t>
            </a:r>
            <a:r>
              <a:rPr lang="en-US" altLang="zh-CN" dirty="0"/>
              <a:t>- </a:t>
            </a:r>
            <a:r>
              <a:rPr lang="zh-CN" altLang="en-US" dirty="0"/>
              <a:t>主键表（</a:t>
            </a:r>
            <a:r>
              <a:rPr lang="en-US" altLang="zh-CN" dirty="0"/>
              <a:t>PERSON</a:t>
            </a:r>
            <a:r>
              <a:rPr lang="zh-CN" altLang="en-US" dirty="0"/>
              <a:t>）。</a:t>
            </a:r>
            <a:endParaRPr lang="en-US" altLang="zh-CN" dirty="0"/>
          </a:p>
          <a:p>
            <a:pPr lvl="1"/>
            <a:r>
              <a:rPr lang="zh-CN" altLang="en-US" sz="3200" dirty="0"/>
              <a:t>通过</a:t>
            </a:r>
            <a:r>
              <a:rPr lang="en-US" altLang="zh-CN" sz="3200" dirty="0"/>
              <a:t>&lt;one-to-one&gt; </a:t>
            </a:r>
            <a:r>
              <a:rPr lang="zh-CN" altLang="en-US" sz="3200" dirty="0"/>
              <a:t>元素配置。</a:t>
            </a:r>
          </a:p>
          <a:p>
            <a:pPr lvl="2">
              <a:buFont typeface="Arial" panose="020B0604020202020204" pitchFamily="34" charset="0"/>
              <a:buChar char="•"/>
            </a:pPr>
            <a:r>
              <a:rPr lang="en-US" altLang="zh-CN" sz="3200" dirty="0"/>
              <a:t>property-ref </a:t>
            </a:r>
            <a:r>
              <a:rPr lang="zh-CN" altLang="en-US" sz="3200" dirty="0"/>
              <a:t>属性，表明建立了从</a:t>
            </a:r>
            <a:r>
              <a:rPr lang="en-US" altLang="zh-CN" sz="3200" dirty="0"/>
              <a:t>User</a:t>
            </a:r>
            <a:r>
              <a:rPr lang="zh-CN" altLang="en-US" sz="3200" dirty="0"/>
              <a:t>到</a:t>
            </a:r>
            <a:r>
              <a:rPr lang="en-US" altLang="zh-CN" sz="3200" dirty="0"/>
              <a:t>Person</a:t>
            </a:r>
            <a:r>
              <a:rPr lang="zh-CN" altLang="en-US" sz="3200" dirty="0"/>
              <a:t>的一对一关联关系。</a:t>
            </a:r>
            <a:endParaRPr lang="zh-CN" altLang="en-US" dirty="0"/>
          </a:p>
        </p:txBody>
      </p:sp>
      <p:sp>
        <p:nvSpPr>
          <p:cNvPr id="5" name="矩形 4"/>
          <p:cNvSpPr/>
          <p:nvPr/>
        </p:nvSpPr>
        <p:spPr bwMode="auto">
          <a:xfrm>
            <a:off x="1271464" y="3933057"/>
            <a:ext cx="9820267" cy="936104"/>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800" b="1" i="0" dirty="0">
                <a:solidFill>
                  <a:srgbClr val="008080"/>
                </a:solidFill>
                <a:latin typeface="Consolas" panose="020B0609020204030204" pitchFamily="49" charset="0"/>
              </a:rPr>
              <a:t>&lt;</a:t>
            </a:r>
            <a:r>
              <a:rPr lang="en-US" altLang="zh-CN" sz="2800" b="1" i="0" dirty="0">
                <a:solidFill>
                  <a:srgbClr val="3F7F7F"/>
                </a:solidFill>
                <a:latin typeface="Consolas" panose="020B0609020204030204" pitchFamily="49" charset="0"/>
              </a:rPr>
              <a:t>one-to-one </a:t>
            </a:r>
            <a:r>
              <a:rPr lang="en-US" altLang="zh-CN" sz="2800" b="1" i="0" dirty="0">
                <a:solidFill>
                  <a:srgbClr val="7F007F"/>
                </a:solidFill>
                <a:latin typeface="Consolas" panose="020B0609020204030204" pitchFamily="49" charset="0"/>
              </a:rPr>
              <a:t>name</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"user" </a:t>
            </a:r>
            <a:r>
              <a:rPr lang="en-US" altLang="zh-CN" sz="2800" b="1" i="0" dirty="0">
                <a:solidFill>
                  <a:srgbClr val="7F007F"/>
                </a:solidFill>
                <a:latin typeface="Consolas" panose="020B0609020204030204" pitchFamily="49" charset="0"/>
              </a:rPr>
              <a:t>property-ref</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"person"</a:t>
            </a:r>
            <a:r>
              <a:rPr lang="en-US" altLang="zh-CN" sz="2800" b="1" i="0" dirty="0">
                <a:solidFill>
                  <a:srgbClr val="008080"/>
                </a:solidFill>
                <a:latin typeface="Consolas" panose="020B0609020204030204" pitchFamily="49" charset="0"/>
              </a:rPr>
              <a:t>/&gt;</a:t>
            </a:r>
            <a:endParaRPr lang="zh-CN" altLang="en-US" sz="2800" b="1" i="0" dirty="0">
              <a:latin typeface="Arial" charset="0"/>
            </a:endParaRPr>
          </a:p>
        </p:txBody>
      </p:sp>
    </p:spTree>
    <p:extLst>
      <p:ext uri="{BB962C8B-B14F-4D97-AF65-F5344CB8AC3E}">
        <p14:creationId xmlns:p14="http://schemas.microsoft.com/office/powerpoint/2010/main" val="2067238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使用注解映射唯一外键关联的一对一</a:t>
            </a:r>
          </a:p>
        </p:txBody>
      </p:sp>
      <p:sp>
        <p:nvSpPr>
          <p:cNvPr id="3" name="内容占位符 2"/>
          <p:cNvSpPr>
            <a:spLocks noGrp="1"/>
          </p:cNvSpPr>
          <p:nvPr>
            <p:ph idx="1"/>
          </p:nvPr>
        </p:nvSpPr>
        <p:spPr>
          <a:xfrm>
            <a:off x="624418" y="1125539"/>
            <a:ext cx="10943167" cy="4391694"/>
          </a:xfrm>
        </p:spPr>
        <p:txBody>
          <a:bodyPr/>
          <a:lstStyle/>
          <a:p>
            <a:r>
              <a:rPr lang="zh-CN" altLang="en-US" dirty="0"/>
              <a:t>在</a:t>
            </a:r>
            <a:r>
              <a:rPr lang="en-US" altLang="zh-CN" dirty="0"/>
              <a:t>User</a:t>
            </a:r>
            <a:r>
              <a:rPr lang="zh-CN" altLang="en-US" dirty="0"/>
              <a:t>一端的</a:t>
            </a:r>
            <a:r>
              <a:rPr lang="en-US" altLang="zh-CN" dirty="0"/>
              <a:t>person</a:t>
            </a:r>
            <a:r>
              <a:rPr lang="zh-CN" altLang="en-US" dirty="0"/>
              <a:t>属性</a:t>
            </a:r>
            <a:r>
              <a:rPr lang="zh-CN" altLang="en-US"/>
              <a:t>上配置。</a:t>
            </a:r>
            <a:endParaRPr lang="en-US" altLang="zh-CN" dirty="0"/>
          </a:p>
          <a:p>
            <a:pPr lvl="1"/>
            <a:r>
              <a:rPr lang="en-US" altLang="zh-CN" sz="3200" dirty="0"/>
              <a:t>@</a:t>
            </a:r>
            <a:r>
              <a:rPr lang="en-US" altLang="zh-CN" sz="3200" dirty="0" err="1"/>
              <a:t>OneToOne</a:t>
            </a:r>
            <a:r>
              <a:rPr lang="en-US" altLang="zh-CN" sz="3200" dirty="0"/>
              <a:t>(cascade=</a:t>
            </a:r>
            <a:r>
              <a:rPr lang="en-US" altLang="zh-CN" sz="3200" dirty="0" err="1"/>
              <a:t>CascadeType.ALL</a:t>
            </a:r>
            <a:r>
              <a:rPr lang="en-US" altLang="zh-CN" sz="3200" dirty="0"/>
              <a:t>)</a:t>
            </a:r>
          </a:p>
          <a:p>
            <a:pPr lvl="1"/>
            <a:r>
              <a:rPr lang="en-US" altLang="zh-CN" sz="3200" dirty="0"/>
              <a:t>@</a:t>
            </a:r>
            <a:r>
              <a:rPr lang="en-US" altLang="zh-CN" sz="3200" err="1"/>
              <a:t>JoinColumn</a:t>
            </a:r>
            <a:r>
              <a:rPr lang="en-US" altLang="zh-CN" sz="3200"/>
              <a:t>(name="PERSONID")</a:t>
            </a:r>
            <a:r>
              <a:rPr lang="zh-CN" altLang="en-US" sz="3200" dirty="0"/>
              <a:t>：指明</a:t>
            </a:r>
            <a:r>
              <a:rPr lang="en-US" altLang="zh-CN" sz="3200" dirty="0"/>
              <a:t>USER</a:t>
            </a:r>
            <a:r>
              <a:rPr lang="zh-CN" altLang="en-US" sz="3200" dirty="0"/>
              <a:t>表中的外键</a:t>
            </a:r>
            <a:r>
              <a:rPr lang="zh-CN" altLang="en-US" sz="3200"/>
              <a:t>列名。</a:t>
            </a:r>
            <a:endParaRPr lang="zh-CN" altLang="en-US" sz="3200" dirty="0"/>
          </a:p>
          <a:p>
            <a:pPr>
              <a:spcBef>
                <a:spcPts val="1800"/>
              </a:spcBef>
            </a:pPr>
            <a:r>
              <a:rPr lang="zh-CN" altLang="en-US" dirty="0"/>
              <a:t>在</a:t>
            </a:r>
            <a:r>
              <a:rPr lang="en-US" altLang="zh-CN" dirty="0"/>
              <a:t>Person</a:t>
            </a:r>
            <a:r>
              <a:rPr lang="zh-CN" altLang="en-US" dirty="0"/>
              <a:t>一端的</a:t>
            </a:r>
            <a:r>
              <a:rPr lang="en-US" altLang="zh-CN" dirty="0"/>
              <a:t>user</a:t>
            </a:r>
            <a:r>
              <a:rPr lang="zh-CN" altLang="en-US" dirty="0"/>
              <a:t>属性</a:t>
            </a:r>
            <a:r>
              <a:rPr lang="zh-CN" altLang="en-US"/>
              <a:t>上配置。</a:t>
            </a:r>
            <a:endParaRPr lang="en-US" altLang="zh-CN" dirty="0"/>
          </a:p>
          <a:p>
            <a:pPr lvl="1"/>
            <a:r>
              <a:rPr lang="en-US" altLang="zh-CN" sz="3200" dirty="0"/>
              <a:t>@</a:t>
            </a:r>
            <a:r>
              <a:rPr lang="en-US" altLang="zh-CN" sz="3200" err="1"/>
              <a:t>OneToOne</a:t>
            </a:r>
            <a:r>
              <a:rPr lang="en-US" altLang="zh-CN" sz="3200"/>
              <a:t>(</a:t>
            </a:r>
            <a:r>
              <a:rPr lang="en-US" altLang="zh-CN" sz="3200" err="1"/>
              <a:t>mappedBy</a:t>
            </a:r>
            <a:r>
              <a:rPr lang="en-US" altLang="zh-CN" sz="3200"/>
              <a:t>="person")</a:t>
            </a:r>
            <a:endParaRPr lang="en-US" altLang="zh-CN" sz="3200" dirty="0"/>
          </a:p>
        </p:txBody>
      </p:sp>
    </p:spTree>
    <p:extLst>
      <p:ext uri="{BB962C8B-B14F-4D97-AF65-F5344CB8AC3E}">
        <p14:creationId xmlns:p14="http://schemas.microsoft.com/office/powerpoint/2010/main" val="31987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4418" y="1268761"/>
            <a:ext cx="10943167" cy="3312368"/>
          </a:xfrm>
        </p:spPr>
        <p:txBody>
          <a:bodyPr/>
          <a:lstStyle/>
          <a:p>
            <a:pPr lvl="2"/>
            <a:r>
              <a:rPr lang="zh-CN" altLang="en-US"/>
              <a:t>继承映射的三种方式：</a:t>
            </a:r>
          </a:p>
          <a:p>
            <a:pPr lvl="3">
              <a:buFont typeface="Wingdings" panose="05000000000000000000" pitchFamily="2" charset="2"/>
              <a:buChar char="Ø"/>
            </a:pPr>
            <a:r>
              <a:rPr lang="zh-CN" altLang="en-US" sz="3200"/>
              <a:t>每个具体类对应一个表</a:t>
            </a:r>
          </a:p>
          <a:p>
            <a:pPr lvl="3">
              <a:buFont typeface="Wingdings" panose="05000000000000000000" pitchFamily="2" charset="2"/>
              <a:buChar char="Ø"/>
            </a:pPr>
            <a:r>
              <a:rPr lang="zh-CN" altLang="en-US" sz="3200"/>
              <a:t>父类对应一个表</a:t>
            </a:r>
          </a:p>
          <a:p>
            <a:pPr lvl="3">
              <a:buFont typeface="Wingdings" panose="05000000000000000000" pitchFamily="2" charset="2"/>
              <a:buChar char="Ø"/>
            </a:pPr>
            <a:r>
              <a:rPr lang="zh-CN" altLang="en-US" sz="3200"/>
              <a:t>每个类对应一个表</a:t>
            </a:r>
          </a:p>
        </p:txBody>
      </p:sp>
    </p:spTree>
    <p:extLst>
      <p:ext uri="{BB962C8B-B14F-4D97-AF65-F5344CB8AC3E}">
        <p14:creationId xmlns:p14="http://schemas.microsoft.com/office/powerpoint/2010/main" val="1920850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一对一关联映射</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组合关系映射</a:t>
              </a: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2504455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引例</a:t>
            </a:r>
          </a:p>
        </p:txBody>
      </p:sp>
      <p:sp>
        <p:nvSpPr>
          <p:cNvPr id="3" name="内容占位符 2"/>
          <p:cNvSpPr>
            <a:spLocks noGrp="1"/>
          </p:cNvSpPr>
          <p:nvPr>
            <p:ph idx="1"/>
          </p:nvPr>
        </p:nvSpPr>
        <p:spPr>
          <a:xfrm>
            <a:off x="624418" y="1125539"/>
            <a:ext cx="10943167" cy="2591494"/>
          </a:xfrm>
        </p:spPr>
        <p:txBody>
          <a:bodyPr/>
          <a:lstStyle/>
          <a:p>
            <a:r>
              <a:rPr lang="zh-CN" altLang="en-US"/>
              <a:t>某单位职工档案管理系统的需求中，希望能够保存职工的各种联系方式，包括：家庭地址、工作地址、籍贯地址、手机号、邮箱等，每个地址又需包含省、市、县、详细街道信息，应该如何实现？</a:t>
            </a:r>
          </a:p>
        </p:txBody>
      </p:sp>
    </p:spTree>
    <p:extLst>
      <p:ext uri="{BB962C8B-B14F-4D97-AF65-F5344CB8AC3E}">
        <p14:creationId xmlns:p14="http://schemas.microsoft.com/office/powerpoint/2010/main" val="3653094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引例</a:t>
            </a:r>
            <a:r>
              <a:rPr lang="en-US" altLang="zh-CN" dirty="0"/>
              <a:t>-</a:t>
            </a:r>
            <a:r>
              <a:rPr lang="zh-CN" altLang="en-US" dirty="0"/>
              <a:t>分析</a:t>
            </a:r>
          </a:p>
        </p:txBody>
      </p:sp>
      <p:sp>
        <p:nvSpPr>
          <p:cNvPr id="3" name="内容占位符 2"/>
          <p:cNvSpPr>
            <a:spLocks noGrp="1"/>
          </p:cNvSpPr>
          <p:nvPr>
            <p:ph idx="1"/>
          </p:nvPr>
        </p:nvSpPr>
        <p:spPr>
          <a:xfrm>
            <a:off x="624418" y="1125539"/>
            <a:ext cx="10943167" cy="863302"/>
          </a:xfrm>
        </p:spPr>
        <p:txBody>
          <a:bodyPr/>
          <a:lstStyle/>
          <a:p>
            <a:r>
              <a:rPr lang="zh-CN" altLang="en-US" dirty="0"/>
              <a:t>联系方式和地址之间是</a:t>
            </a:r>
            <a:r>
              <a:rPr lang="zh-CN" altLang="en-US"/>
              <a:t>组合关系。</a:t>
            </a:r>
            <a:endParaRPr lang="zh-CN" altLang="en-US" dirty="0"/>
          </a:p>
        </p:txBody>
      </p:sp>
      <p:pic>
        <p:nvPicPr>
          <p:cNvPr id="6" name="图片 5"/>
          <p:cNvPicPr>
            <a:picLocks noChangeAspect="1"/>
          </p:cNvPicPr>
          <p:nvPr/>
        </p:nvPicPr>
        <p:blipFill>
          <a:blip r:embed="rId3"/>
          <a:stretch>
            <a:fillRect/>
          </a:stretch>
        </p:blipFill>
        <p:spPr>
          <a:xfrm>
            <a:off x="1343472" y="2492896"/>
            <a:ext cx="9289032" cy="25886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98306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t>实体细粒度模型</a:t>
            </a:r>
            <a:endParaRPr lang="en-US" altLang="zh-CN" dirty="0"/>
          </a:p>
        </p:txBody>
      </p:sp>
      <p:sp>
        <p:nvSpPr>
          <p:cNvPr id="2" name="内容占位符 1"/>
          <p:cNvSpPr>
            <a:spLocks noGrp="1"/>
          </p:cNvSpPr>
          <p:nvPr>
            <p:ph idx="1"/>
          </p:nvPr>
        </p:nvSpPr>
        <p:spPr>
          <a:xfrm>
            <a:off x="624418" y="1125539"/>
            <a:ext cx="10943167" cy="1295350"/>
          </a:xfrm>
        </p:spPr>
        <p:txBody>
          <a:bodyPr/>
          <a:lstStyle/>
          <a:p>
            <a:r>
              <a:rPr lang="zh-CN" altLang="en-US" dirty="0"/>
              <a:t>通过对象的细化，实现更加清晰的系统逻辑，增强代码的可</a:t>
            </a:r>
            <a:r>
              <a:rPr lang="zh-CN" altLang="en-US"/>
              <a:t>重用性。</a:t>
            </a:r>
            <a:endParaRPr lang="zh-CN" altLang="en-US" dirty="0"/>
          </a:p>
        </p:txBody>
      </p:sp>
      <p:sp>
        <p:nvSpPr>
          <p:cNvPr id="5" name="矩形 4"/>
          <p:cNvSpPr/>
          <p:nvPr/>
        </p:nvSpPr>
        <p:spPr bwMode="auto">
          <a:xfrm>
            <a:off x="1343472" y="2513167"/>
            <a:ext cx="9757961" cy="3672408"/>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800" b="1" i="0" dirty="0">
                <a:solidFill>
                  <a:srgbClr val="7F0055"/>
                </a:solidFill>
                <a:latin typeface="Consolas" panose="020B0609020204030204" pitchFamily="49" charset="0"/>
              </a:rPr>
              <a:t>public</a:t>
            </a:r>
            <a:r>
              <a:rPr lang="en-US" altLang="zh-CN" sz="2800" b="1" i="0" dirty="0">
                <a:solidFill>
                  <a:srgbClr val="000000"/>
                </a:solidFill>
                <a:latin typeface="Consolas" panose="020B0609020204030204" pitchFamily="49" charset="0"/>
              </a:rPr>
              <a:t> </a:t>
            </a:r>
            <a:r>
              <a:rPr lang="en-US" altLang="zh-CN" sz="2800" b="1" i="0" dirty="0">
                <a:solidFill>
                  <a:srgbClr val="7F0055"/>
                </a:solidFill>
                <a:latin typeface="Consolas" panose="020B0609020204030204" pitchFamily="49" charset="0"/>
              </a:rPr>
              <a:t>class</a:t>
            </a:r>
            <a:r>
              <a:rPr lang="en-US" altLang="zh-CN" sz="2800" b="1" i="0" dirty="0">
                <a:solidFill>
                  <a:srgbClr val="000000"/>
                </a:solidFill>
                <a:latin typeface="Consolas" panose="020B0609020204030204" pitchFamily="49" charset="0"/>
              </a:rPr>
              <a:t> Contact {</a:t>
            </a:r>
            <a:endParaRPr lang="zh-CN" altLang="en-US" sz="2800" i="0" dirty="0">
              <a:latin typeface="Consolas" panose="020B0609020204030204" pitchFamily="49" charset="0"/>
            </a:endParaRPr>
          </a:p>
          <a:p>
            <a:r>
              <a:rPr lang="en-US" altLang="zh-CN" sz="2800" i="0" dirty="0">
                <a:solidFill>
                  <a:srgbClr val="000000"/>
                </a:solidFill>
                <a:latin typeface="Consolas" panose="020B0609020204030204" pitchFamily="49" charset="0"/>
              </a:rPr>
              <a:t>    </a:t>
            </a:r>
            <a:r>
              <a:rPr lang="en-US" altLang="zh-CN" sz="2800" b="1" i="0" dirty="0">
                <a:solidFill>
                  <a:srgbClr val="7F0055"/>
                </a:solidFill>
                <a:latin typeface="Consolas" panose="020B0609020204030204" pitchFamily="49" charset="0"/>
              </a:rPr>
              <a:t>private</a:t>
            </a:r>
            <a:r>
              <a:rPr lang="en-US" altLang="zh-CN" sz="2800" b="1" i="0" dirty="0">
                <a:solidFill>
                  <a:srgbClr val="000000"/>
                </a:solidFill>
                <a:latin typeface="Consolas" panose="020B0609020204030204" pitchFamily="49" charset="0"/>
              </a:rPr>
              <a:t> </a:t>
            </a:r>
            <a:r>
              <a:rPr lang="en-US" altLang="zh-CN" sz="2800" b="1" i="0" dirty="0" err="1">
                <a:solidFill>
                  <a:srgbClr val="7F0055"/>
                </a:solidFill>
                <a:latin typeface="Consolas" panose="020B0609020204030204" pitchFamily="49" charset="0"/>
              </a:rPr>
              <a:t>int</a:t>
            </a:r>
            <a:r>
              <a:rPr lang="en-US" altLang="zh-CN" sz="2800" b="1" i="0" dirty="0">
                <a:solidFill>
                  <a:srgbClr val="000000"/>
                </a:solidFill>
                <a:latin typeface="Consolas" panose="020B0609020204030204" pitchFamily="49" charset="0"/>
              </a:rPr>
              <a:t> </a:t>
            </a:r>
            <a:r>
              <a:rPr lang="en-US" altLang="zh-CN" sz="2800" b="1" i="0" dirty="0">
                <a:solidFill>
                  <a:srgbClr val="0000C0"/>
                </a:solidFill>
                <a:latin typeface="Consolas" panose="020B0609020204030204" pitchFamily="49" charset="0"/>
              </a:rPr>
              <a:t>id</a:t>
            </a:r>
            <a:r>
              <a:rPr lang="en-US" altLang="zh-CN" sz="2800" b="1" i="0" dirty="0">
                <a:solidFill>
                  <a:srgbClr val="000000"/>
                </a:solidFill>
                <a:latin typeface="Consolas" panose="020B0609020204030204" pitchFamily="49" charset="0"/>
              </a:rPr>
              <a:t>;</a:t>
            </a:r>
          </a:p>
          <a:p>
            <a:r>
              <a:rPr lang="en-US" altLang="zh-CN" sz="2800" i="0" dirty="0">
                <a:solidFill>
                  <a:srgbClr val="000000"/>
                </a:solidFill>
                <a:latin typeface="Consolas" panose="020B0609020204030204" pitchFamily="49" charset="0"/>
              </a:rPr>
              <a:t>    </a:t>
            </a:r>
            <a:r>
              <a:rPr lang="en-US" altLang="zh-CN" sz="2800" b="1" i="0" dirty="0">
                <a:solidFill>
                  <a:srgbClr val="7F0055"/>
                </a:solidFill>
                <a:latin typeface="Consolas" panose="020B0609020204030204" pitchFamily="49" charset="0"/>
              </a:rPr>
              <a:t>private</a:t>
            </a:r>
            <a:r>
              <a:rPr lang="en-US" altLang="zh-CN" sz="2800" b="1" i="0" dirty="0">
                <a:solidFill>
                  <a:srgbClr val="000000"/>
                </a:solidFill>
                <a:latin typeface="Consolas" panose="020B0609020204030204" pitchFamily="49" charset="0"/>
              </a:rPr>
              <a:t> String </a:t>
            </a:r>
            <a:r>
              <a:rPr lang="en-US" altLang="zh-CN" sz="2800" b="1" i="0" dirty="0" err="1">
                <a:solidFill>
                  <a:srgbClr val="0000C0"/>
                </a:solidFill>
                <a:latin typeface="Consolas" panose="020B0609020204030204" pitchFamily="49" charset="0"/>
              </a:rPr>
              <a:t>phoneNum</a:t>
            </a:r>
            <a:r>
              <a:rPr lang="en-US" altLang="zh-CN" sz="2800" b="1" i="0" dirty="0">
                <a:solidFill>
                  <a:srgbClr val="000000"/>
                </a:solidFill>
                <a:latin typeface="Consolas" panose="020B0609020204030204" pitchFamily="49" charset="0"/>
              </a:rPr>
              <a:t>;</a:t>
            </a:r>
          </a:p>
          <a:p>
            <a:r>
              <a:rPr lang="en-US" altLang="zh-CN" sz="2800" i="0" dirty="0">
                <a:solidFill>
                  <a:srgbClr val="000000"/>
                </a:solidFill>
                <a:latin typeface="Consolas" panose="020B0609020204030204" pitchFamily="49" charset="0"/>
              </a:rPr>
              <a:t>    </a:t>
            </a:r>
            <a:r>
              <a:rPr lang="en-US" altLang="zh-CN" sz="2800" b="1" i="0" dirty="0">
                <a:solidFill>
                  <a:srgbClr val="7F0055"/>
                </a:solidFill>
                <a:latin typeface="Consolas" panose="020B0609020204030204" pitchFamily="49" charset="0"/>
              </a:rPr>
              <a:t>private</a:t>
            </a:r>
            <a:r>
              <a:rPr lang="en-US" altLang="zh-CN" sz="2800" b="1" i="0" dirty="0">
                <a:solidFill>
                  <a:srgbClr val="000000"/>
                </a:solidFill>
                <a:latin typeface="Consolas" panose="020B0609020204030204" pitchFamily="49" charset="0"/>
              </a:rPr>
              <a:t> String </a:t>
            </a:r>
            <a:r>
              <a:rPr lang="en-US" altLang="zh-CN" sz="2800" b="1" i="0" dirty="0">
                <a:solidFill>
                  <a:srgbClr val="0000C0"/>
                </a:solidFill>
                <a:latin typeface="Consolas" panose="020B0609020204030204" pitchFamily="49" charset="0"/>
              </a:rPr>
              <a:t>email</a:t>
            </a:r>
            <a:r>
              <a:rPr lang="en-US" altLang="zh-CN" sz="2800" b="1" i="0" dirty="0">
                <a:solidFill>
                  <a:srgbClr val="000000"/>
                </a:solidFill>
                <a:latin typeface="Consolas" panose="020B0609020204030204" pitchFamily="49" charset="0"/>
              </a:rPr>
              <a:t>;</a:t>
            </a:r>
          </a:p>
          <a:p>
            <a:r>
              <a:rPr lang="en-US" altLang="zh-CN" sz="2800" i="0" dirty="0">
                <a:solidFill>
                  <a:srgbClr val="000000"/>
                </a:solidFill>
                <a:latin typeface="Consolas" panose="020B0609020204030204" pitchFamily="49" charset="0"/>
              </a:rPr>
              <a:t>    </a:t>
            </a:r>
            <a:r>
              <a:rPr lang="en-US" altLang="zh-CN" sz="2800" b="1" i="0" dirty="0">
                <a:solidFill>
                  <a:srgbClr val="7F0055"/>
                </a:solidFill>
                <a:latin typeface="Consolas" panose="020B0609020204030204" pitchFamily="49" charset="0"/>
              </a:rPr>
              <a:t>private</a:t>
            </a:r>
            <a:r>
              <a:rPr lang="en-US" altLang="zh-CN" sz="2800" b="1" i="0" dirty="0">
                <a:solidFill>
                  <a:srgbClr val="000000"/>
                </a:solidFill>
                <a:latin typeface="Consolas" panose="020B0609020204030204" pitchFamily="49" charset="0"/>
              </a:rPr>
              <a:t> Address </a:t>
            </a:r>
            <a:r>
              <a:rPr lang="en-US" altLang="zh-CN" sz="2800" b="1" i="0" dirty="0" err="1">
                <a:solidFill>
                  <a:srgbClr val="0000C0"/>
                </a:solidFill>
                <a:latin typeface="Consolas" panose="020B0609020204030204" pitchFamily="49" charset="0"/>
              </a:rPr>
              <a:t>homeAddress</a:t>
            </a:r>
            <a:r>
              <a:rPr lang="en-US" altLang="zh-CN" sz="2800" b="1" i="0" dirty="0">
                <a:solidFill>
                  <a:srgbClr val="0000C0"/>
                </a:solidFill>
                <a:latin typeface="Consolas" panose="020B0609020204030204" pitchFamily="49" charset="0"/>
              </a:rPr>
              <a:t>;</a:t>
            </a:r>
          </a:p>
          <a:p>
            <a:r>
              <a:rPr lang="en-US" altLang="zh-CN" sz="2800" i="0" dirty="0">
                <a:solidFill>
                  <a:srgbClr val="000000"/>
                </a:solidFill>
                <a:latin typeface="Consolas" panose="020B0609020204030204" pitchFamily="49" charset="0"/>
              </a:rPr>
              <a:t>    </a:t>
            </a:r>
            <a:r>
              <a:rPr lang="en-US" altLang="zh-CN" sz="2800" b="1" i="0" dirty="0">
                <a:solidFill>
                  <a:srgbClr val="7F0055"/>
                </a:solidFill>
                <a:latin typeface="Consolas" panose="020B0609020204030204" pitchFamily="49" charset="0"/>
              </a:rPr>
              <a:t>private</a:t>
            </a:r>
            <a:r>
              <a:rPr lang="en-US" altLang="zh-CN" sz="2800" b="1" i="0" dirty="0">
                <a:solidFill>
                  <a:srgbClr val="000000"/>
                </a:solidFill>
                <a:latin typeface="Consolas" panose="020B0609020204030204" pitchFamily="49" charset="0"/>
              </a:rPr>
              <a:t> Address </a:t>
            </a:r>
            <a:r>
              <a:rPr lang="en-US" altLang="zh-CN" sz="2800" b="1" i="0" dirty="0" err="1">
                <a:solidFill>
                  <a:srgbClr val="0000C0"/>
                </a:solidFill>
                <a:latin typeface="Consolas" panose="020B0609020204030204" pitchFamily="49" charset="0"/>
              </a:rPr>
              <a:t>workAddress</a:t>
            </a:r>
            <a:r>
              <a:rPr lang="en-US" altLang="zh-CN" sz="2800" b="1" i="0" dirty="0">
                <a:solidFill>
                  <a:srgbClr val="000000"/>
                </a:solidFill>
                <a:latin typeface="Consolas" panose="020B0609020204030204" pitchFamily="49" charset="0"/>
              </a:rPr>
              <a:t>;</a:t>
            </a:r>
          </a:p>
          <a:p>
            <a:r>
              <a:rPr lang="en-US" altLang="zh-CN" sz="2800" b="1" i="0" dirty="0">
                <a:solidFill>
                  <a:srgbClr val="000000"/>
                </a:solidFill>
                <a:latin typeface="Consolas" panose="020B0609020204030204" pitchFamily="49" charset="0"/>
              </a:rPr>
              <a:t>    ……</a:t>
            </a:r>
          </a:p>
          <a:p>
            <a:r>
              <a:rPr lang="en-US" altLang="zh-CN" sz="2800" b="1" i="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946532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实体细粒度模型</a:t>
            </a:r>
          </a:p>
        </p:txBody>
      </p:sp>
      <p:sp>
        <p:nvSpPr>
          <p:cNvPr id="5" name="矩形 4"/>
          <p:cNvSpPr/>
          <p:nvPr/>
        </p:nvSpPr>
        <p:spPr bwMode="auto">
          <a:xfrm>
            <a:off x="1343472" y="1700808"/>
            <a:ext cx="9757961" cy="3672408"/>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Address {</a:t>
            </a:r>
          </a:p>
          <a:p>
            <a:r>
              <a:rPr lang="zh-CN" altLang="en-US" sz="2800" i="0">
                <a:solidFill>
                  <a:srgbClr val="000000"/>
                </a:solidFill>
                <a:latin typeface="Consolas" panose="020B0609020204030204" pitchFamily="49" charset="0"/>
              </a:rPr>
              <a:t>    </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province</a:t>
            </a:r>
            <a:r>
              <a:rPr lang="en-US" altLang="zh-CN" sz="2800" b="1" i="0">
                <a:solidFill>
                  <a:srgbClr val="000000"/>
                </a:solidFill>
                <a:latin typeface="Consolas" panose="020B0609020204030204" pitchFamily="49" charset="0"/>
              </a:rPr>
              <a:t>; </a:t>
            </a:r>
            <a:r>
              <a:rPr lang="en-US" altLang="zh-CN" sz="2800" b="1" i="0">
                <a:solidFill>
                  <a:srgbClr val="3F7F5F"/>
                </a:solidFill>
                <a:latin typeface="Consolas" panose="020B0609020204030204" pitchFamily="49" charset="0"/>
              </a:rPr>
              <a:t>// </a:t>
            </a:r>
            <a:r>
              <a:rPr lang="zh-CN" altLang="en-US" sz="2800" b="1" i="0">
                <a:solidFill>
                  <a:srgbClr val="3F7F5F"/>
                </a:solidFill>
                <a:latin typeface="Consolas" panose="020B0609020204030204" pitchFamily="49" charset="0"/>
              </a:rPr>
              <a:t>省</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city</a:t>
            </a:r>
            <a:r>
              <a:rPr lang="en-US" altLang="zh-CN" sz="2800" b="1" i="0">
                <a:solidFill>
                  <a:srgbClr val="000000"/>
                </a:solidFill>
                <a:latin typeface="Consolas" panose="020B0609020204030204" pitchFamily="49" charset="0"/>
              </a:rPr>
              <a:t>;     </a:t>
            </a:r>
            <a:r>
              <a:rPr lang="en-US" altLang="zh-CN" sz="2800" b="1" i="0">
                <a:solidFill>
                  <a:srgbClr val="3F7F5F"/>
                </a:solidFill>
                <a:latin typeface="Consolas" panose="020B0609020204030204" pitchFamily="49" charset="0"/>
              </a:rPr>
              <a:t>// </a:t>
            </a:r>
            <a:r>
              <a:rPr lang="zh-CN" altLang="en-US" sz="2800" b="1" i="0">
                <a:solidFill>
                  <a:srgbClr val="3F7F5F"/>
                </a:solidFill>
                <a:latin typeface="Consolas" panose="020B0609020204030204" pitchFamily="49" charset="0"/>
              </a:rPr>
              <a:t>市</a:t>
            </a:r>
          </a:p>
          <a:p>
            <a:r>
              <a:rPr lang="en-US" altLang="zh-CN" sz="2800"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district</a:t>
            </a:r>
            <a:r>
              <a:rPr lang="en-US" altLang="zh-CN" sz="2800" b="1" i="0">
                <a:solidFill>
                  <a:srgbClr val="000000"/>
                </a:solidFill>
                <a:latin typeface="Consolas" panose="020B0609020204030204" pitchFamily="49" charset="0"/>
              </a:rPr>
              <a:t>; </a:t>
            </a:r>
            <a:r>
              <a:rPr lang="en-US" altLang="zh-CN" sz="2800" b="1" i="0">
                <a:solidFill>
                  <a:srgbClr val="3F7F5F"/>
                </a:solidFill>
                <a:latin typeface="Consolas" panose="020B0609020204030204" pitchFamily="49" charset="0"/>
              </a:rPr>
              <a:t>// </a:t>
            </a:r>
            <a:r>
              <a:rPr lang="zh-CN" altLang="en-US" sz="2800" b="1" i="0">
                <a:solidFill>
                  <a:srgbClr val="3F7F5F"/>
                </a:solidFill>
                <a:latin typeface="Consolas" panose="020B0609020204030204" pitchFamily="49" charset="0"/>
              </a:rPr>
              <a:t>区</a:t>
            </a: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detail</a:t>
            </a:r>
            <a:r>
              <a:rPr lang="en-US" altLang="zh-CN" sz="2800" b="1" i="0">
                <a:solidFill>
                  <a:srgbClr val="000000"/>
                </a:solidFill>
                <a:latin typeface="Consolas" panose="020B0609020204030204" pitchFamily="49" charset="0"/>
              </a:rPr>
              <a:t>;   </a:t>
            </a:r>
            <a:r>
              <a:rPr lang="en-US" altLang="zh-CN" sz="2800" b="1" i="0">
                <a:solidFill>
                  <a:srgbClr val="3F7F5F"/>
                </a:solidFill>
                <a:latin typeface="Consolas" panose="020B0609020204030204" pitchFamily="49" charset="0"/>
              </a:rPr>
              <a:t>// </a:t>
            </a:r>
            <a:r>
              <a:rPr lang="zh-CN" altLang="en-US" sz="2800" b="1" i="0">
                <a:solidFill>
                  <a:srgbClr val="3F7F5F"/>
                </a:solidFill>
                <a:latin typeface="Consolas" panose="020B0609020204030204" pitchFamily="49" charset="0"/>
              </a:rPr>
              <a:t>详细地址</a:t>
            </a:r>
          </a:p>
          <a:p>
            <a:r>
              <a:rPr lang="zh-CN" altLang="en-US" sz="2800" b="1" i="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ea typeface="宋体" charset="-122"/>
              </a:rPr>
              <a:t>}</a:t>
            </a:r>
            <a:endParaRPr lang="zh-CN" altLang="en-US" sz="2800" b="1" i="0" dirty="0">
              <a:latin typeface="Arial" charset="0"/>
              <a:ea typeface="宋体" charset="-122"/>
            </a:endParaRPr>
          </a:p>
        </p:txBody>
      </p:sp>
    </p:spTree>
    <p:extLst>
      <p:ext uri="{BB962C8B-B14F-4D97-AF65-F5344CB8AC3E}">
        <p14:creationId xmlns:p14="http://schemas.microsoft.com/office/powerpoint/2010/main" val="8967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粗粒度的数据库模型</a:t>
            </a:r>
          </a:p>
        </p:txBody>
      </p:sp>
      <p:sp>
        <p:nvSpPr>
          <p:cNvPr id="2" name="内容占位符 1"/>
          <p:cNvSpPr>
            <a:spLocks noGrp="1"/>
          </p:cNvSpPr>
          <p:nvPr>
            <p:ph idx="1"/>
          </p:nvPr>
        </p:nvSpPr>
        <p:spPr>
          <a:xfrm>
            <a:off x="624418" y="1125539"/>
            <a:ext cx="10943167" cy="1367358"/>
          </a:xfrm>
        </p:spPr>
        <p:txBody>
          <a:bodyPr/>
          <a:lstStyle/>
          <a:p>
            <a:r>
              <a:rPr lang="zh-CN" altLang="en-US" dirty="0"/>
              <a:t>数据库设计的重要原则：在不导致数据冗余的情况下，要尽量减少数据库表的数目以及库表之间的外键</a:t>
            </a:r>
            <a:r>
              <a:rPr lang="zh-CN" altLang="en-US"/>
              <a:t>参照关系。</a:t>
            </a:r>
            <a:endParaRPr lang="zh-CN" altLang="en-US" dirty="0"/>
          </a:p>
        </p:txBody>
      </p:sp>
      <p:pic>
        <p:nvPicPr>
          <p:cNvPr id="3" name="图片 2"/>
          <p:cNvPicPr>
            <a:picLocks noChangeAspect="1"/>
          </p:cNvPicPr>
          <p:nvPr/>
        </p:nvPicPr>
        <p:blipFill>
          <a:blip r:embed="rId2"/>
          <a:stretch>
            <a:fillRect/>
          </a:stretch>
        </p:blipFill>
        <p:spPr>
          <a:xfrm>
            <a:off x="4223792" y="2483136"/>
            <a:ext cx="3096344" cy="395823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10295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a:t>细粒度</a:t>
            </a:r>
            <a:r>
              <a:rPr lang="zh-CN" altLang="en-US" dirty="0"/>
              <a:t>实体映射配置</a:t>
            </a:r>
            <a:endParaRPr lang="en-US" altLang="zh-CN" dirty="0"/>
          </a:p>
        </p:txBody>
      </p:sp>
      <p:sp>
        <p:nvSpPr>
          <p:cNvPr id="11267" name="Rectangle 3"/>
          <p:cNvSpPr>
            <a:spLocks noGrp="1" noChangeArrowheads="1"/>
          </p:cNvSpPr>
          <p:nvPr>
            <p:ph idx="1"/>
          </p:nvPr>
        </p:nvSpPr>
        <p:spPr>
          <a:xfrm>
            <a:off x="624418" y="1125539"/>
            <a:ext cx="10943167" cy="731838"/>
          </a:xfrm>
        </p:spPr>
        <p:txBody>
          <a:bodyPr/>
          <a:lstStyle/>
          <a:p>
            <a:pPr eaLnBrk="1" hangingPunct="1"/>
            <a:r>
              <a:rPr lang="en-US" altLang="zh-CN"/>
              <a:t>&lt;component&gt; </a:t>
            </a:r>
            <a:r>
              <a:rPr lang="zh-CN" altLang="en-US"/>
              <a:t>元素。</a:t>
            </a:r>
            <a:endParaRPr lang="en-US" altLang="zh-CN"/>
          </a:p>
        </p:txBody>
      </p:sp>
      <p:sp>
        <p:nvSpPr>
          <p:cNvPr id="5" name="矩形 4"/>
          <p:cNvSpPr/>
          <p:nvPr/>
        </p:nvSpPr>
        <p:spPr bwMode="auto">
          <a:xfrm>
            <a:off x="695400" y="1988840"/>
            <a:ext cx="10873208" cy="2958361"/>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800" b="1" i="0" dirty="0">
                <a:solidFill>
                  <a:srgbClr val="3F7F7F"/>
                </a:solidFill>
                <a:latin typeface="Consolas" panose="020B0609020204030204" pitchFamily="49" charset="0"/>
              </a:rPr>
              <a:t>&lt;component </a:t>
            </a:r>
            <a:r>
              <a:rPr lang="en-US" altLang="zh-CN" sz="2800" b="1" i="0" dirty="0">
                <a:solidFill>
                  <a:srgbClr val="7F007F"/>
                </a:solidFill>
                <a:latin typeface="Consolas" panose="020B0609020204030204" pitchFamily="49" charset="0"/>
              </a:rPr>
              <a:t>name</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a:t>
            </a:r>
            <a:r>
              <a:rPr lang="en-US" altLang="zh-CN" sz="2800" b="1" i="0" dirty="0" err="1">
                <a:solidFill>
                  <a:srgbClr val="2A00FF"/>
                </a:solidFill>
                <a:latin typeface="Consolas" panose="020B0609020204030204" pitchFamily="49" charset="0"/>
              </a:rPr>
              <a:t>homeAddress</a:t>
            </a:r>
            <a:r>
              <a:rPr lang="en-US" altLang="zh-CN" sz="2800" b="1" i="0" dirty="0">
                <a:solidFill>
                  <a:srgbClr val="2A00FF"/>
                </a:solidFill>
                <a:latin typeface="Consolas" panose="020B0609020204030204" pitchFamily="49" charset="0"/>
              </a:rPr>
              <a:t>" </a:t>
            </a:r>
            <a:r>
              <a:rPr lang="en-US" altLang="zh-CN" sz="2800" b="1" i="0" dirty="0">
                <a:solidFill>
                  <a:srgbClr val="7F007F"/>
                </a:solidFill>
                <a:latin typeface="Consolas" panose="020B0609020204030204" pitchFamily="49" charset="0"/>
              </a:rPr>
              <a:t>class</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"Address" </a:t>
            </a:r>
            <a:r>
              <a:rPr lang="en-US" altLang="zh-CN" sz="2800" b="1" i="0" dirty="0">
                <a:solidFill>
                  <a:srgbClr val="008080"/>
                </a:solidFill>
                <a:latin typeface="Consolas" panose="020B0609020204030204" pitchFamily="49" charset="0"/>
              </a:rPr>
              <a:t>&gt;</a:t>
            </a:r>
          </a:p>
          <a:p>
            <a:r>
              <a:rPr lang="en-US" altLang="zh-CN" sz="2800" b="1" i="0" dirty="0">
                <a:solidFill>
                  <a:srgbClr val="000000"/>
                </a:solidFill>
                <a:latin typeface="Consolas" panose="020B0609020204030204" pitchFamily="49" charset="0"/>
              </a:rPr>
              <a:t>    </a:t>
            </a:r>
            <a:r>
              <a:rPr lang="en-US" altLang="zh-CN" sz="2800" b="1" i="0" dirty="0">
                <a:solidFill>
                  <a:srgbClr val="008080"/>
                </a:solidFill>
                <a:latin typeface="Consolas" panose="020B0609020204030204" pitchFamily="49" charset="0"/>
              </a:rPr>
              <a:t>&lt;</a:t>
            </a:r>
            <a:r>
              <a:rPr lang="en-US" altLang="zh-CN" sz="2800" b="1" i="0" dirty="0">
                <a:solidFill>
                  <a:srgbClr val="3F7F7F"/>
                </a:solidFill>
                <a:latin typeface="Consolas" panose="020B0609020204030204" pitchFamily="49" charset="0"/>
              </a:rPr>
              <a:t>property </a:t>
            </a:r>
            <a:r>
              <a:rPr lang="en-US" altLang="zh-CN" sz="2800" b="1" i="0" dirty="0">
                <a:solidFill>
                  <a:srgbClr val="7F007F"/>
                </a:solidFill>
                <a:latin typeface="Consolas" panose="020B0609020204030204" pitchFamily="49" charset="0"/>
              </a:rPr>
              <a:t>name</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"province" </a:t>
            </a:r>
            <a:r>
              <a:rPr lang="en-US" altLang="zh-CN" sz="2800" b="1" i="0" dirty="0">
                <a:solidFill>
                  <a:srgbClr val="7F007F"/>
                </a:solidFill>
                <a:latin typeface="Consolas" panose="020B0609020204030204" pitchFamily="49" charset="0"/>
              </a:rPr>
              <a:t>column</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"HOMEPROVINCE"</a:t>
            </a:r>
            <a:r>
              <a:rPr lang="en-US" altLang="zh-CN" sz="2800" b="1" i="0" dirty="0">
                <a:solidFill>
                  <a:srgbClr val="008080"/>
                </a:solidFill>
                <a:latin typeface="Consolas" panose="020B0609020204030204" pitchFamily="49" charset="0"/>
              </a:rPr>
              <a:t>/&gt;</a:t>
            </a:r>
          </a:p>
          <a:p>
            <a:r>
              <a:rPr lang="en-US" altLang="zh-CN" sz="2800" b="1" i="0" dirty="0">
                <a:solidFill>
                  <a:srgbClr val="000000"/>
                </a:solidFill>
                <a:latin typeface="Consolas" panose="020B0609020204030204" pitchFamily="49" charset="0"/>
              </a:rPr>
              <a:t>    </a:t>
            </a:r>
            <a:r>
              <a:rPr lang="en-US" altLang="zh-CN" sz="2800" b="1" i="0" dirty="0">
                <a:solidFill>
                  <a:srgbClr val="008080"/>
                </a:solidFill>
                <a:latin typeface="Consolas" panose="020B0609020204030204" pitchFamily="49" charset="0"/>
              </a:rPr>
              <a:t>&lt;</a:t>
            </a:r>
            <a:r>
              <a:rPr lang="en-US" altLang="zh-CN" sz="2800" b="1" i="0" dirty="0">
                <a:solidFill>
                  <a:srgbClr val="3F7F7F"/>
                </a:solidFill>
                <a:latin typeface="Consolas" panose="020B0609020204030204" pitchFamily="49" charset="0"/>
              </a:rPr>
              <a:t>property </a:t>
            </a:r>
            <a:r>
              <a:rPr lang="en-US" altLang="zh-CN" sz="2800" b="1" i="0" dirty="0">
                <a:solidFill>
                  <a:srgbClr val="7F007F"/>
                </a:solidFill>
                <a:latin typeface="Consolas" panose="020B0609020204030204" pitchFamily="49" charset="0"/>
              </a:rPr>
              <a:t>name</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"city" </a:t>
            </a:r>
            <a:r>
              <a:rPr lang="en-US" altLang="zh-CN" sz="2800" b="1" i="0" dirty="0">
                <a:solidFill>
                  <a:srgbClr val="7F007F"/>
                </a:solidFill>
                <a:latin typeface="Consolas" panose="020B0609020204030204" pitchFamily="49" charset="0"/>
              </a:rPr>
              <a:t>column</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"HOMECITY"</a:t>
            </a:r>
            <a:r>
              <a:rPr lang="en-US" altLang="zh-CN" sz="2800" b="1" i="0" dirty="0">
                <a:solidFill>
                  <a:srgbClr val="008080"/>
                </a:solidFill>
                <a:latin typeface="Consolas" panose="020B0609020204030204" pitchFamily="49" charset="0"/>
              </a:rPr>
              <a:t>/&gt;</a:t>
            </a:r>
          </a:p>
          <a:p>
            <a:r>
              <a:rPr lang="en-US" altLang="zh-CN" sz="2800" b="1" i="0" dirty="0">
                <a:solidFill>
                  <a:srgbClr val="000000"/>
                </a:solidFill>
                <a:latin typeface="Consolas" panose="020B0609020204030204" pitchFamily="49" charset="0"/>
              </a:rPr>
              <a:t>    </a:t>
            </a:r>
            <a:r>
              <a:rPr lang="en-US" altLang="zh-CN" sz="2800" b="1" i="0" dirty="0">
                <a:solidFill>
                  <a:srgbClr val="008080"/>
                </a:solidFill>
                <a:latin typeface="Consolas" panose="020B0609020204030204" pitchFamily="49" charset="0"/>
              </a:rPr>
              <a:t>&lt;</a:t>
            </a:r>
            <a:r>
              <a:rPr lang="en-US" altLang="zh-CN" sz="2800" b="1" i="0" dirty="0">
                <a:solidFill>
                  <a:srgbClr val="3F7F7F"/>
                </a:solidFill>
                <a:latin typeface="Consolas" panose="020B0609020204030204" pitchFamily="49" charset="0"/>
              </a:rPr>
              <a:t>property </a:t>
            </a:r>
            <a:r>
              <a:rPr lang="en-US" altLang="zh-CN" sz="2800" b="1" i="0" dirty="0">
                <a:solidFill>
                  <a:srgbClr val="7F007F"/>
                </a:solidFill>
                <a:latin typeface="Consolas" panose="020B0609020204030204" pitchFamily="49" charset="0"/>
              </a:rPr>
              <a:t>name</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"district" </a:t>
            </a:r>
            <a:r>
              <a:rPr lang="en-US" altLang="zh-CN" sz="2800" b="1" i="0" dirty="0">
                <a:solidFill>
                  <a:srgbClr val="7F007F"/>
                </a:solidFill>
                <a:latin typeface="Consolas" panose="020B0609020204030204" pitchFamily="49" charset="0"/>
              </a:rPr>
              <a:t>column</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"HOMEDISTRICT"</a:t>
            </a:r>
            <a:r>
              <a:rPr lang="en-US" altLang="zh-CN" sz="2800" b="1" i="0" dirty="0">
                <a:solidFill>
                  <a:srgbClr val="008080"/>
                </a:solidFill>
                <a:latin typeface="Consolas" panose="020B0609020204030204" pitchFamily="49" charset="0"/>
              </a:rPr>
              <a:t>/&gt;</a:t>
            </a:r>
          </a:p>
          <a:p>
            <a:r>
              <a:rPr lang="en-US" altLang="zh-CN" sz="2800" b="1" i="0" dirty="0">
                <a:solidFill>
                  <a:srgbClr val="000000"/>
                </a:solidFill>
                <a:latin typeface="Consolas" panose="020B0609020204030204" pitchFamily="49" charset="0"/>
              </a:rPr>
              <a:t>    </a:t>
            </a:r>
            <a:r>
              <a:rPr lang="en-US" altLang="zh-CN" sz="2800" b="1" i="0" dirty="0">
                <a:solidFill>
                  <a:srgbClr val="008080"/>
                </a:solidFill>
                <a:latin typeface="Consolas" panose="020B0609020204030204" pitchFamily="49" charset="0"/>
              </a:rPr>
              <a:t>&lt;</a:t>
            </a:r>
            <a:r>
              <a:rPr lang="en-US" altLang="zh-CN" sz="2800" b="1" i="0" dirty="0">
                <a:solidFill>
                  <a:srgbClr val="3F7F7F"/>
                </a:solidFill>
                <a:latin typeface="Consolas" panose="020B0609020204030204" pitchFamily="49" charset="0"/>
              </a:rPr>
              <a:t>property </a:t>
            </a:r>
            <a:r>
              <a:rPr lang="en-US" altLang="zh-CN" sz="2800" b="1" i="0" dirty="0">
                <a:solidFill>
                  <a:srgbClr val="7F007F"/>
                </a:solidFill>
                <a:latin typeface="Consolas" panose="020B0609020204030204" pitchFamily="49" charset="0"/>
              </a:rPr>
              <a:t>name</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"detail" </a:t>
            </a:r>
            <a:r>
              <a:rPr lang="en-US" altLang="zh-CN" sz="2800" b="1" i="0" dirty="0">
                <a:solidFill>
                  <a:srgbClr val="7F007F"/>
                </a:solidFill>
                <a:latin typeface="Consolas" panose="020B0609020204030204" pitchFamily="49" charset="0"/>
              </a:rPr>
              <a:t>column</a:t>
            </a:r>
            <a:r>
              <a:rPr lang="en-US" altLang="zh-CN" sz="2800" b="1" i="0" dirty="0">
                <a:solidFill>
                  <a:srgbClr val="000000"/>
                </a:solidFill>
                <a:latin typeface="Consolas" panose="020B0609020204030204" pitchFamily="49" charset="0"/>
              </a:rPr>
              <a:t>=</a:t>
            </a:r>
            <a:r>
              <a:rPr lang="en-US" altLang="zh-CN" sz="2800" b="1" i="0" dirty="0">
                <a:solidFill>
                  <a:srgbClr val="2A00FF"/>
                </a:solidFill>
                <a:latin typeface="Consolas" panose="020B0609020204030204" pitchFamily="49" charset="0"/>
              </a:rPr>
              <a:t>"HOMEDETAIL"</a:t>
            </a:r>
            <a:r>
              <a:rPr lang="en-US" altLang="zh-CN" sz="2800" b="1" i="0" dirty="0">
                <a:solidFill>
                  <a:srgbClr val="008080"/>
                </a:solidFill>
                <a:latin typeface="Consolas" panose="020B0609020204030204" pitchFamily="49" charset="0"/>
              </a:rPr>
              <a:t>/&gt;</a:t>
            </a:r>
          </a:p>
          <a:p>
            <a:r>
              <a:rPr lang="en-US" altLang="zh-CN" sz="2800" b="1" i="0" dirty="0">
                <a:solidFill>
                  <a:srgbClr val="008080"/>
                </a:solidFill>
                <a:latin typeface="Consolas" panose="020B0609020204030204" pitchFamily="49" charset="0"/>
              </a:rPr>
              <a:t>&lt;/</a:t>
            </a:r>
            <a:r>
              <a:rPr lang="en-US" altLang="zh-CN" sz="2800" b="1" i="0" dirty="0">
                <a:solidFill>
                  <a:srgbClr val="3F7F7F"/>
                </a:solidFill>
                <a:latin typeface="Consolas" panose="020B0609020204030204" pitchFamily="49" charset="0"/>
              </a:rPr>
              <a:t>component&gt;</a:t>
            </a:r>
            <a:endParaRPr lang="zh-CN" altLang="en-US" sz="2800" b="1" i="0" dirty="0">
              <a:solidFill>
                <a:srgbClr val="3F7F7F"/>
              </a:solidFill>
              <a:latin typeface="Consolas" panose="020B0609020204030204" pitchFamily="49" charset="0"/>
            </a:endParaRPr>
          </a:p>
        </p:txBody>
      </p:sp>
    </p:spTree>
    <p:extLst>
      <p:ext uri="{BB962C8B-B14F-4D97-AF65-F5344CB8AC3E}">
        <p14:creationId xmlns:p14="http://schemas.microsoft.com/office/powerpoint/2010/main" val="861236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使用注解映射组合关系</a:t>
            </a:r>
          </a:p>
        </p:txBody>
      </p:sp>
      <p:sp>
        <p:nvSpPr>
          <p:cNvPr id="3" name="内容占位符 2"/>
          <p:cNvSpPr>
            <a:spLocks noGrp="1"/>
          </p:cNvSpPr>
          <p:nvPr>
            <p:ph idx="1"/>
          </p:nvPr>
        </p:nvSpPr>
        <p:spPr>
          <a:xfrm>
            <a:off x="624418" y="1125539"/>
            <a:ext cx="10943167" cy="2087438"/>
          </a:xfrm>
        </p:spPr>
        <p:txBody>
          <a:bodyPr/>
          <a:lstStyle/>
          <a:p>
            <a:r>
              <a:rPr lang="zh-CN" altLang="en-US"/>
              <a:t>在 部分类（</a:t>
            </a:r>
            <a:r>
              <a:rPr lang="en-US" altLang="zh-CN"/>
              <a:t>Address</a:t>
            </a:r>
            <a:r>
              <a:rPr lang="zh-CN" altLang="en-US"/>
              <a:t>）端配置。</a:t>
            </a:r>
            <a:endParaRPr lang="en-US" altLang="zh-CN" dirty="0"/>
          </a:p>
          <a:p>
            <a:pPr lvl="1"/>
            <a:r>
              <a:rPr lang="en-US" altLang="zh-CN" sz="3200" dirty="0"/>
              <a:t>@Embeddable</a:t>
            </a:r>
            <a:r>
              <a:rPr lang="zh-CN" altLang="en-US" sz="3200" dirty="0"/>
              <a:t>：指明为嵌入式类，不需要单独</a:t>
            </a:r>
            <a:r>
              <a:rPr lang="zh-CN" altLang="en-US" sz="3200"/>
              <a:t>进行映射。</a:t>
            </a:r>
            <a:endParaRPr lang="en-US" altLang="zh-CN" sz="3200" dirty="0"/>
          </a:p>
        </p:txBody>
      </p:sp>
      <p:sp>
        <p:nvSpPr>
          <p:cNvPr id="5" name="矩形 4"/>
          <p:cNvSpPr/>
          <p:nvPr/>
        </p:nvSpPr>
        <p:spPr bwMode="auto">
          <a:xfrm>
            <a:off x="1343472" y="3212976"/>
            <a:ext cx="9289032" cy="2160240"/>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800" b="1" i="0">
                <a:solidFill>
                  <a:srgbClr val="646464"/>
                </a:solidFill>
                <a:latin typeface="Consolas" panose="020B0609020204030204" pitchFamily="49" charset="0"/>
              </a:rPr>
              <a:t>@Embeddable</a:t>
            </a:r>
          </a:p>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Address {</a:t>
            </a:r>
          </a:p>
          <a:p>
            <a:r>
              <a:rPr lang="en-US" altLang="zh-CN" sz="2800" b="1" i="0">
                <a:solidFill>
                  <a:srgbClr val="000000"/>
                </a:solidFill>
                <a:latin typeface="Consolas" panose="020B0609020204030204" pitchFamily="49" charset="0"/>
              </a:rPr>
              <a:t>    ......</a:t>
            </a:r>
          </a:p>
          <a:p>
            <a:r>
              <a:rPr lang="en-US" altLang="zh-CN" sz="2800" b="1" i="0">
                <a:latin typeface="Consolas" panose="020B0609020204030204" pitchFamily="49" charset="0"/>
              </a:rPr>
              <a:t>}</a:t>
            </a:r>
            <a:endParaRPr lang="en-US" altLang="zh-CN" sz="2800" b="1" i="0">
              <a:solidFill>
                <a:srgbClr val="000000"/>
              </a:solidFill>
              <a:latin typeface="Consolas" panose="020B0609020204030204" pitchFamily="49" charset="0"/>
            </a:endParaRPr>
          </a:p>
        </p:txBody>
      </p:sp>
    </p:spTree>
    <p:extLst>
      <p:ext uri="{BB962C8B-B14F-4D97-AF65-F5344CB8AC3E}">
        <p14:creationId xmlns:p14="http://schemas.microsoft.com/office/powerpoint/2010/main" val="3175398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使用注解映射组合关系</a:t>
            </a:r>
          </a:p>
        </p:txBody>
      </p:sp>
      <p:sp>
        <p:nvSpPr>
          <p:cNvPr id="3" name="内容占位符 2"/>
          <p:cNvSpPr>
            <a:spLocks noGrp="1"/>
          </p:cNvSpPr>
          <p:nvPr>
            <p:ph idx="1"/>
          </p:nvPr>
        </p:nvSpPr>
        <p:spPr>
          <a:xfrm>
            <a:off x="624418" y="1125539"/>
            <a:ext cx="10943167" cy="863302"/>
          </a:xfrm>
        </p:spPr>
        <p:txBody>
          <a:bodyPr/>
          <a:lstStyle/>
          <a:p>
            <a:r>
              <a:rPr lang="zh-CN" altLang="en-US"/>
              <a:t>在 整体类（</a:t>
            </a:r>
            <a:r>
              <a:rPr lang="en-US" altLang="zh-CN"/>
              <a:t>Contact</a:t>
            </a:r>
            <a:r>
              <a:rPr lang="zh-CN" altLang="en-US"/>
              <a:t>）</a:t>
            </a:r>
            <a:r>
              <a:rPr lang="en-US" altLang="zh-CN"/>
              <a:t> </a:t>
            </a:r>
            <a:r>
              <a:rPr lang="zh-CN" altLang="en-US"/>
              <a:t>端的 </a:t>
            </a:r>
            <a:r>
              <a:rPr lang="en-US" altLang="zh-CN"/>
              <a:t>homeAddress </a:t>
            </a:r>
            <a:r>
              <a:rPr lang="zh-CN" altLang="en-US"/>
              <a:t>配置。</a:t>
            </a:r>
            <a:endParaRPr lang="zh-CN" altLang="en-US" dirty="0"/>
          </a:p>
          <a:p>
            <a:endParaRPr lang="zh-CN" altLang="en-US" dirty="0"/>
          </a:p>
        </p:txBody>
      </p:sp>
      <p:sp>
        <p:nvSpPr>
          <p:cNvPr id="5" name="矩形 4"/>
          <p:cNvSpPr/>
          <p:nvPr/>
        </p:nvSpPr>
        <p:spPr bwMode="auto">
          <a:xfrm>
            <a:off x="1127448" y="1916832"/>
            <a:ext cx="9865096" cy="4392488"/>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800" b="1" i="0" dirty="0">
                <a:solidFill>
                  <a:srgbClr val="646464"/>
                </a:solidFill>
                <a:latin typeface="Consolas" panose="020B0609020204030204" pitchFamily="49" charset="0"/>
              </a:rPr>
              <a:t>@Embedded</a:t>
            </a:r>
          </a:p>
          <a:p>
            <a:r>
              <a:rPr lang="en-US" altLang="zh-CN" sz="2800" b="1" i="0" dirty="0">
                <a:solidFill>
                  <a:srgbClr val="646464"/>
                </a:solidFill>
                <a:latin typeface="Consolas" panose="020B0609020204030204" pitchFamily="49" charset="0"/>
              </a:rPr>
              <a:t>@</a:t>
            </a:r>
            <a:r>
              <a:rPr lang="en-US" altLang="zh-CN" sz="2800" b="1" i="0" dirty="0" err="1">
                <a:solidFill>
                  <a:srgbClr val="646464"/>
                </a:solidFill>
                <a:latin typeface="Consolas" panose="020B0609020204030204" pitchFamily="49" charset="0"/>
              </a:rPr>
              <a:t>AttributeOverrides</a:t>
            </a:r>
            <a:r>
              <a:rPr lang="en-US" altLang="zh-CN" sz="2800" b="1" i="0" dirty="0">
                <a:solidFill>
                  <a:srgbClr val="000000"/>
                </a:solidFill>
                <a:latin typeface="Consolas" panose="020B0609020204030204" pitchFamily="49" charset="0"/>
              </a:rPr>
              <a:t>(value={</a:t>
            </a:r>
          </a:p>
          <a:p>
            <a:r>
              <a:rPr lang="en-US" altLang="zh-CN" sz="2800" b="1" i="0" dirty="0">
                <a:solidFill>
                  <a:srgbClr val="000000"/>
                </a:solidFill>
                <a:latin typeface="Consolas" panose="020B0609020204030204" pitchFamily="49" charset="0"/>
              </a:rPr>
              <a:t>    </a:t>
            </a:r>
            <a:r>
              <a:rPr lang="en-US" altLang="zh-CN" sz="2800" b="1" i="0" dirty="0">
                <a:solidFill>
                  <a:srgbClr val="646464"/>
                </a:solidFill>
                <a:latin typeface="Consolas" panose="020B0609020204030204" pitchFamily="49" charset="0"/>
              </a:rPr>
              <a:t>@</a:t>
            </a:r>
            <a:r>
              <a:rPr lang="en-US" altLang="zh-CN" sz="2800" b="1" i="0" dirty="0" err="1">
                <a:solidFill>
                  <a:srgbClr val="646464"/>
                </a:solidFill>
                <a:latin typeface="Consolas" panose="020B0609020204030204" pitchFamily="49" charset="0"/>
              </a:rPr>
              <a:t>AttributeOverride</a:t>
            </a:r>
            <a:r>
              <a:rPr lang="en-US" altLang="zh-CN" sz="2800" b="1" i="0" dirty="0">
                <a:solidFill>
                  <a:srgbClr val="000000"/>
                </a:solidFill>
                <a:latin typeface="Consolas" panose="020B0609020204030204" pitchFamily="49" charset="0"/>
              </a:rPr>
              <a:t>(</a:t>
            </a:r>
          </a:p>
          <a:p>
            <a:r>
              <a:rPr lang="en-US" altLang="zh-CN" sz="2800" b="1" i="0" dirty="0">
                <a:solidFill>
                  <a:srgbClr val="000000"/>
                </a:solidFill>
                <a:latin typeface="Consolas" panose="020B0609020204030204" pitchFamily="49" charset="0"/>
              </a:rPr>
              <a:t>        name = </a:t>
            </a:r>
            <a:r>
              <a:rPr lang="en-US" altLang="zh-CN" sz="2800" b="1" i="0" dirty="0">
                <a:solidFill>
                  <a:srgbClr val="2A00FF"/>
                </a:solidFill>
                <a:latin typeface="Consolas" panose="020B0609020204030204" pitchFamily="49" charset="0"/>
              </a:rPr>
              <a:t>"province"</a:t>
            </a:r>
            <a:r>
              <a:rPr lang="en-US" altLang="zh-CN" sz="2800" b="1" i="0" dirty="0">
                <a:solidFill>
                  <a:srgbClr val="000000"/>
                </a:solidFill>
                <a:latin typeface="Consolas" panose="020B0609020204030204" pitchFamily="49" charset="0"/>
              </a:rPr>
              <a:t>, </a:t>
            </a:r>
          </a:p>
          <a:p>
            <a:r>
              <a:rPr lang="en-US" altLang="zh-CN" sz="2800" b="1" i="0" dirty="0">
                <a:solidFill>
                  <a:srgbClr val="000000"/>
                </a:solidFill>
                <a:latin typeface="Consolas" panose="020B0609020204030204" pitchFamily="49" charset="0"/>
              </a:rPr>
              <a:t>        column = </a:t>
            </a:r>
            <a:r>
              <a:rPr lang="en-US" altLang="zh-CN" sz="2800" b="1" i="0" dirty="0">
                <a:solidFill>
                  <a:srgbClr val="646464"/>
                </a:solidFill>
                <a:latin typeface="Consolas" panose="020B0609020204030204" pitchFamily="49" charset="0"/>
              </a:rPr>
              <a:t>@</a:t>
            </a:r>
            <a:r>
              <a:rPr lang="en-US" altLang="zh-CN" sz="2800" b="1" i="0">
                <a:solidFill>
                  <a:srgbClr val="000000"/>
                </a:solidFill>
                <a:latin typeface="Consolas" panose="020B0609020204030204" pitchFamily="49" charset="0"/>
              </a:rPr>
              <a:t>Column(name=</a:t>
            </a:r>
            <a:r>
              <a:rPr lang="en-US" altLang="zh-CN" sz="2800" b="1" i="0">
                <a:solidFill>
                  <a:srgbClr val="2A00FF"/>
                </a:solidFill>
                <a:latin typeface="Consolas" panose="020B0609020204030204" pitchFamily="49" charset="0"/>
              </a:rPr>
              <a:t>“HOMEPROVINCE</a:t>
            </a:r>
            <a:r>
              <a:rPr lang="en-US" altLang="zh-CN" sz="2800" b="1" i="0" dirty="0">
                <a:solidFill>
                  <a:srgbClr val="2A00FF"/>
                </a:solidFill>
                <a:latin typeface="Consolas" panose="020B0609020204030204" pitchFamily="49" charset="0"/>
              </a:rPr>
              <a:t>"</a:t>
            </a:r>
            <a:r>
              <a:rPr lang="en-US" altLang="zh-CN" sz="2800" b="1" i="0" dirty="0">
                <a:solidFill>
                  <a:srgbClr val="000000"/>
                </a:solidFill>
                <a:latin typeface="Consolas" panose="020B0609020204030204" pitchFamily="49" charset="0"/>
              </a:rPr>
              <a:t>)),</a:t>
            </a:r>
          </a:p>
          <a:p>
            <a:r>
              <a:rPr lang="en-US" altLang="zh-CN" sz="2800" b="1" i="0" dirty="0">
                <a:solidFill>
                  <a:srgbClr val="000000"/>
                </a:solidFill>
                <a:latin typeface="Consolas" panose="020B0609020204030204" pitchFamily="49" charset="0"/>
              </a:rPr>
              <a:t>    </a:t>
            </a:r>
            <a:r>
              <a:rPr lang="en-US" altLang="zh-CN" sz="2800" b="1" i="0" dirty="0">
                <a:solidFill>
                  <a:srgbClr val="646464"/>
                </a:solidFill>
                <a:latin typeface="Consolas" panose="020B0609020204030204" pitchFamily="49" charset="0"/>
              </a:rPr>
              <a:t>@</a:t>
            </a:r>
            <a:r>
              <a:rPr lang="en-US" altLang="zh-CN" sz="2800" b="1" i="0" dirty="0" err="1">
                <a:solidFill>
                  <a:srgbClr val="646464"/>
                </a:solidFill>
                <a:latin typeface="Consolas" panose="020B0609020204030204" pitchFamily="49" charset="0"/>
              </a:rPr>
              <a:t>AttributeOverride</a:t>
            </a:r>
            <a:r>
              <a:rPr lang="en-US" altLang="zh-CN" sz="2800" b="1" i="0" dirty="0">
                <a:solidFill>
                  <a:srgbClr val="000000"/>
                </a:solidFill>
                <a:latin typeface="Consolas" panose="020B0609020204030204" pitchFamily="49" charset="0"/>
              </a:rPr>
              <a:t>(</a:t>
            </a:r>
          </a:p>
          <a:p>
            <a:r>
              <a:rPr lang="en-US" altLang="zh-CN" sz="2800" b="1" i="0" dirty="0">
                <a:solidFill>
                  <a:srgbClr val="000000"/>
                </a:solidFill>
                <a:latin typeface="Consolas" panose="020B0609020204030204" pitchFamily="49" charset="0"/>
              </a:rPr>
              <a:t>        name = </a:t>
            </a:r>
            <a:r>
              <a:rPr lang="en-US" altLang="zh-CN" sz="2800" b="1" i="0" dirty="0">
                <a:solidFill>
                  <a:srgbClr val="2A00FF"/>
                </a:solidFill>
                <a:latin typeface="Consolas" panose="020B0609020204030204" pitchFamily="49" charset="0"/>
              </a:rPr>
              <a:t>"city"</a:t>
            </a:r>
            <a:r>
              <a:rPr lang="en-US" altLang="zh-CN" sz="2800" b="1" i="0" dirty="0">
                <a:solidFill>
                  <a:srgbClr val="000000"/>
                </a:solidFill>
                <a:latin typeface="Consolas" panose="020B0609020204030204" pitchFamily="49" charset="0"/>
              </a:rPr>
              <a:t>,</a:t>
            </a:r>
          </a:p>
          <a:p>
            <a:r>
              <a:rPr lang="en-US" altLang="zh-CN" sz="2800" b="1" i="0" dirty="0">
                <a:solidFill>
                  <a:srgbClr val="000000"/>
                </a:solidFill>
                <a:latin typeface="Consolas" panose="020B0609020204030204" pitchFamily="49" charset="0"/>
              </a:rPr>
              <a:t>        column = </a:t>
            </a:r>
            <a:r>
              <a:rPr lang="en-US" altLang="zh-CN" sz="2800" b="1" i="0" dirty="0">
                <a:solidFill>
                  <a:srgbClr val="646464"/>
                </a:solidFill>
                <a:latin typeface="Consolas" panose="020B0609020204030204" pitchFamily="49" charset="0"/>
              </a:rPr>
              <a:t>@</a:t>
            </a:r>
            <a:r>
              <a:rPr lang="en-US" altLang="zh-CN" sz="2800" b="1" i="0" dirty="0">
                <a:solidFill>
                  <a:srgbClr val="000000"/>
                </a:solidFill>
                <a:latin typeface="Consolas" panose="020B0609020204030204" pitchFamily="49" charset="0"/>
              </a:rPr>
              <a:t>Column(name=</a:t>
            </a:r>
            <a:r>
              <a:rPr lang="en-US" altLang="zh-CN" sz="2800" b="1" i="0" dirty="0">
                <a:solidFill>
                  <a:srgbClr val="2A00FF"/>
                </a:solidFill>
                <a:latin typeface="Consolas" panose="020B0609020204030204" pitchFamily="49" charset="0"/>
              </a:rPr>
              <a:t>“HOMECITY"</a:t>
            </a:r>
            <a:r>
              <a:rPr lang="en-US" altLang="zh-CN" sz="2800" b="1" i="0" dirty="0">
                <a:solidFill>
                  <a:srgbClr val="000000"/>
                </a:solidFill>
                <a:latin typeface="Consolas" panose="020B0609020204030204" pitchFamily="49" charset="0"/>
              </a:rPr>
              <a:t>)),</a:t>
            </a:r>
          </a:p>
          <a:p>
            <a:r>
              <a:rPr lang="en-US" altLang="zh-CN" sz="2800" b="1" i="0" dirty="0">
                <a:solidFill>
                  <a:srgbClr val="646464"/>
                </a:solidFill>
                <a:latin typeface="Consolas" panose="020B0609020204030204" pitchFamily="49" charset="0"/>
              </a:rPr>
              <a:t>    ......</a:t>
            </a:r>
          </a:p>
          <a:p>
            <a:r>
              <a:rPr lang="en-US" altLang="zh-CN" sz="2800" b="1" i="0" dirty="0">
                <a:solidFill>
                  <a:srgbClr val="000000"/>
                </a:solidFill>
                <a:latin typeface="Consolas" panose="020B0609020204030204" pitchFamily="49" charset="0"/>
              </a:rPr>
              <a:t>})</a:t>
            </a:r>
            <a:endParaRPr lang="zh-CN" altLang="en-US" sz="2800" b="1" i="0" dirty="0">
              <a:solidFill>
                <a:srgbClr val="3F7F7F"/>
              </a:solidFill>
              <a:latin typeface="Consolas" panose="020B0609020204030204" pitchFamily="49" charset="0"/>
            </a:endParaRPr>
          </a:p>
        </p:txBody>
      </p:sp>
    </p:spTree>
    <p:extLst>
      <p:ext uri="{BB962C8B-B14F-4D97-AF65-F5344CB8AC3E}">
        <p14:creationId xmlns:p14="http://schemas.microsoft.com/office/powerpoint/2010/main" val="1030355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a:xfrm>
            <a:off x="624418" y="1125539"/>
            <a:ext cx="10943167" cy="1583382"/>
          </a:xfrm>
        </p:spPr>
        <p:txBody>
          <a:bodyPr/>
          <a:lstStyle/>
          <a:p>
            <a:r>
              <a:rPr lang="zh-CN" altLang="en-US" dirty="0"/>
              <a:t>一对一关联映射</a:t>
            </a:r>
            <a:endParaRPr lang="en-US" altLang="zh-CN" dirty="0"/>
          </a:p>
          <a:p>
            <a:r>
              <a:rPr lang="zh-CN" altLang="en-US" dirty="0"/>
              <a:t>组合关系映射</a:t>
            </a:r>
          </a:p>
        </p:txBody>
      </p:sp>
    </p:spTree>
    <p:extLst>
      <p:ext uri="{BB962C8B-B14F-4D97-AF65-F5344CB8AC3E}">
        <p14:creationId xmlns:p14="http://schemas.microsoft.com/office/powerpoint/2010/main" val="390724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一对一关联映射</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组合关系映射</a:t>
              </a: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917451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80437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a:t>实体之间的联系</a:t>
            </a:r>
          </a:p>
        </p:txBody>
      </p:sp>
      <p:sp>
        <p:nvSpPr>
          <p:cNvPr id="6147" name="内容占位符 2"/>
          <p:cNvSpPr>
            <a:spLocks noGrp="1"/>
          </p:cNvSpPr>
          <p:nvPr>
            <p:ph idx="1"/>
          </p:nvPr>
        </p:nvSpPr>
        <p:spPr/>
        <p:txBody>
          <a:bodyPr/>
          <a:lstStyle/>
          <a:p>
            <a:r>
              <a:rPr lang="zh-CN" altLang="en-US" dirty="0"/>
              <a:t>联系（</a:t>
            </a:r>
            <a:r>
              <a:rPr lang="en-US" altLang="zh-CN" dirty="0"/>
              <a:t>Relationship</a:t>
            </a:r>
            <a:r>
              <a:rPr lang="zh-CN" altLang="en-US" dirty="0"/>
              <a:t>）  </a:t>
            </a:r>
          </a:p>
          <a:p>
            <a:pPr lvl="1"/>
            <a:r>
              <a:rPr lang="zh-CN" altLang="en-US" sz="3200" dirty="0"/>
              <a:t>现实世界中事物内部以及事物之间的联系在信息世界中反映为实体内部的联系和实体之间的联系。</a:t>
            </a:r>
            <a:endParaRPr lang="en-US" altLang="zh-CN" sz="3200" dirty="0"/>
          </a:p>
          <a:p>
            <a:pPr lvl="1">
              <a:lnSpc>
                <a:spcPct val="150000"/>
              </a:lnSpc>
            </a:pPr>
            <a:r>
              <a:rPr lang="zh-CN" altLang="en-US" sz="3200" dirty="0"/>
              <a:t>实体间联系</a:t>
            </a:r>
            <a:r>
              <a:rPr lang="zh-CN" altLang="en-US" sz="3200"/>
              <a:t>可分为：</a:t>
            </a:r>
            <a:endParaRPr lang="en-US" altLang="zh-CN" sz="3200"/>
          </a:p>
          <a:p>
            <a:pPr lvl="2">
              <a:lnSpc>
                <a:spcPct val="100000"/>
              </a:lnSpc>
              <a:spcBef>
                <a:spcPts val="600"/>
              </a:spcBef>
              <a:buFont typeface="Arial" panose="020B0604020202020204" pitchFamily="34" charset="0"/>
              <a:buChar char="•"/>
            </a:pPr>
            <a:r>
              <a:rPr lang="zh-CN" altLang="en-US" sz="3200"/>
              <a:t>一对一联系（</a:t>
            </a:r>
            <a:r>
              <a:rPr lang="en-US" altLang="zh-CN" sz="3200"/>
              <a:t>1:1</a:t>
            </a:r>
            <a:r>
              <a:rPr lang="zh-CN" altLang="en-US" sz="3200"/>
              <a:t>）；　 </a:t>
            </a:r>
          </a:p>
          <a:p>
            <a:pPr lvl="2">
              <a:lnSpc>
                <a:spcPct val="100000"/>
              </a:lnSpc>
              <a:spcBef>
                <a:spcPts val="600"/>
              </a:spcBef>
              <a:buFont typeface="Arial" panose="020B0604020202020204" pitchFamily="34" charset="0"/>
              <a:buChar char="•"/>
            </a:pPr>
            <a:r>
              <a:rPr lang="zh-CN" altLang="en-US" sz="3200"/>
              <a:t>一对</a:t>
            </a:r>
            <a:r>
              <a:rPr lang="zh-CN" altLang="en-US" sz="3200" dirty="0"/>
              <a:t>多联系（</a:t>
            </a:r>
            <a:r>
              <a:rPr lang="en-US" altLang="zh-CN" sz="3200"/>
              <a:t>1:n</a:t>
            </a:r>
            <a:r>
              <a:rPr lang="zh-CN" altLang="en-US" sz="3200"/>
              <a:t>）；</a:t>
            </a:r>
            <a:endParaRPr lang="zh-CN" altLang="en-US" sz="3200" dirty="0"/>
          </a:p>
          <a:p>
            <a:pPr lvl="2">
              <a:lnSpc>
                <a:spcPct val="100000"/>
              </a:lnSpc>
              <a:spcBef>
                <a:spcPts val="600"/>
              </a:spcBef>
              <a:buFont typeface="Arial" panose="020B0604020202020204" pitchFamily="34" charset="0"/>
              <a:buChar char="•"/>
            </a:pPr>
            <a:r>
              <a:rPr lang="zh-CN" altLang="en-US" sz="3200" dirty="0"/>
              <a:t>多对多联系（</a:t>
            </a:r>
            <a:r>
              <a:rPr lang="en-US" altLang="zh-CN" sz="3200"/>
              <a:t>m:n</a:t>
            </a:r>
            <a:r>
              <a:rPr lang="zh-CN" altLang="en-US" sz="3200"/>
              <a:t>）。</a:t>
            </a:r>
            <a:endParaRPr lang="zh-CN" altLang="en-US" sz="3200" dirty="0"/>
          </a:p>
          <a:p>
            <a:endParaRPr lang="zh-CN" altLang="en-US" dirty="0"/>
          </a:p>
        </p:txBody>
      </p:sp>
    </p:spTree>
    <p:extLst>
      <p:ext uri="{BB962C8B-B14F-4D97-AF65-F5344CB8AC3E}">
        <p14:creationId xmlns:p14="http://schemas.microsoft.com/office/powerpoint/2010/main" val="609697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两个实体型之间的联系</a:t>
            </a:r>
          </a:p>
        </p:txBody>
      </p:sp>
      <p:sp>
        <p:nvSpPr>
          <p:cNvPr id="3" name="内容占位符 2"/>
          <p:cNvSpPr>
            <a:spLocks noGrp="1"/>
          </p:cNvSpPr>
          <p:nvPr>
            <p:ph idx="1"/>
          </p:nvPr>
        </p:nvSpPr>
        <p:spPr>
          <a:xfrm>
            <a:off x="624419" y="1125538"/>
            <a:ext cx="8014116" cy="5183187"/>
          </a:xfrm>
        </p:spPr>
        <p:txBody>
          <a:bodyPr/>
          <a:lstStyle/>
          <a:p>
            <a:pPr>
              <a:defRPr/>
            </a:pPr>
            <a:r>
              <a:rPr lang="zh-CN" altLang="en-US"/>
              <a:t>一对一联系（</a:t>
            </a:r>
            <a:r>
              <a:rPr lang="en-US" altLang="zh-CN"/>
              <a:t>1:1</a:t>
            </a:r>
            <a:r>
              <a:rPr lang="zh-CN" altLang="en-US"/>
              <a:t>） 　 </a:t>
            </a:r>
          </a:p>
          <a:p>
            <a:pPr lvl="1">
              <a:lnSpc>
                <a:spcPct val="100000"/>
              </a:lnSpc>
              <a:spcBef>
                <a:spcPts val="0"/>
              </a:spcBef>
              <a:defRPr/>
            </a:pPr>
            <a:r>
              <a:rPr lang="zh-CN" altLang="en-US" sz="3200"/>
              <a:t>定义：</a:t>
            </a:r>
          </a:p>
          <a:p>
            <a:pPr marL="648000" lvl="2" indent="228600">
              <a:spcBef>
                <a:spcPts val="0"/>
              </a:spcBef>
              <a:buNone/>
              <a:defRPr/>
            </a:pPr>
            <a:r>
              <a:rPr lang="zh-CN" altLang="en-US" sz="3200"/>
              <a:t>  如果对于实体集</a:t>
            </a:r>
            <a:r>
              <a:rPr lang="en-US" altLang="zh-CN" sz="3200"/>
              <a:t>A</a:t>
            </a:r>
            <a:r>
              <a:rPr lang="zh-CN" altLang="en-US" sz="3200"/>
              <a:t>中的每一个实体，实体集</a:t>
            </a:r>
            <a:r>
              <a:rPr lang="en-US" altLang="zh-CN" sz="3200"/>
              <a:t>B</a:t>
            </a:r>
            <a:r>
              <a:rPr lang="zh-CN" altLang="en-US" sz="3200"/>
              <a:t>中至多有一个（也可以没有）实体与之联系，反之亦然，则称实体集</a:t>
            </a:r>
            <a:r>
              <a:rPr lang="en-US" altLang="zh-CN" sz="3200"/>
              <a:t>A</a:t>
            </a:r>
            <a:r>
              <a:rPr lang="zh-CN" altLang="en-US" sz="3200"/>
              <a:t>与实体集</a:t>
            </a:r>
            <a:r>
              <a:rPr lang="en-US" altLang="zh-CN" sz="3200"/>
              <a:t>B</a:t>
            </a:r>
            <a:r>
              <a:rPr lang="zh-CN" altLang="en-US" sz="3200"/>
              <a:t>具有一对一联系，记为</a:t>
            </a:r>
            <a:r>
              <a:rPr lang="en-US" altLang="zh-CN" sz="3200"/>
              <a:t>1:1 </a:t>
            </a:r>
            <a:r>
              <a:rPr lang="zh-CN" altLang="en-US" sz="3200"/>
              <a:t>。</a:t>
            </a:r>
          </a:p>
          <a:p>
            <a:pPr lvl="1">
              <a:lnSpc>
                <a:spcPct val="100000"/>
              </a:lnSpc>
              <a:spcBef>
                <a:spcPts val="1200"/>
              </a:spcBef>
              <a:defRPr/>
            </a:pPr>
            <a:r>
              <a:rPr lang="zh-CN" altLang="en-US" sz="3200"/>
              <a:t>实例：</a:t>
            </a:r>
          </a:p>
          <a:p>
            <a:pPr lvl="2">
              <a:spcBef>
                <a:spcPts val="0"/>
              </a:spcBef>
              <a:buNone/>
              <a:defRPr/>
            </a:pPr>
            <a:r>
              <a:rPr lang="zh-CN" altLang="en-US" sz="3200"/>
              <a:t>一个班级只有一个正班长。</a:t>
            </a:r>
          </a:p>
          <a:p>
            <a:pPr lvl="2">
              <a:spcBef>
                <a:spcPts val="0"/>
              </a:spcBef>
              <a:buNone/>
              <a:defRPr/>
            </a:pPr>
            <a:r>
              <a:rPr lang="zh-CN" altLang="en-US" sz="3200"/>
              <a:t>一个正班长只在一个班中任职。</a:t>
            </a:r>
          </a:p>
        </p:txBody>
      </p:sp>
      <p:grpSp>
        <p:nvGrpSpPr>
          <p:cNvPr id="4" name="组合 3"/>
          <p:cNvGrpSpPr/>
          <p:nvPr/>
        </p:nvGrpSpPr>
        <p:grpSpPr>
          <a:xfrm>
            <a:off x="8884572" y="1465620"/>
            <a:ext cx="2612028" cy="4862864"/>
            <a:chOff x="8884572" y="1465620"/>
            <a:chExt cx="2612028" cy="4862864"/>
          </a:xfrm>
        </p:grpSpPr>
        <p:sp>
          <p:nvSpPr>
            <p:cNvPr id="5" name="圆角矩形 4"/>
            <p:cNvSpPr/>
            <p:nvPr/>
          </p:nvSpPr>
          <p:spPr bwMode="auto">
            <a:xfrm>
              <a:off x="8884572" y="2026033"/>
              <a:ext cx="2612028" cy="1510979"/>
            </a:xfrm>
            <a:prstGeom prst="roundRect">
              <a:avLst>
                <a:gd name="adj" fmla="val 9040"/>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6" name="文本框 5"/>
            <p:cNvSpPr txBox="1"/>
            <p:nvPr/>
          </p:nvSpPr>
          <p:spPr>
            <a:xfrm>
              <a:off x="9489613" y="1465620"/>
              <a:ext cx="1531188" cy="523220"/>
            </a:xfrm>
            <a:prstGeom prst="rect">
              <a:avLst/>
            </a:prstGeom>
            <a:noFill/>
          </p:spPr>
          <p:txBody>
            <a:bodyPr wrap="none" rtlCol="0">
              <a:spAutoFit/>
            </a:bodyPr>
            <a:lstStyle/>
            <a:p>
              <a:r>
                <a:rPr lang="zh-CN" altLang="en-US" sz="2800" i="0">
                  <a:latin typeface="微软雅黑" panose="020B0503020204020204" pitchFamily="34" charset="-122"/>
                  <a:ea typeface="微软雅黑" panose="020B0503020204020204" pitchFamily="34" charset="-122"/>
                </a:rPr>
                <a:t>实体集</a:t>
              </a:r>
              <a:r>
                <a:rPr lang="en-US" altLang="zh-CN" sz="2800" i="0">
                  <a:latin typeface="微软雅黑" panose="020B0503020204020204" pitchFamily="34" charset="-122"/>
                  <a:ea typeface="微软雅黑" panose="020B0503020204020204" pitchFamily="34" charset="-122"/>
                </a:rPr>
                <a:t>A</a:t>
              </a:r>
              <a:endParaRPr lang="zh-CN" altLang="en-US" sz="2800" i="0">
                <a:latin typeface="微软雅黑" panose="020B0503020204020204" pitchFamily="34" charset="-122"/>
                <a:ea typeface="微软雅黑" panose="020B0503020204020204" pitchFamily="34" charset="-122"/>
              </a:endParaRPr>
            </a:p>
          </p:txBody>
        </p:sp>
        <p:sp>
          <p:nvSpPr>
            <p:cNvPr id="7" name="圆角矩形 6"/>
            <p:cNvSpPr/>
            <p:nvPr/>
          </p:nvSpPr>
          <p:spPr bwMode="auto">
            <a:xfrm>
              <a:off x="8884572" y="4233092"/>
              <a:ext cx="2612028" cy="1510979"/>
            </a:xfrm>
            <a:prstGeom prst="roundRect">
              <a:avLst>
                <a:gd name="adj" fmla="val 9040"/>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8" name="文本框 7"/>
            <p:cNvSpPr txBox="1"/>
            <p:nvPr/>
          </p:nvSpPr>
          <p:spPr>
            <a:xfrm>
              <a:off x="9489613" y="5805264"/>
              <a:ext cx="1487908" cy="523220"/>
            </a:xfrm>
            <a:prstGeom prst="rect">
              <a:avLst/>
            </a:prstGeom>
            <a:noFill/>
          </p:spPr>
          <p:txBody>
            <a:bodyPr wrap="none" rtlCol="0">
              <a:spAutoFit/>
            </a:bodyPr>
            <a:lstStyle/>
            <a:p>
              <a:r>
                <a:rPr lang="zh-CN" altLang="en-US" sz="2800" i="0">
                  <a:latin typeface="微软雅黑" panose="020B0503020204020204" pitchFamily="34" charset="-122"/>
                  <a:ea typeface="微软雅黑" panose="020B0503020204020204" pitchFamily="34" charset="-122"/>
                </a:rPr>
                <a:t>实体集</a:t>
              </a:r>
              <a:r>
                <a:rPr lang="en-US" altLang="zh-CN" sz="2800" i="0">
                  <a:latin typeface="微软雅黑" panose="020B0503020204020204" pitchFamily="34" charset="-122"/>
                  <a:ea typeface="微软雅黑" panose="020B0503020204020204" pitchFamily="34" charset="-122"/>
                </a:rPr>
                <a:t>B</a:t>
              </a:r>
              <a:endParaRPr lang="zh-CN" altLang="en-US" sz="2800" i="0">
                <a:latin typeface="微软雅黑" panose="020B0503020204020204" pitchFamily="34" charset="-122"/>
                <a:ea typeface="微软雅黑" panose="020B0503020204020204" pitchFamily="34" charset="-122"/>
              </a:endParaRPr>
            </a:p>
          </p:txBody>
        </p:sp>
        <p:sp>
          <p:nvSpPr>
            <p:cNvPr id="9" name="Oval 14"/>
            <p:cNvSpPr>
              <a:spLocks noChangeArrowheads="1"/>
            </p:cNvSpPr>
            <p:nvPr/>
          </p:nvSpPr>
          <p:spPr bwMode="auto">
            <a:xfrm>
              <a:off x="9179315" y="2359906"/>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0" name="Oval 14"/>
            <p:cNvSpPr>
              <a:spLocks noChangeArrowheads="1"/>
            </p:cNvSpPr>
            <p:nvPr/>
          </p:nvSpPr>
          <p:spPr bwMode="auto">
            <a:xfrm>
              <a:off x="9568381" y="2654364"/>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1" name="Oval 14"/>
            <p:cNvSpPr>
              <a:spLocks noChangeArrowheads="1"/>
            </p:cNvSpPr>
            <p:nvPr/>
          </p:nvSpPr>
          <p:spPr bwMode="auto">
            <a:xfrm>
              <a:off x="9179315" y="2969368"/>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2" name="Oval 14"/>
            <p:cNvSpPr>
              <a:spLocks noChangeArrowheads="1"/>
            </p:cNvSpPr>
            <p:nvPr/>
          </p:nvSpPr>
          <p:spPr bwMode="auto">
            <a:xfrm>
              <a:off x="9959438" y="3006270"/>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3" name="Oval 14"/>
            <p:cNvSpPr>
              <a:spLocks noChangeArrowheads="1"/>
            </p:cNvSpPr>
            <p:nvPr/>
          </p:nvSpPr>
          <p:spPr bwMode="auto">
            <a:xfrm>
              <a:off x="9828710" y="2220556"/>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4" name="Oval 14"/>
            <p:cNvSpPr>
              <a:spLocks noChangeArrowheads="1"/>
            </p:cNvSpPr>
            <p:nvPr/>
          </p:nvSpPr>
          <p:spPr bwMode="auto">
            <a:xfrm>
              <a:off x="10262304" y="2520848"/>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5" name="Oval 14"/>
            <p:cNvSpPr>
              <a:spLocks noChangeArrowheads="1"/>
            </p:cNvSpPr>
            <p:nvPr/>
          </p:nvSpPr>
          <p:spPr bwMode="auto">
            <a:xfrm>
              <a:off x="10580393" y="2757872"/>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6" name="Oval 14"/>
            <p:cNvSpPr>
              <a:spLocks noChangeArrowheads="1"/>
            </p:cNvSpPr>
            <p:nvPr/>
          </p:nvSpPr>
          <p:spPr bwMode="auto">
            <a:xfrm>
              <a:off x="10972568" y="3117290"/>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7" name="Oval 14"/>
            <p:cNvSpPr>
              <a:spLocks noChangeArrowheads="1"/>
            </p:cNvSpPr>
            <p:nvPr/>
          </p:nvSpPr>
          <p:spPr bwMode="auto">
            <a:xfrm>
              <a:off x="11172252" y="2731991"/>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8" name="Oval 14"/>
            <p:cNvSpPr>
              <a:spLocks noChangeArrowheads="1"/>
            </p:cNvSpPr>
            <p:nvPr/>
          </p:nvSpPr>
          <p:spPr bwMode="auto">
            <a:xfrm>
              <a:off x="11029425" y="2178181"/>
              <a:ext cx="216024" cy="216024"/>
            </a:xfrm>
            <a:prstGeom prst="ellipse">
              <a:avLst/>
            </a:prstGeom>
            <a:solidFill>
              <a:schemeClr val="accent1">
                <a:lumMod val="60000"/>
                <a:lumOff val="40000"/>
              </a:schemeClr>
            </a:solidFill>
            <a:ln w="38100">
              <a:solidFill>
                <a:schemeClr val="tx1">
                  <a:lumMod val="75000"/>
                  <a:lumOff val="25000"/>
                </a:schemeClr>
              </a:solidFill>
              <a:round/>
              <a:headEnd/>
              <a:tailEnd/>
            </a:ln>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 typeface="Arial" panose="020B0604020202020204" pitchFamily="34" charset="0"/>
                <a:buNone/>
              </a:pPr>
              <a:endParaRPr lang="zh-CN" altLang="en-US" sz="1800" b="0"/>
            </a:p>
          </p:txBody>
        </p:sp>
        <p:sp>
          <p:nvSpPr>
            <p:cNvPr id="19" name="Rectangle 6"/>
            <p:cNvSpPr>
              <a:spLocks noChangeArrowheads="1"/>
            </p:cNvSpPr>
            <p:nvPr/>
          </p:nvSpPr>
          <p:spPr bwMode="auto">
            <a:xfrm>
              <a:off x="9152678" y="4548403"/>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0" name="Rectangle 6"/>
            <p:cNvSpPr>
              <a:spLocks noChangeArrowheads="1"/>
            </p:cNvSpPr>
            <p:nvPr/>
          </p:nvSpPr>
          <p:spPr bwMode="auto">
            <a:xfrm>
              <a:off x="9675949" y="4688734"/>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1" name="Rectangle 6"/>
            <p:cNvSpPr>
              <a:spLocks noChangeArrowheads="1"/>
            </p:cNvSpPr>
            <p:nvPr/>
          </p:nvSpPr>
          <p:spPr bwMode="auto">
            <a:xfrm>
              <a:off x="9300476" y="4984081"/>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2" name="Rectangle 6"/>
            <p:cNvSpPr>
              <a:spLocks noChangeArrowheads="1"/>
            </p:cNvSpPr>
            <p:nvPr/>
          </p:nvSpPr>
          <p:spPr bwMode="auto">
            <a:xfrm>
              <a:off x="9483559" y="5410262"/>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3" name="Rectangle 6"/>
            <p:cNvSpPr>
              <a:spLocks noChangeArrowheads="1"/>
            </p:cNvSpPr>
            <p:nvPr/>
          </p:nvSpPr>
          <p:spPr bwMode="auto">
            <a:xfrm>
              <a:off x="10015825" y="5359633"/>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4" name="Rectangle 6"/>
            <p:cNvSpPr>
              <a:spLocks noChangeArrowheads="1"/>
            </p:cNvSpPr>
            <p:nvPr/>
          </p:nvSpPr>
          <p:spPr bwMode="auto">
            <a:xfrm>
              <a:off x="10143260" y="4559345"/>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5" name="Rectangle 6"/>
            <p:cNvSpPr>
              <a:spLocks noChangeArrowheads="1"/>
            </p:cNvSpPr>
            <p:nvPr/>
          </p:nvSpPr>
          <p:spPr bwMode="auto">
            <a:xfrm>
              <a:off x="10738872" y="4766105"/>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6" name="Rectangle 6"/>
            <p:cNvSpPr>
              <a:spLocks noChangeArrowheads="1"/>
            </p:cNvSpPr>
            <p:nvPr/>
          </p:nvSpPr>
          <p:spPr bwMode="auto">
            <a:xfrm>
              <a:off x="11161025" y="4487689"/>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7" name="Rectangle 6"/>
            <p:cNvSpPr>
              <a:spLocks noChangeArrowheads="1"/>
            </p:cNvSpPr>
            <p:nvPr/>
          </p:nvSpPr>
          <p:spPr bwMode="auto">
            <a:xfrm>
              <a:off x="10448060" y="5171833"/>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8" name="Rectangle 6"/>
            <p:cNvSpPr>
              <a:spLocks noChangeArrowheads="1"/>
            </p:cNvSpPr>
            <p:nvPr/>
          </p:nvSpPr>
          <p:spPr bwMode="auto">
            <a:xfrm>
              <a:off x="11069907" y="5310402"/>
              <a:ext cx="210357" cy="192953"/>
            </a:xfrm>
            <a:prstGeom prst="rect">
              <a:avLst/>
            </a:prstGeom>
            <a:solidFill>
              <a:schemeClr val="bg2">
                <a:lumMod val="75000"/>
              </a:schemeClr>
            </a:solidFill>
            <a:ln w="38100">
              <a:solidFill>
                <a:schemeClr val="tx1">
                  <a:lumMod val="75000"/>
                  <a:lumOff val="25000"/>
                </a:schemeClr>
              </a:solidFill>
              <a:round/>
              <a:headEnd/>
              <a:tailEnd/>
            </a:ln>
          </p:spPr>
          <p:txBody>
            <a:bodyPr wrap="none" anchor="ctr"/>
            <a:lstStyle/>
            <a:p>
              <a:pPr eaLnBrk="1" hangingPunct="1">
                <a:buFont typeface="Arial" panose="020B0604020202020204" pitchFamily="34" charset="0"/>
                <a:buNone/>
              </a:pPr>
              <a:endParaRPr lang="zh-CN" altLang="en-US"/>
            </a:p>
          </p:txBody>
        </p:sp>
        <p:sp>
          <p:nvSpPr>
            <p:cNvPr id="29" name="Line 22"/>
            <p:cNvSpPr>
              <a:spLocks noChangeShapeType="1"/>
            </p:cNvSpPr>
            <p:nvPr/>
          </p:nvSpPr>
          <p:spPr bwMode="auto">
            <a:xfrm flipH="1">
              <a:off x="10265315" y="2749443"/>
              <a:ext cx="88302" cy="1809902"/>
            </a:xfrm>
            <a:prstGeom prst="line">
              <a:avLst/>
            </a:prstGeom>
            <a:noFill/>
            <a:ln w="38100">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2"/>
            <p:cNvSpPr>
              <a:spLocks noChangeShapeType="1"/>
            </p:cNvSpPr>
            <p:nvPr/>
          </p:nvSpPr>
          <p:spPr bwMode="auto">
            <a:xfrm flipH="1">
              <a:off x="9404426" y="3238781"/>
              <a:ext cx="640308" cy="1745299"/>
            </a:xfrm>
            <a:prstGeom prst="line">
              <a:avLst/>
            </a:prstGeom>
            <a:noFill/>
            <a:ln w="38100">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2"/>
            <p:cNvSpPr>
              <a:spLocks noChangeShapeType="1"/>
            </p:cNvSpPr>
            <p:nvPr/>
          </p:nvSpPr>
          <p:spPr bwMode="auto">
            <a:xfrm flipH="1">
              <a:off x="11262105" y="2936816"/>
              <a:ext cx="18159" cy="1550871"/>
            </a:xfrm>
            <a:prstGeom prst="line">
              <a:avLst/>
            </a:prstGeom>
            <a:noFill/>
            <a:ln w="38100">
              <a:solidFill>
                <a:schemeClr val="tx1">
                  <a:lumMod val="75000"/>
                  <a:lumOff val="2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32" name="Line 22"/>
            <p:cNvSpPr>
              <a:spLocks noChangeShapeType="1"/>
            </p:cNvSpPr>
            <p:nvPr/>
          </p:nvSpPr>
          <p:spPr bwMode="auto">
            <a:xfrm flipV="1">
              <a:off x="9244085" y="2857454"/>
              <a:ext cx="397291" cy="1673431"/>
            </a:xfrm>
            <a:prstGeom prst="line">
              <a:avLst/>
            </a:prstGeom>
            <a:noFill/>
            <a:ln w="38100">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22"/>
            <p:cNvSpPr>
              <a:spLocks noChangeShapeType="1"/>
            </p:cNvSpPr>
            <p:nvPr/>
          </p:nvSpPr>
          <p:spPr bwMode="auto">
            <a:xfrm flipH="1">
              <a:off x="10549864" y="2976527"/>
              <a:ext cx="118809" cy="2195305"/>
            </a:xfrm>
            <a:prstGeom prst="line">
              <a:avLst/>
            </a:prstGeom>
            <a:noFill/>
            <a:ln w="38100">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160035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引例</a:t>
            </a:r>
          </a:p>
        </p:txBody>
      </p:sp>
      <p:sp>
        <p:nvSpPr>
          <p:cNvPr id="3" name="内容占位符 2"/>
          <p:cNvSpPr>
            <a:spLocks noGrp="1"/>
          </p:cNvSpPr>
          <p:nvPr>
            <p:ph idx="1"/>
          </p:nvPr>
        </p:nvSpPr>
        <p:spPr>
          <a:xfrm>
            <a:off x="624418" y="1125539"/>
            <a:ext cx="10943167" cy="2231454"/>
          </a:xfrm>
        </p:spPr>
        <p:txBody>
          <a:bodyPr/>
          <a:lstStyle/>
          <a:p>
            <a:pPr>
              <a:lnSpc>
                <a:spcPct val="150000"/>
              </a:lnSpc>
            </a:pPr>
            <a:r>
              <a:rPr lang="zh-CN" altLang="en-US"/>
              <a:t>某网贷系统的需求中，要求每个账号都进行实名认证，也就是说一个账号只能跟一个人绑定，一个人也只能注册一个账号。</a:t>
            </a:r>
          </a:p>
        </p:txBody>
      </p:sp>
    </p:spTree>
    <p:extLst>
      <p:ext uri="{BB962C8B-B14F-4D97-AF65-F5344CB8AC3E}">
        <p14:creationId xmlns:p14="http://schemas.microsoft.com/office/powerpoint/2010/main" val="4149094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a:t>引例</a:t>
            </a:r>
            <a:endParaRPr lang="en-US" altLang="zh-CN"/>
          </a:p>
        </p:txBody>
      </p:sp>
      <p:sp>
        <p:nvSpPr>
          <p:cNvPr id="2" name="内容占位符 1"/>
          <p:cNvSpPr>
            <a:spLocks noGrp="1"/>
          </p:cNvSpPr>
          <p:nvPr>
            <p:ph idx="1"/>
          </p:nvPr>
        </p:nvSpPr>
        <p:spPr/>
        <p:txBody>
          <a:bodyPr/>
          <a:lstStyle/>
          <a:p>
            <a:r>
              <a:rPr lang="zh-CN" altLang="en-US"/>
              <a:t>域模型。</a:t>
            </a:r>
            <a:endParaRPr lang="zh-CN" altLang="en-US" dirty="0"/>
          </a:p>
        </p:txBody>
      </p:sp>
      <p:pic>
        <p:nvPicPr>
          <p:cNvPr id="6" name="图片 5"/>
          <p:cNvPicPr>
            <a:picLocks noChangeAspect="1"/>
          </p:cNvPicPr>
          <p:nvPr/>
        </p:nvPicPr>
        <p:blipFill>
          <a:blip r:embed="rId2"/>
          <a:stretch>
            <a:fillRect/>
          </a:stretch>
        </p:blipFill>
        <p:spPr>
          <a:xfrm>
            <a:off x="1490235" y="2276872"/>
            <a:ext cx="8960378" cy="252028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73811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t>实体一对一关联</a:t>
            </a:r>
          </a:p>
        </p:txBody>
      </p:sp>
      <p:sp>
        <p:nvSpPr>
          <p:cNvPr id="21507" name="内容占位符 2"/>
          <p:cNvSpPr>
            <a:spLocks noGrp="1"/>
          </p:cNvSpPr>
          <p:nvPr>
            <p:ph idx="1"/>
          </p:nvPr>
        </p:nvSpPr>
        <p:spPr>
          <a:xfrm>
            <a:off x="624418" y="1125539"/>
            <a:ext cx="10943167" cy="2663502"/>
          </a:xfrm>
        </p:spPr>
        <p:txBody>
          <a:bodyPr/>
          <a:lstStyle/>
          <a:p>
            <a:pPr>
              <a:lnSpc>
                <a:spcPct val="150000"/>
              </a:lnSpc>
            </a:pPr>
            <a:r>
              <a:rPr lang="zh-CN" altLang="en-US" dirty="0"/>
              <a:t>假如数据库中已经存在 </a:t>
            </a:r>
            <a:r>
              <a:rPr lang="en-US" altLang="zh-CN" dirty="0"/>
              <a:t>USER</a:t>
            </a:r>
            <a:r>
              <a:rPr lang="zh-CN" altLang="en-US" dirty="0"/>
              <a:t>、</a:t>
            </a:r>
            <a:r>
              <a:rPr lang="en-US" altLang="zh-CN" dirty="0"/>
              <a:t>PERSON </a:t>
            </a:r>
            <a:r>
              <a:rPr lang="zh-CN" altLang="en-US" dirty="0"/>
              <a:t>表，并且 </a:t>
            </a:r>
            <a:r>
              <a:rPr lang="en-US" altLang="zh-CN" dirty="0"/>
              <a:t>User</a:t>
            </a:r>
            <a:r>
              <a:rPr lang="zh-CN" altLang="en-US" dirty="0"/>
              <a:t>、</a:t>
            </a:r>
            <a:r>
              <a:rPr lang="en-US" altLang="zh-CN" dirty="0"/>
              <a:t>Person </a:t>
            </a:r>
            <a:r>
              <a:rPr lang="zh-CN" altLang="en-US" dirty="0"/>
              <a:t>已经设计成实体类，则 </a:t>
            </a:r>
            <a:r>
              <a:rPr lang="en-US" altLang="zh-CN" dirty="0"/>
              <a:t>User </a:t>
            </a:r>
            <a:r>
              <a:rPr lang="zh-CN" altLang="en-US" dirty="0"/>
              <a:t>类与 </a:t>
            </a:r>
            <a:r>
              <a:rPr lang="en-US" altLang="zh-CN" dirty="0"/>
              <a:t>Person </a:t>
            </a:r>
            <a:r>
              <a:rPr lang="zh-CN" altLang="en-US" dirty="0"/>
              <a:t>类可以映射成为一对一关联关系。</a:t>
            </a:r>
            <a:endParaRPr lang="en-US" altLang="zh-CN" dirty="0"/>
          </a:p>
        </p:txBody>
      </p:sp>
    </p:spTree>
    <p:extLst>
      <p:ext uri="{BB962C8B-B14F-4D97-AF65-F5344CB8AC3E}">
        <p14:creationId xmlns:p14="http://schemas.microsoft.com/office/powerpoint/2010/main" val="4018803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dirty="0"/>
              <a:t>实体类</a:t>
            </a:r>
            <a:endParaRPr lang="en-US" altLang="zh-CN" dirty="0"/>
          </a:p>
        </p:txBody>
      </p:sp>
      <p:sp>
        <p:nvSpPr>
          <p:cNvPr id="6" name="矩形 5"/>
          <p:cNvSpPr/>
          <p:nvPr/>
        </p:nvSpPr>
        <p:spPr bwMode="auto">
          <a:xfrm>
            <a:off x="335360" y="1556792"/>
            <a:ext cx="5688632" cy="3384376"/>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800" b="1" i="0" dirty="0">
                <a:solidFill>
                  <a:srgbClr val="7F0055"/>
                </a:solidFill>
                <a:latin typeface="Consolas" panose="020B0609020204030204" pitchFamily="49" charset="0"/>
              </a:rPr>
              <a:t>public</a:t>
            </a:r>
            <a:r>
              <a:rPr lang="en-US" altLang="zh-CN" sz="2800" b="1" i="0" dirty="0">
                <a:solidFill>
                  <a:srgbClr val="000000"/>
                </a:solidFill>
                <a:latin typeface="Consolas" panose="020B0609020204030204" pitchFamily="49" charset="0"/>
              </a:rPr>
              <a:t> </a:t>
            </a:r>
            <a:r>
              <a:rPr lang="en-US" altLang="zh-CN" sz="2800" b="1" i="0" dirty="0">
                <a:solidFill>
                  <a:srgbClr val="7F0055"/>
                </a:solidFill>
                <a:latin typeface="Consolas" panose="020B0609020204030204" pitchFamily="49" charset="0"/>
              </a:rPr>
              <a:t>class</a:t>
            </a:r>
            <a:r>
              <a:rPr lang="en-US" altLang="zh-CN" sz="2800" b="1" i="0" dirty="0">
                <a:solidFill>
                  <a:srgbClr val="000000"/>
                </a:solidFill>
                <a:latin typeface="Consolas" panose="020B0609020204030204" pitchFamily="49" charset="0"/>
              </a:rPr>
              <a:t> User {</a:t>
            </a:r>
            <a:endParaRPr lang="zh-CN" altLang="en-US" sz="2800" i="0" dirty="0">
              <a:latin typeface="Consolas" panose="020B0609020204030204" pitchFamily="49" charset="0"/>
            </a:endParaRPr>
          </a:p>
          <a:p>
            <a:r>
              <a:rPr lang="en-US" altLang="zh-CN" sz="2800" i="0" dirty="0">
                <a:solidFill>
                  <a:srgbClr val="000000"/>
                </a:solidFill>
                <a:latin typeface="Consolas" panose="020B0609020204030204" pitchFamily="49" charset="0"/>
              </a:rPr>
              <a:t>    </a:t>
            </a:r>
            <a:r>
              <a:rPr lang="en-US" altLang="zh-CN" sz="2800" b="1" i="0" dirty="0">
                <a:solidFill>
                  <a:srgbClr val="7F0055"/>
                </a:solidFill>
                <a:latin typeface="Consolas" panose="020B0609020204030204" pitchFamily="49" charset="0"/>
              </a:rPr>
              <a:t>private</a:t>
            </a:r>
            <a:r>
              <a:rPr lang="en-US" altLang="zh-CN" sz="2800" b="1" i="0" dirty="0">
                <a:solidFill>
                  <a:srgbClr val="000000"/>
                </a:solidFill>
                <a:latin typeface="Consolas" panose="020B0609020204030204" pitchFamily="49" charset="0"/>
              </a:rPr>
              <a:t> Integer </a:t>
            </a:r>
            <a:r>
              <a:rPr lang="en-US" altLang="zh-CN" sz="2800" b="1" i="0" dirty="0">
                <a:solidFill>
                  <a:srgbClr val="0000C0"/>
                </a:solidFill>
                <a:latin typeface="Consolas" panose="020B0609020204030204" pitchFamily="49" charset="0"/>
              </a:rPr>
              <a:t>id</a:t>
            </a:r>
            <a:r>
              <a:rPr lang="en-US" altLang="zh-CN" sz="2800" b="1" i="0" dirty="0">
                <a:solidFill>
                  <a:srgbClr val="000000"/>
                </a:solidFill>
                <a:latin typeface="Consolas" panose="020B0609020204030204" pitchFamily="49" charset="0"/>
              </a:rPr>
              <a:t>;</a:t>
            </a:r>
          </a:p>
          <a:p>
            <a:r>
              <a:rPr lang="en-US" altLang="zh-CN" sz="2800" i="0" dirty="0">
                <a:solidFill>
                  <a:srgbClr val="000000"/>
                </a:solidFill>
                <a:latin typeface="Consolas" panose="020B0609020204030204" pitchFamily="49" charset="0"/>
              </a:rPr>
              <a:t>    </a:t>
            </a:r>
            <a:r>
              <a:rPr lang="en-US" altLang="zh-CN" sz="2800" b="1" i="0" dirty="0">
                <a:solidFill>
                  <a:srgbClr val="7F0055"/>
                </a:solidFill>
                <a:latin typeface="Consolas" panose="020B0609020204030204" pitchFamily="49" charset="0"/>
              </a:rPr>
              <a:t>private</a:t>
            </a:r>
            <a:r>
              <a:rPr lang="en-US" altLang="zh-CN" sz="2800" b="1" i="0" dirty="0">
                <a:solidFill>
                  <a:srgbClr val="000000"/>
                </a:solidFill>
                <a:latin typeface="Consolas" panose="020B0609020204030204" pitchFamily="49" charset="0"/>
              </a:rPr>
              <a:t> String </a:t>
            </a:r>
            <a:r>
              <a:rPr lang="en-US" altLang="zh-CN" sz="2800" b="1" i="0" dirty="0" err="1">
                <a:solidFill>
                  <a:srgbClr val="0000C0"/>
                </a:solidFill>
                <a:latin typeface="Consolas" panose="020B0609020204030204" pitchFamily="49" charset="0"/>
              </a:rPr>
              <a:t>userName</a:t>
            </a:r>
            <a:r>
              <a:rPr lang="en-US" altLang="zh-CN" sz="2800" b="1" i="0" dirty="0">
                <a:solidFill>
                  <a:srgbClr val="000000"/>
                </a:solidFill>
                <a:latin typeface="Consolas" panose="020B0609020204030204" pitchFamily="49" charset="0"/>
              </a:rPr>
              <a:t>;</a:t>
            </a:r>
            <a:endParaRPr lang="en-US" altLang="zh-CN" sz="2800" b="1" i="0" dirty="0">
              <a:solidFill>
                <a:srgbClr val="3F7F5F"/>
              </a:solidFill>
              <a:latin typeface="Consolas" panose="020B0609020204030204" pitchFamily="49" charset="0"/>
            </a:endParaRPr>
          </a:p>
          <a:p>
            <a:r>
              <a:rPr lang="en-US" altLang="zh-CN" sz="2800" i="0" dirty="0">
                <a:solidFill>
                  <a:srgbClr val="000000"/>
                </a:solidFill>
                <a:latin typeface="Consolas" panose="020B0609020204030204" pitchFamily="49" charset="0"/>
              </a:rPr>
              <a:t>    </a:t>
            </a:r>
            <a:r>
              <a:rPr lang="en-US" altLang="zh-CN" sz="2800" b="1" i="0" dirty="0">
                <a:solidFill>
                  <a:srgbClr val="7F0055"/>
                </a:solidFill>
                <a:latin typeface="Consolas" panose="020B0609020204030204" pitchFamily="49" charset="0"/>
              </a:rPr>
              <a:t>private</a:t>
            </a:r>
            <a:r>
              <a:rPr lang="en-US" altLang="zh-CN" sz="2800" b="1" i="0" dirty="0">
                <a:solidFill>
                  <a:srgbClr val="000000"/>
                </a:solidFill>
                <a:latin typeface="Consolas" panose="020B0609020204030204" pitchFamily="49" charset="0"/>
              </a:rPr>
              <a:t> String </a:t>
            </a:r>
            <a:r>
              <a:rPr lang="en-US" altLang="zh-CN" sz="2800" b="1" i="0" dirty="0">
                <a:solidFill>
                  <a:srgbClr val="0000C0"/>
                </a:solidFill>
                <a:latin typeface="Consolas" panose="020B0609020204030204" pitchFamily="49" charset="0"/>
              </a:rPr>
              <a:t>password</a:t>
            </a:r>
            <a:r>
              <a:rPr lang="en-US" altLang="zh-CN" sz="2800" b="1" i="0" dirty="0">
                <a:solidFill>
                  <a:srgbClr val="000000"/>
                </a:solidFill>
                <a:latin typeface="Consolas" panose="020B0609020204030204" pitchFamily="49" charset="0"/>
              </a:rPr>
              <a:t>;</a:t>
            </a:r>
            <a:endParaRPr lang="en-US" altLang="zh-CN" sz="2800" b="1" i="0" dirty="0">
              <a:solidFill>
                <a:srgbClr val="3F7F5F"/>
              </a:solidFill>
              <a:latin typeface="Consolas" panose="020B0609020204030204" pitchFamily="49" charset="0"/>
            </a:endParaRPr>
          </a:p>
          <a:p>
            <a:r>
              <a:rPr lang="en-US" altLang="zh-CN" sz="2800" i="0" dirty="0">
                <a:solidFill>
                  <a:srgbClr val="000000"/>
                </a:solidFill>
                <a:latin typeface="Consolas" panose="020B0609020204030204" pitchFamily="49" charset="0"/>
              </a:rPr>
              <a:t>    </a:t>
            </a:r>
            <a:r>
              <a:rPr lang="en-US" altLang="zh-CN" sz="2800" b="1" i="0" dirty="0">
                <a:solidFill>
                  <a:srgbClr val="7F0055"/>
                </a:solidFill>
                <a:latin typeface="Consolas" panose="020B0609020204030204" pitchFamily="49" charset="0"/>
              </a:rPr>
              <a:t>private</a:t>
            </a:r>
            <a:r>
              <a:rPr lang="en-US" altLang="zh-CN" sz="2800" b="1" i="0" dirty="0">
                <a:solidFill>
                  <a:srgbClr val="000000"/>
                </a:solidFill>
                <a:latin typeface="Consolas" panose="020B0609020204030204" pitchFamily="49" charset="0"/>
              </a:rPr>
              <a:t> Person </a:t>
            </a:r>
            <a:r>
              <a:rPr lang="en-US" altLang="zh-CN" sz="2800" b="1" i="0" dirty="0" err="1">
                <a:solidFill>
                  <a:srgbClr val="0000C0"/>
                </a:solidFill>
                <a:latin typeface="Consolas" panose="020B0609020204030204" pitchFamily="49" charset="0"/>
              </a:rPr>
              <a:t>person</a:t>
            </a:r>
            <a:r>
              <a:rPr lang="en-US" altLang="zh-CN" sz="2800" b="1" i="0" dirty="0">
                <a:solidFill>
                  <a:srgbClr val="0000C0"/>
                </a:solidFill>
                <a:latin typeface="Consolas" panose="020B0609020204030204" pitchFamily="49" charset="0"/>
              </a:rPr>
              <a:t>;</a:t>
            </a:r>
          </a:p>
          <a:p>
            <a:r>
              <a:rPr lang="en-US" altLang="zh-CN" sz="2800" b="1" i="0" dirty="0">
                <a:solidFill>
                  <a:srgbClr val="0000C0"/>
                </a:solidFill>
                <a:latin typeface="Consolas" panose="020B0609020204030204" pitchFamily="49" charset="0"/>
              </a:rPr>
              <a:t>    </a:t>
            </a:r>
            <a:r>
              <a:rPr lang="en-US" altLang="zh-CN" sz="2800" b="1" i="0" dirty="0">
                <a:solidFill>
                  <a:srgbClr val="000000"/>
                </a:solidFill>
                <a:latin typeface="Consolas" panose="020B0609020204030204" pitchFamily="49" charset="0"/>
              </a:rPr>
              <a:t>……</a:t>
            </a:r>
          </a:p>
          <a:p>
            <a:r>
              <a:rPr lang="en-US" altLang="zh-CN" sz="2800" b="1" i="0" dirty="0">
                <a:solidFill>
                  <a:srgbClr val="000000"/>
                </a:solidFill>
                <a:latin typeface="Consolas" panose="020B0609020204030204" pitchFamily="49" charset="0"/>
              </a:rPr>
              <a:t>}</a:t>
            </a:r>
          </a:p>
        </p:txBody>
      </p:sp>
      <p:sp>
        <p:nvSpPr>
          <p:cNvPr id="7" name="矩形 6"/>
          <p:cNvSpPr/>
          <p:nvPr/>
        </p:nvSpPr>
        <p:spPr bwMode="auto">
          <a:xfrm>
            <a:off x="6168008" y="1556792"/>
            <a:ext cx="5688632" cy="3384376"/>
          </a:xfrm>
          <a:prstGeom prst="rect">
            <a:avLst/>
          </a:prstGeom>
          <a:solidFill>
            <a:srgbClr val="FAFA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800" b="1" i="0" dirty="0">
                <a:solidFill>
                  <a:srgbClr val="7F0055"/>
                </a:solidFill>
                <a:latin typeface="Consolas" panose="020B0609020204030204" pitchFamily="49" charset="0"/>
              </a:rPr>
              <a:t>public</a:t>
            </a:r>
            <a:r>
              <a:rPr lang="en-US" altLang="zh-CN" sz="2800" b="1" i="0" dirty="0">
                <a:solidFill>
                  <a:srgbClr val="000000"/>
                </a:solidFill>
                <a:latin typeface="Consolas" panose="020B0609020204030204" pitchFamily="49" charset="0"/>
              </a:rPr>
              <a:t> </a:t>
            </a:r>
            <a:r>
              <a:rPr lang="en-US" altLang="zh-CN" sz="2800" b="1" i="0" dirty="0">
                <a:solidFill>
                  <a:srgbClr val="7F0055"/>
                </a:solidFill>
                <a:latin typeface="Consolas" panose="020B0609020204030204" pitchFamily="49" charset="0"/>
              </a:rPr>
              <a:t>class</a:t>
            </a:r>
            <a:r>
              <a:rPr lang="en-US" altLang="zh-CN" sz="2800" b="1" i="0" dirty="0">
                <a:solidFill>
                  <a:srgbClr val="000000"/>
                </a:solidFill>
                <a:latin typeface="Consolas" panose="020B0609020204030204" pitchFamily="49" charset="0"/>
              </a:rPr>
              <a:t> Person {</a:t>
            </a:r>
            <a:endParaRPr lang="zh-CN" altLang="en-US" sz="2800" i="0" dirty="0">
              <a:solidFill>
                <a:srgbClr val="000000"/>
              </a:solidFill>
              <a:latin typeface="Consolas" panose="020B0609020204030204" pitchFamily="49" charset="0"/>
            </a:endParaRPr>
          </a:p>
          <a:p>
            <a:r>
              <a:rPr lang="en-US" altLang="zh-CN" sz="2800" i="0" dirty="0">
                <a:solidFill>
                  <a:srgbClr val="000000"/>
                </a:solidFill>
                <a:latin typeface="Consolas" panose="020B0609020204030204" pitchFamily="49" charset="0"/>
              </a:rPr>
              <a:t>    </a:t>
            </a:r>
            <a:r>
              <a:rPr lang="en-US" altLang="zh-CN" sz="2800" b="1" i="0" dirty="0">
                <a:solidFill>
                  <a:srgbClr val="7F0055"/>
                </a:solidFill>
                <a:latin typeface="Consolas" panose="020B0609020204030204" pitchFamily="49" charset="0"/>
              </a:rPr>
              <a:t>private</a:t>
            </a:r>
            <a:r>
              <a:rPr lang="en-US" altLang="zh-CN" sz="2800" b="1" i="0" dirty="0">
                <a:solidFill>
                  <a:srgbClr val="000000"/>
                </a:solidFill>
                <a:latin typeface="Consolas" panose="020B0609020204030204" pitchFamily="49" charset="0"/>
              </a:rPr>
              <a:t> Integer </a:t>
            </a:r>
            <a:r>
              <a:rPr lang="en-US" altLang="zh-CN" sz="2800" b="1" i="0" dirty="0">
                <a:solidFill>
                  <a:srgbClr val="0000C0"/>
                </a:solidFill>
                <a:latin typeface="Consolas" panose="020B0609020204030204" pitchFamily="49" charset="0"/>
              </a:rPr>
              <a:t>id</a:t>
            </a:r>
            <a:r>
              <a:rPr lang="en-US" altLang="zh-CN" sz="2800" b="1" i="0" dirty="0">
                <a:solidFill>
                  <a:srgbClr val="000000"/>
                </a:solidFill>
                <a:latin typeface="Consolas" panose="020B0609020204030204" pitchFamily="49" charset="0"/>
              </a:rPr>
              <a:t>;</a:t>
            </a:r>
          </a:p>
          <a:p>
            <a:r>
              <a:rPr lang="en-US" altLang="zh-CN" sz="2800" i="0" dirty="0">
                <a:solidFill>
                  <a:srgbClr val="000000"/>
                </a:solidFill>
                <a:latin typeface="Consolas" panose="020B0609020204030204" pitchFamily="49" charset="0"/>
              </a:rPr>
              <a:t>    </a:t>
            </a:r>
            <a:r>
              <a:rPr lang="en-US" altLang="zh-CN" sz="2800" b="1" i="0" dirty="0">
                <a:solidFill>
                  <a:srgbClr val="7F0055"/>
                </a:solidFill>
                <a:latin typeface="Consolas" panose="020B0609020204030204" pitchFamily="49" charset="0"/>
              </a:rPr>
              <a:t>private</a:t>
            </a:r>
            <a:r>
              <a:rPr lang="en-US" altLang="zh-CN" sz="2800" b="1" i="0" dirty="0">
                <a:solidFill>
                  <a:srgbClr val="000000"/>
                </a:solidFill>
                <a:latin typeface="Consolas" panose="020B0609020204030204" pitchFamily="49" charset="0"/>
              </a:rPr>
              <a:t> String </a:t>
            </a:r>
            <a:r>
              <a:rPr lang="en-US" altLang="zh-CN" sz="2800" b="1" i="0" dirty="0">
                <a:solidFill>
                  <a:srgbClr val="0000C0"/>
                </a:solidFill>
                <a:latin typeface="Consolas" panose="020B0609020204030204" pitchFamily="49" charset="0"/>
              </a:rPr>
              <a:t>name</a:t>
            </a:r>
            <a:r>
              <a:rPr lang="en-US" altLang="zh-CN" sz="2800" b="1" i="0" dirty="0">
                <a:solidFill>
                  <a:srgbClr val="000000"/>
                </a:solidFill>
                <a:latin typeface="Consolas" panose="020B0609020204030204" pitchFamily="49" charset="0"/>
              </a:rPr>
              <a:t>;</a:t>
            </a:r>
            <a:endParaRPr lang="zh-CN" altLang="en-US" sz="2800" b="1" i="0" dirty="0">
              <a:solidFill>
                <a:srgbClr val="3F7F5F"/>
              </a:solidFill>
              <a:latin typeface="Consolas" panose="020B0609020204030204" pitchFamily="49" charset="0"/>
            </a:endParaRPr>
          </a:p>
          <a:p>
            <a:r>
              <a:rPr lang="en-US" altLang="zh-CN" sz="2800" i="0" dirty="0">
                <a:solidFill>
                  <a:srgbClr val="000000"/>
                </a:solidFill>
                <a:latin typeface="Consolas" panose="020B0609020204030204" pitchFamily="49" charset="0"/>
              </a:rPr>
              <a:t>    </a:t>
            </a:r>
            <a:r>
              <a:rPr lang="en-US" altLang="zh-CN" sz="2800" b="1" i="0" dirty="0">
                <a:solidFill>
                  <a:srgbClr val="7F0055"/>
                </a:solidFill>
                <a:latin typeface="Consolas" panose="020B0609020204030204" pitchFamily="49" charset="0"/>
              </a:rPr>
              <a:t>private</a:t>
            </a:r>
            <a:r>
              <a:rPr lang="en-US" altLang="zh-CN" sz="2800" b="1" i="0" dirty="0">
                <a:solidFill>
                  <a:srgbClr val="000000"/>
                </a:solidFill>
                <a:latin typeface="Consolas" panose="020B0609020204030204" pitchFamily="49" charset="0"/>
              </a:rPr>
              <a:t> String </a:t>
            </a:r>
            <a:r>
              <a:rPr lang="en-US" altLang="zh-CN" sz="2800" b="1" i="0" dirty="0" err="1">
                <a:solidFill>
                  <a:srgbClr val="0000C0"/>
                </a:solidFill>
                <a:latin typeface="Consolas" panose="020B0609020204030204" pitchFamily="49" charset="0"/>
              </a:rPr>
              <a:t>idNumber</a:t>
            </a:r>
            <a:r>
              <a:rPr lang="en-US" altLang="zh-CN" sz="2800" b="1" i="0" dirty="0">
                <a:solidFill>
                  <a:srgbClr val="000000"/>
                </a:solidFill>
                <a:latin typeface="Consolas" panose="020B0609020204030204" pitchFamily="49" charset="0"/>
              </a:rPr>
              <a:t>;</a:t>
            </a:r>
            <a:endParaRPr lang="zh-CN" altLang="en-US" sz="2800" b="1" i="0" dirty="0">
              <a:solidFill>
                <a:srgbClr val="3F7F5F"/>
              </a:solidFill>
              <a:latin typeface="Consolas" panose="020B0609020204030204" pitchFamily="49" charset="0"/>
            </a:endParaRPr>
          </a:p>
          <a:p>
            <a:r>
              <a:rPr lang="en-US" altLang="zh-CN" sz="2800" i="0" dirty="0">
                <a:solidFill>
                  <a:srgbClr val="000000"/>
                </a:solidFill>
                <a:latin typeface="Consolas" panose="020B0609020204030204" pitchFamily="49" charset="0"/>
              </a:rPr>
              <a:t>    </a:t>
            </a:r>
            <a:r>
              <a:rPr lang="en-US" altLang="zh-CN" sz="2800" b="1" i="0" dirty="0">
                <a:solidFill>
                  <a:srgbClr val="7F0055"/>
                </a:solidFill>
                <a:latin typeface="Consolas" panose="020B0609020204030204" pitchFamily="49" charset="0"/>
              </a:rPr>
              <a:t>private</a:t>
            </a:r>
            <a:r>
              <a:rPr lang="en-US" altLang="zh-CN" sz="2800" b="1" i="0" dirty="0">
                <a:solidFill>
                  <a:srgbClr val="000000"/>
                </a:solidFill>
                <a:latin typeface="Consolas" panose="020B0609020204030204" pitchFamily="49" charset="0"/>
              </a:rPr>
              <a:t> User </a:t>
            </a:r>
            <a:r>
              <a:rPr lang="en-US" altLang="zh-CN" sz="2800" b="1" i="0" dirty="0" err="1">
                <a:solidFill>
                  <a:srgbClr val="0000C0"/>
                </a:solidFill>
                <a:latin typeface="Consolas" panose="020B0609020204030204" pitchFamily="49" charset="0"/>
              </a:rPr>
              <a:t>user</a:t>
            </a:r>
            <a:r>
              <a:rPr lang="en-US" altLang="zh-CN" sz="2800" b="1" i="0" dirty="0">
                <a:solidFill>
                  <a:srgbClr val="000000"/>
                </a:solidFill>
                <a:latin typeface="Consolas" panose="020B0609020204030204" pitchFamily="49" charset="0"/>
              </a:rPr>
              <a:t>;</a:t>
            </a:r>
          </a:p>
          <a:p>
            <a:r>
              <a:rPr lang="en-US" altLang="zh-CN" sz="2800" b="1" i="0" dirty="0">
                <a:solidFill>
                  <a:srgbClr val="000000"/>
                </a:solidFill>
                <a:latin typeface="Consolas" panose="020B0609020204030204" pitchFamily="49" charset="0"/>
              </a:rPr>
              <a:t>    ……</a:t>
            </a:r>
          </a:p>
          <a:p>
            <a:r>
              <a:rPr lang="en-US" altLang="zh-CN" sz="2800" i="0" dirty="0">
                <a:solidFill>
                  <a:srgbClr val="000000"/>
                </a:solidFill>
                <a:latin typeface="Consolas" panose="020B0609020204030204" pitchFamily="49" charset="0"/>
              </a:rPr>
              <a:t>}</a:t>
            </a:r>
            <a:endParaRPr lang="zh-CN" altLang="en-US" sz="2800" i="0" dirty="0">
              <a:latin typeface="Arial" charset="0"/>
              <a:ea typeface="宋体" charset="-122"/>
            </a:endParaRPr>
          </a:p>
        </p:txBody>
      </p:sp>
    </p:spTree>
    <p:extLst>
      <p:ext uri="{BB962C8B-B14F-4D97-AF65-F5344CB8AC3E}">
        <p14:creationId xmlns:p14="http://schemas.microsoft.com/office/powerpoint/2010/main" val="3956907382"/>
      </p:ext>
    </p:extLst>
  </p:cSld>
  <p:clrMapOvr>
    <a:masterClrMapping/>
  </p:clrMapOvr>
</p:sld>
</file>

<file path=ppt/theme/theme1.xml><?xml version="1.0" encoding="utf-8"?>
<a:theme xmlns:a="http://schemas.openxmlformats.org/drawingml/2006/main" name="1_演示设计模板">
  <a:themeElements>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演示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3856</TotalTime>
  <Pages>0</Pages>
  <Words>1337</Words>
  <Characters>0</Characters>
  <Application>Microsoft Office PowerPoint</Application>
  <DocSecurity>0</DocSecurity>
  <PresentationFormat>宽屏</PresentationFormat>
  <Lines>0</Lines>
  <Paragraphs>180</Paragraphs>
  <Slides>31</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宋体</vt:lpstr>
      <vt:lpstr>微软雅黑</vt:lpstr>
      <vt:lpstr>幼圆</vt:lpstr>
      <vt:lpstr>Arial</vt:lpstr>
      <vt:lpstr>Calibri</vt:lpstr>
      <vt:lpstr>Consolas</vt:lpstr>
      <vt:lpstr>Wingdings</vt:lpstr>
      <vt:lpstr>1_演示设计模板</vt:lpstr>
      <vt:lpstr>第四讲 Hibernate一对一关联映射</vt:lpstr>
      <vt:lpstr>PowerPoint 演示文稿</vt:lpstr>
      <vt:lpstr>PowerPoint 演示文稿</vt:lpstr>
      <vt:lpstr>实体之间的联系</vt:lpstr>
      <vt:lpstr>两个实体型之间的联系</vt:lpstr>
      <vt:lpstr>引例</vt:lpstr>
      <vt:lpstr>引例</vt:lpstr>
      <vt:lpstr>实体一对一关联</vt:lpstr>
      <vt:lpstr>实体类</vt:lpstr>
      <vt:lpstr>Hibernate一对一关联关系映射</vt:lpstr>
      <vt:lpstr>主键关联</vt:lpstr>
      <vt:lpstr>主键关联映射</vt:lpstr>
      <vt:lpstr>主键关联映射</vt:lpstr>
      <vt:lpstr>使用注解映射主键关联的一对一</vt:lpstr>
      <vt:lpstr>使用注解映射主键关联的一对一</vt:lpstr>
      <vt:lpstr>唯一外键关联</vt:lpstr>
      <vt:lpstr>唯一外键关联映射</vt:lpstr>
      <vt:lpstr>唯一外键关联映射</vt:lpstr>
      <vt:lpstr>使用注解映射唯一外键关联的一对一</vt:lpstr>
      <vt:lpstr>PowerPoint 演示文稿</vt:lpstr>
      <vt:lpstr>引例</vt:lpstr>
      <vt:lpstr>引例-分析</vt:lpstr>
      <vt:lpstr>实体细粒度模型</vt:lpstr>
      <vt:lpstr>实体细粒度模型</vt:lpstr>
      <vt:lpstr>粗粒度的数据库模型</vt:lpstr>
      <vt:lpstr>细粒度实体映射配置</vt:lpstr>
      <vt:lpstr>使用注解映射组合关系</vt:lpstr>
      <vt:lpstr>使用注解映射组合关系</vt:lpstr>
      <vt:lpstr>本章小结</vt:lpstr>
      <vt:lpstr>练习</vt:lpstr>
      <vt:lpstr>PowerPoint 演示文稿</vt:lpstr>
    </vt:vector>
  </TitlesOfParts>
  <Manager>Eetze</Manager>
  <Company>NordriDesign</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Eetze</dc:creator>
  <cp:lastModifiedBy>Windows 用户</cp:lastModifiedBy>
  <cp:revision>633</cp:revision>
  <cp:lastPrinted>1899-12-30T00:00:00Z</cp:lastPrinted>
  <dcterms:created xsi:type="dcterms:W3CDTF">2008-05-06T01:42:58Z</dcterms:created>
  <dcterms:modified xsi:type="dcterms:W3CDTF">2020-02-13T03:12:23Z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