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876" r:id="rId1"/>
  </p:sldMasterIdLst>
  <p:notesMasterIdLst>
    <p:notesMasterId r:id="rId22"/>
  </p:notesMasterIdLst>
  <p:handoutMasterIdLst>
    <p:handoutMasterId r:id="rId23"/>
  </p:handoutMasterIdLst>
  <p:sldIdLst>
    <p:sldId id="331" r:id="rId2"/>
    <p:sldId id="410" r:id="rId3"/>
    <p:sldId id="393" r:id="rId4"/>
    <p:sldId id="411" r:id="rId5"/>
    <p:sldId id="404" r:id="rId6"/>
    <p:sldId id="394" r:id="rId7"/>
    <p:sldId id="405" r:id="rId8"/>
    <p:sldId id="395" r:id="rId9"/>
    <p:sldId id="406" r:id="rId10"/>
    <p:sldId id="412" r:id="rId11"/>
    <p:sldId id="408" r:id="rId12"/>
    <p:sldId id="398" r:id="rId13"/>
    <p:sldId id="409" r:id="rId14"/>
    <p:sldId id="397" r:id="rId15"/>
    <p:sldId id="399" r:id="rId16"/>
    <p:sldId id="400" r:id="rId17"/>
    <p:sldId id="402" r:id="rId18"/>
    <p:sldId id="407" r:id="rId19"/>
    <p:sldId id="413" r:id="rId20"/>
    <p:sldId id="33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4110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D3DCEB"/>
    <a:srgbClr val="FAFAFF"/>
    <a:srgbClr val="FAFAFA"/>
    <a:srgbClr val="F5F5FA"/>
    <a:srgbClr val="6699FF"/>
    <a:srgbClr val="CCCCFF"/>
    <a:srgbClr val="99CCFF"/>
    <a:srgbClr val="66CCFF"/>
    <a:srgbClr val="CAD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5" autoAdjust="0"/>
  </p:normalViewPr>
  <p:slideViewPr>
    <p:cSldViewPr>
      <p:cViewPr varScale="1">
        <p:scale>
          <a:sx n="61" d="100"/>
          <a:sy n="61" d="100"/>
        </p:scale>
        <p:origin x="1074" y="72"/>
      </p:cViewPr>
      <p:guideLst>
        <p:guide orient="horz" pos="210"/>
        <p:guide orient="horz" pos="4110"/>
        <p:guide orient="horz" pos="119"/>
        <p:guide orient="horz" pos="3838"/>
        <p:guide pos="7287"/>
        <p:guide pos="384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AAC4-3F4D-4BC2-99C2-C888EF35166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84EE3-1814-4243-A170-55F1FE3EA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502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74A7EE53-FE7D-42D7-BD41-E03AB61E9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0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 </a:t>
            </a:r>
            <a:r>
              <a:rPr lang="zh-CN" altLang="en-US" sz="12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指定关联类再中间表中的外键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7EE53-FE7D-42D7-BD41-E03AB61E980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69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1271464" y="3173647"/>
            <a:ext cx="6618980" cy="1452706"/>
          </a:xfrm>
          <a:prstGeom prst="rect">
            <a:avLst/>
          </a:prstGeom>
        </p:spPr>
        <p:txBody>
          <a:bodyPr/>
          <a:lstStyle>
            <a:lvl1pPr algn="ctr">
              <a:defRPr sz="4000" b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5" y="167734"/>
            <a:ext cx="4209602" cy="791167"/>
          </a:xfrm>
          <a:prstGeom prst="rect">
            <a:avLst/>
          </a:prstGeom>
        </p:spPr>
      </p:pic>
      <p:grpSp>
        <p:nvGrpSpPr>
          <p:cNvPr id="21" name="组合 20"/>
          <p:cNvGrpSpPr/>
          <p:nvPr userDrawn="1"/>
        </p:nvGrpSpPr>
        <p:grpSpPr>
          <a:xfrm>
            <a:off x="1847528" y="1844824"/>
            <a:ext cx="8784975" cy="2781529"/>
            <a:chOff x="1847528" y="2015623"/>
            <a:chExt cx="8784975" cy="2781529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022" y="2015623"/>
              <a:ext cx="2349481" cy="2349481"/>
            </a:xfrm>
            <a:prstGeom prst="rect">
              <a:avLst/>
            </a:prstGeom>
            <a:effectLst>
              <a:outerShdw blurRad="50800" dist="50800" dir="2700000" algn="tl" rotWithShape="0">
                <a:prstClr val="black">
                  <a:alpha val="80000"/>
                </a:prstClr>
              </a:outerShdw>
              <a:reflection stA="55000" endPos="19000" dist="38100" dir="5400000" sy="-100000" algn="bl" rotWithShape="0"/>
            </a:effectLst>
          </p:spPr>
        </p:pic>
        <p:cxnSp>
          <p:nvCxnSpPr>
            <p:cNvPr id="6" name="直接连接符 8"/>
            <p:cNvCxnSpPr>
              <a:cxnSpLocks noChangeShapeType="1"/>
            </p:cNvCxnSpPr>
            <p:nvPr userDrawn="1"/>
          </p:nvCxnSpPr>
          <p:spPr bwMode="auto">
            <a:xfrm>
              <a:off x="7968208" y="2015624"/>
              <a:ext cx="0" cy="2781528"/>
            </a:xfrm>
            <a:prstGeom prst="line">
              <a:avLst/>
            </a:prstGeom>
            <a:noFill/>
            <a:ln w="12700" cmpd="sng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接连接符 8"/>
            <p:cNvCxnSpPr>
              <a:cxnSpLocks noChangeShapeType="1"/>
            </p:cNvCxnSpPr>
            <p:nvPr userDrawn="1"/>
          </p:nvCxnSpPr>
          <p:spPr bwMode="auto">
            <a:xfrm>
              <a:off x="1847528" y="3200430"/>
              <a:ext cx="5661320" cy="0"/>
            </a:xfrm>
            <a:prstGeom prst="line">
              <a:avLst/>
            </a:prstGeom>
            <a:noFill/>
            <a:ln w="12700" cmpd="sng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528" y="2120310"/>
              <a:ext cx="5661320" cy="836256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 userDrawn="1"/>
        </p:nvGrpSpPr>
        <p:grpSpPr>
          <a:xfrm>
            <a:off x="7890444" y="6278695"/>
            <a:ext cx="4254228" cy="461665"/>
            <a:chOff x="7890444" y="6278695"/>
            <a:chExt cx="4254228" cy="461665"/>
          </a:xfrm>
        </p:grpSpPr>
        <p:sp>
          <p:nvSpPr>
            <p:cNvPr id="10" name="TextBox 7"/>
            <p:cNvSpPr>
              <a:spLocks noChangeArrowheads="1"/>
            </p:cNvSpPr>
            <p:nvPr userDrawn="1"/>
          </p:nvSpPr>
          <p:spPr bwMode="auto">
            <a:xfrm>
              <a:off x="8378372" y="6278695"/>
              <a:ext cx="37663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Java</a:t>
              </a:r>
              <a:r>
                <a:rPr lang="zh-CN" altLang="en-US" sz="2400" i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与移动智能设备开发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0444" y="6278695"/>
              <a:ext cx="365796" cy="4320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8876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" y="147325"/>
            <a:ext cx="12191999" cy="752749"/>
            <a:chOff x="0" y="147325"/>
            <a:chExt cx="12213569" cy="752749"/>
          </a:xfrm>
        </p:grpSpPr>
        <p:sp>
          <p:nvSpPr>
            <p:cNvPr id="15" name="矩形 10"/>
            <p:cNvSpPr>
              <a:spLocks noChangeArrowheads="1"/>
            </p:cNvSpPr>
            <p:nvPr/>
          </p:nvSpPr>
          <p:spPr bwMode="auto">
            <a:xfrm flipV="1">
              <a:off x="0" y="147329"/>
              <a:ext cx="568270" cy="752745"/>
            </a:xfrm>
            <a:prstGeom prst="rect">
              <a:avLst/>
            </a:pr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cxnSp>
          <p:nvCxnSpPr>
            <p:cNvPr id="16" name="直接连接符 11"/>
            <p:cNvCxnSpPr>
              <a:cxnSpLocks noChangeShapeType="1"/>
            </p:cNvCxnSpPr>
            <p:nvPr/>
          </p:nvCxnSpPr>
          <p:spPr bwMode="auto">
            <a:xfrm flipV="1">
              <a:off x="623392" y="147326"/>
              <a:ext cx="0" cy="752745"/>
            </a:xfrm>
            <a:prstGeom prst="line">
              <a:avLst/>
            </a:prstGeom>
            <a:solidFill>
              <a:srgbClr val="6699A1"/>
            </a:solidFill>
            <a:ln w="38100" cmpd="sng">
              <a:solidFill>
                <a:srgbClr val="595959"/>
              </a:solidFill>
              <a:round/>
              <a:headEnd/>
              <a:tailEnd/>
            </a:ln>
          </p:spPr>
        </p:cxnSp>
        <p:sp>
          <p:nvSpPr>
            <p:cNvPr id="17" name="矩形 10"/>
            <p:cNvSpPr>
              <a:spLocks noChangeArrowheads="1"/>
            </p:cNvSpPr>
            <p:nvPr userDrawn="1"/>
          </p:nvSpPr>
          <p:spPr bwMode="auto">
            <a:xfrm flipV="1">
              <a:off x="678515" y="147325"/>
              <a:ext cx="11535054" cy="752745"/>
            </a:xfrm>
            <a:prstGeom prst="rect">
              <a:avLst/>
            </a:prstGeom>
            <a:solidFill>
              <a:srgbClr val="6699A1">
                <a:alpha val="30000"/>
              </a:srgbClr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50049" cy="66745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125538"/>
            <a:ext cx="10943167" cy="5183187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12860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7138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感谢"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cxnSp>
        <p:nvCxnSpPr>
          <p:cNvPr id="16" name="直接连接符 8"/>
          <p:cNvCxnSpPr>
            <a:cxnSpLocks noChangeShapeType="1"/>
          </p:cNvCxnSpPr>
          <p:nvPr userDrawn="1"/>
        </p:nvCxnSpPr>
        <p:spPr bwMode="auto">
          <a:xfrm>
            <a:off x="2905300" y="3746074"/>
            <a:ext cx="6431060" cy="10519"/>
          </a:xfrm>
          <a:prstGeom prst="line">
            <a:avLst/>
          </a:prstGeom>
          <a:noFill/>
          <a:ln w="12700" cmpd="sng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矩形 2"/>
          <p:cNvSpPr/>
          <p:nvPr userDrawn="1"/>
        </p:nvSpPr>
        <p:spPr>
          <a:xfrm>
            <a:off x="2207568" y="1999000"/>
            <a:ext cx="7632848" cy="18620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THANK</a:t>
            </a:r>
            <a:r>
              <a:rPr lang="en-US" altLang="zh-CN" sz="11500" b="1" i="0" cap="none" spc="0" baseline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500" b="1" i="0" cap="none" spc="0">
                <a:ln w="0"/>
                <a:solidFill>
                  <a:srgbClr val="59666C"/>
                </a:solidFill>
                <a:effectLst/>
                <a:latin typeface="Consolas" panose="020B0609020204030204" pitchFamily="49" charset="0"/>
              </a:rPr>
              <a:t>YOU</a:t>
            </a:r>
            <a:endParaRPr lang="zh-CN" altLang="en-US" sz="11500" b="1" i="0" cap="none" spc="0">
              <a:ln w="0"/>
              <a:solidFill>
                <a:srgbClr val="59666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51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2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58"/>
          <p:cNvSpPr>
            <a:spLocks noChangeArrowheads="1"/>
          </p:cNvSpPr>
          <p:nvPr userDrawn="1"/>
        </p:nvSpPr>
        <p:spPr bwMode="auto">
          <a:xfrm>
            <a:off x="0" y="6741368"/>
            <a:ext cx="12192000" cy="128730"/>
          </a:xfrm>
          <a:prstGeom prst="rect">
            <a:avLst/>
          </a:prstGeom>
          <a:solidFill>
            <a:srgbClr val="C8D7DA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灯片编号占位符 5"/>
          <p:cNvSpPr txBox="1">
            <a:spLocks/>
          </p:cNvSpPr>
          <p:nvPr userDrawn="1"/>
        </p:nvSpPr>
        <p:spPr>
          <a:xfrm>
            <a:off x="11424592" y="6368046"/>
            <a:ext cx="767408" cy="28803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i="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fld id="{B1B91A2B-671A-495E-9F3F-D792B037828F}" type="slidenum">
              <a:rPr lang="zh-CN" altLang="en-US" smtClean="0">
                <a:latin typeface="Consolas" panose="020B0609020204030204" pitchFamily="49" charset="0"/>
              </a:rPr>
              <a:pPr algn="ctr"/>
              <a:t>‹#›</a:t>
            </a:fld>
            <a:endParaRPr lang="zh-CN" altLang="en-US">
              <a:latin typeface="Consolas" panose="020B0609020204030204" pitchFamily="49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592" y="232617"/>
            <a:ext cx="648072" cy="582167"/>
          </a:xfrm>
          <a:prstGeom prst="rect">
            <a:avLst/>
          </a:prstGeom>
          <a:noFill/>
          <a:effectLst>
            <a:outerShdw dist="25400" dir="2700000" algn="tl" rotWithShape="0">
              <a:prstClr val="black">
                <a:alpha val="80000"/>
              </a:prstClr>
            </a:outerShdw>
          </a:effectLst>
        </p:spPr>
      </p:pic>
      <p:sp>
        <p:nvSpPr>
          <p:cNvPr id="11" name="直接连接符 5"/>
          <p:cNvSpPr>
            <a:spLocks noChangeShapeType="1"/>
          </p:cNvSpPr>
          <p:nvPr userDrawn="1"/>
        </p:nvSpPr>
        <p:spPr bwMode="auto">
          <a:xfrm flipV="1">
            <a:off x="827658" y="893503"/>
            <a:ext cx="10524926" cy="15217"/>
          </a:xfrm>
          <a:prstGeom prst="line">
            <a:avLst/>
          </a:prstGeom>
          <a:noFill/>
          <a:ln w="9525" cap="flat" cmpd="sng">
            <a:solidFill>
              <a:srgbClr val="A5A5A5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0"/>
          <p:cNvSpPr>
            <a:spLocks noChangeArrowheads="1"/>
          </p:cNvSpPr>
          <p:nvPr userDrawn="1"/>
        </p:nvSpPr>
        <p:spPr bwMode="auto">
          <a:xfrm>
            <a:off x="777454" y="190381"/>
            <a:ext cx="23662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知识回顾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 hasCustomPrompt="1"/>
          </p:nvPr>
        </p:nvSpPr>
        <p:spPr>
          <a:xfrm>
            <a:off x="624418" y="1268760"/>
            <a:ext cx="10943167" cy="5039965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320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2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25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30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0199EB0-060C-474B-BD7C-00AF0A9BA8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17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24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89" r:id="rId3"/>
    <p:sldLayoutId id="2147483888" r:id="rId4"/>
    <p:sldLayoutId id="2147483890" r:id="rId5"/>
    <p:sldLayoutId id="2147483892" r:id="rId6"/>
    <p:sldLayoutId id="2147483891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3344445"/>
            <a:ext cx="6768752" cy="145270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第六讲</a:t>
            </a:r>
            <a:br>
              <a:rPr lang="en-US" altLang="zh-CN" dirty="0"/>
            </a:br>
            <a:r>
              <a:rPr lang="en-US" altLang="zh-CN" dirty="0"/>
              <a:t>Hibernate</a:t>
            </a:r>
            <a:r>
              <a:rPr lang="zh-CN" altLang="en-US" dirty="0"/>
              <a:t>多对多关联映射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多对多关联实体类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/>
              <a:t>Student.java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studentNo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Set&lt;Course&gt;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courseSet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HashSet&lt;Course&gt;();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43268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多对多关联实体类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81892" y="1988840"/>
            <a:ext cx="9577064" cy="3888432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Course {</a:t>
            </a:r>
            <a:endParaRPr lang="zh-CN" altLang="en-US" sz="2800" i="0">
              <a:latin typeface="Consolas" panose="020B0609020204030204" pitchFamily="49" charset="0"/>
            </a:endParaRP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Integer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800" b="1" i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课程名称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credit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zh-CN" sz="2800" b="1" i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800" b="1" i="0">
                <a:solidFill>
                  <a:srgbClr val="3F7F5F"/>
                </a:solidFill>
                <a:latin typeface="Consolas" panose="020B0609020204030204" pitchFamily="49" charset="0"/>
              </a:rPr>
              <a:t>学分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Set&lt;Student&gt; </a:t>
            </a:r>
            <a:r>
              <a:rPr lang="en-US" altLang="zh-CN" sz="2800" b="1" i="0">
                <a:solidFill>
                  <a:srgbClr val="0000C0"/>
                </a:solidFill>
                <a:latin typeface="Consolas" panose="020B0609020204030204" pitchFamily="49" charset="0"/>
              </a:rPr>
              <a:t>studentSet</a:t>
            </a:r>
            <a:endParaRPr lang="en-US" altLang="zh-CN" sz="2800" b="1" i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en-US" altLang="zh-CN" sz="2800" b="1" i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HashSet&lt;Student&gt;();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800" b="1" i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en-US" altLang="zh-CN"/>
              <a:t>Course.java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91294"/>
          </a:xfrm>
        </p:spPr>
        <p:txBody>
          <a:bodyPr/>
          <a:lstStyle/>
          <a:p>
            <a:r>
              <a:rPr lang="en-US" altLang="zh-CN" dirty="0"/>
              <a:t>Student.hbm.xml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915895" y="2132857"/>
            <a:ext cx="10436689" cy="259228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"courseSet"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"STUDENTCOURSE"   </a:t>
            </a:r>
          </a:p>
          <a:p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        inverse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"false"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"Course" </a:t>
            </a:r>
            <a:r>
              <a:rPr lang="en-US" altLang="zh-CN" sz="2800" b="1" i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328408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Hibernate</a:t>
            </a:r>
            <a:r>
              <a:rPr lang="zh-CN" altLang="en-US"/>
              <a:t>多对多关联映射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774735"/>
          </a:xfrm>
        </p:spPr>
        <p:txBody>
          <a:bodyPr/>
          <a:lstStyle/>
          <a:p>
            <a:r>
              <a:rPr lang="en-US" altLang="zh-CN" dirty="0"/>
              <a:t>Course.hbm.xml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699871" y="2132857"/>
            <a:ext cx="10796729" cy="2520279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set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i="0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studentSet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table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"STUDENTCOURSE" </a:t>
            </a:r>
          </a:p>
          <a:p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inverse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"true"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key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many-to-many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"Student" </a:t>
            </a:r>
            <a:r>
              <a:rPr lang="en-US" altLang="zh-CN" sz="2800" b="1" i="0" dirty="0">
                <a:solidFill>
                  <a:srgbClr val="7F007F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800" b="1" i="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800" b="1" i="0" dirty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CN" sz="2800" b="1" i="0" dirty="0">
                <a:solidFill>
                  <a:srgbClr val="3F7F7F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2800" b="1" i="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altLang="zh-CN" sz="2800" b="1" i="0" kern="0" dirty="0"/>
          </a:p>
        </p:txBody>
      </p:sp>
    </p:spTree>
    <p:extLst>
      <p:ext uri="{BB962C8B-B14F-4D97-AF65-F5344CB8AC3E}">
        <p14:creationId xmlns:p14="http://schemas.microsoft.com/office/powerpoint/2010/main" val="223040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Hibernate</a:t>
            </a:r>
            <a:r>
              <a:rPr lang="zh-CN" altLang="en-US"/>
              <a:t>多对多关联映射</a:t>
            </a: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4418" y="1125538"/>
            <a:ext cx="10621031" cy="5183187"/>
          </a:xfrm>
        </p:spPr>
        <p:txBody>
          <a:bodyPr/>
          <a:lstStyle/>
          <a:p>
            <a:pPr eaLnBrk="1" hangingPunct="1"/>
            <a:r>
              <a:rPr lang="en-US" altLang="zh-CN" dirty="0"/>
              <a:t>&lt;set&gt;</a:t>
            </a:r>
            <a:r>
              <a:rPr lang="zh-CN" altLang="en-US" dirty="0"/>
              <a:t>元素属性。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/>
              <a:t>name</a:t>
            </a:r>
            <a:r>
              <a:rPr lang="zh-CN" altLang="en-US" sz="3200" dirty="0"/>
              <a:t>属性：指定类的属性名；</a:t>
            </a:r>
            <a:endParaRPr lang="en-US" altLang="zh-CN" sz="32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/>
              <a:t>table</a:t>
            </a:r>
            <a:r>
              <a:rPr lang="zh-CN" altLang="en-US" sz="3200" dirty="0"/>
              <a:t>属性：指定多对多关联关系中间表；</a:t>
            </a:r>
            <a:endParaRPr lang="en-US" altLang="zh-CN" sz="32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/>
              <a:t>cascade</a:t>
            </a:r>
            <a:r>
              <a:rPr lang="zh-CN" altLang="en-US" sz="3200" dirty="0"/>
              <a:t>级联操作属性：</a:t>
            </a:r>
            <a:r>
              <a:rPr lang="en-US" altLang="zh-CN" sz="3200" dirty="0"/>
              <a:t>save-update</a:t>
            </a:r>
            <a:r>
              <a:rPr lang="zh-CN" altLang="en-US" sz="3200" dirty="0"/>
              <a:t>、</a:t>
            </a:r>
            <a:r>
              <a:rPr lang="en-US" altLang="zh-CN" sz="3200" dirty="0"/>
              <a:t>delete</a:t>
            </a:r>
            <a:r>
              <a:rPr lang="zh-CN" altLang="en-US" sz="3200" dirty="0"/>
              <a:t>、</a:t>
            </a:r>
            <a:r>
              <a:rPr lang="en-US" altLang="zh-CN" sz="3200" dirty="0"/>
              <a:t>all</a:t>
            </a:r>
            <a:r>
              <a:rPr lang="zh-CN" altLang="en-US" sz="3200" dirty="0"/>
              <a:t>、</a:t>
            </a:r>
            <a:r>
              <a:rPr lang="en-US" altLang="zh-CN" sz="3200" dirty="0"/>
              <a:t>none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eaLnBrk="1" hangingPunct="1"/>
            <a:r>
              <a:rPr lang="en-US" altLang="zh-CN" dirty="0"/>
              <a:t>&lt;set&gt;</a:t>
            </a:r>
            <a:r>
              <a:rPr lang="zh-CN" altLang="en-US" dirty="0"/>
              <a:t>子元素。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/>
              <a:t>&lt;key&gt;</a:t>
            </a:r>
            <a:r>
              <a:rPr lang="zh-CN" altLang="en-US" sz="3200" dirty="0"/>
              <a:t>元素：设定本实体类在中间表中的外键；</a:t>
            </a:r>
            <a:endParaRPr lang="en-US" altLang="zh-CN" sz="32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3200" dirty="0"/>
              <a:t>&lt;many-to-many&gt;</a:t>
            </a:r>
            <a:r>
              <a:rPr lang="zh-CN" altLang="en-US" sz="3200"/>
              <a:t>元素：关联类及其在中间表中的外键。</a:t>
            </a:r>
            <a:endParaRPr lang="en-US" altLang="zh-CN" sz="3200" dirty="0"/>
          </a:p>
          <a:p>
            <a:pPr lvl="1" eaLnBrk="1" hangingPunct="1">
              <a:spcBef>
                <a:spcPts val="0"/>
              </a:spcBef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60992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inverse</a:t>
            </a:r>
            <a:r>
              <a:rPr lang="zh-CN" altLang="en-US"/>
              <a:t>属性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0943167" cy="3599605"/>
          </a:xfrm>
        </p:spPr>
        <p:txBody>
          <a:bodyPr/>
          <a:lstStyle/>
          <a:p>
            <a:r>
              <a:rPr lang="en-US" altLang="zh-CN"/>
              <a:t>inverse </a:t>
            </a:r>
            <a:r>
              <a:rPr lang="zh-CN" altLang="en-US"/>
              <a:t>是 </a:t>
            </a:r>
            <a:r>
              <a:rPr lang="en-US" altLang="zh-CN"/>
              <a:t>Hibernate </a:t>
            </a:r>
            <a:r>
              <a:rPr lang="zh-CN" altLang="en-US"/>
              <a:t>中</a:t>
            </a:r>
            <a:r>
              <a:rPr lang="zh-CN" altLang="en-US" dirty="0"/>
              <a:t>双向关联关系中的基本概念，用来设置关系由哪一方</a:t>
            </a:r>
            <a:r>
              <a:rPr lang="zh-CN" altLang="en-US"/>
              <a:t>来维护。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sz="3200"/>
              <a:t>inverse=true </a:t>
            </a:r>
            <a:r>
              <a:rPr lang="zh-CN" altLang="en-US" sz="3200"/>
              <a:t>表示</a:t>
            </a:r>
            <a:r>
              <a:rPr lang="zh-CN" altLang="en-US" sz="3200" dirty="0"/>
              <a:t>被控方，</a:t>
            </a:r>
            <a:r>
              <a:rPr lang="en-US" altLang="zh-CN" sz="3200"/>
              <a:t>=false </a:t>
            </a:r>
            <a:r>
              <a:rPr lang="zh-CN" altLang="en-US" sz="3200"/>
              <a:t>表示</a:t>
            </a:r>
            <a:r>
              <a:rPr lang="zh-CN" altLang="en-US" sz="3200" dirty="0"/>
              <a:t>主</a:t>
            </a:r>
            <a:r>
              <a:rPr lang="zh-CN" altLang="en-US" sz="3200"/>
              <a:t>控方；</a:t>
            </a:r>
            <a:endParaRPr lang="en-US" altLang="zh-CN" sz="3200" dirty="0"/>
          </a:p>
          <a:p>
            <a:pPr lvl="1">
              <a:spcBef>
                <a:spcPts val="1800"/>
              </a:spcBef>
            </a:pPr>
            <a:r>
              <a:rPr lang="zh-CN" altLang="en-US" sz="3200" dirty="0"/>
              <a:t>在多对多关系</a:t>
            </a:r>
            <a:r>
              <a:rPr lang="zh-CN" altLang="en-US" sz="3200"/>
              <a:t>中需要设置</a:t>
            </a:r>
            <a:r>
              <a:rPr lang="zh-CN" altLang="en-US" sz="3200" dirty="0"/>
              <a:t>哪一方为被</a:t>
            </a:r>
            <a:r>
              <a:rPr lang="zh-CN" altLang="en-US" sz="3200"/>
              <a:t>控方，即设置</a:t>
            </a:r>
            <a:r>
              <a:rPr lang="en-US" altLang="zh-CN" sz="3200"/>
              <a:t>inverse=true </a:t>
            </a:r>
            <a:r>
              <a:rPr lang="zh-CN" altLang="en-US" sz="320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0168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使用注解映射多对多关系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719286"/>
          </a:xfrm>
        </p:spPr>
        <p:txBody>
          <a:bodyPr/>
          <a:lstStyle/>
          <a:p>
            <a:r>
              <a:rPr lang="zh-CN" altLang="en-US"/>
              <a:t>在 </a:t>
            </a:r>
            <a:r>
              <a:rPr lang="en-US" altLang="zh-CN"/>
              <a:t>Student </a:t>
            </a:r>
            <a:r>
              <a:rPr lang="zh-CN" altLang="en-US"/>
              <a:t>类的 </a:t>
            </a:r>
            <a:r>
              <a:rPr lang="en-US" altLang="zh-CN"/>
              <a:t>courseSet </a:t>
            </a:r>
            <a:r>
              <a:rPr lang="zh-CN" altLang="en-US"/>
              <a:t>属性上配置。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803924" y="1916832"/>
            <a:ext cx="10584153" cy="2106817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</a:p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@JoinTable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"STUDENTID"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    inverseJoinColumns=</a:t>
            </a:r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@JoinColumn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(name=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"COURSEID"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zh-CN" sz="2800" i="0" kern="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95400" y="4222477"/>
            <a:ext cx="10943167" cy="86270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»"/>
              <a:defRPr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i="0" kern="0"/>
              <a:t>在 </a:t>
            </a:r>
            <a:r>
              <a:rPr lang="en-US" altLang="zh-CN" i="0" kern="0"/>
              <a:t>Course </a:t>
            </a:r>
            <a:r>
              <a:rPr lang="zh-CN" altLang="en-US" i="0" kern="0"/>
              <a:t>类的</a:t>
            </a:r>
            <a:r>
              <a:rPr lang="en-US" altLang="zh-CN" i="0" kern="0"/>
              <a:t> studentSet </a:t>
            </a:r>
            <a:r>
              <a:rPr lang="zh-CN" altLang="en-US" i="0" kern="0"/>
              <a:t>属性上配置。</a:t>
            </a:r>
            <a:endParaRPr lang="en-US" altLang="zh-CN" i="0" kern="0" dirty="0"/>
          </a:p>
        </p:txBody>
      </p:sp>
      <p:sp>
        <p:nvSpPr>
          <p:cNvPr id="8" name="矩形 7"/>
          <p:cNvSpPr/>
          <p:nvPr/>
        </p:nvSpPr>
        <p:spPr bwMode="auto">
          <a:xfrm>
            <a:off x="767408" y="4994591"/>
            <a:ext cx="10584153" cy="738665"/>
          </a:xfrm>
          <a:prstGeom prst="rect">
            <a:avLst/>
          </a:prstGeom>
          <a:solidFill>
            <a:srgbClr val="FAFA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 i="0">
                <a:solidFill>
                  <a:srgbClr val="646464"/>
                </a:solidFill>
                <a:latin typeface="Consolas" panose="020B0609020204030204" pitchFamily="49" charset="0"/>
              </a:rPr>
              <a:t>@ManyToMany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(mappedBy=</a:t>
            </a:r>
            <a:r>
              <a:rPr lang="en-US" altLang="zh-CN" sz="2800" i="0">
                <a:solidFill>
                  <a:srgbClr val="2A00FF"/>
                </a:solidFill>
                <a:latin typeface="Consolas" panose="020B0609020204030204" pitchFamily="49" charset="0"/>
              </a:rPr>
              <a:t>"course"</a:t>
            </a:r>
            <a:r>
              <a:rPr lang="en-US" altLang="zh-CN" sz="2800" i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800" i="0" kern="0" dirty="0"/>
          </a:p>
        </p:txBody>
      </p:sp>
    </p:spTree>
    <p:extLst>
      <p:ext uri="{BB962C8B-B14F-4D97-AF65-F5344CB8AC3E}">
        <p14:creationId xmlns:p14="http://schemas.microsoft.com/office/powerpoint/2010/main" val="1254673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使用注解映射多对多关系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11376238" cy="5183187"/>
          </a:xfrm>
        </p:spPr>
        <p:txBody>
          <a:bodyPr/>
          <a:lstStyle/>
          <a:p>
            <a:r>
              <a:rPr lang="en-US" altLang="zh-CN" dirty="0"/>
              <a:t>@</a:t>
            </a:r>
            <a:r>
              <a:rPr lang="en-US" altLang="zh-CN" dirty="0" err="1"/>
              <a:t>ManyToMany</a:t>
            </a:r>
            <a:r>
              <a:rPr lang="zh-CN" altLang="en-US" dirty="0"/>
              <a:t>：表明多对多</a:t>
            </a:r>
            <a:r>
              <a:rPr lang="zh-CN" altLang="en-US"/>
              <a:t>关联关系。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@</a:t>
            </a:r>
            <a:r>
              <a:rPr lang="en-US" altLang="zh-CN" dirty="0" err="1"/>
              <a:t>JoinTable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3200" dirty="0"/>
              <a:t>name</a:t>
            </a:r>
            <a:r>
              <a:rPr lang="zh-CN" altLang="en-US" sz="3200" dirty="0"/>
              <a:t>：指定</a:t>
            </a:r>
            <a:r>
              <a:rPr lang="zh-CN" altLang="en-US" sz="3200"/>
              <a:t>关联表。</a:t>
            </a:r>
            <a:endParaRPr lang="en-US" altLang="zh-CN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 err="1"/>
              <a:t>j</a:t>
            </a:r>
            <a:r>
              <a:rPr lang="en-US" altLang="zh-CN" sz="3200"/>
              <a:t>oinColumns</a:t>
            </a:r>
            <a:r>
              <a:rPr lang="zh-CN" altLang="en-US" sz="3200" dirty="0"/>
              <a:t>：指向实体对应表的</a:t>
            </a:r>
            <a:r>
              <a:rPr lang="zh-CN" altLang="en-US" sz="3200"/>
              <a:t>外键。</a:t>
            </a:r>
            <a:endParaRPr lang="en-US" altLang="zh-CN" sz="3200" dirty="0"/>
          </a:p>
          <a:p>
            <a:pPr lvl="1">
              <a:spcBef>
                <a:spcPts val="600"/>
              </a:spcBef>
            </a:pPr>
            <a:r>
              <a:rPr lang="en-US" altLang="zh-CN" sz="3200" dirty="0" err="1"/>
              <a:t>inverseJoinColumns</a:t>
            </a:r>
            <a:r>
              <a:rPr lang="zh-CN" altLang="en-US" sz="3200" dirty="0"/>
              <a:t>：指向所关联的实体对应表的</a:t>
            </a:r>
            <a:r>
              <a:rPr lang="zh-CN" altLang="en-US" sz="3200"/>
              <a:t>外键。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dirty="0"/>
              <a:t>@</a:t>
            </a:r>
            <a:r>
              <a:rPr lang="en-US" altLang="zh-CN" dirty="0" err="1"/>
              <a:t>ManyToMany</a:t>
            </a:r>
            <a:endParaRPr lang="en-US" altLang="zh-CN" dirty="0"/>
          </a:p>
          <a:p>
            <a:pPr lvl="1">
              <a:spcBef>
                <a:spcPts val="600"/>
              </a:spcBef>
            </a:pPr>
            <a:r>
              <a:rPr lang="en-US" altLang="zh-CN" sz="3200" dirty="0" err="1"/>
              <a:t>mappedBy</a:t>
            </a:r>
            <a:r>
              <a:rPr lang="zh-CN" altLang="en-US" sz="3200" dirty="0"/>
              <a:t>：表示关联关系由</a:t>
            </a:r>
            <a:r>
              <a:rPr lang="en-US" altLang="zh-CN" sz="3200"/>
              <a:t>Student</a:t>
            </a:r>
            <a:r>
              <a:rPr lang="zh-CN" altLang="en-US" sz="3200"/>
              <a:t>维护。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2382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实体的多对多关联</a:t>
            </a:r>
            <a:endParaRPr lang="en-US" altLang="zh-CN" dirty="0"/>
          </a:p>
          <a:p>
            <a:r>
              <a:rPr lang="zh-CN" altLang="en-US" dirty="0"/>
              <a:t>数据库的多对多关联</a:t>
            </a:r>
            <a:endParaRPr lang="en-US" altLang="zh-CN" dirty="0"/>
          </a:p>
          <a:p>
            <a:r>
              <a:rPr lang="en-US" altLang="zh-CN" dirty="0"/>
              <a:t>Hibernate</a:t>
            </a:r>
            <a:r>
              <a:rPr lang="zh-CN" altLang="en-US" dirty="0"/>
              <a:t>多对多关联映射</a:t>
            </a:r>
            <a:endParaRPr lang="en-US" altLang="zh-CN" dirty="0"/>
          </a:p>
          <a:p>
            <a:pPr lvl="1"/>
            <a:r>
              <a:rPr lang="en-US" altLang="zh-CN" sz="3200"/>
              <a:t>&lt;set&gt;</a:t>
            </a:r>
            <a:r>
              <a:rPr lang="zh-CN" altLang="en-US" sz="3200"/>
              <a:t>元素的 </a:t>
            </a:r>
            <a:r>
              <a:rPr lang="en-US" altLang="zh-CN" sz="3200"/>
              <a:t>inverse </a:t>
            </a:r>
            <a:r>
              <a:rPr lang="zh-CN" altLang="en-US" sz="3200"/>
              <a:t>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588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9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4418" y="1124744"/>
            <a:ext cx="10943167" cy="5039965"/>
          </a:xfrm>
        </p:spPr>
        <p:txBody>
          <a:bodyPr/>
          <a:lstStyle/>
          <a:p>
            <a:pPr lvl="2"/>
            <a:r>
              <a:rPr lang="zh-CN" altLang="en-US"/>
              <a:t>实体的一对多关联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单向、双向</a:t>
            </a:r>
          </a:p>
          <a:p>
            <a:pPr lvl="2"/>
            <a:r>
              <a:rPr lang="zh-CN" altLang="en-US"/>
              <a:t>数据库的一对多关联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/>
              <a:t>外键参照关系，</a:t>
            </a:r>
            <a:r>
              <a:rPr lang="en-US" altLang="zh-CN" sz="3200"/>
              <a:t>many </a:t>
            </a:r>
            <a:r>
              <a:rPr lang="zh-CN" altLang="en-US" sz="3200"/>
              <a:t>方参照 </a:t>
            </a:r>
            <a:r>
              <a:rPr lang="en-US" altLang="zh-CN" sz="3200"/>
              <a:t>one </a:t>
            </a:r>
            <a:r>
              <a:rPr lang="zh-CN" altLang="en-US" sz="3200"/>
              <a:t>方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的单向一对多关联</a:t>
            </a:r>
          </a:p>
          <a:p>
            <a:pPr lvl="3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3200"/>
              <a:t>Set</a:t>
            </a:r>
            <a:r>
              <a:rPr lang="zh-CN" altLang="en-US" sz="3200"/>
              <a:t>、</a:t>
            </a:r>
            <a:r>
              <a:rPr lang="en-US" altLang="zh-CN" sz="3200"/>
              <a:t>List</a:t>
            </a:r>
            <a:r>
              <a:rPr lang="zh-CN" altLang="en-US" sz="3200"/>
              <a:t>、</a:t>
            </a:r>
            <a:r>
              <a:rPr lang="en-US" altLang="zh-CN" sz="3200"/>
              <a:t>Map</a:t>
            </a:r>
          </a:p>
          <a:p>
            <a:pPr lvl="2"/>
            <a:r>
              <a:rPr lang="en-US" altLang="zh-CN"/>
              <a:t>Hibernate</a:t>
            </a:r>
            <a:r>
              <a:rPr lang="zh-CN" altLang="en-US"/>
              <a:t>的双向一对多关联</a:t>
            </a:r>
          </a:p>
        </p:txBody>
      </p:sp>
    </p:spTree>
    <p:extLst>
      <p:ext uri="{BB962C8B-B14F-4D97-AF65-F5344CB8AC3E}">
        <p14:creationId xmlns:p14="http://schemas.microsoft.com/office/powerpoint/2010/main" val="159540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445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两个实体型之间的联系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8"/>
            <a:ext cx="8100237" cy="5183187"/>
          </a:xfrm>
        </p:spPr>
        <p:txBody>
          <a:bodyPr/>
          <a:lstStyle/>
          <a:p>
            <a:r>
              <a:rPr lang="zh-CN" altLang="en-US"/>
              <a:t>多对多联系（</a:t>
            </a:r>
            <a:r>
              <a:rPr lang="en-US" altLang="zh-CN"/>
              <a:t>m:n</a:t>
            </a:r>
            <a:r>
              <a:rPr lang="zh-CN" altLang="en-US"/>
              <a:t>）</a:t>
            </a:r>
          </a:p>
          <a:p>
            <a:pPr lvl="1"/>
            <a:r>
              <a:rPr lang="zh-CN" altLang="en-US" sz="3200"/>
              <a:t>定义：</a:t>
            </a:r>
            <a:endParaRPr lang="en-US" altLang="zh-CN" sz="3200"/>
          </a:p>
          <a:p>
            <a:pPr marL="457200" lvl="1" indent="504000">
              <a:buNone/>
            </a:pPr>
            <a:r>
              <a:rPr lang="zh-CN" altLang="en-US" sz="3200"/>
              <a:t>如果对于实体集</a:t>
            </a:r>
            <a:r>
              <a:rPr lang="en-US" altLang="zh-CN" sz="3200"/>
              <a:t>A</a:t>
            </a:r>
            <a:r>
              <a:rPr lang="zh-CN" altLang="en-US" sz="3200"/>
              <a:t>中的每一个实体，实体集</a:t>
            </a:r>
            <a:r>
              <a:rPr lang="en-US" altLang="zh-CN" sz="3200"/>
              <a:t>B</a:t>
            </a:r>
            <a:r>
              <a:rPr lang="zh-CN" altLang="en-US" sz="3200"/>
              <a:t>中有</a:t>
            </a:r>
            <a:r>
              <a:rPr lang="en-US" altLang="zh-CN" sz="3200"/>
              <a:t>n</a:t>
            </a:r>
            <a:r>
              <a:rPr lang="zh-CN" altLang="en-US" sz="3200"/>
              <a:t>个实体（</a:t>
            </a:r>
            <a:r>
              <a:rPr lang="en-US" altLang="zh-CN" sz="3200"/>
              <a:t>n≥0</a:t>
            </a:r>
            <a:r>
              <a:rPr lang="zh-CN" altLang="en-US" sz="3200"/>
              <a:t>）与之联系，反之，对于实体集</a:t>
            </a:r>
            <a:r>
              <a:rPr lang="en-US" altLang="zh-CN" sz="3200"/>
              <a:t>B</a:t>
            </a:r>
            <a:r>
              <a:rPr lang="zh-CN" altLang="en-US" sz="3200"/>
              <a:t>中的每一个实体，实体集</a:t>
            </a:r>
            <a:r>
              <a:rPr lang="en-US" altLang="zh-CN" sz="3200"/>
              <a:t>A</a:t>
            </a:r>
            <a:r>
              <a:rPr lang="zh-CN" altLang="en-US" sz="3200"/>
              <a:t>中也有</a:t>
            </a:r>
            <a:r>
              <a:rPr lang="en-US" altLang="zh-CN" sz="3200"/>
              <a:t>m</a:t>
            </a:r>
            <a:r>
              <a:rPr lang="zh-CN" altLang="en-US" sz="3200"/>
              <a:t>个实体（</a:t>
            </a:r>
            <a:r>
              <a:rPr lang="en-US" altLang="zh-CN" sz="3200"/>
              <a:t>m≥0</a:t>
            </a:r>
            <a:r>
              <a:rPr lang="zh-CN" altLang="en-US" sz="3200"/>
              <a:t>）与之联系，则称实体集</a:t>
            </a:r>
            <a:r>
              <a:rPr lang="en-US" altLang="zh-CN" sz="3200"/>
              <a:t>A</a:t>
            </a:r>
            <a:r>
              <a:rPr lang="zh-CN" altLang="en-US" sz="3200"/>
              <a:t>与实体</a:t>
            </a:r>
            <a:r>
              <a:rPr lang="en-US" altLang="zh-CN" sz="3200"/>
              <a:t>B</a:t>
            </a:r>
            <a:r>
              <a:rPr lang="zh-CN" altLang="en-US" sz="3200"/>
              <a:t>具有多对多联系，记为</a:t>
            </a:r>
            <a:r>
              <a:rPr lang="en-US" altLang="zh-CN" sz="3200"/>
              <a:t>m:n</a:t>
            </a:r>
            <a:r>
              <a:rPr lang="zh-CN" altLang="en-US" sz="3200"/>
              <a:t>。</a:t>
            </a:r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8884572" y="1465620"/>
            <a:ext cx="2612028" cy="4862864"/>
            <a:chOff x="8884572" y="1465620"/>
            <a:chExt cx="2612028" cy="4862864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8884572" y="2026033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489613" y="1465620"/>
              <a:ext cx="15311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8884572" y="4233092"/>
              <a:ext cx="2612028" cy="1510979"/>
            </a:xfrm>
            <a:prstGeom prst="roundRect">
              <a:avLst>
                <a:gd name="adj" fmla="val 9040"/>
              </a:avLst>
            </a:prstGeom>
            <a:solidFill>
              <a:srgbClr val="F1F1F1"/>
            </a:solidFill>
            <a:ln w="381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489613" y="5805264"/>
              <a:ext cx="1487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实体集</a:t>
              </a:r>
              <a:r>
                <a:rPr lang="en-US" altLang="zh-CN" sz="2800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800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9179315" y="235990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9568381" y="2654364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9179315" y="296936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9959438" y="300627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28710" y="2220556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0262304" y="2520848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0580393" y="2757872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0972568" y="3117290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19" name="Oval 14"/>
            <p:cNvSpPr>
              <a:spLocks noChangeArrowheads="1"/>
            </p:cNvSpPr>
            <p:nvPr/>
          </p:nvSpPr>
          <p:spPr bwMode="auto">
            <a:xfrm>
              <a:off x="11172252" y="273199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11029425" y="2178181"/>
              <a:ext cx="216024" cy="21602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endParaRPr lang="zh-CN" altLang="en-US" sz="1800" b="0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9152678" y="454840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9675949" y="4688734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9300476" y="4984081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9483559" y="541026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0015825" y="53596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10143260" y="455934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10738872" y="4766105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11161025" y="4487689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0448060" y="5171833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1069907" y="5310402"/>
              <a:ext cx="210357" cy="19295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 flipH="1">
              <a:off x="10265315" y="2749443"/>
              <a:ext cx="88302" cy="180990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9784404" y="3238781"/>
              <a:ext cx="260329" cy="144995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11262105" y="2936816"/>
              <a:ext cx="18159" cy="155087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9244085" y="2857454"/>
              <a:ext cx="397291" cy="1673431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10549864" y="2976527"/>
              <a:ext cx="118809" cy="21953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V="1">
              <a:off x="9244085" y="3202910"/>
              <a:ext cx="52329" cy="1344462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V="1">
              <a:off x="9412066" y="2886874"/>
              <a:ext cx="238841" cy="20972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>
              <a:off x="10069068" y="3238781"/>
              <a:ext cx="202454" cy="1292105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2"/>
            <p:cNvSpPr>
              <a:spLocks noChangeShapeType="1"/>
            </p:cNvSpPr>
            <p:nvPr/>
          </p:nvSpPr>
          <p:spPr bwMode="auto">
            <a:xfrm>
              <a:off x="10665358" y="2976527"/>
              <a:ext cx="161588" cy="1764829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11069907" y="3333314"/>
              <a:ext cx="192198" cy="1154373"/>
            </a:xfrm>
            <a:prstGeom prst="line">
              <a:avLst/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75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8" y="1125539"/>
            <a:ext cx="10943167" cy="287952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在某高校选课系统中，一个学生可以同时选修多门课程，一门课程可以被若干个学生选修，像这样的多对多关联关系，应该如何实现？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268607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2038536"/>
            <a:ext cx="8957331" cy="2686608"/>
          </a:xfrm>
          <a:prstGeom prst="rect">
            <a:avLst/>
          </a:prstGeom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实体多对多关联关系</a:t>
            </a:r>
          </a:p>
        </p:txBody>
      </p:sp>
    </p:spTree>
    <p:extLst>
      <p:ext uri="{BB962C8B-B14F-4D97-AF65-F5344CB8AC3E}">
        <p14:creationId xmlns:p14="http://schemas.microsoft.com/office/powerpoint/2010/main" val="351627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i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29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数据库多对多关联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1412776"/>
            <a:ext cx="6530400" cy="46797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93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711624" y="1916832"/>
            <a:ext cx="6445274" cy="646331"/>
            <a:chOff x="935038" y="1349375"/>
            <a:chExt cx="6445274" cy="646331"/>
          </a:xfrm>
        </p:grpSpPr>
        <p:sp>
          <p:nvSpPr>
            <p:cNvPr id="2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实体多对多关联</a:t>
              </a:r>
            </a:p>
          </p:txBody>
        </p:sp>
        <p:grpSp>
          <p:nvGrpSpPr>
            <p:cNvPr id="2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2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1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2711624" y="2997823"/>
            <a:ext cx="6445274" cy="646331"/>
            <a:chOff x="935038" y="1349375"/>
            <a:chExt cx="6445274" cy="646331"/>
          </a:xfrm>
        </p:grpSpPr>
        <p:sp>
          <p:nvSpPr>
            <p:cNvPr id="30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3600" i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数据库多对多关联</a:t>
              </a:r>
            </a:p>
          </p:txBody>
        </p:sp>
        <p:grpSp>
          <p:nvGrpSpPr>
            <p:cNvPr id="31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2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3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2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711624" y="4078813"/>
            <a:ext cx="6445274" cy="646331"/>
            <a:chOff x="935038" y="1349375"/>
            <a:chExt cx="6445274" cy="646331"/>
          </a:xfrm>
        </p:grpSpPr>
        <p:sp>
          <p:nvSpPr>
            <p:cNvPr id="35" name="矩形 69"/>
            <p:cNvSpPr>
              <a:spLocks noChangeArrowheads="1"/>
            </p:cNvSpPr>
            <p:nvPr/>
          </p:nvSpPr>
          <p:spPr bwMode="auto">
            <a:xfrm>
              <a:off x="1547664" y="1349375"/>
              <a:ext cx="583264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Hibernate</a:t>
              </a:r>
              <a:r>
                <a:rPr lang="zh-CN" altLang="en-US" sz="3600" b="1" i="0" dirty="0">
                  <a:solidFill>
                    <a:srgbClr val="5F769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多对多关联映射</a:t>
              </a:r>
              <a:endParaRPr lang="en-US" altLang="zh-CN" sz="3600" b="1" i="0" dirty="0">
                <a:solidFill>
                  <a:srgbClr val="5F769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36" name="Group 18"/>
            <p:cNvGrpSpPr>
              <a:grpSpLocks/>
            </p:cNvGrpSpPr>
            <p:nvPr/>
          </p:nvGrpSpPr>
          <p:grpSpPr bwMode="auto">
            <a:xfrm>
              <a:off x="935038" y="1349375"/>
              <a:ext cx="504056" cy="576263"/>
              <a:chOff x="0" y="0"/>
              <a:chExt cx="502945" cy="576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37" name="矩形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02945" cy="576000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 sz="20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38" name="TextBox 11"/>
              <p:cNvSpPr>
                <a:spLocks noChangeArrowheads="1"/>
              </p:cNvSpPr>
              <p:nvPr/>
            </p:nvSpPr>
            <p:spPr bwMode="auto">
              <a:xfrm>
                <a:off x="16883" y="52820"/>
                <a:ext cx="486061" cy="522981"/>
              </a:xfrm>
              <a:prstGeom prst="rect">
                <a:avLst/>
              </a:prstGeom>
              <a:solidFill>
                <a:srgbClr val="5F76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i="0">
                    <a:solidFill>
                      <a:srgbClr val="FFFFFF"/>
                    </a:solidFill>
                    <a:ea typeface="微软雅黑" panose="020B0503020204020204" pitchFamily="34" charset="-122"/>
                    <a:cs typeface="Arial" panose="020B0604020202020204" pitchFamily="34" charset="0"/>
                    <a:sym typeface="微软雅黑" panose="020B0503020204020204" pitchFamily="34" charset="-122"/>
                  </a:rPr>
                  <a:t>3</a:t>
                </a:r>
                <a:endParaRPr lang="zh-CN" altLang="en-US" sz="2800" b="1" i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2288170"/>
      </p:ext>
    </p:extLst>
  </p:cSld>
  <p:clrMapOvr>
    <a:masterClrMapping/>
  </p:clrMapOvr>
</p:sld>
</file>

<file path=ppt/theme/theme1.xml><?xml version="1.0" encoding="utf-8"?>
<a:theme xmlns:a="http://schemas.openxmlformats.org/drawingml/2006/main" name="1_演示设计模板">
  <a:themeElements>
    <a:clrScheme name="演示设计模板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66B2FE"/>
      </a:folHlink>
    </a:clrScheme>
    <a:fontScheme name="演示设计模板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演示设计模板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66B2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</TotalTime>
  <Pages>0</Pages>
  <Words>757</Words>
  <Characters>0</Characters>
  <Application>Microsoft Office PowerPoint</Application>
  <DocSecurity>0</DocSecurity>
  <PresentationFormat>宽屏</PresentationFormat>
  <Lines>0</Lines>
  <Paragraphs>106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微软雅黑</vt:lpstr>
      <vt:lpstr>幼圆</vt:lpstr>
      <vt:lpstr>Arial</vt:lpstr>
      <vt:lpstr>Calibri</vt:lpstr>
      <vt:lpstr>Consolas</vt:lpstr>
      <vt:lpstr>Wingdings</vt:lpstr>
      <vt:lpstr>1_演示设计模板</vt:lpstr>
      <vt:lpstr>第六讲 Hibernate多对多关联映射</vt:lpstr>
      <vt:lpstr>PowerPoint 演示文稿</vt:lpstr>
      <vt:lpstr>PowerPoint 演示文稿</vt:lpstr>
      <vt:lpstr>两个实体型之间的联系 </vt:lpstr>
      <vt:lpstr>引例</vt:lpstr>
      <vt:lpstr>实体多对多关联关系</vt:lpstr>
      <vt:lpstr>PowerPoint 演示文稿</vt:lpstr>
      <vt:lpstr>数据库多对多关联</vt:lpstr>
      <vt:lpstr>PowerPoint 演示文稿</vt:lpstr>
      <vt:lpstr>Hibernate多对多关联实体类</vt:lpstr>
      <vt:lpstr>Hibernate多对多关联实体类</vt:lpstr>
      <vt:lpstr>Hibernate多对多关联映射</vt:lpstr>
      <vt:lpstr>Hibernate多对多关联映射</vt:lpstr>
      <vt:lpstr>Hibernate多对多关联映射</vt:lpstr>
      <vt:lpstr>inverse属性</vt:lpstr>
      <vt:lpstr>使用注解映射多对多关系</vt:lpstr>
      <vt:lpstr>使用注解映射多对多关系</vt:lpstr>
      <vt:lpstr>本章小结</vt:lpstr>
      <vt:lpstr>练习</vt:lpstr>
      <vt:lpstr>PowerPoint 演示文稿</vt:lpstr>
    </vt:vector>
  </TitlesOfParts>
  <Company>NordriDesign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Eetze</dc:creator>
  <cp:lastModifiedBy>Windows 用户</cp:lastModifiedBy>
  <cp:revision>499</cp:revision>
  <cp:lastPrinted>1899-12-30T00:00:00Z</cp:lastPrinted>
  <dcterms:created xsi:type="dcterms:W3CDTF">2008-05-06T01:42:58Z</dcterms:created>
  <dcterms:modified xsi:type="dcterms:W3CDTF">2020-01-13T07:34:29Z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