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6" r:id="rId2"/>
    <p:sldId id="287" r:id="rId3"/>
    <p:sldId id="317" r:id="rId4"/>
    <p:sldId id="406" r:id="rId5"/>
    <p:sldId id="318" r:id="rId6"/>
    <p:sldId id="319" r:id="rId7"/>
    <p:sldId id="321" r:id="rId8"/>
    <p:sldId id="407" r:id="rId9"/>
    <p:sldId id="396" r:id="rId10"/>
    <p:sldId id="435" r:id="rId11"/>
    <p:sldId id="436" r:id="rId12"/>
    <p:sldId id="437" r:id="rId13"/>
    <p:sldId id="398" r:id="rId14"/>
    <p:sldId id="399" r:id="rId15"/>
    <p:sldId id="400" r:id="rId16"/>
    <p:sldId id="401" r:id="rId17"/>
    <p:sldId id="402" r:id="rId18"/>
    <p:sldId id="336" r:id="rId19"/>
    <p:sldId id="408" r:id="rId20"/>
    <p:sldId id="438" r:id="rId21"/>
    <p:sldId id="439" r:id="rId22"/>
    <p:sldId id="440" r:id="rId23"/>
    <p:sldId id="403" r:id="rId24"/>
    <p:sldId id="441" r:id="rId25"/>
    <p:sldId id="442" r:id="rId26"/>
    <p:sldId id="443" r:id="rId27"/>
    <p:sldId id="444" r:id="rId28"/>
    <p:sldId id="445" r:id="rId29"/>
    <p:sldId id="405" r:id="rId30"/>
    <p:sldId id="447" r:id="rId31"/>
    <p:sldId id="410" r:id="rId32"/>
    <p:sldId id="411" r:id="rId33"/>
    <p:sldId id="414" r:id="rId34"/>
    <p:sldId id="448" r:id="rId35"/>
    <p:sldId id="454" r:id="rId36"/>
    <p:sldId id="449" r:id="rId37"/>
    <p:sldId id="45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3" r:id="rId49"/>
    <p:sldId id="431" r:id="rId50"/>
    <p:sldId id="432" r:id="rId51"/>
    <p:sldId id="433" r:id="rId52"/>
    <p:sldId id="434" r:id="rId53"/>
    <p:sldId id="409" r:id="rId54"/>
    <p:sldId id="306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 autoAdjust="0"/>
    <p:restoredTop sz="90239" autoAdjust="0"/>
  </p:normalViewPr>
  <p:slideViewPr>
    <p:cSldViewPr>
      <p:cViewPr varScale="1">
        <p:scale>
          <a:sx n="62" d="100"/>
          <a:sy n="62" d="100"/>
        </p:scale>
        <p:origin x="78" y="48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02A4E-DD89-4D10-B92C-B8DDE0C8937F}" type="doc">
      <dgm:prSet loTypeId="urn:microsoft.com/office/officeart/2005/8/layout/pyramid1" loCatId="pyramid" qsTypeId="urn:microsoft.com/office/officeart/2005/8/quickstyle/3d1" qsCatId="3D" csTypeId="urn:microsoft.com/office/officeart/2005/8/colors/colorful5" csCatId="colorful" phldr="1"/>
      <dgm:spPr/>
    </dgm:pt>
    <dgm:pt modelId="{544BABA8-7F56-47C3-B7F0-ADB9D7A57770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体系结构模式</a:t>
          </a:r>
        </a:p>
      </dgm:t>
    </dgm:pt>
    <dgm:pt modelId="{A05CBFE2-3D00-4528-B8A7-491CFC97062C}" type="par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D8E63BD2-08B2-4386-BE99-D0EF7DCE9700}" type="sib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48693AD-006D-4F90-87DF-7CC51D65368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设计模式</a:t>
          </a:r>
        </a:p>
      </dgm:t>
    </dgm:pt>
    <dgm:pt modelId="{D5A78F5E-74D4-4182-A938-F2A69198B13D}" type="par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717FBF7-B673-4738-AB9C-2A7195DEABD0}" type="sib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462FA269-60E2-44A3-81CA-4D1CA92BA6B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惯用法</a:t>
          </a:r>
        </a:p>
      </dgm:t>
    </dgm:pt>
    <dgm:pt modelId="{D145F106-62DE-4D48-B1D4-F20EAE0C6E38}" type="par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CE87FCC-5E49-41BA-AE4A-DE9E5B5063BF}" type="sib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F278D02E-659E-44F4-9ED8-854B229E522F}" type="pres">
      <dgm:prSet presAssocID="{73602A4E-DD89-4D10-B92C-B8DDE0C8937F}" presName="Name0" presStyleCnt="0">
        <dgm:presLayoutVars>
          <dgm:dir/>
          <dgm:animLvl val="lvl"/>
          <dgm:resizeHandles val="exact"/>
        </dgm:presLayoutVars>
      </dgm:prSet>
      <dgm:spPr/>
    </dgm:pt>
    <dgm:pt modelId="{2B4B9724-D8DC-4B81-921C-F14A7EBAEDD0}" type="pres">
      <dgm:prSet presAssocID="{544BABA8-7F56-47C3-B7F0-ADB9D7A57770}" presName="Name8" presStyleCnt="0"/>
      <dgm:spPr/>
    </dgm:pt>
    <dgm:pt modelId="{E0BB6EA8-04BD-484E-B8A8-82A6B2A12AB1}" type="pres">
      <dgm:prSet presAssocID="{544BABA8-7F56-47C3-B7F0-ADB9D7A57770}" presName="level" presStyleLbl="node1" presStyleIdx="0" presStyleCnt="3">
        <dgm:presLayoutVars>
          <dgm:chMax val="1"/>
          <dgm:bulletEnabled val="1"/>
        </dgm:presLayoutVars>
      </dgm:prSet>
      <dgm:spPr/>
    </dgm:pt>
    <dgm:pt modelId="{73308D1C-B881-4D93-B6DC-8AA643D5E9E9}" type="pres">
      <dgm:prSet presAssocID="{544BABA8-7F56-47C3-B7F0-ADB9D7A577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F5541D-AAC1-468A-9FD0-38855850C16F}" type="pres">
      <dgm:prSet presAssocID="{E48693AD-006D-4F90-87DF-7CC51D653687}" presName="Name8" presStyleCnt="0"/>
      <dgm:spPr/>
    </dgm:pt>
    <dgm:pt modelId="{C7C009DB-AB52-45D4-A17D-27D3697E9C1D}" type="pres">
      <dgm:prSet presAssocID="{E48693AD-006D-4F90-87DF-7CC51D653687}" presName="level" presStyleLbl="node1" presStyleIdx="1" presStyleCnt="3">
        <dgm:presLayoutVars>
          <dgm:chMax val="1"/>
          <dgm:bulletEnabled val="1"/>
        </dgm:presLayoutVars>
      </dgm:prSet>
      <dgm:spPr/>
    </dgm:pt>
    <dgm:pt modelId="{C37E22D2-C877-4F48-BDCF-31377E267453}" type="pres">
      <dgm:prSet presAssocID="{E48693AD-006D-4F90-87DF-7CC51D6536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9C9685-865E-4BD3-B8DC-727FA05235F1}" type="pres">
      <dgm:prSet presAssocID="{462FA269-60E2-44A3-81CA-4D1CA92BA6B7}" presName="Name8" presStyleCnt="0"/>
      <dgm:spPr/>
    </dgm:pt>
    <dgm:pt modelId="{00D81948-60D0-47AB-B358-809F8376565B}" type="pres">
      <dgm:prSet presAssocID="{462FA269-60E2-44A3-81CA-4D1CA92BA6B7}" presName="level" presStyleLbl="node1" presStyleIdx="2" presStyleCnt="3">
        <dgm:presLayoutVars>
          <dgm:chMax val="1"/>
          <dgm:bulletEnabled val="1"/>
        </dgm:presLayoutVars>
      </dgm:prSet>
      <dgm:spPr/>
    </dgm:pt>
    <dgm:pt modelId="{CF6A8447-9F24-4735-989C-2DB7906D745A}" type="pres">
      <dgm:prSet presAssocID="{462FA269-60E2-44A3-81CA-4D1CA92BA6B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24DD11-9C26-43F3-93EC-BDAFDFA4B97E}" type="presOf" srcId="{462FA269-60E2-44A3-81CA-4D1CA92BA6B7}" destId="{00D81948-60D0-47AB-B358-809F8376565B}" srcOrd="0" destOrd="0" presId="urn:microsoft.com/office/officeart/2005/8/layout/pyramid1"/>
    <dgm:cxn modelId="{775F8815-C167-47E3-BFED-FEAE97F4592B}" type="presOf" srcId="{544BABA8-7F56-47C3-B7F0-ADB9D7A57770}" destId="{E0BB6EA8-04BD-484E-B8A8-82A6B2A12AB1}" srcOrd="0" destOrd="0" presId="urn:microsoft.com/office/officeart/2005/8/layout/pyramid1"/>
    <dgm:cxn modelId="{877D5B21-2842-45D5-8BD1-93B629DC8615}" srcId="{73602A4E-DD89-4D10-B92C-B8DDE0C8937F}" destId="{462FA269-60E2-44A3-81CA-4D1CA92BA6B7}" srcOrd="2" destOrd="0" parTransId="{D145F106-62DE-4D48-B1D4-F20EAE0C6E38}" sibTransId="{ECE87FCC-5E49-41BA-AE4A-DE9E5B5063BF}"/>
    <dgm:cxn modelId="{87403D36-3C6B-47CA-9638-9993E92DA3F1}" type="presOf" srcId="{73602A4E-DD89-4D10-B92C-B8DDE0C8937F}" destId="{F278D02E-659E-44F4-9ED8-854B229E522F}" srcOrd="0" destOrd="0" presId="urn:microsoft.com/office/officeart/2005/8/layout/pyramid1"/>
    <dgm:cxn modelId="{0F5D063A-E245-4A27-B857-E936A6B61E2B}" type="presOf" srcId="{E48693AD-006D-4F90-87DF-7CC51D653687}" destId="{C37E22D2-C877-4F48-BDCF-31377E267453}" srcOrd="1" destOrd="0" presId="urn:microsoft.com/office/officeart/2005/8/layout/pyramid1"/>
    <dgm:cxn modelId="{A7673C3B-EE9B-4E7C-B49A-EF16687F4CC6}" srcId="{73602A4E-DD89-4D10-B92C-B8DDE0C8937F}" destId="{544BABA8-7F56-47C3-B7F0-ADB9D7A57770}" srcOrd="0" destOrd="0" parTransId="{A05CBFE2-3D00-4528-B8A7-491CFC97062C}" sibTransId="{D8E63BD2-08B2-4386-BE99-D0EF7DCE9700}"/>
    <dgm:cxn modelId="{18F2A85D-B2EB-4074-B36F-5A0956F77E2D}" type="presOf" srcId="{462FA269-60E2-44A3-81CA-4D1CA92BA6B7}" destId="{CF6A8447-9F24-4735-989C-2DB7906D745A}" srcOrd="1" destOrd="0" presId="urn:microsoft.com/office/officeart/2005/8/layout/pyramid1"/>
    <dgm:cxn modelId="{950F06BD-8A63-4F66-A38C-DB5A49837006}" type="presOf" srcId="{E48693AD-006D-4F90-87DF-7CC51D653687}" destId="{C7C009DB-AB52-45D4-A17D-27D3697E9C1D}" srcOrd="0" destOrd="0" presId="urn:microsoft.com/office/officeart/2005/8/layout/pyramid1"/>
    <dgm:cxn modelId="{881945DE-C2E5-4041-BCD7-411B3434931D}" type="presOf" srcId="{544BABA8-7F56-47C3-B7F0-ADB9D7A57770}" destId="{73308D1C-B881-4D93-B6DC-8AA643D5E9E9}" srcOrd="1" destOrd="0" presId="urn:microsoft.com/office/officeart/2005/8/layout/pyramid1"/>
    <dgm:cxn modelId="{586F66F2-E981-4119-A0D1-D6057A4A11D2}" srcId="{73602A4E-DD89-4D10-B92C-B8DDE0C8937F}" destId="{E48693AD-006D-4F90-87DF-7CC51D653687}" srcOrd="1" destOrd="0" parTransId="{D5A78F5E-74D4-4182-A938-F2A69198B13D}" sibTransId="{E717FBF7-B673-4738-AB9C-2A7195DEABD0}"/>
    <dgm:cxn modelId="{E50CA50E-9D85-4542-8201-651360D93931}" type="presParOf" srcId="{F278D02E-659E-44F4-9ED8-854B229E522F}" destId="{2B4B9724-D8DC-4B81-921C-F14A7EBAEDD0}" srcOrd="0" destOrd="0" presId="urn:microsoft.com/office/officeart/2005/8/layout/pyramid1"/>
    <dgm:cxn modelId="{7CDDB3E6-0F39-4843-9033-2EB712C5A04A}" type="presParOf" srcId="{2B4B9724-D8DC-4B81-921C-F14A7EBAEDD0}" destId="{E0BB6EA8-04BD-484E-B8A8-82A6B2A12AB1}" srcOrd="0" destOrd="0" presId="urn:microsoft.com/office/officeart/2005/8/layout/pyramid1"/>
    <dgm:cxn modelId="{D08E43CD-AE6B-41B8-A141-7A575A239868}" type="presParOf" srcId="{2B4B9724-D8DC-4B81-921C-F14A7EBAEDD0}" destId="{73308D1C-B881-4D93-B6DC-8AA643D5E9E9}" srcOrd="1" destOrd="0" presId="urn:microsoft.com/office/officeart/2005/8/layout/pyramid1"/>
    <dgm:cxn modelId="{B3B31BB4-95F0-45CD-B770-65A0D780831D}" type="presParOf" srcId="{F278D02E-659E-44F4-9ED8-854B229E522F}" destId="{58F5541D-AAC1-468A-9FD0-38855850C16F}" srcOrd="1" destOrd="0" presId="urn:microsoft.com/office/officeart/2005/8/layout/pyramid1"/>
    <dgm:cxn modelId="{392A66B2-2028-4FC0-AB1C-3F5A80934A6F}" type="presParOf" srcId="{58F5541D-AAC1-468A-9FD0-38855850C16F}" destId="{C7C009DB-AB52-45D4-A17D-27D3697E9C1D}" srcOrd="0" destOrd="0" presId="urn:microsoft.com/office/officeart/2005/8/layout/pyramid1"/>
    <dgm:cxn modelId="{4C5F65DA-D1FC-4728-A541-218D52957739}" type="presParOf" srcId="{58F5541D-AAC1-468A-9FD0-38855850C16F}" destId="{C37E22D2-C877-4F48-BDCF-31377E267453}" srcOrd="1" destOrd="0" presId="urn:microsoft.com/office/officeart/2005/8/layout/pyramid1"/>
    <dgm:cxn modelId="{EBFC5CCD-BE7E-47DE-8069-DB6106DAC6F3}" type="presParOf" srcId="{F278D02E-659E-44F4-9ED8-854B229E522F}" destId="{159C9685-865E-4BD3-B8DC-727FA05235F1}" srcOrd="2" destOrd="0" presId="urn:microsoft.com/office/officeart/2005/8/layout/pyramid1"/>
    <dgm:cxn modelId="{A23EA22F-9100-45EE-8FC7-FA752728681F}" type="presParOf" srcId="{159C9685-865E-4BD3-B8DC-727FA05235F1}" destId="{00D81948-60D0-47AB-B358-809F8376565B}" srcOrd="0" destOrd="0" presId="urn:microsoft.com/office/officeart/2005/8/layout/pyramid1"/>
    <dgm:cxn modelId="{118FE62F-2E84-40AB-A3B5-CF2A397CA2B9}" type="presParOf" srcId="{159C9685-865E-4BD3-B8DC-727FA05235F1}" destId="{CF6A8447-9F24-4735-989C-2DB7906D745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B6EA8-04BD-484E-B8A8-82A6B2A12AB1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体系结构模式</a:t>
          </a:r>
        </a:p>
      </dsp:txBody>
      <dsp:txXfrm>
        <a:off x="2032000" y="0"/>
        <a:ext cx="2032000" cy="1354666"/>
      </dsp:txXfrm>
    </dsp:sp>
    <dsp:sp modelId="{C7C009DB-AB52-45D4-A17D-27D3697E9C1D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设计模式</a:t>
          </a:r>
        </a:p>
      </dsp:txBody>
      <dsp:txXfrm>
        <a:off x="1727199" y="1354666"/>
        <a:ext cx="2641600" cy="1354666"/>
      </dsp:txXfrm>
    </dsp:sp>
    <dsp:sp modelId="{00D81948-60D0-47AB-B358-809F8376565B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惯用法</a:t>
          </a:r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4:38.796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6333 5564 5066,'7'0'2949,"-7"5"-1281,0-5-899,8 5-1218,-8-5-1410,0 0-1732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5:03.31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3701 6234 8657,'8'6'2052,"1"-6"-513,-1 0-257,0 0-513,-1 0-1025,1 0-578,0 0-448,0 0-642,0 0-192,-8 0 2116,8 0-3462,-1 0-963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3:21.22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2812 7021 8464,'0'0'-1475,"-27"0"-1218,7 0-1282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B83318-6EB7-4556-96F9-183E614A7D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991519-E9F7-4218-AC19-9A477AF474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A11A303-43E1-4449-BEFD-32B2034AF8C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6E5F321-9FC2-4BD2-BE9F-D8DD5FD0C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9904484-8AF3-4716-B483-59C58EDCC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764E6-058A-4543-8D9C-53B16C32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60812-6899-4C64-9F4B-AA7CABC32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32552C-BD2E-4524-A432-7FBBA3901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CADC4B0-5DA6-4ACF-B2D2-C1B5EDD12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58302B0-47C6-452C-9135-4EE01C4EDC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   </a:t>
            </a:r>
            <a:endParaRPr kumimoji="0"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B2169250-E029-48CF-8A2C-2DB42CD73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F0D7AD-D54A-4396-9C8E-F6178C7A395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C2A5E50E-8287-4D4B-A4EE-B9A9D345C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B90399-CC31-4E54-8CF9-B68581F2FF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FE9DE54-1DC3-4901-968F-01E007CF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490F4C-D9F7-4C0C-B14D-61D5088F2D25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9C8B45FE-B880-4CED-9C56-3D528695A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9FA5BD2-4C7C-4BA2-893E-5D0F9D7883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56101072-DEBA-4DB7-B01D-76BF35FB6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147448-3FA6-4F36-92FF-C0C81CD51B8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DD02A3E8-78EB-4989-8423-FEEB65DDA0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C3EA9F04-113E-4AF7-8FAB-DBC8CA1CAE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幻灯片编号占位符 3">
            <a:extLst>
              <a:ext uri="{FF2B5EF4-FFF2-40B4-BE49-F238E27FC236}">
                <a16:creationId xmlns:a16="http://schemas.microsoft.com/office/drawing/2014/main" id="{B18D632F-4672-48FD-BA0F-00F2AB275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F6B299-243E-4FD9-A640-73488E228D6F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591D251B-0421-4C0A-8DCB-5C088ECB3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30FAC86-EF34-4C92-A49E-0643FCC901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应该在两个模块之间定义一个抽象接口，上层模块调用抽象接口中定义的方法，下层模块实现该接口的方法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EDEBAF33-A741-467A-BD80-8E518D864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3DB358-3F0F-4ECE-B719-738A1732E0E6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50732D32-4B41-4ABF-8454-267BFC30A8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C3F66903-8CE0-49F4-A7BE-F9A70F1B8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它指导我们如何正确地进行接口设计</a:t>
            </a:r>
            <a:r>
              <a:rPr kumimoji="0" lang="en-US" altLang="zh-CN">
                <a:solidFill>
                  <a:srgbClr val="FFFF0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谨用继承！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过于臃肿的接口设计是对接口的污染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接口的污染（</a:t>
            </a:r>
            <a:r>
              <a:rPr kumimoji="0" lang="en-US" altLang="zh-CN"/>
              <a:t>Interface Contamination</a:t>
            </a:r>
            <a:r>
              <a:rPr kumimoji="0" lang="zh-CN" altLang="en-US"/>
              <a:t>）</a:t>
            </a:r>
          </a:p>
          <a:p>
            <a:pPr>
              <a:lnSpc>
                <a:spcPct val="90000"/>
              </a:lnSpc>
            </a:pPr>
            <a:r>
              <a:rPr kumimoji="0" lang="zh-CN" altLang="en-US"/>
              <a:t>    一个没有经验的设计师往往想节省接口的数目，将一些功能相近或功能相关的接口合并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 sz="2600"/>
              <a:t>所谓接口污染就是为接口添加了不必要的职责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kumimoji="0" lang="zh-CN" altLang="en-US" sz="2600"/>
              <a:t>    如果开发人员在接口中增加一个新的功能方法的主要目的只是为了</a:t>
            </a:r>
            <a:r>
              <a:rPr kumimoji="0" lang="zh-CN" altLang="en-US" sz="2600">
                <a:solidFill>
                  <a:srgbClr val="FFFF00"/>
                </a:solidFill>
              </a:rPr>
              <a:t>减少接口的实现类的数目</a:t>
            </a:r>
            <a:r>
              <a:rPr kumimoji="0" lang="zh-CN" altLang="en-US" sz="2600"/>
              <a:t>，如此设计将导致接口被不断地“污染”并“变胖”。</a:t>
            </a:r>
          </a:p>
          <a:p>
            <a:pPr>
              <a:lnSpc>
                <a:spcPct val="90000"/>
              </a:lnSpc>
            </a:pPr>
            <a:endParaRPr kumimoji="0"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0530336A-D455-4CEE-B2C7-551AED40E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3AD18B-4F0F-4511-9F53-EBA9579AA7C6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8620FE72-2F91-4E9E-8B44-3CC8AE1CE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D7BE700-6855-4CCF-922B-4E4118E940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</a:pPr>
            <a:r>
              <a:rPr kumimoji="0" lang="zh-CN" altLang="en-US" sz="2400"/>
              <a:t>软件系统中类的设计是否合理不在乎类本身的数目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接口污染会给系统带来维护和重用等方面的问题。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为了能够重用被污染的接口，接口的实现类就被迫要实现并维护不必要的功能方法。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使用接口的多重继承实现对不同的接口的组合，从而对外提供组合功能</a:t>
            </a:r>
            <a:r>
              <a:rPr kumimoji="0" lang="en-US" altLang="zh-CN" sz="2400">
                <a:latin typeface="Times New Roman" panose="02020603050405020304" pitchFamily="18" charset="0"/>
              </a:rPr>
              <a:t>——</a:t>
            </a:r>
            <a:r>
              <a:rPr kumimoji="0" lang="zh-CN" altLang="en-US" sz="2400"/>
              <a:t>达到</a:t>
            </a:r>
            <a:r>
              <a:rPr kumimoji="0" lang="zh-CN" altLang="en-US" sz="2400">
                <a:latin typeface="Times New Roman" panose="02020603050405020304" pitchFamily="18" charset="0"/>
              </a:rPr>
              <a:t>“</a:t>
            </a:r>
            <a:r>
              <a:rPr kumimoji="0" lang="zh-CN" altLang="en-US" sz="2400"/>
              <a:t>按需提供服务</a:t>
            </a:r>
            <a:r>
              <a:rPr kumimoji="0" lang="zh-CN" altLang="en-US" sz="2400">
                <a:latin typeface="Times New Roman" panose="02020603050405020304" pitchFamily="18" charset="0"/>
              </a:rPr>
              <a:t>”。</a:t>
            </a:r>
            <a:endParaRPr kumimoji="0" lang="zh-CN" altLang="en-US" sz="2400"/>
          </a:p>
          <a:p>
            <a:endParaRPr kumimoji="0" lang="zh-CN" altLang="en-US" sz="110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0215412-44EE-405C-82A5-26C392E0F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E00929-9900-48FB-8B99-7FDE6145E848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953471AA-0D65-4371-9A9A-A52EE4E38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B2F414E7-7A20-42DC-8E34-CA9D507265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kumimoji="0" lang="zh-CN" altLang="en-US" sz="2000"/>
              <a:t>在迪米特法则中，对于一个对象，其</a:t>
            </a:r>
            <a:r>
              <a:rPr kumimoji="0" lang="zh-CN" altLang="en-US" sz="2000">
                <a:solidFill>
                  <a:srgbClr val="FF0000"/>
                </a:solidFill>
              </a:rPr>
              <a:t>朋友</a:t>
            </a:r>
            <a:r>
              <a:rPr kumimoji="0" lang="zh-CN" altLang="en-US" sz="2000"/>
              <a:t>包括以下几类：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(1) </a:t>
            </a:r>
            <a:r>
              <a:rPr kumimoji="0" lang="zh-CN" altLang="en-US" sz="2000">
                <a:ea typeface="黑体" panose="02010609060101010101" pitchFamily="49" charset="-122"/>
              </a:rPr>
              <a:t>当前对象本身</a:t>
            </a:r>
            <a:r>
              <a:rPr kumimoji="0" lang="en-US" altLang="zh-CN" sz="2000">
                <a:ea typeface="黑体" panose="02010609060101010101" pitchFamily="49" charset="-122"/>
              </a:rPr>
              <a:t>(this)</a:t>
            </a:r>
            <a:r>
              <a:rPr kumimoji="0" lang="zh-CN" altLang="en-US" sz="2000">
                <a:ea typeface="黑体" panose="02010609060101010101" pitchFamily="49" charset="-122"/>
              </a:rPr>
              <a:t>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(2) </a:t>
            </a:r>
            <a:r>
              <a:rPr kumimoji="0" lang="zh-CN" altLang="en-US" sz="2000">
                <a:ea typeface="黑体" panose="02010609060101010101" pitchFamily="49" charset="-122"/>
              </a:rPr>
              <a:t>以参数形式传入到当前对象方法中的对象；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(3) </a:t>
            </a:r>
            <a:r>
              <a:rPr kumimoji="0" lang="zh-CN" altLang="en-US" sz="2000">
                <a:ea typeface="黑体" panose="02010609060101010101" pitchFamily="49" charset="-122"/>
              </a:rPr>
              <a:t>当前对象的成员对象；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(4) </a:t>
            </a:r>
            <a:r>
              <a:rPr kumimoji="0" lang="zh-CN" altLang="en-US" sz="2000">
                <a:ea typeface="黑体" panose="02010609060101010101" pitchFamily="49" charset="-122"/>
              </a:rPr>
              <a:t>如果当前对象的成员对象是一个集合，那么集合中的元素也都是朋友；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(5) </a:t>
            </a:r>
            <a:r>
              <a:rPr kumimoji="0" lang="zh-CN" altLang="en-US" sz="2000">
                <a:ea typeface="黑体" panose="02010609060101010101" pitchFamily="49" charset="-122"/>
              </a:rPr>
              <a:t>当前对象所创建的对象</a:t>
            </a:r>
            <a:endParaRPr kumimoji="0"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DC418408-9435-4396-BBAC-B110562AB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554021-8F73-494B-8169-61BFC5937F0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CF8DB7C-43BB-45DA-930F-518DFBC274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062A509-52B9-4725-8532-AC0D743578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抽查点名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10D8D62-194B-49B2-9849-32DE3F5A0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00505D-14DC-4442-8AAA-317323258654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6158F91-E9E6-42F8-93E0-9B687D54A5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3611B46-7C4D-44BD-8B9E-F0D9C98789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52E02B9-596A-4486-B5CA-61BE8DC7E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1CECF5-362D-4DD7-8932-94384C5ECD7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A8D90A2-04AC-44CB-99F8-3813F58A5B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2350B4B-C0BF-4F01-8C5B-125FF27A1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面向模式的软件体系结构</a:t>
            </a:r>
            <a:endParaRPr kumimoji="0" lang="en-US" altLang="zh-CN"/>
          </a:p>
          <a:p>
            <a:r>
              <a:rPr kumimoji="0" lang="zh-CN" altLang="en-US"/>
              <a:t>企业级应用架构设计</a:t>
            </a:r>
            <a:endParaRPr kumimoji="0" lang="en-US" altLang="zh-CN"/>
          </a:p>
          <a:p>
            <a:r>
              <a:rPr kumimoji="0" lang="zh-CN" altLang="en-US"/>
              <a:t>高等教育出版社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75BBCFB-B98C-47A3-B67A-0DCCA493B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6897B5-E98E-4A21-B3A6-1886760D172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866FC3B-D778-4AD4-AF98-EC44DF96D2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8E7B680-FBC6-44EC-9B0B-54CEFAA142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E0CDF8F-B6E0-4266-B103-1D0AA7262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C29C1D-41BD-411A-9D15-35951FEFC8AD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BEE4255E-4CAC-4EA6-86F1-FF71539025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CFB0EA2-4F86-47C1-AA53-333068C98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简而言之：框架模式是大智慧，用来对软件设计进行分工；设计模式是小技巧，对具体问题提出解决方案，使得代码复用率提高，耦合度降低。</a:t>
            </a:r>
          </a:p>
        </p:txBody>
      </p:sp>
      <p:sp>
        <p:nvSpPr>
          <p:cNvPr id="26628" name="幻灯片编号占位符 3">
            <a:extLst>
              <a:ext uri="{FF2B5EF4-FFF2-40B4-BE49-F238E27FC236}">
                <a16:creationId xmlns:a16="http://schemas.microsoft.com/office/drawing/2014/main" id="{24938A38-2DD5-4B99-B3B2-209B831CB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96E7AB-E1D5-4325-BD77-8683A603A2F3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140C594-50AB-42FD-9BEE-D91094E491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68C0207-45AC-48F1-B255-1268434D0C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architecture ['ɑ:kitektʃə] </a:t>
            </a:r>
          </a:p>
          <a:p>
            <a:endParaRPr kumimoji="0"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077BE5A-F5E0-479A-BBC5-270CC494A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A8F4D3-7C2B-4329-9606-CB257BE48C9E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D4EA9078-7A5D-4E5B-BBE5-A6638193B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CA97FD2-98D7-4B7D-86CD-585F9AA9D8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有四个主要的征兆告诉我们该软件设计正在“腐烂”中。它们并不是互相独立的，而是互相关联，它们是过于僵硬、过于脆弱、不可重用性和粘滞性过高。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1. </a:t>
            </a:r>
            <a:r>
              <a:rPr kumimoji="0" lang="zh-CN" altLang="en-US"/>
              <a:t>过于僵硬</a:t>
            </a:r>
            <a:r>
              <a:rPr kumimoji="0" lang="en-US" altLang="zh-CN"/>
              <a:t>Rigidity Rigidity </a:t>
            </a:r>
            <a:r>
              <a:rPr kumimoji="0" lang="zh-CN" altLang="en-US"/>
              <a:t>致使软件难以更改，每一个改动都会造成一连串的互相依靠的模块的改动，项目经理不敢改动，因为他永远也不知道一个改动何时才能完成。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2. </a:t>
            </a:r>
            <a:r>
              <a:rPr kumimoji="0" lang="zh-CN" altLang="en-US"/>
              <a:t>过于脆弱</a:t>
            </a:r>
            <a:r>
              <a:rPr kumimoji="0" lang="en-US" altLang="zh-CN"/>
              <a:t>Fragility Fragility </a:t>
            </a:r>
            <a:r>
              <a:rPr kumimoji="0" lang="zh-CN" altLang="en-US"/>
              <a:t>致使当软件改动时，系统会在许多地方出错。并且错误经常会发生在概念上与改动的地方没有联系的模块中。这样的软件无法维护，每一次维护都使软件变得更加难以维护。（恶性循环）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3. </a:t>
            </a:r>
            <a:r>
              <a:rPr kumimoji="0" lang="zh-CN" altLang="en-US"/>
              <a:t>不可重用性</a:t>
            </a:r>
            <a:r>
              <a:rPr kumimoji="0" lang="en-US" altLang="zh-CN"/>
              <a:t>immobility immobility </a:t>
            </a:r>
            <a:r>
              <a:rPr kumimoji="0" lang="zh-CN" altLang="en-US"/>
              <a:t>致使我们不能重用在其它项目中、或本项目中其它位置中的软件。工程师发现将他想重用的部分分离出来的工作量和风险太大，足以抵消他重用的积极性，因此软件用重写代替了重用。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4. </a:t>
            </a:r>
            <a:r>
              <a:rPr kumimoji="0" lang="zh-CN" altLang="en-US"/>
              <a:t>粘滞性过高</a:t>
            </a:r>
            <a:r>
              <a:rPr kumimoji="0" lang="en-US" altLang="zh-CN"/>
              <a:t>viscosity viscosity</a:t>
            </a:r>
            <a:r>
              <a:rPr kumimoji="0" lang="zh-CN" altLang="en-US"/>
              <a:t>有两种形式：设计的</a:t>
            </a:r>
            <a:r>
              <a:rPr kumimoji="0" lang="en-US" altLang="zh-CN"/>
              <a:t>viscosity</a:t>
            </a:r>
            <a:r>
              <a:rPr kumimoji="0" lang="zh-CN" altLang="en-US"/>
              <a:t>和环境的</a:t>
            </a:r>
            <a:r>
              <a:rPr kumimoji="0" lang="en-US" altLang="zh-CN"/>
              <a:t>viscosity.</a:t>
            </a:r>
            <a:r>
              <a:rPr kumimoji="0" lang="zh-CN" altLang="en-US"/>
              <a:t>当需要进行改动时，工程师通常发现有不止一个方法可以达到目的。但是这些方法中，一些会保留原有的设计不变，而另外一些则不会（也就是说，这些人是</a:t>
            </a:r>
            <a:r>
              <a:rPr kumimoji="0" lang="en-US" altLang="zh-CN"/>
              <a:t>hacks</a:t>
            </a:r>
            <a:r>
              <a:rPr kumimoji="0" lang="zh-CN" altLang="en-US"/>
              <a:t>）。一个设计如果使工程师作错比作对容易得多，那么这个设计的</a:t>
            </a:r>
            <a:r>
              <a:rPr kumimoji="0" lang="en-US" altLang="zh-CN"/>
              <a:t>viscosity </a:t>
            </a:r>
            <a:r>
              <a:rPr kumimoji="0" lang="zh-CN" altLang="en-US"/>
              <a:t>就会很高。</a:t>
            </a:r>
          </a:p>
          <a:p>
            <a:endParaRPr kumimoji="0"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40E1250-640E-40E6-9FEC-8EA901F1E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8A29CC-36F2-4776-AD6A-6D92D4796278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6D144C0C-70D2-4A89-A935-6CD297BD6D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7503D54D-F103-4564-B58D-BD24F331D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>
                <a:solidFill>
                  <a:srgbClr val="FFFF66"/>
                </a:solidFill>
              </a:rPr>
              <a:t>少管闲事，专心做一件事情！“一心无二用”！</a:t>
            </a:r>
          </a:p>
          <a:p>
            <a:endParaRPr kumimoji="0"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84AC08F-9360-4EA0-8B25-FAB29359F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95B528-9C0C-4E82-9C6F-CDFF28B1109F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72AC8627-0FD6-41CB-A023-196486375D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E2963ABD-A8C1-4A89-8112-1AB926C7314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525E4347-6C88-4B8F-88F4-BDDD2AD39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8F4C5ED8-169A-4D2A-BF1F-918178A755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</a:t>
            </a: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kumimoji="0"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9A1A-CA39-4BFF-9782-399C4A8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D64B4-86D6-4ABF-86D0-4A3664328F5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24B3B-1765-45B1-81A3-DBFDCD80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E96B0-83C5-435F-A307-266D510C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9FB42-ED68-4871-B23F-4F3E98431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D902D-FC56-441C-9790-6C70290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4CAB-CD68-4540-B0A8-37D09FF3928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C543F-A6E0-489C-85FC-62BD2628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A0088-A5C4-440F-BDFA-D0B246B6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4747-3BEC-44E2-B9E3-5F48AF364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5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D2E45724-ABD4-46B7-8F48-DF799D8E14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829E828-E5F7-4BA3-9FEC-10138BE50C8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BD719F71-EEFD-4EC9-B3A4-2A8752E0A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AE43B8C9-BE0C-46AE-A78F-85D1B4D53F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26631D-89E8-464C-834E-6ED08BE99A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04C3E85-0277-4D54-87F6-523D45E0D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CB-7FD0-4D4E-887D-04AEA1D9B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4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F1E05092-E9FB-4F16-949F-4A3395D4B5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45F13C6-862C-4A0F-AA00-4F1D6A6B547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D41FCF42-F6C8-4668-B425-72D2723B2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2725F67D-3A44-4E3D-AF77-309CD697D9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6F3D5666-D745-43D3-9DE6-44D8FB7B7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6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B2A62245-E75F-45D3-BCC9-870FCE22BD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698CF02-7D3E-48C7-AA66-1595BE95B8F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4240E8FA-67AA-4790-A762-93FB5E843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E31C0A70-35E0-481B-8F24-A1510BB743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D6BFF8A1-0C64-43B6-973A-17551C6BE2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28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72F55033-6CC6-44A2-811B-7E7B3B9F68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F5C6FDB-9281-4016-93D1-CD3D7DA5D89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4220B9EA-F433-42F0-BB0C-FD02EE502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607ACB89-6A87-43F5-B158-95290958FC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735CFD3F-7997-4AC1-ADF7-3A79F44D0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DA5C573-FE90-485A-A5DE-EA41ADAE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37F60-D1C2-4BF5-8407-0EA5B472BCE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12BD1FA-817F-4FC5-99DF-4B9E93B1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9B4618AF-8CC7-4AE2-ACC5-B8B62CF4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51B3B-D304-4FC0-98E3-7EDC26BE3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4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4257002-E480-4D13-A24C-9953565B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9702-904B-4097-A7B1-0AAABB1F3AC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B44DD28-AA3C-44DD-9156-815432C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F0870E-BB02-4F59-81B1-87BB5B46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41ED-A4B4-4F67-9FCB-1ED032145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3504F020-9F60-47DD-8719-3568D649F2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5FC4A2B-5162-469B-8638-606434CBDB2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5597AC1E-4BAB-45FB-A794-42142358B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C69A5771-7BBC-4BAB-8B70-E1095F389A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77976302-3B14-49A5-BB94-407A5A17C1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3391FA-4D13-48A2-A518-91CA7305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E56D-2790-41A8-BD4A-A3BA0EF21F5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DF28C49-7587-481B-82C6-F60B60C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45481F7-0B37-4EB4-8457-E87B10C8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B80D-0123-4217-A18C-360EE66F6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39B024E-806C-4059-A756-1AAA86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89EF-8059-4572-9540-68E32F45339A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603AFE-E0ED-4E5F-B5D6-9DE22529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E6598B1-7B9B-4167-9205-DF62AA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5860-C318-4F5E-A54F-E9A44636B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55038D4-92D2-4D87-A50F-AEBF08B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81B15-61E7-4B70-844E-A4B4EE2F021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4511C5B-AFAE-4110-9CBD-9ADDB0E2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C2E9A5-0AC9-4F86-ACD1-0B3DDD65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225B-0BAA-49B0-A92B-7E62ED1F3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190A3E-5ECF-40F4-8A9D-5B3504C4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1AE7-8F9A-40FC-B36E-26BD202DDF8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885DCE-C939-4D30-93CF-B761837F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AF0EC3-A79B-43D4-A1FF-C0105C9D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00855-660C-42A9-AE69-8CEAA09D7B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B2AF3F37-3C27-4332-BF88-9906C0F005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2461050D-7C33-43E1-AA16-1728A4562B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D1CE6B63-604A-41EA-ABF3-1773F02D7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2F962-CE7E-4D07-95D2-8ED1C9CB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E9343F6-A86F-4F4E-8590-951386482BF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D6089-5303-4041-9962-E0F47BB5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4EED-A87A-4F02-B767-6644C296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CF7B562-7865-49EE-930B-E7AA9CD66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8B04D1D7-4F6F-4271-AA6A-5A79BE6F0D6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270712-E1B7-4224-9DFB-0AB8011CB701}"/>
                  </a:ext>
                </a:extLst>
              </p14:cNvPr>
              <p14:cNvContentPartPr/>
              <p14:nvPr userDrawn="1"/>
            </p14:nvContentPartPr>
            <p14:xfrm>
              <a:off x="3630679" y="3918376"/>
              <a:ext cx="3840" cy="2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270712-E1B7-4224-9DFB-0AB8011CB7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6599" y="3914296"/>
                <a:ext cx="11520" cy="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7BEDF1F-456B-40B0-A62E-D3E8A8F71E5C}"/>
                  </a:ext>
                </a:extLst>
              </p14:cNvPr>
              <p14:cNvContentPartPr/>
              <p14:nvPr userDrawn="1"/>
            </p14:nvContentPartPr>
            <p14:xfrm>
              <a:off x="1103639" y="4400056"/>
              <a:ext cx="21120" cy="1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7BEDF1F-456B-40B0-A62E-D3E8A8F71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559" y="4395976"/>
                <a:ext cx="28800" cy="9360"/>
              </a:xfrm>
              <a:prstGeom prst="rect">
                <a:avLst/>
              </a:prstGeom>
            </p:spPr>
          </p:pic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17" r:id="rId5"/>
    <p:sldLayoutId id="2147484927" r:id="rId6"/>
    <p:sldLayoutId id="2147484918" r:id="rId7"/>
    <p:sldLayoutId id="2147484919" r:id="rId8"/>
    <p:sldLayoutId id="2147484920" r:id="rId9"/>
    <p:sldLayoutId id="2147484921" r:id="rId10"/>
    <p:sldLayoutId id="2147484922" r:id="rId11"/>
    <p:sldLayoutId id="21474849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9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>
            <a:extLst>
              <a:ext uri="{FF2B5EF4-FFF2-40B4-BE49-F238E27FC236}">
                <a16:creationId xmlns:a16="http://schemas.microsoft.com/office/drawing/2014/main" id="{DC59C2F2-440A-4088-9F75-8509DD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kumimoji="0">
                <a:latin typeface="黑体" pitchFamily="49" charset="-122"/>
                <a:ea typeface="黑体" pitchFamily="49" charset="-122"/>
              </a:rPr>
              <a:t>第一章 软件体系结构概述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28BB1F1-D3E2-4DDD-A882-47B9FCA2A67D}"/>
                  </a:ext>
                </a:extLst>
              </p14:cNvPr>
              <p14:cNvContentPartPr/>
              <p14:nvPr/>
            </p14:nvContentPartPr>
            <p14:xfrm>
              <a:off x="-663953" y="4928414"/>
              <a:ext cx="11760" cy="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28BB1F1-D3E2-4DDD-A882-47B9FCA2A6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8118" y="4924334"/>
                <a:ext cx="19600" cy="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2B540F5F-3683-4915-B7B5-CCD24655DE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r>
              <a:rPr kumimoji="0" lang="zh-CN" altLang="en-US"/>
              <a:t>？</a:t>
            </a:r>
            <a:endParaRPr kumimoji="0" lang="en-US" altLang="zh-CN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A4C837D2-2D60-46FB-A6D3-8FCBB122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3902075"/>
            <a:ext cx="34115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25BBB2C5-5CC0-4EBD-9915-661C1C74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905250"/>
            <a:ext cx="32766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4">
            <a:extLst>
              <a:ext uri="{FF2B5EF4-FFF2-40B4-BE49-F238E27FC236}">
                <a16:creationId xmlns:a16="http://schemas.microsoft.com/office/drawing/2014/main" id="{B6019922-B50A-4AD0-A374-21D07D96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844675"/>
            <a:ext cx="8135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Alexander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：每个模式都描述了一个在我们的环境中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不断出现的问题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，然后描述了该问题的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的核心。通过这种方式，你可以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无数次地使用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那些已有的解决方案，无需再重复相同的工作。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35E8FB81-32B1-4617-9265-1B95268406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什么是模式？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模式是一条由三部分组成的</a:t>
            </a:r>
            <a:r>
              <a:rPr kumimoji="0" lang="zh-CN" altLang="en-US">
                <a:solidFill>
                  <a:srgbClr val="FF0000"/>
                </a:solidFill>
              </a:rPr>
              <a:t>规则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一个特定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模式的</a:t>
            </a:r>
            <a:r>
              <a:rPr kumimoji="0" lang="zh-CN" altLang="en-US">
                <a:solidFill>
                  <a:srgbClr val="FF0000"/>
                </a:solidFill>
              </a:rPr>
              <a:t>核心思想</a:t>
            </a:r>
            <a:r>
              <a:rPr kumimoji="0" lang="zh-CN" altLang="en-US"/>
              <a:t>：进行设计的</a:t>
            </a:r>
            <a:r>
              <a:rPr kumimoji="0" lang="zh-CN" altLang="en-US">
                <a:solidFill>
                  <a:srgbClr val="FF0000"/>
                </a:solidFill>
              </a:rPr>
              <a:t>复用</a:t>
            </a:r>
            <a:r>
              <a:rPr kumimoji="0" lang="zh-CN" altLang="en-US"/>
              <a:t>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501C59-589F-46BD-8B8E-DEA2D9C1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586164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>
            <a:extLst>
              <a:ext uri="{FF2B5EF4-FFF2-40B4-BE49-F238E27FC236}">
                <a16:creationId xmlns:a16="http://schemas.microsoft.com/office/drawing/2014/main" id="{D6F42C3E-635F-4130-8086-4CB8D84C2E5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设计模式与体系结构模式</a:t>
            </a:r>
          </a:p>
          <a:p>
            <a:pPr lvl="1">
              <a:buFontTx/>
              <a:buBlip>
                <a:blip r:embed="rId4"/>
              </a:buBlip>
            </a:pPr>
            <a:endParaRPr kumimoji="0" lang="en-US" altLang="zh-CN"/>
          </a:p>
        </p:txBody>
      </p:sp>
      <p:sp>
        <p:nvSpPr>
          <p:cNvPr id="27650" name="矩形 3">
            <a:extLst>
              <a:ext uri="{FF2B5EF4-FFF2-40B4-BE49-F238E27FC236}">
                <a16:creationId xmlns:a16="http://schemas.microsoft.com/office/drawing/2014/main" id="{BDEED792-5A23-4062-9153-37036C04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901826"/>
            <a:ext cx="81375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：描述了定制化的相互通信的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，以解决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通用设计问题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：是对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系统的高层设计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，是从一个较高的层次来考虑组成系统的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、构件之间的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连接关系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，以及系统需满足的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等，用以实现体系结构级的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设计复用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。通常又被成为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体系结构风格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74473E3C-79A0-46CA-96AC-F04D4FC1D02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他们之间的</a:t>
            </a:r>
            <a:r>
              <a:rPr kumimoji="0" lang="zh-CN" altLang="en-US">
                <a:solidFill>
                  <a:srgbClr val="FF0000"/>
                </a:solidFill>
              </a:rPr>
              <a:t>关系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35B43B2-01B5-4FB1-B0F9-A7FF92FD10F0}"/>
              </a:ext>
            </a:extLst>
          </p:cNvPr>
          <p:cNvGraphicFramePr/>
          <p:nvPr/>
        </p:nvGraphicFramePr>
        <p:xfrm>
          <a:off x="2952728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7CB79986-AEF6-4E63-8BDC-46E798CE34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学习的方式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4637B-BEE9-444E-8E84-D53B8DE0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357564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605F97F8-E373-4F31-BA45-A5228D96406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  <p:pic>
        <p:nvPicPr>
          <p:cNvPr id="26627" name="Picture 2" descr="http://img011.photo.21cn.com/photos/album/20101203/m620x800/1159F28B80AE64BC56E455650955A94E.jpg">
            <a:extLst>
              <a:ext uri="{FF2B5EF4-FFF2-40B4-BE49-F238E27FC236}">
                <a16:creationId xmlns:a16="http://schemas.microsoft.com/office/drawing/2014/main" id="{436F708E-5D8D-4043-9734-8021D4C2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801" y="1340768"/>
            <a:ext cx="3343275" cy="476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E34A8244-FFEF-48C9-A738-4413EE29F1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</a:p>
        </p:txBody>
      </p:sp>
      <p:pic>
        <p:nvPicPr>
          <p:cNvPr id="27651" name="Picture 2" descr="http://news.xd56b.com/xdwlb/20111101/WL1101-1_11.jpg">
            <a:extLst>
              <a:ext uri="{FF2B5EF4-FFF2-40B4-BE49-F238E27FC236}">
                <a16:creationId xmlns:a16="http://schemas.microsoft.com/office/drawing/2014/main" id="{44460C09-4328-4168-9754-318B0B3C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52601"/>
            <a:ext cx="5976938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56C99D3D-DEB4-400B-9FE2-C802BFC230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平台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语言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系统架构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31747" name="AutoShape 2" descr="http://t2.baidu.com/it/u=692647987,934151325&amp;fm=52&amp;gp=0.jpg">
            <a:extLst>
              <a:ext uri="{FF2B5EF4-FFF2-40B4-BE49-F238E27FC236}">
                <a16:creationId xmlns:a16="http://schemas.microsoft.com/office/drawing/2014/main" id="{AC5EDDAC-0BCF-4853-9EFD-A348F0E3D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29027" name="Picture 3">
            <a:extLst>
              <a:ext uri="{FF2B5EF4-FFF2-40B4-BE49-F238E27FC236}">
                <a16:creationId xmlns:a16="http://schemas.microsoft.com/office/drawing/2014/main" id="{8A97288E-AC1D-4F4A-8A4C-73BC3EF1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4" y="1735139"/>
            <a:ext cx="3665537" cy="3133725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4">
            <a:extLst>
              <a:ext uri="{FF2B5EF4-FFF2-40B4-BE49-F238E27FC236}">
                <a16:creationId xmlns:a16="http://schemas.microsoft.com/office/drawing/2014/main" id="{25ABAD0B-037D-44A3-A7FB-5810361C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63" y="4286250"/>
            <a:ext cx="3459162" cy="2286000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>
            <a:extLst>
              <a:ext uri="{FF2B5EF4-FFF2-40B4-BE49-F238E27FC236}">
                <a16:creationId xmlns:a16="http://schemas.microsoft.com/office/drawing/2014/main" id="{62F051D7-E719-49F4-A540-D3C6F3BB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4189" y="3357563"/>
            <a:ext cx="3652837" cy="2608262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5">
            <a:extLst>
              <a:ext uri="{FF2B5EF4-FFF2-40B4-BE49-F238E27FC236}">
                <a16:creationId xmlns:a16="http://schemas.microsoft.com/office/drawing/2014/main" id="{D15590AB-E0EA-49B8-AE06-BE9F6F3687F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2771" name="页脚占位符 2">
            <a:extLst>
              <a:ext uri="{FF2B5EF4-FFF2-40B4-BE49-F238E27FC236}">
                <a16:creationId xmlns:a16="http://schemas.microsoft.com/office/drawing/2014/main" id="{039DA3A6-A16E-489C-980C-CEBBE81D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15240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 SAGroup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DD92E21B-A92F-4784-A941-2B52B817A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344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DA92DA3-E5A0-45C4-B2D8-3305DBE871E3}" type="slidenum">
              <a:rPr kumimoji="0" lang="en-US" altLang="zh-CN" sz="120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8485A1F0-8849-46AE-B39F-D7192BFA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2000251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面向服务的体系结构</a:t>
            </a:r>
            <a:r>
              <a:rPr kumimoji="0"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——SOA</a:t>
            </a: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2774" name="AutoShape 7" descr="http://t1.baidu.com/it/u=1636131309,422580696&amp;fm=52&amp;gp=0.jpg">
            <a:extLst>
              <a:ext uri="{FF2B5EF4-FFF2-40B4-BE49-F238E27FC236}">
                <a16:creationId xmlns:a16="http://schemas.microsoft.com/office/drawing/2014/main" id="{A6103DA2-02DE-4F22-8281-654D23C45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48136" name="Picture 8">
            <a:extLst>
              <a:ext uri="{FF2B5EF4-FFF2-40B4-BE49-F238E27FC236}">
                <a16:creationId xmlns:a16="http://schemas.microsoft.com/office/drawing/2014/main" id="{6D9A510A-9FF7-402C-9782-ED15DB41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928939"/>
            <a:ext cx="5715000" cy="3309937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5A355591-3F75-4F0F-BE79-DB72D7DFCA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第一个设计模式</a:t>
            </a:r>
            <a:r>
              <a:rPr kumimoji="0" lang="en-US" altLang="zh-CN">
                <a:solidFill>
                  <a:srgbClr val="FF0000"/>
                </a:solidFill>
              </a:rPr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6">
            <a:extLst>
              <a:ext uri="{FF2B5EF4-FFF2-40B4-BE49-F238E27FC236}">
                <a16:creationId xmlns:a16="http://schemas.microsoft.com/office/drawing/2014/main" id="{0845D297-E594-4E4A-9B44-337B6A263E6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 dirty="0"/>
              <a:t>授课教师</a:t>
            </a:r>
            <a:endParaRPr kumimoji="0"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姓名：武永亮</a:t>
            </a:r>
            <a:endParaRPr kumimoji="0" lang="en-US" altLang="zh-CN" dirty="0"/>
          </a:p>
          <a:p>
            <a:pPr lvl="1">
              <a:buBlip>
                <a:blip r:embed="rId4"/>
              </a:buBlip>
            </a:pPr>
            <a:r>
              <a:rPr kumimoji="0" lang="zh-CN" altLang="en-US" dirty="0"/>
              <a:t>邮箱：</a:t>
            </a:r>
            <a:r>
              <a:rPr kumimoji="0" lang="en-US" altLang="zh-CN" dirty="0"/>
              <a:t>395928533@qq.com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电话：</a:t>
            </a:r>
            <a:r>
              <a:rPr kumimoji="0" lang="en-US" altLang="zh-CN" dirty="0"/>
              <a:t>80786208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en-US" altLang="zh-CN" dirty="0"/>
              <a:t>QQ</a:t>
            </a:r>
            <a:r>
              <a:rPr kumimoji="0" lang="zh-CN" altLang="en-US" dirty="0"/>
              <a:t>：</a:t>
            </a:r>
            <a:r>
              <a:rPr kumimoji="0" lang="en-US" altLang="zh-CN" dirty="0"/>
              <a:t>395928533</a:t>
            </a:r>
          </a:p>
          <a:p>
            <a:pPr lvl="1">
              <a:buFontTx/>
              <a:buBlip>
                <a:blip r:embed="rId4"/>
              </a:buBlip>
            </a:pPr>
            <a:endParaRPr kumimoji="0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CC66FC42-5081-4A32-85B8-C5D1A76DE0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41986" name="矩形 3">
            <a:extLst>
              <a:ext uri="{FF2B5EF4-FFF2-40B4-BE49-F238E27FC236}">
                <a16:creationId xmlns:a16="http://schemas.microsoft.com/office/drawing/2014/main" id="{0D3E3C9F-A590-4CD2-ACD2-FE1070BC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619375"/>
            <a:ext cx="77866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确保一个类仅有一个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唯一的实例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，并且提供一个全局的访问点。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65B87728-82BD-464F-BE0C-147DD81E8F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5B0B53E-6274-43C9-825A-4A32EBDA1C3A}"/>
              </a:ext>
            </a:extLst>
          </p:cNvPr>
          <p:cNvSpPr/>
          <p:nvPr/>
        </p:nvSpPr>
        <p:spPr>
          <a:xfrm>
            <a:off x="2639616" y="2708920"/>
            <a:ext cx="1656184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9136085C-9535-4599-A74F-3598C9B3A18D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2133601"/>
            <a:ext cx="4175125" cy="1660525"/>
            <a:chOff x="3275856" y="2132856"/>
            <a:chExt cx="4176464" cy="1661555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2B53026-2FC3-4DF5-A4B2-5F4884A6926E}"/>
                </a:ext>
              </a:extLst>
            </p:cNvPr>
            <p:cNvSpPr/>
            <p:nvPr/>
          </p:nvSpPr>
          <p:spPr>
            <a:xfrm>
              <a:off x="5580112" y="213285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" name="燕尾形箭头 7">
              <a:extLst>
                <a:ext uri="{FF2B5EF4-FFF2-40B4-BE49-F238E27FC236}">
                  <a16:creationId xmlns:a16="http://schemas.microsoft.com/office/drawing/2014/main" id="{738BACBD-F55F-41B7-B765-DCFBA905E736}"/>
                </a:ext>
              </a:extLst>
            </p:cNvPr>
            <p:cNvSpPr/>
            <p:nvPr/>
          </p:nvSpPr>
          <p:spPr>
            <a:xfrm rot="19353329">
              <a:off x="3275856" y="3002323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4992F6BB-9B0A-424A-8E35-C3509855488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708275"/>
            <a:ext cx="4383088" cy="1409700"/>
            <a:chOff x="3428256" y="2708920"/>
            <a:chExt cx="4384104" cy="140966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53FBF47F-A364-4A5D-92FF-AE3A95511BF6}"/>
                </a:ext>
              </a:extLst>
            </p:cNvPr>
            <p:cNvSpPr/>
            <p:nvPr/>
          </p:nvSpPr>
          <p:spPr>
            <a:xfrm>
              <a:off x="5940152" y="2708920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燕尾形箭头 8">
              <a:extLst>
                <a:ext uri="{FF2B5EF4-FFF2-40B4-BE49-F238E27FC236}">
                  <a16:creationId xmlns:a16="http://schemas.microsoft.com/office/drawing/2014/main" id="{DA52BE45-D339-480F-8C1E-FEF803AC940F}"/>
                </a:ext>
              </a:extLst>
            </p:cNvPr>
            <p:cNvSpPr/>
            <p:nvPr/>
          </p:nvSpPr>
          <p:spPr>
            <a:xfrm rot="20619415">
              <a:off x="3428256" y="3326498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4" name="组 13">
            <a:extLst>
              <a:ext uri="{FF2B5EF4-FFF2-40B4-BE49-F238E27FC236}">
                <a16:creationId xmlns:a16="http://schemas.microsoft.com/office/drawing/2014/main" id="{B17D73B2-1046-4A2B-8F04-4460CA193D2E}"/>
              </a:ext>
            </a:extLst>
          </p:cNvPr>
          <p:cNvGrpSpPr>
            <a:grpSpLocks/>
          </p:cNvGrpSpPr>
          <p:nvPr/>
        </p:nvGrpSpPr>
        <p:grpSpPr bwMode="auto">
          <a:xfrm>
            <a:off x="4868864" y="3573463"/>
            <a:ext cx="4467225" cy="1295400"/>
            <a:chOff x="3345421" y="3573016"/>
            <a:chExt cx="4466939" cy="129614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1FA1ACA-8565-4027-995C-96C188CD1A82}"/>
                </a:ext>
              </a:extLst>
            </p:cNvPr>
            <p:cNvSpPr/>
            <p:nvPr/>
          </p:nvSpPr>
          <p:spPr>
            <a:xfrm>
              <a:off x="5940152" y="357301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燕尾形箭头 9">
              <a:extLst>
                <a:ext uri="{FF2B5EF4-FFF2-40B4-BE49-F238E27FC236}">
                  <a16:creationId xmlns:a16="http://schemas.microsoft.com/office/drawing/2014/main" id="{5869AD45-75C9-4A40-B6FC-F6BCA6DF5F56}"/>
                </a:ext>
              </a:extLst>
            </p:cNvPr>
            <p:cNvSpPr/>
            <p:nvPr/>
          </p:nvSpPr>
          <p:spPr>
            <a:xfrm rot="904883">
              <a:off x="3345421" y="3596285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B6A5ACCD-5727-4EAD-A867-2CF623865DF7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3979863"/>
            <a:ext cx="4246562" cy="1752600"/>
            <a:chOff x="3204453" y="3980002"/>
            <a:chExt cx="4247867" cy="1753254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13E631-CAC1-4B5D-88A1-676B2852A9B9}"/>
                </a:ext>
              </a:extLst>
            </p:cNvPr>
            <p:cNvSpPr/>
            <p:nvPr/>
          </p:nvSpPr>
          <p:spPr>
            <a:xfrm>
              <a:off x="5580112" y="4437112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燕尾形箭头 10">
              <a:extLst>
                <a:ext uri="{FF2B5EF4-FFF2-40B4-BE49-F238E27FC236}">
                  <a16:creationId xmlns:a16="http://schemas.microsoft.com/office/drawing/2014/main" id="{82935F5A-231D-4C10-9024-7A55B567D000}"/>
                </a:ext>
              </a:extLst>
            </p:cNvPr>
            <p:cNvSpPr/>
            <p:nvPr/>
          </p:nvSpPr>
          <p:spPr>
            <a:xfrm rot="2000201">
              <a:off x="3204453" y="3980002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3E72DEE-7C85-49E3-BD98-415904CB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700213"/>
            <a:ext cx="2160588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06242697-246D-46CF-8846-B5EC00AB9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单例模式要解决的问题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7891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A796F8CA-0D59-4914-AD7F-6AFABF2DB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D839371-F294-40A7-8FCC-24B20C0F4923}"/>
              </a:ext>
            </a:extLst>
          </p:cNvPr>
          <p:cNvSpPr/>
          <p:nvPr/>
        </p:nvSpPr>
        <p:spPr>
          <a:xfrm>
            <a:off x="2495600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E7B98A6F-FEEA-4607-8098-9A451ADD9B60}"/>
              </a:ext>
            </a:extLst>
          </p:cNvPr>
          <p:cNvSpPr/>
          <p:nvPr/>
        </p:nvSpPr>
        <p:spPr>
          <a:xfrm rot="19353329">
            <a:off x="4799856" y="3218347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992C890-E5B8-45D5-A7AE-31BC1742E8BF}"/>
              </a:ext>
            </a:extLst>
          </p:cNvPr>
          <p:cNvSpPr/>
          <p:nvPr/>
        </p:nvSpPr>
        <p:spPr>
          <a:xfrm>
            <a:off x="7464152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Object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燕尾形箭头 11">
            <a:extLst>
              <a:ext uri="{FF2B5EF4-FFF2-40B4-BE49-F238E27FC236}">
                <a16:creationId xmlns:a16="http://schemas.microsoft.com/office/drawing/2014/main" id="{B54A4942-18C7-4A3E-89DA-83CC024FC10E}"/>
              </a:ext>
            </a:extLst>
          </p:cNvPr>
          <p:cNvSpPr/>
          <p:nvPr/>
        </p:nvSpPr>
        <p:spPr>
          <a:xfrm rot="20619415">
            <a:off x="4952256" y="3542522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燕尾形箭头 14">
            <a:extLst>
              <a:ext uri="{FF2B5EF4-FFF2-40B4-BE49-F238E27FC236}">
                <a16:creationId xmlns:a16="http://schemas.microsoft.com/office/drawing/2014/main" id="{63881FA2-A1FE-4D4E-9859-4C93BEE5B52A}"/>
              </a:ext>
            </a:extLst>
          </p:cNvPr>
          <p:cNvSpPr/>
          <p:nvPr/>
        </p:nvSpPr>
        <p:spPr>
          <a:xfrm rot="904883">
            <a:off x="4869421" y="3812309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燕尾形箭头 17">
            <a:extLst>
              <a:ext uri="{FF2B5EF4-FFF2-40B4-BE49-F238E27FC236}">
                <a16:creationId xmlns:a16="http://schemas.microsoft.com/office/drawing/2014/main" id="{D67DF55C-A791-42DF-8BC7-8A42F3DA736E}"/>
              </a:ext>
            </a:extLst>
          </p:cNvPr>
          <p:cNvSpPr/>
          <p:nvPr/>
        </p:nvSpPr>
        <p:spPr>
          <a:xfrm rot="2000201">
            <a:off x="4728453" y="4196026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>
            <a:extLst>
              <a:ext uri="{FF2B5EF4-FFF2-40B4-BE49-F238E27FC236}">
                <a16:creationId xmlns:a16="http://schemas.microsoft.com/office/drawing/2014/main" id="{ECF1692B-F717-49A2-9D67-2102063CE80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4EFEE2E-D65A-445D-81C0-2F58951A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9"/>
            <a:ext cx="5238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AC65B004-91E9-4861-8846-14B65D12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133600"/>
            <a:ext cx="39465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1566FA-6F22-4971-8137-2A85A0AB1BFC}"/>
              </a:ext>
            </a:extLst>
          </p:cNvPr>
          <p:cNvSpPr/>
          <p:nvPr/>
        </p:nvSpPr>
        <p:spPr>
          <a:xfrm>
            <a:off x="8183564" y="2255838"/>
            <a:ext cx="720725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D5740939-1655-4536-B240-FDCAEAF4AFE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7683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首先将</a:t>
            </a:r>
            <a:r>
              <a:rPr kumimoji="0" lang="zh-CN" altLang="en-US">
                <a:solidFill>
                  <a:srgbClr val="FF0000"/>
                </a:solidFill>
              </a:rPr>
              <a:t>构造函数</a:t>
            </a:r>
            <a:r>
              <a:rPr kumimoji="0" lang="zh-CN" altLang="en-US"/>
              <a:t>声明成</a:t>
            </a:r>
            <a:r>
              <a:rPr kumimoji="0" lang="en-US" altLang="en-US">
                <a:solidFill>
                  <a:srgbClr val="FF0000"/>
                </a:solidFill>
              </a:rPr>
              <a:t>私有</a:t>
            </a:r>
            <a:r>
              <a:rPr kumimoji="0" lang="zh-CN" altLang="en-US"/>
              <a:t>类型，屏蔽通过直接实例化的形式来访问。</a:t>
            </a:r>
            <a:endParaRPr kumimoji="0" lang="zh-CN" altLang="en-US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其次控制全局只有一个实例的类</a:t>
            </a:r>
            <a:r>
              <a:rPr kumimoji="0" lang="en-US" altLang="zh-CN"/>
              <a:t>—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第三，</a:t>
            </a:r>
            <a:r>
              <a:rPr kumimoji="0" lang="zh-CN" altLang="en-US">
                <a:solidFill>
                  <a:srgbClr val="FF0000"/>
                </a:solidFill>
              </a:rPr>
              <a:t>提供</a:t>
            </a:r>
            <a:r>
              <a:rPr kumimoji="0" lang="zh-CN" altLang="en-US"/>
              <a:t>一个可以</a:t>
            </a:r>
            <a:r>
              <a:rPr kumimoji="0" lang="zh-CN" altLang="en-US">
                <a:solidFill>
                  <a:srgbClr val="FF0000"/>
                </a:solidFill>
              </a:rPr>
              <a:t>获得实例的方法</a:t>
            </a:r>
            <a:r>
              <a:rPr kumimoji="0" lang="zh-CN" altLang="en-US"/>
              <a:t>，用于返回类的实例，并保证得到的是同一个对象。</a:t>
            </a:r>
            <a:endParaRPr kumimoji="0" lang="en-US" altLang="zh-CN"/>
          </a:p>
        </p:txBody>
      </p:sp>
      <p:sp>
        <p:nvSpPr>
          <p:cNvPr id="39939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4931180C-3FFF-4112-AC0D-7309B613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B3573-57B5-49FC-AE6F-2621AC9F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933825"/>
            <a:ext cx="4432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23F3432B-CEF1-4483-BD41-1D5B7D0BBD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7683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</p:txBody>
      </p:sp>
      <p:sp>
        <p:nvSpPr>
          <p:cNvPr id="40963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602C45F1-772C-4D71-9C02-2240B7027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42C2D-D4E8-4218-ADD9-C7655487F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060575"/>
            <a:ext cx="65151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097A8768-5E86-48CC-A635-478AD90A30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D3A50-13E3-454E-887A-DB531111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-26988"/>
            <a:ext cx="702786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72C3F5E6-5C38-4355-B1DA-394EADB26E1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5842" name="图片 2">
            <a:extLst>
              <a:ext uri="{FF2B5EF4-FFF2-40B4-BE49-F238E27FC236}">
                <a16:creationId xmlns:a16="http://schemas.microsoft.com/office/drawing/2014/main" id="{813D48CC-5DEE-4CD0-B4C3-945B5E700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133600"/>
            <a:ext cx="78613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>
            <a:extLst>
              <a:ext uri="{FF2B5EF4-FFF2-40B4-BE49-F238E27FC236}">
                <a16:creationId xmlns:a16="http://schemas.microsoft.com/office/drawing/2014/main" id="{418C6120-06A2-4466-BE6C-8FFC1310DC0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483ED451-C821-4BB9-B4B4-B98307CE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773239"/>
            <a:ext cx="6985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public partial class Form2 :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Form2 Form2();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	public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GetInstance()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if (instance==null)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    instance = new Form2();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return instance;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7D4F1CF1-1A88-4498-B863-6827DFA7D6F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E54F462A-4316-4131-BB42-E80CDE59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565401"/>
            <a:ext cx="4257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A6DE45E9-B68D-4456-812C-CE479981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1" y="2133600"/>
            <a:ext cx="4581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81475-54D8-4C9D-BB29-E6C82B45EDA6}"/>
              </a:ext>
            </a:extLst>
          </p:cNvPr>
          <p:cNvSpPr/>
          <p:nvPr/>
        </p:nvSpPr>
        <p:spPr>
          <a:xfrm>
            <a:off x="7535864" y="2133601"/>
            <a:ext cx="2808287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EB57E4E6-136C-415C-8865-41D40354867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 dirty="0"/>
              <a:t>课程内容</a:t>
            </a:r>
            <a:endParaRPr kumimoji="0"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 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 dirty="0"/>
              <a:t>课程内容及学习方式</a:t>
            </a:r>
            <a:endParaRPr kumimoji="0"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 dirty="0"/>
              <a:t>第一个设计模式</a:t>
            </a:r>
            <a:r>
              <a:rPr kumimoji="0" lang="en-US" altLang="zh-CN" dirty="0"/>
              <a:t>——</a:t>
            </a:r>
            <a:r>
              <a:rPr kumimoji="0" lang="zh-CN" altLang="en-US" dirty="0"/>
              <a:t>单例模式</a:t>
            </a:r>
            <a:endParaRPr kumimoji="0"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 dirty="0"/>
              <a:t>好设计的原则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04E35C3E-423B-41BE-9A75-CCFC05C43B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74826" y="1071563"/>
            <a:ext cx="88931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单例模式的应用举例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Task Manager</a:t>
            </a:r>
            <a:r>
              <a:rPr lang="zh-CN" altLang="en-US"/>
              <a:t>（任务管理器）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网站的计数器、  应用程序的日志应用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数据库连接池的设计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Web</a:t>
            </a:r>
            <a:r>
              <a:rPr lang="zh-CN" altLang="en-US"/>
              <a:t>应用的配置对象的读取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操作系统的文件系统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单例模式的应用场景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资源共享的情况下，避免由于资源操作时导致的性能损耗。如上述中的日志文件，应用配置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控制资源的情况下，方便资源之间的互相通信。如数据库连接池等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>
            <a:extLst>
              <a:ext uri="{FF2B5EF4-FFF2-40B4-BE49-F238E27FC236}">
                <a16:creationId xmlns:a16="http://schemas.microsoft.com/office/drawing/2014/main" id="{E6DDBE35-CBD6-4D8E-A91A-83B7C7DD050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好设计的原则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F2BD95DC-90C2-4884-BD37-62CF82A5D0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设计正在“</a:t>
            </a:r>
            <a:r>
              <a:rPr kumimoji="0" lang="zh-CN" altLang="en-US">
                <a:solidFill>
                  <a:srgbClr val="FF0000"/>
                </a:solidFill>
              </a:rPr>
              <a:t>腐烂</a:t>
            </a:r>
            <a:r>
              <a:rPr kumimoji="0" lang="zh-CN" altLang="en-US"/>
              <a:t>”的征兆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过于僵硬</a:t>
            </a:r>
            <a:r>
              <a:rPr kumimoji="0" lang="en-US" altLang="zh-CN"/>
              <a:t>Rigidity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过于脆弱</a:t>
            </a:r>
            <a:r>
              <a:rPr kumimoji="0" lang="en-US" altLang="zh-CN"/>
              <a:t>Fragility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不可重用性</a:t>
            </a:r>
            <a:r>
              <a:rPr kumimoji="0" lang="en-US" altLang="zh-CN"/>
              <a:t>immobility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粘滞性过高</a:t>
            </a:r>
            <a:r>
              <a:rPr kumimoji="0" lang="en-US" altLang="zh-CN"/>
              <a:t>viscosity</a:t>
            </a:r>
          </a:p>
          <a:p>
            <a:pPr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好的系统设计</a:t>
            </a:r>
            <a:r>
              <a:rPr kumimoji="0" lang="zh-CN" altLang="en-US"/>
              <a:t>应该具备如下三个性质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可扩展性</a:t>
            </a:r>
            <a:r>
              <a:rPr kumimoji="0" lang="en-US" altLang="zh-CN"/>
              <a:t>(Extensibility) 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灵活性</a:t>
            </a:r>
            <a:r>
              <a:rPr kumimoji="0" lang="en-US" altLang="zh-CN"/>
              <a:t>(Flexibility)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可插入性</a:t>
            </a:r>
            <a:r>
              <a:rPr kumimoji="0" lang="en-US" altLang="zh-CN"/>
              <a:t>(Pluggability)</a:t>
            </a:r>
            <a:endParaRPr kumimoji="0" lang="zh-CN" altLang="en-US"/>
          </a:p>
          <a:p>
            <a:pPr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48131" name="Picture 4" descr="20091225-114143-pic1">
            <a:extLst>
              <a:ext uri="{FF2B5EF4-FFF2-40B4-BE49-F238E27FC236}">
                <a16:creationId xmlns:a16="http://schemas.microsoft.com/office/drawing/2014/main" id="{D41FB2ED-2C65-4C25-BE29-5FD8D607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1268413"/>
            <a:ext cx="17287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91080-L">
            <a:extLst>
              <a:ext uri="{FF2B5EF4-FFF2-40B4-BE49-F238E27FC236}">
                <a16:creationId xmlns:a16="http://schemas.microsoft.com/office/drawing/2014/main" id="{A90AFE8B-0A59-46E8-95D4-75D7D1F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14" y="1543051"/>
            <a:ext cx="16589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>
            <a:extLst>
              <a:ext uri="{FF2B5EF4-FFF2-40B4-BE49-F238E27FC236}">
                <a16:creationId xmlns:a16="http://schemas.microsoft.com/office/drawing/2014/main" id="{88296331-3144-43DF-8023-94F42834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1" y="892175"/>
            <a:ext cx="1908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Robert C.Martin</a:t>
            </a:r>
          </a:p>
        </p:txBody>
      </p:sp>
      <p:pic>
        <p:nvPicPr>
          <p:cNvPr id="48134" name="Picture 4" descr="s3793024">
            <a:extLst>
              <a:ext uri="{FF2B5EF4-FFF2-40B4-BE49-F238E27FC236}">
                <a16:creationId xmlns:a16="http://schemas.microsoft.com/office/drawing/2014/main" id="{4B225BDC-C20B-49FB-AA08-15CBD81A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4" y="4519614"/>
            <a:ext cx="163988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 descr="coadphoto">
            <a:extLst>
              <a:ext uri="{FF2B5EF4-FFF2-40B4-BE49-F238E27FC236}">
                <a16:creationId xmlns:a16="http://schemas.microsoft.com/office/drawing/2014/main" id="{3AC0E37A-D1E1-4D61-906C-F6DBF4E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4243388"/>
            <a:ext cx="16938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6">
            <a:extLst>
              <a:ext uri="{FF2B5EF4-FFF2-40B4-BE49-F238E27FC236}">
                <a16:creationId xmlns:a16="http://schemas.microsoft.com/office/drawing/2014/main" id="{DA5366E4-3981-476E-8275-23D3474B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39" y="3989389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Peter Coad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31E96C7A-12EE-4213-8109-15A9E3464F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面向对象设计原则</a:t>
            </a:r>
          </a:p>
        </p:txBody>
      </p:sp>
      <p:graphicFrame>
        <p:nvGraphicFramePr>
          <p:cNvPr id="3" name="Group 43">
            <a:extLst>
              <a:ext uri="{FF2B5EF4-FFF2-40B4-BE49-F238E27FC236}">
                <a16:creationId xmlns:a16="http://schemas.microsoft.com/office/drawing/2014/main" id="{6F82575D-21C0-47C2-9AAB-A34B808CB970}"/>
              </a:ext>
            </a:extLst>
          </p:cNvPr>
          <p:cNvGraphicFramePr>
            <a:graphicFrameLocks noGrp="1"/>
          </p:cNvGraphicFramePr>
          <p:nvPr/>
        </p:nvGraphicFramePr>
        <p:xfrm>
          <a:off x="1952625" y="1739900"/>
          <a:ext cx="8305800" cy="4784832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设计原则名称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设计原则简介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单一职责原则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(Single Responsibility Principle, SRP)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类的职责要单一，不能将太多的职责放在一个类中。主要为了解耦和增强内聚性（高内聚、低耦合）。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开闭原则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(Open-Closed Principle, OCP)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软件实体对扩展是开放的，但对修改是关闭的，即在不修改一个软件实体的基础上去扩展其功能。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里氏代换原则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(Liskov Substitution Principle, LSP)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在软件系统中，一个可以接受基类对象的地方必然可以接受一个子类对象。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依赖倒转原则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(Dependency Inversion Principle, DIP)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要针对抽象层编程，而不要针对具体类编程。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接口隔离原则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(Interface Segregation Principle, ISP)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使用多个专门的接口来取代一个统一的接口。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★★☆☆☆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合成复用原则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(Composite Reuse Principle, CRP)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在系统中应该尽量多使用组合和聚合关联关系，尽量少使用甚至不使用继承关系。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迪米特法则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(Law of Demeter, LoD)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一个软件实体对其他实体的引用越少越好，或者说如果两个类不必彼此直接通信，那么这两个类就不应当发生直接的相互作用，而是通过引入一个第三者发生间接交互。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★★★☆☆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>
            <a:extLst>
              <a:ext uri="{FF2B5EF4-FFF2-40B4-BE49-F238E27FC236}">
                <a16:creationId xmlns:a16="http://schemas.microsoft.com/office/drawing/2014/main" id="{C90C42D4-649D-4DE1-AEB0-B8F1ABE821B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高内聚</a:t>
            </a:r>
            <a:r>
              <a:rPr kumimoji="0" lang="zh-CN" altLang="en-US"/>
              <a:t>性原则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相同的职责（也称为功能）</a:t>
            </a:r>
            <a:r>
              <a:rPr kumimoji="0" lang="zh-CN" altLang="en-US">
                <a:solidFill>
                  <a:srgbClr val="FF0000"/>
                </a:solidFill>
              </a:rPr>
              <a:t>分散</a:t>
            </a:r>
            <a:r>
              <a:rPr kumimoji="0" lang="zh-CN" altLang="en-US"/>
              <a:t>到不同的类中实现。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一个类承担</a:t>
            </a:r>
            <a:r>
              <a:rPr kumimoji="0" lang="zh-CN" altLang="en-US">
                <a:solidFill>
                  <a:srgbClr val="FF0000"/>
                </a:solidFill>
              </a:rPr>
              <a:t>过多</a:t>
            </a:r>
            <a:r>
              <a:rPr kumimoji="0" lang="zh-CN" altLang="en-US"/>
              <a:t>的职责。</a:t>
            </a:r>
          </a:p>
        </p:txBody>
      </p:sp>
      <p:pic>
        <p:nvPicPr>
          <p:cNvPr id="37891" name="Picture 10" descr="20081211111905">
            <a:extLst>
              <a:ext uri="{FF2B5EF4-FFF2-40B4-BE49-F238E27FC236}">
                <a16:creationId xmlns:a16="http://schemas.microsoft.com/office/drawing/2014/main" id="{37247DA2-A5B1-4E40-A9A8-B0108FEF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4" y="2852738"/>
            <a:ext cx="3019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3">
            <a:extLst>
              <a:ext uri="{FF2B5EF4-FFF2-40B4-BE49-F238E27FC236}">
                <a16:creationId xmlns:a16="http://schemas.microsoft.com/office/drawing/2014/main" id="{0E1E1881-27CE-4278-BF36-2643BDB2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4262439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可以减少类之间的耦合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>
            <a:extLst>
              <a:ext uri="{FF2B5EF4-FFF2-40B4-BE49-F238E27FC236}">
                <a16:creationId xmlns:a16="http://schemas.microsoft.com/office/drawing/2014/main" id="{BEEF4737-67E7-4419-80D3-29300517DC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单一职责原则生活中的示例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组织机构的设置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公司人员的分工</a:t>
            </a:r>
            <a:endParaRPr kumimoji="0"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FE9CD48E-F931-4458-B354-8592A0A9DE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38314" y="1071563"/>
            <a:ext cx="8929687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单一职责原则示例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类的设计主要工作是“发现职责”并“分离职责”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B15019F-58BA-495A-B440-0B24255D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9" y="2286000"/>
            <a:ext cx="81422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矩形 3">
            <a:extLst>
              <a:ext uri="{FF2B5EF4-FFF2-40B4-BE49-F238E27FC236}">
                <a16:creationId xmlns:a16="http://schemas.microsoft.com/office/drawing/2014/main" id="{43E2D3BD-37B8-4581-8AA9-1CD8C2D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592931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数据库连接和数据库访问操作相互分离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C3903464-2E6F-4706-8379-05E1FB52A66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遵守单一职责原则的设计模式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工厂模式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分离对象的“创建”和对象的“使用”</a:t>
            </a:r>
            <a:endParaRPr kumimoji="0" lang="en-US" altLang="zh-CN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8FECBD-0B8B-48DA-8702-26C93431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928939"/>
            <a:ext cx="5902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2F577F3D-DDC2-4242-A24D-0CA03DC2C9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开闭原则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Open</a:t>
            </a:r>
            <a:r>
              <a:rPr kumimoji="0" lang="en-US" altLang="zh-CN"/>
              <a:t>(Open for extension)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模块的行为必须是开放的、支持扩展的，而不是僵化的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Closed</a:t>
            </a:r>
            <a:r>
              <a:rPr kumimoji="0" lang="en-US" altLang="zh-CN"/>
              <a:t>(Closed for modification)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在对模块的功能进行扩展时，不应该影响或大规模地修改已有的程序模块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绝大部分的设计模式都符合开闭原则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抽象化</a:t>
            </a:r>
            <a:r>
              <a:rPr kumimoji="0" lang="zh-CN" altLang="en-US"/>
              <a:t>是开闭原则的关键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58371" name="矩形 2">
            <a:extLst>
              <a:ext uri="{FF2B5EF4-FFF2-40B4-BE49-F238E27FC236}">
                <a16:creationId xmlns:a16="http://schemas.microsoft.com/office/drawing/2014/main" id="{470E5014-42F9-471B-915A-B48B117B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9" y="5456238"/>
            <a:ext cx="7286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要求开发人员可以在不修改系统中现有的代码的前提下，而实现对应用系统的软件功能的扩展。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4C1CE3FF-A5AD-41B3-AE50-62B526132FC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572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里氏代换原则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主要是</a:t>
            </a:r>
            <a:r>
              <a:rPr kumimoji="0" lang="zh-CN" altLang="en-US">
                <a:solidFill>
                  <a:srgbClr val="FF0000"/>
                </a:solidFill>
              </a:rPr>
              <a:t>针对继承</a:t>
            </a:r>
            <a:r>
              <a:rPr kumimoji="0" lang="zh-CN" altLang="en-US"/>
              <a:t>的设计原则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子类型</a:t>
            </a:r>
            <a:r>
              <a:rPr kumimoji="0" lang="zh-CN" altLang="en-US"/>
              <a:t>必须能够</a:t>
            </a:r>
            <a:r>
              <a:rPr kumimoji="0" lang="zh-CN" altLang="en-US">
                <a:solidFill>
                  <a:srgbClr val="FF0000"/>
                </a:solidFill>
              </a:rPr>
              <a:t>替换</a:t>
            </a:r>
            <a:r>
              <a:rPr kumimoji="0" lang="zh-CN" altLang="en-US"/>
              <a:t>掉它们的</a:t>
            </a:r>
            <a:r>
              <a:rPr kumimoji="0" lang="zh-CN" altLang="en-US">
                <a:solidFill>
                  <a:srgbClr val="FF0000"/>
                </a:solidFill>
              </a:rPr>
              <a:t>父类型</a:t>
            </a:r>
            <a:r>
              <a:rPr kumimoji="0" lang="zh-CN" altLang="en-US"/>
              <a:t>、并出现在父类能够出现的任何地方。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可以扩展</a:t>
            </a:r>
            <a:r>
              <a:rPr kumimoji="0" lang="zh-CN" altLang="en-US"/>
              <a:t>父类的功能，但</a:t>
            </a:r>
            <a:r>
              <a:rPr kumimoji="0" lang="zh-CN" altLang="en-US">
                <a:solidFill>
                  <a:srgbClr val="FF0000"/>
                </a:solidFill>
              </a:rPr>
              <a:t>不能改变</a:t>
            </a:r>
            <a:r>
              <a:rPr kumimoji="0" lang="zh-CN" altLang="en-US"/>
              <a:t>父类原有的功能。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endParaRPr kumimoji="0" lang="zh-CN" altLang="en-US"/>
          </a:p>
        </p:txBody>
      </p:sp>
      <p:sp>
        <p:nvSpPr>
          <p:cNvPr id="59395" name="TextBox 3">
            <a:extLst>
              <a:ext uri="{FF2B5EF4-FFF2-40B4-BE49-F238E27FC236}">
                <a16:creationId xmlns:a16="http://schemas.microsoft.com/office/drawing/2014/main" id="{80F4610A-DCB7-4EF1-857E-386C1179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4419600"/>
            <a:ext cx="8066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例子：生物学的分类体系中把企鹅归属为鸟类。模仿这个体系，设计出这样的类和关系。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E129A7A4-5615-46C0-9540-73D7E5B0E44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课程简介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>
            <a:extLst>
              <a:ext uri="{FF2B5EF4-FFF2-40B4-BE49-F238E27FC236}">
                <a16:creationId xmlns:a16="http://schemas.microsoft.com/office/drawing/2014/main" id="{3AA058F8-6084-4E31-9019-0F8FB9FE47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4010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里氏替换原则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可以实现</a:t>
            </a:r>
            <a:r>
              <a:rPr kumimoji="0" lang="zh-CN" altLang="en-US"/>
              <a:t>父类的抽象方法，但</a:t>
            </a:r>
            <a:r>
              <a:rPr kumimoji="0" lang="zh-CN" altLang="en-US">
                <a:solidFill>
                  <a:srgbClr val="FF0000"/>
                </a:solidFill>
              </a:rPr>
              <a:t>不能覆盖</a:t>
            </a:r>
            <a:r>
              <a:rPr kumimoji="0" lang="zh-CN" altLang="en-US"/>
              <a:t>父类的非抽象方法。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子类中</a:t>
            </a:r>
            <a:r>
              <a:rPr kumimoji="0" lang="zh-CN" altLang="en-US">
                <a:solidFill>
                  <a:srgbClr val="FF0000"/>
                </a:solidFill>
              </a:rPr>
              <a:t>可以增加</a:t>
            </a:r>
            <a:r>
              <a:rPr kumimoji="0" lang="zh-CN" altLang="en-US"/>
              <a:t>自己特有的方法。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当子类的方法重载父类的方法时，方法的前置条件（即方法的形参）要比父类方法的</a:t>
            </a:r>
            <a:r>
              <a:rPr kumimoji="0" lang="zh-CN" altLang="en-US">
                <a:solidFill>
                  <a:srgbClr val="FF0000"/>
                </a:solidFill>
              </a:rPr>
              <a:t>输入参数更宽松</a:t>
            </a:r>
            <a:r>
              <a:rPr kumimoji="0" lang="zh-CN" altLang="en-US"/>
              <a:t>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当子类的方法实现父类的抽象方法时，方法的后置条件（即方法的</a:t>
            </a:r>
            <a:r>
              <a:rPr kumimoji="0" lang="zh-CN" altLang="en-US">
                <a:solidFill>
                  <a:srgbClr val="FF0000"/>
                </a:solidFill>
              </a:rPr>
              <a:t>返回值</a:t>
            </a:r>
            <a:r>
              <a:rPr kumimoji="0" lang="zh-CN" altLang="en-US"/>
              <a:t>）要比父类</a:t>
            </a:r>
            <a:r>
              <a:rPr kumimoji="0" lang="zh-CN" altLang="en-US">
                <a:solidFill>
                  <a:srgbClr val="FF0000"/>
                </a:solidFill>
              </a:rPr>
              <a:t>更严格</a:t>
            </a:r>
            <a:r>
              <a:rPr kumimoji="0" lang="zh-CN" altLang="en-US"/>
              <a:t>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>
            <a:extLst>
              <a:ext uri="{FF2B5EF4-FFF2-40B4-BE49-F238E27FC236}">
                <a16:creationId xmlns:a16="http://schemas.microsoft.com/office/drawing/2014/main" id="{DF7AA3B1-6416-4162-BFA9-0E42F1015D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依赖倒置原则（面向接口编程）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将依赖关系倒置为</a:t>
            </a:r>
            <a:r>
              <a:rPr kumimoji="0" lang="zh-CN" altLang="en-US">
                <a:solidFill>
                  <a:srgbClr val="FF0000"/>
                </a:solidFill>
              </a:rPr>
              <a:t>依赖接口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上层模块不应该依赖于下层模块，它们共同依赖于一个抽象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父类不能依赖子类，它们都要依赖抽象类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抽象不能依赖于具体，具体应该要依赖于抽象</a:t>
            </a:r>
          </a:p>
          <a:p>
            <a:pPr lvl="2"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6" name="Picture 19">
            <a:extLst>
              <a:ext uri="{FF2B5EF4-FFF2-40B4-BE49-F238E27FC236}">
                <a16:creationId xmlns:a16="http://schemas.microsoft.com/office/drawing/2014/main" id="{774A5F02-DF3C-45AD-AF4A-BDF08BB6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786188"/>
            <a:ext cx="5143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3E8099AD-7BE6-48FB-B5F5-C781E3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5126038"/>
            <a:ext cx="5143500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1">
            <a:extLst>
              <a:ext uri="{FF2B5EF4-FFF2-40B4-BE49-F238E27FC236}">
                <a16:creationId xmlns:a16="http://schemas.microsoft.com/office/drawing/2014/main" id="{C901D7D0-3CBD-4C96-9DB4-E38C9F1F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686800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接口隔离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一个类对另外一个类的依赖性应当是建立在</a:t>
            </a:r>
            <a:r>
              <a:rPr kumimoji="0" lang="zh-CN" altLang="en-US">
                <a:solidFill>
                  <a:srgbClr val="FF0000"/>
                </a:solidFill>
              </a:rPr>
              <a:t>最小的接口</a:t>
            </a:r>
            <a:r>
              <a:rPr kumimoji="0" lang="zh-CN" altLang="en-US"/>
              <a:t>上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客户端</a:t>
            </a:r>
            <a:r>
              <a:rPr kumimoji="0" lang="zh-CN" altLang="en-US">
                <a:solidFill>
                  <a:srgbClr val="FF0000"/>
                </a:solidFill>
              </a:rPr>
              <a:t>不应该依赖</a:t>
            </a:r>
            <a:r>
              <a:rPr kumimoji="0" lang="zh-CN" altLang="en-US"/>
              <a:t>那些</a:t>
            </a:r>
            <a:r>
              <a:rPr kumimoji="0" lang="zh-CN" altLang="en-US">
                <a:solidFill>
                  <a:srgbClr val="FF0000"/>
                </a:solidFill>
              </a:rPr>
              <a:t>它不需要的接口（方法）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EDB652CC-3F72-413C-90AA-5C907C6E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7564"/>
            <a:ext cx="91440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矩形 3">
            <a:extLst>
              <a:ext uri="{FF2B5EF4-FFF2-40B4-BE49-F238E27FC236}">
                <a16:creationId xmlns:a16="http://schemas.microsoft.com/office/drawing/2014/main" id="{92943769-22F5-4AB5-9030-DBB59244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4149725"/>
            <a:ext cx="305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接口的污染！！！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1">
            <a:extLst>
              <a:ext uri="{FF2B5EF4-FFF2-40B4-BE49-F238E27FC236}">
                <a16:creationId xmlns:a16="http://schemas.microsoft.com/office/drawing/2014/main" id="{D9E3C023-661A-4BA3-A411-C93979F31C4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如何避免不良的接口设计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用</a:t>
            </a:r>
            <a:r>
              <a:rPr kumimoji="0" lang="zh-CN" altLang="en-US">
                <a:solidFill>
                  <a:srgbClr val="FF0000"/>
                </a:solidFill>
              </a:rPr>
              <a:t>多个专门的接口</a:t>
            </a:r>
            <a:r>
              <a:rPr kumimoji="0" lang="zh-CN" altLang="en-US"/>
              <a:t>，而不使用单一的总接口。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一个接口就只代表</a:t>
            </a:r>
            <a:r>
              <a:rPr kumimoji="0" lang="zh-CN" altLang="en-US">
                <a:solidFill>
                  <a:srgbClr val="FF0000"/>
                </a:solidFill>
              </a:rPr>
              <a:t>一个角色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使用接口隔离原则拆分接口时，首先必须满足</a:t>
            </a: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50A8B75A-CB06-47F7-877B-C2BE67E8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98864"/>
            <a:ext cx="91440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>
            <a:extLst>
              <a:ext uri="{FF2B5EF4-FFF2-40B4-BE49-F238E27FC236}">
                <a16:creationId xmlns:a16="http://schemas.microsoft.com/office/drawing/2014/main" id="{8243F98D-F2A1-45CD-8D8D-25A3CB9A7F6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</a:t>
            </a:r>
            <a:r>
              <a:rPr kumimoji="0" lang="zh-CN" altLang="en-US"/>
              <a:t>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尽量使用对象组合</a:t>
            </a:r>
            <a:r>
              <a:rPr kumimoji="0" lang="zh-CN" altLang="en-US"/>
              <a:t>，而不是继承来达到复用目的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一个新的对象里通过</a:t>
            </a:r>
            <a:r>
              <a:rPr kumimoji="0" lang="zh-CN" altLang="en-US">
                <a:solidFill>
                  <a:srgbClr val="FF0000"/>
                </a:solidFill>
              </a:rPr>
              <a:t>关联关系（包括组合关系和聚合关系）</a:t>
            </a:r>
            <a:r>
              <a:rPr kumimoji="0" lang="zh-CN" altLang="en-US"/>
              <a:t>来使用一些已有的对象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新对象</a:t>
            </a:r>
            <a:r>
              <a:rPr kumimoji="0" lang="zh-CN" altLang="en-US">
                <a:solidFill>
                  <a:srgbClr val="FF0000"/>
                </a:solidFill>
              </a:rPr>
              <a:t>通过委派调用已有对象的方法达到复用</a:t>
            </a:r>
            <a:r>
              <a:rPr kumimoji="0" lang="zh-CN" altLang="en-US"/>
              <a:t>其已有功能的目的</a:t>
            </a:r>
          </a:p>
        </p:txBody>
      </p:sp>
      <p:sp>
        <p:nvSpPr>
          <p:cNvPr id="51203" name="矩形 2">
            <a:extLst>
              <a:ext uri="{FF2B5EF4-FFF2-40B4-BE49-F238E27FC236}">
                <a16:creationId xmlns:a16="http://schemas.microsoft.com/office/drawing/2014/main" id="{0167991D-67B4-406B-9FA1-50F0CC8F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138739"/>
            <a:ext cx="74882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简言之：要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尽量使用组合</a:t>
            </a:r>
            <a:r>
              <a:rPr kumimoji="0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聚合关系，少用继承！</a:t>
            </a:r>
            <a:endParaRPr kumimoji="0"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>
            <a:extLst>
              <a:ext uri="{FF2B5EF4-FFF2-40B4-BE49-F238E27FC236}">
                <a16:creationId xmlns:a16="http://schemas.microsoft.com/office/drawing/2014/main" id="{F7AC5107-882B-4110-B65C-4A71296264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继承复用</a:t>
            </a:r>
            <a:r>
              <a:rPr kumimoji="0" lang="zh-CN" altLang="en-US"/>
              <a:t>：实现简单，易于扩展，没有足够的灵活性（</a:t>
            </a:r>
            <a:r>
              <a:rPr kumimoji="0" lang="zh-CN" altLang="en-US">
                <a:solidFill>
                  <a:srgbClr val="FF0000"/>
                </a:solidFill>
              </a:rPr>
              <a:t>“白箱”</a:t>
            </a:r>
            <a:r>
              <a:rPr kumimoji="0" lang="zh-CN" altLang="en-US"/>
              <a:t>复用 ）</a:t>
            </a:r>
            <a:endParaRPr kumimoji="0" lang="en-US" altLang="zh-CN"/>
          </a:p>
        </p:txBody>
      </p:sp>
      <p:pic>
        <p:nvPicPr>
          <p:cNvPr id="52227" name="Picture 9">
            <a:extLst>
              <a:ext uri="{FF2B5EF4-FFF2-40B4-BE49-F238E27FC236}">
                <a16:creationId xmlns:a16="http://schemas.microsoft.com/office/drawing/2014/main" id="{D7831B61-D2AB-40BC-8860-539750E3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997201"/>
            <a:ext cx="8939212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1">
            <a:extLst>
              <a:ext uri="{FF2B5EF4-FFF2-40B4-BE49-F238E27FC236}">
                <a16:creationId xmlns:a16="http://schemas.microsoft.com/office/drawing/2014/main" id="{51E650A8-31D3-4F22-BF71-3396307CA69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聚合复用</a:t>
            </a:r>
            <a:r>
              <a:rPr kumimoji="0" lang="zh-CN" altLang="en-US"/>
              <a:t>：耦合度相对较低，选择性地调用成员对象的操作；可以在运行时动态进行。（</a:t>
            </a:r>
            <a:r>
              <a:rPr kumimoji="0" lang="zh-CN" altLang="en-US">
                <a:solidFill>
                  <a:srgbClr val="FF0000"/>
                </a:solidFill>
              </a:rPr>
              <a:t>“黑箱”</a:t>
            </a:r>
            <a:r>
              <a:rPr kumimoji="0" lang="zh-CN" altLang="en-US"/>
              <a:t>复用 ）</a:t>
            </a:r>
          </a:p>
        </p:txBody>
      </p:sp>
      <p:pic>
        <p:nvPicPr>
          <p:cNvPr id="53251" name="Picture 9">
            <a:extLst>
              <a:ext uri="{FF2B5EF4-FFF2-40B4-BE49-F238E27FC236}">
                <a16:creationId xmlns:a16="http://schemas.microsoft.com/office/drawing/2014/main" id="{D6E53A5A-D103-4D00-8BD4-3FD0772F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01939"/>
            <a:ext cx="85439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1">
            <a:extLst>
              <a:ext uri="{FF2B5EF4-FFF2-40B4-BE49-F238E27FC236}">
                <a16:creationId xmlns:a16="http://schemas.microsoft.com/office/drawing/2014/main" id="{6AB9A127-48C5-4BE8-8FBF-539865ED636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要求一个软件实体应当</a:t>
            </a:r>
            <a:r>
              <a:rPr kumimoji="0" lang="zh-CN" altLang="en-US">
                <a:solidFill>
                  <a:srgbClr val="FF0000"/>
                </a:solidFill>
              </a:rPr>
              <a:t>尽可能少</a:t>
            </a:r>
            <a:r>
              <a:rPr kumimoji="0" lang="zh-CN" altLang="en-US"/>
              <a:t>的与其他实体发生相互作用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最少知识</a:t>
            </a:r>
            <a:r>
              <a:rPr kumimoji="0" lang="zh-CN" altLang="en-US"/>
              <a:t>原则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不要和“陌生人”说话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只与你的直接朋友通信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每一个软件单位对其他的单位都只有最少的知识，而且局限于那些与本单位密切相关的软件单位</a:t>
            </a:r>
          </a:p>
        </p:txBody>
      </p:sp>
      <p:sp>
        <p:nvSpPr>
          <p:cNvPr id="71683" name="矩形 2">
            <a:extLst>
              <a:ext uri="{FF2B5EF4-FFF2-40B4-BE49-F238E27FC236}">
                <a16:creationId xmlns:a16="http://schemas.microsoft.com/office/drawing/2014/main" id="{672B3C2E-C378-4EB9-A658-895A857C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300663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创建松耦合的类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1">
            <a:extLst>
              <a:ext uri="{FF2B5EF4-FFF2-40B4-BE49-F238E27FC236}">
                <a16:creationId xmlns:a16="http://schemas.microsoft.com/office/drawing/2014/main" id="{E55A3BF5-C2B7-4CAC-9D44-299DC483104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74825" y="1071564"/>
            <a:ext cx="8686800" cy="552608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迪米特法则应用时注意</a:t>
            </a:r>
            <a:endParaRPr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在类的划分上，应该创建有弱耦合的类；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在类的结构设计上，每一个类都应当尽量降低成员的访问权限；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在类的设计上，只要有可能，一个类应当设计成不变类；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在对其他类的引用上，一个对象对其它对象的引用应当降到最低；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尽量降低类的访问权限；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谨慎使用序列化功能；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不要暴露类成员，而应该提供相应的访问器</a:t>
            </a:r>
            <a:r>
              <a:rPr kumimoji="0" lang="en-US" altLang="zh-CN"/>
              <a:t>(</a:t>
            </a:r>
            <a:r>
              <a:rPr kumimoji="0" lang="zh-CN" altLang="en-US"/>
              <a:t>属性</a:t>
            </a:r>
            <a:r>
              <a:rPr kumimoji="0" lang="en-US" altLang="zh-CN"/>
              <a:t>)</a:t>
            </a:r>
            <a:r>
              <a:rPr kumimoji="0" lang="zh-CN" altLang="en-US"/>
              <a:t>。</a:t>
            </a:r>
            <a:endParaRPr kumimoji="0"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1">
            <a:extLst>
              <a:ext uri="{FF2B5EF4-FFF2-40B4-BE49-F238E27FC236}">
                <a16:creationId xmlns:a16="http://schemas.microsoft.com/office/drawing/2014/main" id="{A80E780B-9C84-46C4-98A3-67655BAEF72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某系统界面类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Form1</a:t>
            </a:r>
            <a:r>
              <a:rPr kumimoji="0" lang="zh-CN" altLang="en-US"/>
              <a:t>、</a:t>
            </a:r>
            <a:r>
              <a:rPr kumimoji="0" lang="en-US" altLang="zh-CN"/>
              <a:t>Form2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与数据访问类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DAO1</a:t>
            </a:r>
            <a:r>
              <a:rPr kumimoji="0" lang="zh-CN" altLang="en-US"/>
              <a:t>、</a:t>
            </a:r>
            <a:r>
              <a:rPr kumimoji="0" lang="en-US" altLang="zh-CN"/>
              <a:t>DAO2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之间的调用关系较为复杂，如图所示：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0A0EC63E-C47A-4AF5-BD96-39645088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284539"/>
            <a:ext cx="745013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6531BF26-1233-4A8A-8D50-0A0787D2FA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endParaRPr kumimoji="0" lang="zh-CN" altLang="en-US"/>
          </a:p>
        </p:txBody>
      </p:sp>
      <p:pic>
        <p:nvPicPr>
          <p:cNvPr id="19459" name="图片 2" descr="图片11 拷贝.jpg">
            <a:extLst>
              <a:ext uri="{FF2B5EF4-FFF2-40B4-BE49-F238E27FC236}">
                <a16:creationId xmlns:a16="http://schemas.microsoft.com/office/drawing/2014/main" id="{DF4DF8CA-184E-4A16-BA39-18A91129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143001"/>
            <a:ext cx="600075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3">
            <a:extLst>
              <a:ext uri="{FF2B5EF4-FFF2-40B4-BE49-F238E27FC236}">
                <a16:creationId xmlns:a16="http://schemas.microsoft.com/office/drawing/2014/main" id="{D39BDFBA-59CA-45FB-8984-D6DE7C37AE14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1714500" cy="928687"/>
            <a:chOff x="2786050" y="5857892"/>
            <a:chExt cx="1714512" cy="9286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D539D80-5755-4262-867D-44661FA8F7A6}"/>
                </a:ext>
              </a:extLst>
            </p:cNvPr>
            <p:cNvSpPr/>
            <p:nvPr/>
          </p:nvSpPr>
          <p:spPr>
            <a:xfrm>
              <a:off x="2786050" y="5857892"/>
              <a:ext cx="171451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4" name="TextBox 5">
              <a:extLst>
                <a:ext uri="{FF2B5EF4-FFF2-40B4-BE49-F238E27FC236}">
                  <a16:creationId xmlns:a16="http://schemas.microsoft.com/office/drawing/2014/main" id="{8536FE78-D344-4EF1-AAF8-DE9D0A6BB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CB1C8935-E955-42F0-9031-95A763F8B0C3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5072064"/>
            <a:ext cx="2428875" cy="928687"/>
            <a:chOff x="1714480" y="5857892"/>
            <a:chExt cx="2428892" cy="92869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3E13B42-AA88-4EDB-B4EA-34FCA2218F09}"/>
                </a:ext>
              </a:extLst>
            </p:cNvPr>
            <p:cNvSpPr/>
            <p:nvPr/>
          </p:nvSpPr>
          <p:spPr>
            <a:xfrm>
              <a:off x="1714480" y="5857892"/>
              <a:ext cx="242889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2" name="TextBox 8">
              <a:extLst>
                <a:ext uri="{FF2B5EF4-FFF2-40B4-BE49-F238E27FC236}">
                  <a16:creationId xmlns:a16="http://schemas.microsoft.com/office/drawing/2014/main" id="{F394AA7F-CC2B-4377-B80A-A265399A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</a:t>
              </a:r>
            </a:p>
          </p:txBody>
        </p:sp>
      </p:grpSp>
      <p:grpSp>
        <p:nvGrpSpPr>
          <p:cNvPr id="4" name="组合 9">
            <a:extLst>
              <a:ext uri="{FF2B5EF4-FFF2-40B4-BE49-F238E27FC236}">
                <a16:creationId xmlns:a16="http://schemas.microsoft.com/office/drawing/2014/main" id="{83169F44-155F-4075-A4E1-5EA4B87EEA42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3163888" cy="928687"/>
            <a:chOff x="1020007" y="5857892"/>
            <a:chExt cx="3163179" cy="9286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15FDBF8-A50A-42B3-851D-8D995FEA6E2A}"/>
                </a:ext>
              </a:extLst>
            </p:cNvPr>
            <p:cNvSpPr/>
            <p:nvPr/>
          </p:nvSpPr>
          <p:spPr>
            <a:xfrm>
              <a:off x="1020007" y="5857892"/>
              <a:ext cx="3123500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0" name="TextBox 11">
              <a:extLst>
                <a:ext uri="{FF2B5EF4-FFF2-40B4-BE49-F238E27FC236}">
                  <a16:creationId xmlns:a16="http://schemas.microsoft.com/office/drawing/2014/main" id="{9B1DE252-10A3-4DDE-BC3D-6BCE3E5BC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023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分析师</a:t>
              </a:r>
            </a:p>
          </p:txBody>
        </p:sp>
      </p:grpSp>
      <p:grpSp>
        <p:nvGrpSpPr>
          <p:cNvPr id="6" name="组合 12">
            <a:extLst>
              <a:ext uri="{FF2B5EF4-FFF2-40B4-BE49-F238E27FC236}">
                <a16:creationId xmlns:a16="http://schemas.microsoft.com/office/drawing/2014/main" id="{399BCC18-203D-4B23-8439-C91B3CDC3DA2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4000500" cy="928687"/>
            <a:chOff x="305627" y="5857892"/>
            <a:chExt cx="4000528" cy="92869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18B4590-3245-4C6D-99A8-E0FB0FA24641}"/>
                </a:ext>
              </a:extLst>
            </p:cNvPr>
            <p:cNvSpPr/>
            <p:nvPr/>
          </p:nvSpPr>
          <p:spPr>
            <a:xfrm>
              <a:off x="305627" y="5857892"/>
              <a:ext cx="3837015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8" name="TextBox 14">
              <a:extLst>
                <a:ext uri="{FF2B5EF4-FFF2-40B4-BE49-F238E27FC236}">
                  <a16:creationId xmlns:a16="http://schemas.microsoft.com/office/drawing/2014/main" id="{E12BD90D-E820-4FE8-9920-E9B831FCE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</a:p>
          </p:txBody>
        </p:sp>
      </p:grpSp>
      <p:grpSp>
        <p:nvGrpSpPr>
          <p:cNvPr id="7" name="组合 15">
            <a:extLst>
              <a:ext uri="{FF2B5EF4-FFF2-40B4-BE49-F238E27FC236}">
                <a16:creationId xmlns:a16="http://schemas.microsoft.com/office/drawing/2014/main" id="{166EBE3A-76A9-41B3-AD44-20EE72FA592C}"/>
              </a:ext>
            </a:extLst>
          </p:cNvPr>
          <p:cNvGrpSpPr>
            <a:grpSpLocks/>
          </p:cNvGrpSpPr>
          <p:nvPr/>
        </p:nvGrpSpPr>
        <p:grpSpPr bwMode="auto">
          <a:xfrm>
            <a:off x="2452685" y="2143126"/>
            <a:ext cx="1785940" cy="2714625"/>
            <a:chOff x="2714610" y="5857892"/>
            <a:chExt cx="1785952" cy="271464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96B631-1292-46BB-9556-1F5C0E8F5B10}"/>
                </a:ext>
              </a:extLst>
            </p:cNvPr>
            <p:cNvSpPr/>
            <p:nvPr/>
          </p:nvSpPr>
          <p:spPr>
            <a:xfrm>
              <a:off x="3143241" y="5857892"/>
              <a:ext cx="1357321" cy="271464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6" name="TextBox 17">
              <a:extLst>
                <a:ext uri="{FF2B5EF4-FFF2-40B4-BE49-F238E27FC236}">
                  <a16:creationId xmlns:a16="http://schemas.microsoft.com/office/drawing/2014/main" id="{5171B0BD-0947-4596-985C-A388CCC3F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10" y="6786587"/>
              <a:ext cx="461668" cy="10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</a:p>
          </p:txBody>
        </p:sp>
      </p:grpSp>
      <p:grpSp>
        <p:nvGrpSpPr>
          <p:cNvPr id="9" name="组合 18">
            <a:extLst>
              <a:ext uri="{FF2B5EF4-FFF2-40B4-BE49-F238E27FC236}">
                <a16:creationId xmlns:a16="http://schemas.microsoft.com/office/drawing/2014/main" id="{E52E500A-D9B7-4E98-8D10-16D5140F95FA}"/>
              </a:ext>
            </a:extLst>
          </p:cNvPr>
          <p:cNvGrpSpPr>
            <a:grpSpLocks/>
          </p:cNvGrpSpPr>
          <p:nvPr/>
        </p:nvGrpSpPr>
        <p:grpSpPr bwMode="auto">
          <a:xfrm>
            <a:off x="2462075" y="1571626"/>
            <a:ext cx="1776550" cy="3286125"/>
            <a:chOff x="2761882" y="5286388"/>
            <a:chExt cx="1777081" cy="32861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A437130-9C1E-44AF-A081-285D416CB1F0}"/>
                </a:ext>
              </a:extLst>
            </p:cNvPr>
            <p:cNvSpPr/>
            <p:nvPr/>
          </p:nvSpPr>
          <p:spPr>
            <a:xfrm>
              <a:off x="3181245" y="5357827"/>
              <a:ext cx="1357718" cy="321470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4" name="TextBox 20">
              <a:extLst>
                <a:ext uri="{FF2B5EF4-FFF2-40B4-BE49-F238E27FC236}">
                  <a16:creationId xmlns:a16="http://schemas.microsoft.com/office/drawing/2014/main" id="{2DEFB192-B86F-4171-A27F-3846F69B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882" y="5286388"/>
              <a:ext cx="461803" cy="10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技术经理</a:t>
              </a:r>
            </a:p>
          </p:txBody>
        </p:sp>
      </p:grp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0602AB2E-A068-4A31-84C7-47C4183AB2EC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1201738"/>
            <a:ext cx="2286000" cy="584200"/>
            <a:chOff x="6072198" y="1986969"/>
            <a:chExt cx="2286016" cy="584775"/>
          </a:xfrm>
        </p:grpSpPr>
        <p:sp>
          <p:nvSpPr>
            <p:cNvPr id="15371" name="TextBox 22">
              <a:extLst>
                <a:ext uri="{FF2B5EF4-FFF2-40B4-BE49-F238E27FC236}">
                  <a16:creationId xmlns:a16="http://schemas.microsoft.com/office/drawing/2014/main" id="{389737BB-9768-4BE0-A8AD-E23C9E6C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871" y="1986969"/>
              <a:ext cx="973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latin typeface="Impact" panose="020B0806030902050204" pitchFamily="34" charset="0"/>
                </a:rPr>
                <a:t>C’</a:t>
              </a:r>
              <a:r>
                <a:rPr kumimoji="0" lang="en-US" altLang="zh-CN">
                  <a:solidFill>
                    <a:srgbClr val="FF0000"/>
                  </a:solidFill>
                  <a:latin typeface="Impact" panose="020B0806030902050204" pitchFamily="34" charset="0"/>
                </a:rPr>
                <a:t>X</a:t>
              </a:r>
              <a:r>
                <a:rPr kumimoji="0" lang="en-US" altLang="zh-CN">
                  <a:latin typeface="Impact" panose="020B0806030902050204" pitchFamily="34" charset="0"/>
                </a:rPr>
                <a:t>’O</a:t>
              </a:r>
              <a:endParaRPr kumimoji="0"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6FC3ECB-957A-4751-8057-2823EEEB20BB}"/>
                </a:ext>
              </a:extLst>
            </p:cNvPr>
            <p:cNvSpPr/>
            <p:nvPr/>
          </p:nvSpPr>
          <p:spPr>
            <a:xfrm>
              <a:off x="6072198" y="2071189"/>
              <a:ext cx="1357321" cy="4290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1">
            <a:extLst>
              <a:ext uri="{FF2B5EF4-FFF2-40B4-BE49-F238E27FC236}">
                <a16:creationId xmlns:a16="http://schemas.microsoft.com/office/drawing/2014/main" id="{A5D12964-3DA5-4B40-97C7-CB0B4BBC2CE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如果其中的一个类需要调用另一个类的某中一个方法，可以通过</a:t>
            </a:r>
            <a:r>
              <a:rPr kumimoji="0" lang="zh-CN" altLang="en-US">
                <a:solidFill>
                  <a:srgbClr val="FF0000"/>
                </a:solidFill>
              </a:rPr>
              <a:t>第三者转发这个调用</a:t>
            </a:r>
          </a:p>
        </p:txBody>
      </p:sp>
      <p:pic>
        <p:nvPicPr>
          <p:cNvPr id="56323" name="Picture 4">
            <a:extLst>
              <a:ext uri="{FF2B5EF4-FFF2-40B4-BE49-F238E27FC236}">
                <a16:creationId xmlns:a16="http://schemas.microsoft.com/office/drawing/2014/main" id="{FF08161A-1AD7-4427-819F-9B3553B6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3068638"/>
            <a:ext cx="82248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1">
            <a:extLst>
              <a:ext uri="{FF2B5EF4-FFF2-40B4-BE49-F238E27FC236}">
                <a16:creationId xmlns:a16="http://schemas.microsoft.com/office/drawing/2014/main" id="{02DEF877-704A-4C55-8D3C-1E66412AC2D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  <a:r>
              <a:rPr kumimoji="0" lang="zh-CN" altLang="en-US"/>
              <a:t>要求在软件系统中，一个类只负责一个功能领域中的相应职责。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开闭原则</a:t>
            </a:r>
            <a:r>
              <a:rPr kumimoji="0" lang="zh-CN" altLang="en-US"/>
              <a:t>要求一个软件实体应当对扩展开放，对修改关闭，即在不修改源代码的基础上扩展一个系统的行为。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里氏代换原则</a:t>
            </a:r>
            <a:r>
              <a:rPr kumimoji="0" lang="zh-CN" altLang="en-US"/>
              <a:t>可以通俗表述为在软件中如果能够使用基类对象，那么一定能够使用其子类对象。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1">
            <a:extLst>
              <a:ext uri="{FF2B5EF4-FFF2-40B4-BE49-F238E27FC236}">
                <a16:creationId xmlns:a16="http://schemas.microsoft.com/office/drawing/2014/main" id="{ABB23B6A-9450-403F-B487-BE3F77B9CA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依赖倒转原则</a:t>
            </a:r>
            <a:r>
              <a:rPr kumimoji="0" lang="zh-CN" altLang="en-US"/>
              <a:t>要求抽象不应该依赖于细节，细节应该依赖于抽象；要针对接口编程，不要针对实现编程。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接口隔离原则</a:t>
            </a:r>
            <a:r>
              <a:rPr kumimoji="0" lang="zh-CN" altLang="en-US"/>
              <a:t>要求客户端不应该依赖那些它不需要的接口，即将一些大的接口细化成一些小的接口供客户端使用。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合成复用原则</a:t>
            </a:r>
            <a:r>
              <a:rPr kumimoji="0" lang="zh-CN" altLang="en-US"/>
              <a:t>要求复用时尽量使用对象组合，而不使用继承。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迪米特法则</a:t>
            </a:r>
            <a:r>
              <a:rPr kumimoji="0" lang="zh-CN" altLang="en-US"/>
              <a:t>要求一个软件实体应当尽可能少的与其他实体发生相互作用。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1">
            <a:extLst>
              <a:ext uri="{FF2B5EF4-FFF2-40B4-BE49-F238E27FC236}">
                <a16:creationId xmlns:a16="http://schemas.microsoft.com/office/drawing/2014/main" id="{59B3ADF9-EB83-4950-89C4-C7FD2F7C00B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小结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课程主要介绍</a:t>
            </a:r>
            <a:r>
              <a:rPr kumimoji="0" lang="zh-CN" altLang="en-US">
                <a:solidFill>
                  <a:srgbClr val="FF0000"/>
                </a:solidFill>
              </a:rPr>
              <a:t>设计模式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FF0000"/>
                </a:solidFill>
              </a:rPr>
              <a:t>体系结构</a:t>
            </a:r>
            <a:r>
              <a:rPr kumimoji="0" lang="zh-CN" altLang="en-US"/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学习方式为</a:t>
            </a:r>
            <a:r>
              <a:rPr kumimoji="0" lang="zh-CN" altLang="en-US">
                <a:solidFill>
                  <a:srgbClr val="FF0000"/>
                </a:solidFill>
              </a:rPr>
              <a:t>环境、问题、解决方案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单例模式解决的问题是“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r>
              <a:rPr kumimoji="0" lang="zh-CN" altLang="en-US"/>
              <a:t>”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单例模式的解决方案是利用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</a:t>
            </a:r>
            <a:r>
              <a:rPr kumimoji="0" lang="zh-CN" altLang="en-US">
                <a:solidFill>
                  <a:srgbClr val="FF0000"/>
                </a:solidFill>
              </a:rPr>
              <a:t>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7">
            <a:extLst>
              <a:ext uri="{FF2B5EF4-FFF2-40B4-BE49-F238E27FC236}">
                <a16:creationId xmlns:a16="http://schemas.microsoft.com/office/drawing/2014/main" id="{34D2967C-6B94-46B6-B6DC-48A9042E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kumimoji="0"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5" name="图片 4" descr="图片1.jpg">
            <a:extLst>
              <a:ext uri="{FF2B5EF4-FFF2-40B4-BE49-F238E27FC236}">
                <a16:creationId xmlns:a16="http://schemas.microsoft.com/office/drawing/2014/main" id="{5AE69551-AF66-4F6B-97D6-4917D45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43708-5135-48DE-8B94-D738AB9A81B8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kumimoji="0" lang="zh-CN" altLang="en-US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kumimoji="0" lang="en-US" altLang="zh-CN" sz="3600" b="1">
              <a:solidFill>
                <a:srgbClr val="1E1C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E7C13281-0473-4263-B557-49B240A203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教材及参考书</a:t>
            </a:r>
          </a:p>
        </p:txBody>
      </p:sp>
      <p:sp>
        <p:nvSpPr>
          <p:cNvPr id="17411" name="AutoShape 7" descr="http://t1.baidu.com/it/u=2109447615,3810298372&amp;fm=23&amp;gp=0.jpg">
            <a:extLst>
              <a:ext uri="{FF2B5EF4-FFF2-40B4-BE49-F238E27FC236}">
                <a16:creationId xmlns:a16="http://schemas.microsoft.com/office/drawing/2014/main" id="{751B7B34-F24A-476F-B427-1F3AAD845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2" name="AutoShape 9" descr="http://t1.baidu.com/it/u=2109447615,3810298372&amp;fm=23&amp;gp=0.jpg">
            <a:extLst>
              <a:ext uri="{FF2B5EF4-FFF2-40B4-BE49-F238E27FC236}">
                <a16:creationId xmlns:a16="http://schemas.microsoft.com/office/drawing/2014/main" id="{BE767478-FC19-44B2-A52A-CA368E34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3" name="AutoShape 11" descr="http://t1.baidu.com/it/u=2109447615,3810298372&amp;fm=23&amp;gp=0.jpg">
            <a:extLst>
              <a:ext uri="{FF2B5EF4-FFF2-40B4-BE49-F238E27FC236}">
                <a16:creationId xmlns:a16="http://schemas.microsoft.com/office/drawing/2014/main" id="{DAE8490D-9CC8-449F-8409-4A69141CD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4" name="AutoShape 13" descr="http://t1.baidu.com/it/u=2109447615,3810298372&amp;fm=23&amp;gp=0.jpg">
            <a:extLst>
              <a:ext uri="{FF2B5EF4-FFF2-40B4-BE49-F238E27FC236}">
                <a16:creationId xmlns:a16="http://schemas.microsoft.com/office/drawing/2014/main" id="{F55FBC05-3B82-412A-8EB2-9D888F242E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5" name="AutoShape 15" descr="http://t1.baidu.com/it/u=2109447615,3810298372&amp;fm=23&amp;gp=0.jpg">
            <a:extLst>
              <a:ext uri="{FF2B5EF4-FFF2-40B4-BE49-F238E27FC236}">
                <a16:creationId xmlns:a16="http://schemas.microsoft.com/office/drawing/2014/main" id="{3D095924-1936-4D6F-86B5-7A5804EF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6" name="AutoShape 18" descr="http://t3.baidu.com/it/u=2683230008,805302693&amp;fm=23&amp;gp=0.jpg">
            <a:extLst>
              <a:ext uri="{FF2B5EF4-FFF2-40B4-BE49-F238E27FC236}">
                <a16:creationId xmlns:a16="http://schemas.microsoft.com/office/drawing/2014/main" id="{E787A48C-04B0-4056-8196-9273EB3D2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7417" name="Picture 16">
            <a:extLst>
              <a:ext uri="{FF2B5EF4-FFF2-40B4-BE49-F238E27FC236}">
                <a16:creationId xmlns:a16="http://schemas.microsoft.com/office/drawing/2014/main" id="{4B0E584C-D1DD-41AC-9FD8-9D43AA44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4" y="2427288"/>
            <a:ext cx="21097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9">
            <a:extLst>
              <a:ext uri="{FF2B5EF4-FFF2-40B4-BE49-F238E27FC236}">
                <a16:creationId xmlns:a16="http://schemas.microsoft.com/office/drawing/2014/main" id="{70B8AE16-0E48-4B65-9FCE-B9042DAE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81263"/>
            <a:ext cx="23368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图片 1">
            <a:extLst>
              <a:ext uri="{FF2B5EF4-FFF2-40B4-BE49-F238E27FC236}">
                <a16:creationId xmlns:a16="http://schemas.microsoft.com/office/drawing/2014/main" id="{FF113C74-5C3E-4BEC-B0C7-9022AF733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2492375"/>
            <a:ext cx="2087562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图片 2">
            <a:extLst>
              <a:ext uri="{FF2B5EF4-FFF2-40B4-BE49-F238E27FC236}">
                <a16:creationId xmlns:a16="http://schemas.microsoft.com/office/drawing/2014/main" id="{037C0DE8-CD5C-454D-90C7-3887DECEA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492375"/>
            <a:ext cx="21256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507881DC-24CE-4691-BBE9-AC778196E1E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eaLnBrk="1" hangingPunct="1">
              <a:buFontTx/>
              <a:buBlip>
                <a:blip r:embed="rId4"/>
              </a:buBlip>
            </a:pPr>
            <a:r>
              <a:rPr kumimoji="0" lang="zh-CN" altLang="en-US"/>
              <a:t>考核方式</a:t>
            </a:r>
            <a:endParaRPr kumimoji="0" lang="en-US" altLang="zh-CN"/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选修课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en-US" altLang="zh-CN"/>
              <a:t>34</a:t>
            </a:r>
            <a:r>
              <a:rPr kumimoji="0" lang="zh-CN" altLang="en-US"/>
              <a:t>学时、</a:t>
            </a:r>
            <a:r>
              <a:rPr kumimoji="0" lang="en-US" altLang="zh-CN"/>
              <a:t>2</a:t>
            </a:r>
            <a:r>
              <a:rPr kumimoji="0" lang="zh-CN" altLang="en-US"/>
              <a:t>学分</a:t>
            </a:r>
            <a:endParaRPr kumimoji="0" lang="en-US" altLang="zh-CN"/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平时成绩：</a:t>
            </a:r>
            <a:r>
              <a:rPr kumimoji="0" lang="en-US" altLang="zh-CN">
                <a:solidFill>
                  <a:srgbClr val="FF0000"/>
                </a:solidFill>
              </a:rPr>
              <a:t>30%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平时表现：</a:t>
            </a:r>
            <a:r>
              <a:rPr kumimoji="0" lang="en-US" altLang="zh-CN"/>
              <a:t>10%</a:t>
            </a:r>
            <a:r>
              <a:rPr kumimoji="0" lang="zh-CN" altLang="en-US"/>
              <a:t>（课堂提问、课堂纪律、课堂出勤）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平时作业：</a:t>
            </a:r>
            <a:r>
              <a:rPr kumimoji="0" lang="en-US" altLang="zh-CN"/>
              <a:t>20%</a:t>
            </a:r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期末成绩：</a:t>
            </a:r>
            <a:r>
              <a:rPr kumimoji="0" lang="en-US" altLang="zh-CN">
                <a:solidFill>
                  <a:srgbClr val="FF0000"/>
                </a:solidFill>
              </a:rPr>
              <a:t>70%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考试形式：闭卷、笔试</a:t>
            </a:r>
          </a:p>
          <a:p>
            <a:pPr eaLnBrk="1" hangingPunct="1">
              <a:buFontTx/>
              <a:buBlip>
                <a:blip r:embed="rId4"/>
              </a:buBlip>
            </a:pPr>
            <a:endParaRPr kumimoji="0" lang="zh-CN" altLang="en-US"/>
          </a:p>
        </p:txBody>
      </p:sp>
      <p:sp>
        <p:nvSpPr>
          <p:cNvPr id="19459" name="页脚占位符 3">
            <a:extLst>
              <a:ext uri="{FF2B5EF4-FFF2-40B4-BE49-F238E27FC236}">
                <a16:creationId xmlns:a16="http://schemas.microsoft.com/office/drawing/2014/main" id="{06314B95-0121-4E42-A20B-D80BEC334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15240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</a:t>
            </a:r>
            <a:r>
              <a:rPr kumimoji="0" lang="zh-CN" altLang="en-US" sz="1200">
                <a:solidFill>
                  <a:srgbClr val="898989"/>
                </a:solidFill>
              </a:rPr>
              <a:t> </a:t>
            </a:r>
            <a:r>
              <a:rPr kumimoji="0" lang="en-US" altLang="zh-CN" sz="1200">
                <a:solidFill>
                  <a:srgbClr val="898989"/>
                </a:solidFill>
              </a:rPr>
              <a:t>SAGroup</a:t>
            </a:r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3BA59023-666B-44E4-9B72-D8481F3A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344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4E23A03-5FCF-4473-8454-ACBD1141DF3B}" type="slidenum">
              <a:rPr kumimoji="0" lang="en-US" altLang="zh-CN" sz="120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8194" name="图表 5">
            <a:extLst>
              <a:ext uri="{FF2B5EF4-FFF2-40B4-BE49-F238E27FC236}">
                <a16:creationId xmlns:a16="http://schemas.microsoft.com/office/drawing/2014/main" id="{B26BF1D3-7974-4DAE-BDB6-95A0D8E4F550}"/>
              </a:ext>
            </a:extLst>
          </p:cNvPr>
          <p:cNvGraphicFramePr>
            <a:graphicFrameLocks/>
          </p:cNvGraphicFramePr>
          <p:nvPr/>
        </p:nvGraphicFramePr>
        <p:xfrm>
          <a:off x="6386513" y="3863975"/>
          <a:ext cx="40640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Chart" r:id="rId6" imgW="4076626" imgH="2857631" progId="Excel.Chart.8">
                  <p:embed/>
                </p:oleObj>
              </mc:Choice>
              <mc:Fallback>
                <p:oleObj name="Chart" r:id="rId6" imgW="4076626" imgH="2857631" progId="Excel.Chart.8">
                  <p:embed/>
                  <p:pic>
                    <p:nvPicPr>
                      <p:cNvPr id="0" name="图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3863975"/>
                        <a:ext cx="40640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1B3B4A77-A4B7-4CEC-9653-410888B29A8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课程内容及学习方式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ADEE8665-E03E-4C72-966B-3D769053278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我们</a:t>
            </a:r>
            <a:r>
              <a:rPr kumimoji="0" lang="zh-CN" altLang="en-US">
                <a:solidFill>
                  <a:srgbClr val="FF0000"/>
                </a:solidFill>
              </a:rPr>
              <a:t>讲什么</a:t>
            </a:r>
            <a:r>
              <a:rPr kumimoji="0" lang="zh-CN" altLang="en-US"/>
              <a:t>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体系结构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设计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2428</Words>
  <Application>Microsoft Office PowerPoint</Application>
  <PresentationFormat>宽屏</PresentationFormat>
  <Paragraphs>316</Paragraphs>
  <Slides>54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Arial</vt:lpstr>
      <vt:lpstr>Calibri</vt:lpstr>
      <vt:lpstr>Impact</vt:lpstr>
      <vt:lpstr>Times New Roman</vt:lpstr>
      <vt:lpstr>Wingdings</vt:lpstr>
      <vt:lpstr>黑体</vt:lpstr>
      <vt:lpstr>微软雅黑</vt:lpstr>
      <vt:lpstr>Office 主题</vt:lpstr>
      <vt:lpstr>Chart</vt:lpstr>
      <vt:lpstr>第一章 软件体系结构概述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759</cp:revision>
  <dcterms:modified xsi:type="dcterms:W3CDTF">2019-07-16T06:26:08Z</dcterms:modified>
</cp:coreProperties>
</file>